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8" r:id="rId10"/>
    <p:sldId id="272" r:id="rId11"/>
    <p:sldId id="291" r:id="rId12"/>
    <p:sldId id="263" r:id="rId13"/>
    <p:sldId id="279" r:id="rId14"/>
    <p:sldId id="1099" r:id="rId15"/>
    <p:sldId id="282" r:id="rId16"/>
    <p:sldId id="261" r:id="rId17"/>
    <p:sldId id="290" r:id="rId18"/>
    <p:sldId id="276" r:id="rId19"/>
    <p:sldId id="275" r:id="rId20"/>
    <p:sldId id="277" r:id="rId21"/>
    <p:sldId id="289" r:id="rId22"/>
    <p:sldId id="1100"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2" autoAdjust="0"/>
    <p:restoredTop sz="84091" autoAdjust="0"/>
  </p:normalViewPr>
  <p:slideViewPr>
    <p:cSldViewPr snapToGrid="0">
      <p:cViewPr varScale="1">
        <p:scale>
          <a:sx n="93" d="100"/>
          <a:sy n="93" d="100"/>
        </p:scale>
        <p:origin x="1236" y="84"/>
      </p:cViewPr>
      <p:guideLst/>
    </p:cSldViewPr>
  </p:slideViewPr>
  <p:outlineViewPr>
    <p:cViewPr>
      <p:scale>
        <a:sx n="33" d="100"/>
        <a:sy n="33" d="100"/>
      </p:scale>
      <p:origin x="0" y="-2808"/>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09:32:15.148" v="1185" actId="20577"/>
      <pc:docMkLst>
        <pc:docMk/>
      </pc:docMkLst>
      <pc:sldChg chg="addSp delSp modSp mod">
        <pc:chgData name="Michaelsen, Børje" userId="c36523e3-11ed-4011-9a41-1983019c0634" providerId="ADAL" clId="{83FF8062-202C-4766-8BEB-380B0CC5A041}" dt="2026-10-07T07:33:13.578" v="1086" actId="6549"/>
        <pc:sldMkLst>
          <pc:docMk/>
          <pc:sldMk cId="2044844844" sldId="273"/>
        </pc:sldMkLst>
        <pc:spChg chg="mod">
          <ac:chgData name="Michaelsen, Børje" userId="c36523e3-11ed-4011-9a41-1983019c0634" providerId="ADAL" clId="{83FF8062-202C-4766-8BEB-380B0CC5A041}" dt="2026-10-07T07:33:13.578" v="1086"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7:30:30.145" v="958" actId="14100"/>
          <ac:picMkLst>
            <pc:docMk/>
            <pc:sldMk cId="2044844844" sldId="273"/>
            <ac:picMk id="7" creationId="{79DD278A-6113-A78D-75FC-598A5D3BB832}"/>
          </ac:picMkLst>
        </pc:picChg>
      </pc:sldChg>
      <pc:sldChg chg="addSp delSp mod">
        <pc:chgData name="Michaelsen, Børje" userId="c36523e3-11ed-4011-9a41-1983019c0634" providerId="ADAL" clId="{83FF8062-202C-4766-8BEB-380B0CC5A041}" dt="2026-10-12T11:17:28.364" v="1112" actId="22"/>
        <pc:sldMkLst>
          <pc:docMk/>
          <pc:sldMk cId="2154520298" sldId="287"/>
        </pc:sldMkLst>
        <pc:spChg chg="add">
          <ac:chgData name="Michaelsen, Børje" userId="c36523e3-11ed-4011-9a41-1983019c0634" providerId="ADAL" clId="{83FF8062-202C-4766-8BEB-380B0CC5A041}" dt="2026-10-12T11:17:28.364" v="1112" actId="22"/>
          <ac:spMkLst>
            <pc:docMk/>
            <pc:sldMk cId="2154520298" sldId="287"/>
            <ac:spMk id="4" creationId="{3B45FD9D-3475-5E1F-FE57-051FB1274428}"/>
          </ac:spMkLst>
        </pc:spChg>
      </pc:sldChg>
      <pc:sldChg chg="addSp delSp modSp mod">
        <pc:chgData name="Michaelsen, Børje" userId="c36523e3-11ed-4011-9a41-1983019c0634" providerId="ADAL" clId="{83FF8062-202C-4766-8BEB-380B0CC5A041}" dt="2026-10-23T09:28:17.979" v="1124" actId="1036"/>
        <pc:sldMkLst>
          <pc:docMk/>
          <pc:sldMk cId="2507812056" sldId="289"/>
        </pc:sldMkLst>
        <pc:spChg chg="add mod">
          <ac:chgData name="Michaelsen, Børje" userId="c36523e3-11ed-4011-9a41-1983019c0634" providerId="ADAL" clId="{83FF8062-202C-4766-8BEB-380B0CC5A041}" dt="2026-10-23T09:28:17.979" v="1124" actId="1036"/>
          <ac:spMkLst>
            <pc:docMk/>
            <pc:sldMk cId="2507812056" sldId="289"/>
            <ac:spMk id="5" creationId="{680B81B2-F3C3-3DD9-DD0B-E078866F22E7}"/>
          </ac:spMkLst>
        </pc:spChg>
        <pc:spChg chg="del mod">
          <ac:chgData name="Michaelsen, Børje" userId="c36523e3-11ed-4011-9a41-1983019c0634" providerId="ADAL" clId="{83FF8062-202C-4766-8BEB-380B0CC5A041}" dt="2026-10-23T09:28:04.807" v="1114" actId="478"/>
          <ac:spMkLst>
            <pc:docMk/>
            <pc:sldMk cId="2507812056" sldId="289"/>
            <ac:spMk id="7" creationId="{DC4C3324-6069-51C8-67D0-C2162876F8DB}"/>
          </ac:spMkLst>
        </pc:spChg>
      </pc:sldChg>
      <pc:sldChg chg="addSp delSp modSp mod">
        <pc:chgData name="Michaelsen, Børje" userId="c36523e3-11ed-4011-9a41-1983019c0634" providerId="ADAL" clId="{83FF8062-202C-4766-8BEB-380B0CC5A041}" dt="2026-10-12T11:06:19.422" v="1110" actId="207"/>
        <pc:sldMkLst>
          <pc:docMk/>
          <pc:sldMk cId="3280876007" sldId="290"/>
        </pc:sldMkLst>
        <pc:spChg chg="mod">
          <ac:chgData name="Michaelsen, Børje" userId="c36523e3-11ed-4011-9a41-1983019c0634" providerId="ADAL" clId="{83FF8062-202C-4766-8BEB-380B0CC5A041}" dt="2026-10-12T11:05:50.234" v="1104" actId="20577"/>
          <ac:spMkLst>
            <pc:docMk/>
            <pc:sldMk cId="3280876007" sldId="290"/>
            <ac:spMk id="12" creationId="{00000000-0000-0000-0000-000000000000}"/>
          </ac:spMkLst>
        </pc:spChg>
        <pc:graphicFrameChg chg="add mod">
          <ac:chgData name="Michaelsen, Børje" userId="c36523e3-11ed-4011-9a41-1983019c0634" providerId="ADAL" clId="{83FF8062-202C-4766-8BEB-380B0CC5A041}" dt="2026-10-12T11:05:26.577" v="1092" actId="207"/>
          <ac:graphicFrameMkLst>
            <pc:docMk/>
            <pc:sldMk cId="3280876007" sldId="290"/>
            <ac:graphicFrameMk id="2" creationId="{FBB011A6-7FD3-43A1-AC1E-7AD921DD006D}"/>
          </ac:graphicFrameMkLst>
        </pc:graphicFrameChg>
        <pc:graphicFrameChg chg="add mod">
          <ac:chgData name="Michaelsen, Børje" userId="c36523e3-11ed-4011-9a41-1983019c0634" providerId="ADAL" clId="{83FF8062-202C-4766-8BEB-380B0CC5A041}" dt="2026-10-12T11:06:19.422" v="1110" actId="207"/>
          <ac:graphicFrameMkLst>
            <pc:docMk/>
            <pc:sldMk cId="3280876007" sldId="290"/>
            <ac:graphicFrameMk id="4" creationId="{CB820AD4-0F80-475B-87E4-3F2CAC0140AD}"/>
          </ac:graphicFrameMkLst>
        </pc:graphicFrameChg>
      </pc:sldChg>
      <pc:sldChg chg="modSp mod">
        <pc:chgData name="Michaelsen, Børje" userId="c36523e3-11ed-4011-9a41-1983019c0634" providerId="ADAL" clId="{83FF8062-202C-4766-8BEB-380B0CC5A041}" dt="2026-09-23T10:35:13.284" v="952" actId="1035"/>
        <pc:sldMkLst>
          <pc:docMk/>
          <pc:sldMk cId="896005487" sldId="291"/>
        </pc:sldMkLst>
        <pc:spChg chg="mod">
          <ac:chgData name="Michaelsen, Børje" userId="c36523e3-11ed-4011-9a41-1983019c0634" providerId="ADAL" clId="{83FF8062-202C-4766-8BEB-380B0CC5A041}" dt="2026-09-23T10:35:13.284" v="952" actId="1035"/>
          <ac:spMkLst>
            <pc:docMk/>
            <pc:sldMk cId="896005487" sldId="291"/>
            <ac:spMk id="29" creationId="{00000000-0000-0000-0000-000000000000}"/>
          </ac:spMkLst>
        </pc:spChg>
        <pc:graphicFrameChg chg="mod modGraphic">
          <ac:chgData name="Michaelsen, Børje" userId="c36523e3-11ed-4011-9a41-1983019c0634" providerId="ADAL" clId="{83FF8062-202C-4766-8BEB-380B0CC5A041}" dt="2026-09-23T10:35:08.358" v="943" actId="1035"/>
          <ac:graphicFrameMkLst>
            <pc:docMk/>
            <pc:sldMk cId="896005487" sldId="291"/>
            <ac:graphicFrameMk id="40" creationId="{22336AB5-560E-ECEF-25A6-57F13E4BB89E}"/>
          </ac:graphicFrameMkLst>
        </pc:graphicFrameChg>
        <pc:graphicFrameChg chg="mod modGraphic">
          <ac:chgData name="Michaelsen, Børje" userId="c36523e3-11ed-4011-9a41-1983019c0634" providerId="ADAL" clId="{83FF8062-202C-4766-8BEB-380B0CC5A041}" dt="2026-09-23T10:34:48.292" v="900" actId="2165"/>
          <ac:graphicFrameMkLst>
            <pc:docMk/>
            <pc:sldMk cId="896005487" sldId="291"/>
            <ac:graphicFrameMk id="41" creationId="{7AE8E636-6A9C-E82E-F5C1-694A308C81F5}"/>
          </ac:graphicFrameMkLst>
        </pc:graphicFrameChg>
      </pc:sldChg>
      <pc:sldChg chg="addSp delSp modSp mod modNotesTx">
        <pc:chgData name="Michaelsen, Børje" userId="c36523e3-11ed-4011-9a41-1983019c0634" providerId="ADAL" clId="{83FF8062-202C-4766-8BEB-380B0CC5A041}" dt="2026-10-23T09:32:15.148" v="1185" actId="20577"/>
        <pc:sldMkLst>
          <pc:docMk/>
          <pc:sldMk cId="1620681685" sldId="1096"/>
        </pc:sldMkLst>
        <pc:spChg chg="mod">
          <ac:chgData name="Michaelsen, Børje" userId="c36523e3-11ed-4011-9a41-1983019c0634" providerId="ADAL" clId="{83FF8062-202C-4766-8BEB-380B0CC5A041}" dt="2026-10-23T09:32:15.148" v="1185" actId="20577"/>
          <ac:spMkLst>
            <pc:docMk/>
            <pc:sldMk cId="1620681685" sldId="1096"/>
            <ac:spMk id="3" creationId="{00000000-0000-0000-0000-000000000000}"/>
          </ac:spMkLst>
        </pc:spChg>
        <pc:picChg chg="del">
          <ac:chgData name="Michaelsen, Børje" userId="c36523e3-11ed-4011-9a41-1983019c0634" providerId="ADAL" clId="{83FF8062-202C-4766-8BEB-380B0CC5A041}" dt="2026-10-23T09:30:40.274" v="1162" actId="478"/>
          <ac:picMkLst>
            <pc:docMk/>
            <pc:sldMk cId="1620681685" sldId="1096"/>
            <ac:picMk id="6" creationId="{ABC0278F-10D0-563C-07C3-D1BE290DCB20}"/>
          </ac:picMkLst>
        </pc:picChg>
        <pc:picChg chg="add mod">
          <ac:chgData name="Michaelsen, Børje" userId="c36523e3-11ed-4011-9a41-1983019c0634" providerId="ADAL" clId="{83FF8062-202C-4766-8BEB-380B0CC5A041}" dt="2026-10-23T09:31:55.786" v="1181" actId="1035"/>
          <ac:picMkLst>
            <pc:docMk/>
            <pc:sldMk cId="1620681685" sldId="1096"/>
            <ac:picMk id="7" creationId="{0539B89C-D113-DA9B-E32C-7EFDDBC887FC}"/>
          </ac:picMkLst>
        </pc:picChg>
      </pc:sldChg>
      <pc:sldChg chg="addSp delSp modSp mod">
        <pc:chgData name="Michaelsen, Børje" userId="c36523e3-11ed-4011-9a41-1983019c0634" providerId="ADAL" clId="{83FF8062-202C-4766-8BEB-380B0CC5A041}" dt="2026-10-23T09:30:24.611" v="1161" actId="20577"/>
        <pc:sldMkLst>
          <pc:docMk/>
          <pc:sldMk cId="3089176568" sldId="1097"/>
        </pc:sldMkLst>
        <pc:spChg chg="mod">
          <ac:chgData name="Michaelsen, Børje" userId="c36523e3-11ed-4011-9a41-1983019c0634" providerId="ADAL" clId="{83FF8062-202C-4766-8BEB-380B0CC5A041}" dt="2026-10-23T09:29:22.274" v="1148" actId="20577"/>
          <ac:spMkLst>
            <pc:docMk/>
            <pc:sldMk cId="3089176568" sldId="1097"/>
            <ac:spMk id="7" creationId="{00000000-0000-0000-0000-000000000000}"/>
          </ac:spMkLst>
        </pc:spChg>
        <pc:spChg chg="mod">
          <ac:chgData name="Michaelsen, Børje" userId="c36523e3-11ed-4011-9a41-1983019c0634" providerId="ADAL" clId="{83FF8062-202C-4766-8BEB-380B0CC5A041}" dt="2026-10-23T09:30:24.611" v="1161" actId="20577"/>
          <ac:spMkLst>
            <pc:docMk/>
            <pc:sldMk cId="3089176568" sldId="1097"/>
            <ac:spMk id="16" creationId="{01B63842-A613-4DE2-23CF-65894B874DE1}"/>
          </ac:spMkLst>
        </pc:spChg>
        <pc:graphicFrameChg chg="del">
          <ac:chgData name="Michaelsen, Børje" userId="c36523e3-11ed-4011-9a41-1983019c0634" providerId="ADAL" clId="{83FF8062-202C-4766-8BEB-380B0CC5A041}" dt="2026-10-23T09:28:28.533" v="1125" actId="478"/>
          <ac:graphicFrameMkLst>
            <pc:docMk/>
            <pc:sldMk cId="3089176568" sldId="1097"/>
            <ac:graphicFrameMk id="12" creationId="{02F3DED4-52B2-ED4A-F002-268A294A1591}"/>
          </ac:graphicFrameMkLst>
        </pc:graphicFrameChg>
        <pc:picChg chg="del">
          <ac:chgData name="Michaelsen, Børje" userId="c36523e3-11ed-4011-9a41-1983019c0634" providerId="ADAL" clId="{83FF8062-202C-4766-8BEB-380B0CC5A041}" dt="2026-10-23T09:28:29.504" v="1126" actId="478"/>
          <ac:picMkLst>
            <pc:docMk/>
            <pc:sldMk cId="3089176568" sldId="1097"/>
            <ac:picMk id="4" creationId="{BA250554-9655-4308-E519-519BA0960C6E}"/>
          </ac:picMkLst>
        </pc:picChg>
        <pc:picChg chg="add">
          <ac:chgData name="Michaelsen, Børje" userId="c36523e3-11ed-4011-9a41-1983019c0634" providerId="ADAL" clId="{83FF8062-202C-4766-8BEB-380B0CC5A041}" dt="2026-10-23T09:28:36.636" v="1127" actId="22"/>
          <ac:picMkLst>
            <pc:docMk/>
            <pc:sldMk cId="3089176568" sldId="1097"/>
            <ac:picMk id="5" creationId="{1C496617-A94E-26F4-0214-2BEB667EB6AC}"/>
          </ac:picMkLst>
        </pc:picChg>
        <pc:picChg chg="add mod">
          <ac:chgData name="Michaelsen, Børje" userId="c36523e3-11ed-4011-9a41-1983019c0634" providerId="ADAL" clId="{83FF8062-202C-4766-8BEB-380B0CC5A041}" dt="2026-10-23T09:29:50.457" v="1153" actId="1035"/>
          <ac:picMkLst>
            <pc:docMk/>
            <pc:sldMk cId="3089176568" sldId="1097"/>
            <ac:picMk id="8" creationId="{BE8E28ED-B0A5-0819-F15F-547F5EEB7D5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18"/>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Valle</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-8</c:v>
                </c:pt>
                <c:pt idx="1">
                  <c:v>3</c:v>
                </c:pt>
                <c:pt idx="2">
                  <c:v>-11</c:v>
                </c:pt>
                <c:pt idx="3">
                  <c:v>-5</c:v>
                </c:pt>
                <c:pt idx="4">
                  <c:v>3</c:v>
                </c:pt>
                <c:pt idx="5">
                  <c:v>-7</c:v>
                </c:pt>
                <c:pt idx="6">
                  <c:v>-3</c:v>
                </c:pt>
                <c:pt idx="7">
                  <c:v>-3</c:v>
                </c:pt>
                <c:pt idx="8">
                  <c:v>5</c:v>
                </c:pt>
                <c:pt idx="9">
                  <c:v>-5</c:v>
                </c:pt>
                <c:pt idx="10">
                  <c:v>5</c:v>
                </c:pt>
                <c:pt idx="11">
                  <c:v>4</c:v>
                </c:pt>
                <c:pt idx="12">
                  <c:v>-1</c:v>
                </c:pt>
                <c:pt idx="13">
                  <c:v>-2</c:v>
                </c:pt>
                <c:pt idx="14">
                  <c:v>-1</c:v>
                </c:pt>
                <c:pt idx="15">
                  <c:v>-2</c:v>
                </c:pt>
              </c:numCache>
            </c:numRef>
          </c:val>
          <c:smooth val="1"/>
          <c:extLst>
            <c:ext xmlns:c16="http://schemas.microsoft.com/office/drawing/2014/chart" uri="{C3380CC4-5D6E-409C-BE32-E72D297353CC}">
              <c16:uniqueId val="{00000000-2178-44AF-86E5-3D62058789BF}"/>
            </c:ext>
          </c:extLst>
        </c:ser>
        <c:ser>
          <c:idx val="1"/>
          <c:order val="1"/>
          <c:tx>
            <c:strRef>
              <c:f>'Pivot kommuner'!$C$1:$C$3</c:f>
              <c:strCache>
                <c:ptCount val="1"/>
                <c:pt idx="0">
                  <c:v>Netto innlands - Valle</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-8</c:v>
                </c:pt>
                <c:pt idx="1">
                  <c:v>-18</c:v>
                </c:pt>
                <c:pt idx="2">
                  <c:v>-22</c:v>
                </c:pt>
                <c:pt idx="3">
                  <c:v>-62</c:v>
                </c:pt>
                <c:pt idx="4">
                  <c:v>2</c:v>
                </c:pt>
                <c:pt idx="5">
                  <c:v>5</c:v>
                </c:pt>
                <c:pt idx="6">
                  <c:v>-2</c:v>
                </c:pt>
                <c:pt idx="7">
                  <c:v>2</c:v>
                </c:pt>
                <c:pt idx="8">
                  <c:v>3</c:v>
                </c:pt>
                <c:pt idx="9">
                  <c:v>-4</c:v>
                </c:pt>
                <c:pt idx="10">
                  <c:v>4</c:v>
                </c:pt>
                <c:pt idx="11">
                  <c:v>0</c:v>
                </c:pt>
                <c:pt idx="12">
                  <c:v>-10</c:v>
                </c:pt>
                <c:pt idx="13">
                  <c:v>-7</c:v>
                </c:pt>
                <c:pt idx="14">
                  <c:v>-5</c:v>
                </c:pt>
                <c:pt idx="15">
                  <c:v>-3</c:v>
                </c:pt>
              </c:numCache>
            </c:numRef>
          </c:val>
          <c:smooth val="1"/>
          <c:extLst>
            <c:ext xmlns:c16="http://schemas.microsoft.com/office/drawing/2014/chart" uri="{C3380CC4-5D6E-409C-BE32-E72D297353CC}">
              <c16:uniqueId val="{00000001-2178-44AF-86E5-3D62058789BF}"/>
            </c:ext>
          </c:extLst>
        </c:ser>
        <c:ser>
          <c:idx val="2"/>
          <c:order val="2"/>
          <c:tx>
            <c:strRef>
              <c:f>'Pivot kommuner'!$D$1:$D$3</c:f>
              <c:strCache>
                <c:ptCount val="1"/>
                <c:pt idx="0">
                  <c:v>Netto innvandring - Valle</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7</c:v>
                </c:pt>
                <c:pt idx="1">
                  <c:v>19</c:v>
                </c:pt>
                <c:pt idx="2">
                  <c:v>12</c:v>
                </c:pt>
                <c:pt idx="3">
                  <c:v>-2</c:v>
                </c:pt>
                <c:pt idx="4">
                  <c:v>1</c:v>
                </c:pt>
                <c:pt idx="5">
                  <c:v>7</c:v>
                </c:pt>
                <c:pt idx="6">
                  <c:v>5</c:v>
                </c:pt>
                <c:pt idx="7">
                  <c:v>5</c:v>
                </c:pt>
                <c:pt idx="8">
                  <c:v>2</c:v>
                </c:pt>
                <c:pt idx="9">
                  <c:v>3</c:v>
                </c:pt>
                <c:pt idx="10">
                  <c:v>3</c:v>
                </c:pt>
                <c:pt idx="11">
                  <c:v>8</c:v>
                </c:pt>
                <c:pt idx="12">
                  <c:v>6</c:v>
                </c:pt>
                <c:pt idx="13">
                  <c:v>7</c:v>
                </c:pt>
                <c:pt idx="14">
                  <c:v>6</c:v>
                </c:pt>
                <c:pt idx="15">
                  <c:v>7</c:v>
                </c:pt>
              </c:numCache>
            </c:numRef>
          </c:val>
          <c:smooth val="1"/>
          <c:extLst>
            <c:ext xmlns:c16="http://schemas.microsoft.com/office/drawing/2014/chart" uri="{C3380CC4-5D6E-409C-BE32-E72D297353CC}">
              <c16:uniqueId val="{00000002-2178-44AF-86E5-3D62058789BF}"/>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Valle</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1251</c:v>
                </c:pt>
                <c:pt idx="1">
                  <c:v>1242</c:v>
                </c:pt>
                <c:pt idx="2">
                  <c:v>1246</c:v>
                </c:pt>
                <c:pt idx="3">
                  <c:v>1225</c:v>
                </c:pt>
                <c:pt idx="4">
                  <c:v>1156</c:v>
                </c:pt>
                <c:pt idx="5">
                  <c:v>1164</c:v>
                </c:pt>
                <c:pt idx="6">
                  <c:v>1169</c:v>
                </c:pt>
                <c:pt idx="7">
                  <c:v>1169</c:v>
                </c:pt>
                <c:pt idx="8">
                  <c:v>1180</c:v>
                </c:pt>
                <c:pt idx="9">
                  <c:v>1205</c:v>
                </c:pt>
                <c:pt idx="10">
                  <c:v>1205</c:v>
                </c:pt>
                <c:pt idx="11">
                  <c:v>1209</c:v>
                </c:pt>
                <c:pt idx="12">
                  <c:v>1202</c:v>
                </c:pt>
                <c:pt idx="13">
                  <c:v>1197</c:v>
                </c:pt>
                <c:pt idx="14">
                  <c:v>1195</c:v>
                </c:pt>
                <c:pt idx="15">
                  <c:v>1195</c:v>
                </c:pt>
              </c:numCache>
            </c:numRef>
          </c:val>
          <c:smooth val="0"/>
          <c:extLst>
            <c:ext xmlns:c16="http://schemas.microsoft.com/office/drawing/2014/chart" uri="{C3380CC4-5D6E-409C-BE32-E72D297353CC}">
              <c16:uniqueId val="{00000003-2178-44AF-86E5-3D62058789BF}"/>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5</c:v>
                </c:pt>
                <c:pt idx="1">
                  <c:v>2</c:v>
                </c:pt>
                <c:pt idx="2">
                  <c:v>2</c:v>
                </c:pt>
                <c:pt idx="3">
                  <c:v>9</c:v>
                </c:pt>
                <c:pt idx="4">
                  <c:v>2</c:v>
                </c:pt>
                <c:pt idx="5">
                  <c:v>1</c:v>
                </c:pt>
              </c:numCache>
            </c:numRef>
          </c:val>
          <c:extLst>
            <c:ext xmlns:c16="http://schemas.microsoft.com/office/drawing/2014/chart" uri="{C3380CC4-5D6E-409C-BE32-E72D297353CC}">
              <c16:uniqueId val="{00000000-8403-4DA2-A993-77B2EFF1B519}"/>
            </c:ext>
          </c:extLst>
        </c:ser>
        <c:ser>
          <c:idx val="1"/>
          <c:order val="1"/>
          <c:tx>
            <c:strRef>
              <c:f>'Bolig pivot'!$T$31</c:f>
              <c:strCache>
                <c:ptCount val="1"/>
                <c:pt idx="0">
                  <c:v>Tomannsbolig, rekkehus, småhus</c:v>
                </c:pt>
              </c:strCache>
            </c:strRef>
          </c:tx>
          <c:spPr>
            <a:solidFill>
              <a:schemeClr val="accent2"/>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8403-4DA2-A993-77B2EFF1B519}"/>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8403-4DA2-A993-77B2EFF1B519}"/>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8403-4DA2-A993-77B2EFF1B519}"/>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48"/>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Valle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7</c:v>
                </c:pt>
                <c:pt idx="1">
                  <c:v>0</c:v>
                </c:pt>
                <c:pt idx="2">
                  <c:v>6</c:v>
                </c:pt>
                <c:pt idx="3">
                  <c:v>71</c:v>
                </c:pt>
                <c:pt idx="4">
                  <c:v>3</c:v>
                </c:pt>
                <c:pt idx="5">
                  <c:v>13</c:v>
                </c:pt>
              </c:numCache>
            </c:numRef>
          </c:val>
          <c:extLst>
            <c:ext xmlns:c16="http://schemas.microsoft.com/office/drawing/2014/chart" uri="{C3380CC4-5D6E-409C-BE32-E72D297353CC}">
              <c16:uniqueId val="{00000000-8156-4763-8FD3-5A3286B0554B}"/>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8156-4763-8FD3-5A3286B0554B}"/>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3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3</c:v>
                </c:pt>
                <c:pt idx="1">
                  <c:v>3</c:v>
                </c:pt>
                <c:pt idx="2">
                  <c:v>3</c:v>
                </c:pt>
                <c:pt idx="3">
                  <c:v>0</c:v>
                </c:pt>
                <c:pt idx="4">
                  <c:v>3</c:v>
                </c:pt>
                <c:pt idx="5">
                  <c:v>3</c:v>
                </c:pt>
              </c:numCache>
            </c:numRef>
          </c:val>
          <c:extLst>
            <c:ext xmlns:c16="http://schemas.microsoft.com/office/drawing/2014/chart" uri="{C3380CC4-5D6E-409C-BE32-E72D297353CC}">
              <c16:uniqueId val="{00000000-3E63-4D64-AA29-868998617445}"/>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201</c:v>
                </c:pt>
                <c:pt idx="1">
                  <c:v>208</c:v>
                </c:pt>
                <c:pt idx="2">
                  <c:v>206</c:v>
                </c:pt>
                <c:pt idx="3">
                  <c:v>212</c:v>
                </c:pt>
                <c:pt idx="4">
                  <c:v>224</c:v>
                </c:pt>
                <c:pt idx="5">
                  <c:v>221</c:v>
                </c:pt>
              </c:numCache>
            </c:numRef>
          </c:val>
          <c:extLst>
            <c:ext xmlns:c16="http://schemas.microsoft.com/office/drawing/2014/chart" uri="{C3380CC4-5D6E-409C-BE32-E72D297353CC}">
              <c16:uniqueId val="{00000001-3E63-4D64-AA29-868998617445}"/>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34</c:v>
                </c:pt>
                <c:pt idx="1">
                  <c:v>31</c:v>
                </c:pt>
                <c:pt idx="2">
                  <c:v>25</c:v>
                </c:pt>
                <c:pt idx="3">
                  <c:v>34</c:v>
                </c:pt>
                <c:pt idx="4">
                  <c:v>37</c:v>
                </c:pt>
                <c:pt idx="5">
                  <c:v>38</c:v>
                </c:pt>
              </c:numCache>
            </c:numRef>
          </c:val>
          <c:extLst>
            <c:ext xmlns:c16="http://schemas.microsoft.com/office/drawing/2014/chart" uri="{C3380CC4-5D6E-409C-BE32-E72D297353CC}">
              <c16:uniqueId val="{00000002-3E63-4D64-AA29-868998617445}"/>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315</c:v>
                </c:pt>
                <c:pt idx="1">
                  <c:v>310</c:v>
                </c:pt>
                <c:pt idx="2">
                  <c:v>303</c:v>
                </c:pt>
                <c:pt idx="3">
                  <c:v>323</c:v>
                </c:pt>
                <c:pt idx="4">
                  <c:v>323</c:v>
                </c:pt>
                <c:pt idx="5">
                  <c:v>310</c:v>
                </c:pt>
              </c:numCache>
            </c:numRef>
          </c:val>
          <c:extLst>
            <c:ext xmlns:c16="http://schemas.microsoft.com/office/drawing/2014/chart" uri="{C3380CC4-5D6E-409C-BE32-E72D297353CC}">
              <c16:uniqueId val="{00000003-3E63-4D64-AA29-868998617445}"/>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3E63-4D64-AA29-868998617445}"/>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3E63-4D64-AA29-868998617445}"/>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3E63-4D64-AA29-868998617445}"/>
              </c:ext>
            </c:extLst>
          </c:dPt>
          <c:dPt>
            <c:idx val="3"/>
            <c:invertIfNegative val="0"/>
            <c:bubble3D val="0"/>
            <c:extLst>
              <c:ext xmlns:c16="http://schemas.microsoft.com/office/drawing/2014/chart" uri="{C3380CC4-5D6E-409C-BE32-E72D297353CC}">
                <c16:uniqueId val="{0000000A-3E63-4D64-AA29-868998617445}"/>
              </c:ext>
            </c:extLst>
          </c:dPt>
          <c:dPt>
            <c:idx val="4"/>
            <c:invertIfNegative val="0"/>
            <c:bubble3D val="0"/>
            <c:extLst>
              <c:ext xmlns:c16="http://schemas.microsoft.com/office/drawing/2014/chart" uri="{C3380CC4-5D6E-409C-BE32-E72D297353CC}">
                <c16:uniqueId val="{0000000B-3E63-4D64-AA29-868998617445}"/>
              </c:ext>
            </c:extLst>
          </c:dPt>
          <c:dPt>
            <c:idx val="5"/>
            <c:invertIfNegative val="0"/>
            <c:bubble3D val="0"/>
            <c:extLst>
              <c:ext xmlns:c16="http://schemas.microsoft.com/office/drawing/2014/chart" uri="{C3380CC4-5D6E-409C-BE32-E72D297353CC}">
                <c16:uniqueId val="{0000000C-3E63-4D64-AA29-868998617445}"/>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E63-4D64-AA29-868998617445}"/>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E63-4D64-AA29-868998617445}"/>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E63-4D64-AA29-86899861744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14</c:v>
                </c:pt>
                <c:pt idx="1">
                  <c:v>10</c:v>
                </c:pt>
                <c:pt idx="2">
                  <c:v>14</c:v>
                </c:pt>
                <c:pt idx="3">
                  <c:v>16</c:v>
                </c:pt>
                <c:pt idx="4">
                  <c:v>19</c:v>
                </c:pt>
                <c:pt idx="5">
                  <c:v>19</c:v>
                </c:pt>
              </c:numCache>
            </c:numRef>
          </c:val>
          <c:extLst>
            <c:ext xmlns:c16="http://schemas.microsoft.com/office/drawing/2014/chart" uri="{C3380CC4-5D6E-409C-BE32-E72D297353CC}">
              <c16:uniqueId val="{0000000D-3E63-4D64-AA29-868998617445}"/>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3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AF2E-4622-9C34-9910BBC78C7E}"/>
              </c:ext>
            </c:extLst>
          </c:dPt>
          <c:dPt>
            <c:idx val="1"/>
            <c:bubble3D val="0"/>
            <c:spPr>
              <a:solidFill>
                <a:schemeClr val="accent2"/>
              </a:solidFill>
              <a:ln>
                <a:noFill/>
              </a:ln>
              <a:effectLst/>
            </c:spPr>
            <c:extLst>
              <c:ext xmlns:c16="http://schemas.microsoft.com/office/drawing/2014/chart" uri="{C3380CC4-5D6E-409C-BE32-E72D297353CC}">
                <c16:uniqueId val="{00000003-AF2E-4622-9C34-9910BBC78C7E}"/>
              </c:ext>
            </c:extLst>
          </c:dPt>
          <c:dPt>
            <c:idx val="2"/>
            <c:bubble3D val="0"/>
            <c:spPr>
              <a:solidFill>
                <a:schemeClr val="accent3"/>
              </a:solidFill>
              <a:ln>
                <a:noFill/>
              </a:ln>
              <a:effectLst/>
            </c:spPr>
            <c:extLst>
              <c:ext xmlns:c16="http://schemas.microsoft.com/office/drawing/2014/chart" uri="{C3380CC4-5D6E-409C-BE32-E72D297353CC}">
                <c16:uniqueId val="{00000005-AF2E-4622-9C34-9910BBC78C7E}"/>
              </c:ext>
            </c:extLst>
          </c:dPt>
          <c:dPt>
            <c:idx val="3"/>
            <c:bubble3D val="0"/>
            <c:spPr>
              <a:solidFill>
                <a:schemeClr val="accent4"/>
              </a:solidFill>
              <a:ln>
                <a:noFill/>
              </a:ln>
              <a:effectLst/>
            </c:spPr>
            <c:extLst>
              <c:ext xmlns:c16="http://schemas.microsoft.com/office/drawing/2014/chart" uri="{C3380CC4-5D6E-409C-BE32-E72D297353CC}">
                <c16:uniqueId val="{00000007-AF2E-4622-9C34-9910BBC78C7E}"/>
              </c:ext>
            </c:extLst>
          </c:dPt>
          <c:dPt>
            <c:idx val="4"/>
            <c:bubble3D val="0"/>
            <c:spPr>
              <a:solidFill>
                <a:schemeClr val="accent5"/>
              </a:solidFill>
              <a:ln>
                <a:noFill/>
              </a:ln>
              <a:effectLst/>
            </c:spPr>
            <c:extLst>
              <c:ext xmlns:c16="http://schemas.microsoft.com/office/drawing/2014/chart" uri="{C3380CC4-5D6E-409C-BE32-E72D297353CC}">
                <c16:uniqueId val="{00000009-AF2E-4622-9C34-9910BBC78C7E}"/>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F2E-4622-9C34-9910BBC78C7E}"/>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3</c:v>
                </c:pt>
                <c:pt idx="1">
                  <c:v>221</c:v>
                </c:pt>
                <c:pt idx="2">
                  <c:v>38</c:v>
                </c:pt>
                <c:pt idx="3">
                  <c:v>310</c:v>
                </c:pt>
                <c:pt idx="4">
                  <c:v>19</c:v>
                </c:pt>
              </c:numCache>
            </c:numRef>
          </c:val>
          <c:extLst>
            <c:ext xmlns:c16="http://schemas.microsoft.com/office/drawing/2014/chart" uri="{C3380CC4-5D6E-409C-BE32-E72D297353CC}">
              <c16:uniqueId val="{0000000A-AF2E-4622-9C34-9910BBC78C7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4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19</c:v>
                </c:pt>
                <c:pt idx="1">
                  <c:v>18</c:v>
                </c:pt>
                <c:pt idx="2">
                  <c:v>17</c:v>
                </c:pt>
                <c:pt idx="3">
                  <c:v>24</c:v>
                </c:pt>
                <c:pt idx="4">
                  <c:v>15</c:v>
                </c:pt>
                <c:pt idx="5">
                  <c:v>14</c:v>
                </c:pt>
                <c:pt idx="6">
                  <c:v>17</c:v>
                </c:pt>
              </c:numCache>
            </c:numRef>
          </c:val>
          <c:smooth val="0"/>
          <c:extLst>
            <c:ext xmlns:c16="http://schemas.microsoft.com/office/drawing/2014/chart" uri="{C3380CC4-5D6E-409C-BE32-E72D297353CC}">
              <c16:uniqueId val="{00000000-263D-4C8C-859C-7AFD14CC9583}"/>
            </c:ext>
          </c:extLst>
        </c:ser>
        <c:ser>
          <c:idx val="3"/>
          <c:order val="1"/>
          <c:tx>
            <c:strRef>
              <c:f>'pivot 2 siffer'!$C$4:$C$5</c:f>
              <c:strCache>
                <c:ptCount val="1"/>
                <c:pt idx="0">
                  <c:v>32 Annen 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11</c:v>
                </c:pt>
                <c:pt idx="1">
                  <c:v>12</c:v>
                </c:pt>
                <c:pt idx="2">
                  <c:v>13</c:v>
                </c:pt>
                <c:pt idx="3">
                  <c:v>12</c:v>
                </c:pt>
                <c:pt idx="4">
                  <c:v>9</c:v>
                </c:pt>
                <c:pt idx="5">
                  <c:v>9</c:v>
                </c:pt>
                <c:pt idx="6">
                  <c:v>11</c:v>
                </c:pt>
              </c:numCache>
            </c:numRef>
          </c:val>
          <c:smooth val="0"/>
          <c:extLst>
            <c:ext xmlns:c16="http://schemas.microsoft.com/office/drawing/2014/chart" uri="{C3380CC4-5D6E-409C-BE32-E72D297353CC}">
              <c16:uniqueId val="{00000001-263D-4C8C-859C-7AFD14CC9583}"/>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19</c:v>
                </c:pt>
                <c:pt idx="1">
                  <c:v>23</c:v>
                </c:pt>
                <c:pt idx="2">
                  <c:v>25</c:v>
                </c:pt>
                <c:pt idx="3">
                  <c:v>21</c:v>
                </c:pt>
                <c:pt idx="4">
                  <c:v>22</c:v>
                </c:pt>
                <c:pt idx="5">
                  <c:v>22</c:v>
                </c:pt>
                <c:pt idx="6">
                  <c:v>18</c:v>
                </c:pt>
              </c:numCache>
            </c:numRef>
          </c:val>
          <c:smooth val="0"/>
          <c:extLst>
            <c:ext xmlns:c16="http://schemas.microsoft.com/office/drawing/2014/chart" uri="{C3380CC4-5D6E-409C-BE32-E72D297353CC}">
              <c16:uniqueId val="{00000002-263D-4C8C-859C-7AFD14CC9583}"/>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63</c:v>
                </c:pt>
                <c:pt idx="1">
                  <c:v>69</c:v>
                </c:pt>
                <c:pt idx="2">
                  <c:v>60</c:v>
                </c:pt>
                <c:pt idx="3">
                  <c:v>61</c:v>
                </c:pt>
                <c:pt idx="4">
                  <c:v>77</c:v>
                </c:pt>
                <c:pt idx="5">
                  <c:v>73</c:v>
                </c:pt>
                <c:pt idx="6">
                  <c:v>75</c:v>
                </c:pt>
              </c:numCache>
            </c:numRef>
          </c:val>
          <c:smooth val="0"/>
          <c:extLst>
            <c:ext xmlns:c16="http://schemas.microsoft.com/office/drawing/2014/chart" uri="{C3380CC4-5D6E-409C-BE32-E72D297353CC}">
              <c16:uniqueId val="{00000003-263D-4C8C-859C-7AFD14CC9583}"/>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67"/>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Valle</c:v>
                </c:pt>
              </c:strCache>
            </c:strRef>
          </c:cat>
          <c:val>
            <c:numRef>
              <c:f>Pivot_2026!$B$5:$B$7</c:f>
              <c:numCache>
                <c:formatCode>General</c:formatCode>
                <c:ptCount val="2"/>
                <c:pt idx="0">
                  <c:v>42.8</c:v>
                </c:pt>
                <c:pt idx="1">
                  <c:v>45.9</c:v>
                </c:pt>
              </c:numCache>
            </c:numRef>
          </c:val>
          <c:extLst>
            <c:ext xmlns:c16="http://schemas.microsoft.com/office/drawing/2014/chart" uri="{C3380CC4-5D6E-409C-BE32-E72D297353CC}">
              <c16:uniqueId val="{00000000-8BDA-4E3F-841F-CDA82E161827}"/>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Valle</c:v>
                </c:pt>
              </c:strCache>
            </c:strRef>
          </c:cat>
          <c:val>
            <c:numRef>
              <c:f>Pivot_2026!$C$5:$C$7</c:f>
              <c:numCache>
                <c:formatCode>General</c:formatCode>
                <c:ptCount val="2"/>
                <c:pt idx="0">
                  <c:v>41.5</c:v>
                </c:pt>
                <c:pt idx="1">
                  <c:v>43.8</c:v>
                </c:pt>
              </c:numCache>
            </c:numRef>
          </c:val>
          <c:extLst>
            <c:ext xmlns:c16="http://schemas.microsoft.com/office/drawing/2014/chart" uri="{C3380CC4-5D6E-409C-BE32-E72D297353CC}">
              <c16:uniqueId val="{00000001-8BDA-4E3F-841F-CDA82E161827}"/>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Valle</c:v>
                </c:pt>
              </c:strCache>
            </c:strRef>
          </c:cat>
          <c:val>
            <c:numRef>
              <c:f>Pivot_2026!$D$5:$D$7</c:f>
              <c:numCache>
                <c:formatCode>General</c:formatCode>
                <c:ptCount val="2"/>
                <c:pt idx="0">
                  <c:v>41.6</c:v>
                </c:pt>
                <c:pt idx="1">
                  <c:v>41.4</c:v>
                </c:pt>
              </c:numCache>
            </c:numRef>
          </c:val>
          <c:extLst>
            <c:ext xmlns:c16="http://schemas.microsoft.com/office/drawing/2014/chart" uri="{C3380CC4-5D6E-409C-BE32-E72D297353CC}">
              <c16:uniqueId val="{00000002-8BDA-4E3F-841F-CDA82E161827}"/>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Valle</c:v>
                </c:pt>
              </c:strCache>
            </c:strRef>
          </c:cat>
          <c:val>
            <c:numRef>
              <c:f>Pivot_2026!$E$5:$E$7</c:f>
              <c:numCache>
                <c:formatCode>General</c:formatCode>
                <c:ptCount val="2"/>
                <c:pt idx="0">
                  <c:v>42</c:v>
                </c:pt>
                <c:pt idx="1">
                  <c:v>43.6</c:v>
                </c:pt>
              </c:numCache>
            </c:numRef>
          </c:val>
          <c:extLst>
            <c:ext xmlns:c16="http://schemas.microsoft.com/office/drawing/2014/chart" uri="{C3380CC4-5D6E-409C-BE32-E72D297353CC}">
              <c16:uniqueId val="{00000003-8BDA-4E3F-841F-CDA82E161827}"/>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Valle</c:v>
                </c:pt>
              </c:strCache>
            </c:strRef>
          </c:cat>
          <c:val>
            <c:numRef>
              <c:f>Pivot_2026!$F$5:$F$7</c:f>
              <c:numCache>
                <c:formatCode>General</c:formatCode>
                <c:ptCount val="2"/>
                <c:pt idx="0">
                  <c:v>42.2</c:v>
                </c:pt>
                <c:pt idx="1">
                  <c:v>41.6</c:v>
                </c:pt>
              </c:numCache>
            </c:numRef>
          </c:val>
          <c:extLst>
            <c:ext xmlns:c16="http://schemas.microsoft.com/office/drawing/2014/chart" uri="{C3380CC4-5D6E-409C-BE32-E72D297353CC}">
              <c16:uniqueId val="{00000004-8BDA-4E3F-841F-CDA82E161827}"/>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5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5740-428A-AADD-04E612D78C31}"/>
            </c:ext>
          </c:extLst>
        </c:ser>
        <c:ser>
          <c:idx val="1"/>
          <c:order val="1"/>
          <c:tx>
            <c:strRef>
              <c:f>'Pivot - bruk denne'!$C$5:$C$6</c:f>
              <c:strCache>
                <c:ptCount val="1"/>
                <c:pt idx="0">
                  <c:v>Valle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72.7</c:v>
                </c:pt>
                <c:pt idx="1">
                  <c:v>83.3</c:v>
                </c:pt>
                <c:pt idx="2">
                  <c:v>78.3</c:v>
                </c:pt>
                <c:pt idx="3">
                  <c:v>79</c:v>
                </c:pt>
                <c:pt idx="4">
                  <c:v>85.7</c:v>
                </c:pt>
                <c:pt idx="5">
                  <c:v>100</c:v>
                </c:pt>
              </c:numCache>
            </c:numRef>
          </c:val>
          <c:extLst>
            <c:ext xmlns:c16="http://schemas.microsoft.com/office/drawing/2014/chart" uri="{C3380CC4-5D6E-409C-BE32-E72D297353CC}">
              <c16:uniqueId val="{00000001-5740-428A-AADD-04E612D78C31}"/>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C98D-4E46-AACB-7559518170C2}"/>
              </c:ext>
            </c:extLst>
          </c:dPt>
          <c:dPt>
            <c:idx val="24"/>
            <c:invertIfNegative val="0"/>
            <c:bubble3D val="0"/>
            <c:spPr>
              <a:solidFill>
                <a:srgbClr val="92D050"/>
              </a:solidFill>
              <a:ln w="3175">
                <a:solidFill>
                  <a:schemeClr val="tx2"/>
                </a:solidFill>
              </a:ln>
              <a:effectLst/>
            </c:spPr>
            <c:extLst>
              <c:ext xmlns:c16="http://schemas.microsoft.com/office/drawing/2014/chart" uri="{C3380CC4-5D6E-409C-BE32-E72D297353CC}">
                <c16:uniqueId val="{00000004-C98D-4E46-AACB-7559518170C2}"/>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C98D-4E46-AACB-7559518170C2}"/>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C98D-4E46-AACB-7559518170C2}"/>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272D-4EC6-B0B3-E320A97871A9}"/>
              </c:ext>
            </c:extLst>
          </c:dPt>
          <c:dPt>
            <c:idx val="1"/>
            <c:invertIfNegative val="0"/>
            <c:bubble3D val="0"/>
            <c:spPr>
              <a:solidFill>
                <a:srgbClr val="002060"/>
              </a:solidFill>
              <a:ln>
                <a:noFill/>
              </a:ln>
              <a:effectLst/>
            </c:spPr>
            <c:extLst>
              <c:ext xmlns:c16="http://schemas.microsoft.com/office/drawing/2014/chart" uri="{C3380CC4-5D6E-409C-BE32-E72D297353CC}">
                <c16:uniqueId val="{00000003-272D-4EC6-B0B3-E320A97871A9}"/>
              </c:ext>
            </c:extLst>
          </c:dPt>
          <c:dPt>
            <c:idx val="2"/>
            <c:invertIfNegative val="0"/>
            <c:bubble3D val="0"/>
            <c:spPr>
              <a:solidFill>
                <a:srgbClr val="002060"/>
              </a:solidFill>
              <a:ln>
                <a:noFill/>
              </a:ln>
              <a:effectLst/>
            </c:spPr>
            <c:extLst>
              <c:ext xmlns:c16="http://schemas.microsoft.com/office/drawing/2014/chart" uri="{C3380CC4-5D6E-409C-BE32-E72D297353CC}">
                <c16:uniqueId val="{00000005-272D-4EC6-B0B3-E320A97871A9}"/>
              </c:ext>
            </c:extLst>
          </c:dPt>
          <c:dPt>
            <c:idx val="3"/>
            <c:invertIfNegative val="0"/>
            <c:bubble3D val="0"/>
            <c:spPr>
              <a:solidFill>
                <a:srgbClr val="002060"/>
              </a:solidFill>
              <a:ln>
                <a:noFill/>
              </a:ln>
              <a:effectLst/>
            </c:spPr>
            <c:extLst>
              <c:ext xmlns:c16="http://schemas.microsoft.com/office/drawing/2014/chart" uri="{C3380CC4-5D6E-409C-BE32-E72D297353CC}">
                <c16:uniqueId val="{00000007-272D-4EC6-B0B3-E320A97871A9}"/>
              </c:ext>
            </c:extLst>
          </c:dPt>
          <c:dPt>
            <c:idx val="4"/>
            <c:invertIfNegative val="0"/>
            <c:bubble3D val="0"/>
            <c:spPr>
              <a:solidFill>
                <a:srgbClr val="002060"/>
              </a:solidFill>
              <a:ln>
                <a:noFill/>
              </a:ln>
              <a:effectLst/>
            </c:spPr>
            <c:extLst>
              <c:ext xmlns:c16="http://schemas.microsoft.com/office/drawing/2014/chart" uri="{C3380CC4-5D6E-409C-BE32-E72D297353CC}">
                <c16:uniqueId val="{00000009-272D-4EC6-B0B3-E320A97871A9}"/>
              </c:ext>
            </c:extLst>
          </c:dPt>
          <c:dPt>
            <c:idx val="5"/>
            <c:invertIfNegative val="0"/>
            <c:bubble3D val="0"/>
            <c:spPr>
              <a:solidFill>
                <a:srgbClr val="002060"/>
              </a:solidFill>
              <a:ln>
                <a:noFill/>
              </a:ln>
              <a:effectLst/>
            </c:spPr>
            <c:extLst>
              <c:ext xmlns:c16="http://schemas.microsoft.com/office/drawing/2014/chart" uri="{C3380CC4-5D6E-409C-BE32-E72D297353CC}">
                <c16:uniqueId val="{0000000B-272D-4EC6-B0B3-E320A97871A9}"/>
              </c:ext>
            </c:extLst>
          </c:dPt>
          <c:dPt>
            <c:idx val="6"/>
            <c:invertIfNegative val="0"/>
            <c:bubble3D val="0"/>
            <c:spPr>
              <a:solidFill>
                <a:srgbClr val="002060"/>
              </a:solidFill>
              <a:ln>
                <a:noFill/>
              </a:ln>
              <a:effectLst/>
            </c:spPr>
            <c:extLst>
              <c:ext xmlns:c16="http://schemas.microsoft.com/office/drawing/2014/chart" uri="{C3380CC4-5D6E-409C-BE32-E72D297353CC}">
                <c16:uniqueId val="{0000000D-272D-4EC6-B0B3-E320A97871A9}"/>
              </c:ext>
            </c:extLst>
          </c:dPt>
          <c:dPt>
            <c:idx val="7"/>
            <c:invertIfNegative val="0"/>
            <c:bubble3D val="0"/>
            <c:spPr>
              <a:solidFill>
                <a:srgbClr val="002060"/>
              </a:solidFill>
              <a:ln>
                <a:noFill/>
              </a:ln>
              <a:effectLst/>
            </c:spPr>
            <c:extLst>
              <c:ext xmlns:c16="http://schemas.microsoft.com/office/drawing/2014/chart" uri="{C3380CC4-5D6E-409C-BE32-E72D297353CC}">
                <c16:uniqueId val="{0000000F-272D-4EC6-B0B3-E320A97871A9}"/>
              </c:ext>
            </c:extLst>
          </c:dPt>
          <c:dPt>
            <c:idx val="8"/>
            <c:invertIfNegative val="0"/>
            <c:bubble3D val="0"/>
            <c:spPr>
              <a:solidFill>
                <a:srgbClr val="002060"/>
              </a:solidFill>
              <a:ln>
                <a:noFill/>
              </a:ln>
              <a:effectLst/>
            </c:spPr>
            <c:extLst>
              <c:ext xmlns:c16="http://schemas.microsoft.com/office/drawing/2014/chart" uri="{C3380CC4-5D6E-409C-BE32-E72D297353CC}">
                <c16:uniqueId val="{00000011-272D-4EC6-B0B3-E320A97871A9}"/>
              </c:ext>
            </c:extLst>
          </c:dPt>
          <c:dPt>
            <c:idx val="9"/>
            <c:invertIfNegative val="0"/>
            <c:bubble3D val="0"/>
            <c:spPr>
              <a:solidFill>
                <a:srgbClr val="002060"/>
              </a:solidFill>
              <a:ln>
                <a:noFill/>
              </a:ln>
              <a:effectLst/>
            </c:spPr>
            <c:extLst>
              <c:ext xmlns:c16="http://schemas.microsoft.com/office/drawing/2014/chart" uri="{C3380CC4-5D6E-409C-BE32-E72D297353CC}">
                <c16:uniqueId val="{00000013-272D-4EC6-B0B3-E320A97871A9}"/>
              </c:ext>
            </c:extLst>
          </c:dPt>
          <c:dPt>
            <c:idx val="10"/>
            <c:invertIfNegative val="0"/>
            <c:bubble3D val="0"/>
            <c:spPr>
              <a:solidFill>
                <a:srgbClr val="002060"/>
              </a:solidFill>
              <a:ln>
                <a:noFill/>
              </a:ln>
              <a:effectLst/>
            </c:spPr>
            <c:extLst>
              <c:ext xmlns:c16="http://schemas.microsoft.com/office/drawing/2014/chart" uri="{C3380CC4-5D6E-409C-BE32-E72D297353CC}">
                <c16:uniqueId val="{00000015-272D-4EC6-B0B3-E320A97871A9}"/>
              </c:ext>
            </c:extLst>
          </c:dPt>
          <c:dPt>
            <c:idx val="11"/>
            <c:invertIfNegative val="0"/>
            <c:bubble3D val="0"/>
            <c:spPr>
              <a:solidFill>
                <a:srgbClr val="002060"/>
              </a:solidFill>
              <a:ln>
                <a:noFill/>
              </a:ln>
              <a:effectLst/>
            </c:spPr>
            <c:extLst>
              <c:ext xmlns:c16="http://schemas.microsoft.com/office/drawing/2014/chart" uri="{C3380CC4-5D6E-409C-BE32-E72D297353CC}">
                <c16:uniqueId val="{00000017-272D-4EC6-B0B3-E320A97871A9}"/>
              </c:ext>
            </c:extLst>
          </c:dPt>
          <c:dPt>
            <c:idx val="12"/>
            <c:invertIfNegative val="0"/>
            <c:bubble3D val="0"/>
            <c:spPr>
              <a:solidFill>
                <a:srgbClr val="00B0F0"/>
              </a:solidFill>
              <a:ln>
                <a:noFill/>
              </a:ln>
              <a:effectLst/>
            </c:spPr>
            <c:extLst>
              <c:ext xmlns:c16="http://schemas.microsoft.com/office/drawing/2014/chart" uri="{C3380CC4-5D6E-409C-BE32-E72D297353CC}">
                <c16:uniqueId val="{00000019-272D-4EC6-B0B3-E320A97871A9}"/>
              </c:ext>
            </c:extLst>
          </c:dPt>
          <c:dPt>
            <c:idx val="13"/>
            <c:invertIfNegative val="0"/>
            <c:bubble3D val="0"/>
            <c:spPr>
              <a:solidFill>
                <a:srgbClr val="002060"/>
              </a:solidFill>
              <a:ln>
                <a:noFill/>
              </a:ln>
              <a:effectLst/>
            </c:spPr>
            <c:extLst>
              <c:ext xmlns:c16="http://schemas.microsoft.com/office/drawing/2014/chart" uri="{C3380CC4-5D6E-409C-BE32-E72D297353CC}">
                <c16:uniqueId val="{0000001B-272D-4EC6-B0B3-E320A97871A9}"/>
              </c:ext>
            </c:extLst>
          </c:dPt>
          <c:dPt>
            <c:idx val="14"/>
            <c:invertIfNegative val="0"/>
            <c:bubble3D val="0"/>
            <c:spPr>
              <a:solidFill>
                <a:srgbClr val="FFC000"/>
              </a:solidFill>
              <a:ln>
                <a:noFill/>
              </a:ln>
              <a:effectLst/>
            </c:spPr>
            <c:extLst>
              <c:ext xmlns:c16="http://schemas.microsoft.com/office/drawing/2014/chart" uri="{C3380CC4-5D6E-409C-BE32-E72D297353CC}">
                <c16:uniqueId val="{0000001D-272D-4EC6-B0B3-E320A97871A9}"/>
              </c:ext>
            </c:extLst>
          </c:dPt>
          <c:dPt>
            <c:idx val="15"/>
            <c:invertIfNegative val="0"/>
            <c:bubble3D val="0"/>
            <c:spPr>
              <a:solidFill>
                <a:srgbClr val="002060"/>
              </a:solidFill>
              <a:ln>
                <a:noFill/>
              </a:ln>
              <a:effectLst/>
            </c:spPr>
            <c:extLst>
              <c:ext xmlns:c16="http://schemas.microsoft.com/office/drawing/2014/chart" uri="{C3380CC4-5D6E-409C-BE32-E72D297353CC}">
                <c16:uniqueId val="{0000001F-272D-4EC6-B0B3-E320A97871A9}"/>
              </c:ext>
            </c:extLst>
          </c:dPt>
          <c:dPt>
            <c:idx val="16"/>
            <c:invertIfNegative val="0"/>
            <c:bubble3D val="0"/>
            <c:spPr>
              <a:solidFill>
                <a:srgbClr val="002060"/>
              </a:solidFill>
              <a:ln>
                <a:noFill/>
              </a:ln>
              <a:effectLst/>
            </c:spPr>
            <c:extLst>
              <c:ext xmlns:c16="http://schemas.microsoft.com/office/drawing/2014/chart" uri="{C3380CC4-5D6E-409C-BE32-E72D297353CC}">
                <c16:uniqueId val="{00000021-272D-4EC6-B0B3-E320A97871A9}"/>
              </c:ext>
            </c:extLst>
          </c:dPt>
          <c:dPt>
            <c:idx val="17"/>
            <c:invertIfNegative val="0"/>
            <c:bubble3D val="0"/>
            <c:spPr>
              <a:solidFill>
                <a:srgbClr val="002060"/>
              </a:solidFill>
              <a:ln>
                <a:noFill/>
              </a:ln>
              <a:effectLst/>
            </c:spPr>
            <c:extLst>
              <c:ext xmlns:c16="http://schemas.microsoft.com/office/drawing/2014/chart" uri="{C3380CC4-5D6E-409C-BE32-E72D297353CC}">
                <c16:uniqueId val="{00000023-272D-4EC6-B0B3-E320A97871A9}"/>
              </c:ext>
            </c:extLst>
          </c:dPt>
          <c:dPt>
            <c:idx val="18"/>
            <c:invertIfNegative val="0"/>
            <c:bubble3D val="0"/>
            <c:spPr>
              <a:solidFill>
                <a:srgbClr val="002060"/>
              </a:solidFill>
              <a:ln>
                <a:noFill/>
              </a:ln>
              <a:effectLst/>
            </c:spPr>
            <c:extLst>
              <c:ext xmlns:c16="http://schemas.microsoft.com/office/drawing/2014/chart" uri="{C3380CC4-5D6E-409C-BE32-E72D297353CC}">
                <c16:uniqueId val="{00000025-272D-4EC6-B0B3-E320A97871A9}"/>
              </c:ext>
            </c:extLst>
          </c:dPt>
          <c:dPt>
            <c:idx val="19"/>
            <c:invertIfNegative val="0"/>
            <c:bubble3D val="0"/>
            <c:spPr>
              <a:solidFill>
                <a:srgbClr val="002060"/>
              </a:solidFill>
              <a:ln>
                <a:noFill/>
              </a:ln>
              <a:effectLst/>
            </c:spPr>
            <c:extLst>
              <c:ext xmlns:c16="http://schemas.microsoft.com/office/drawing/2014/chart" uri="{C3380CC4-5D6E-409C-BE32-E72D297353CC}">
                <c16:uniqueId val="{00000027-272D-4EC6-B0B3-E320A97871A9}"/>
              </c:ext>
            </c:extLst>
          </c:dPt>
          <c:dPt>
            <c:idx val="20"/>
            <c:invertIfNegative val="0"/>
            <c:bubble3D val="0"/>
            <c:spPr>
              <a:solidFill>
                <a:srgbClr val="002060"/>
              </a:solidFill>
              <a:ln>
                <a:noFill/>
              </a:ln>
              <a:effectLst/>
            </c:spPr>
            <c:extLst>
              <c:ext xmlns:c16="http://schemas.microsoft.com/office/drawing/2014/chart" uri="{C3380CC4-5D6E-409C-BE32-E72D297353CC}">
                <c16:uniqueId val="{00000029-272D-4EC6-B0B3-E320A97871A9}"/>
              </c:ext>
            </c:extLst>
          </c:dPt>
          <c:dPt>
            <c:idx val="22"/>
            <c:invertIfNegative val="0"/>
            <c:bubble3D val="0"/>
            <c:spPr>
              <a:solidFill>
                <a:srgbClr val="002060"/>
              </a:solidFill>
              <a:ln>
                <a:noFill/>
              </a:ln>
              <a:effectLst/>
            </c:spPr>
            <c:extLst>
              <c:ext xmlns:c16="http://schemas.microsoft.com/office/drawing/2014/chart" uri="{C3380CC4-5D6E-409C-BE32-E72D297353CC}">
                <c16:uniqueId val="{0000002B-272D-4EC6-B0B3-E320A97871A9}"/>
              </c:ext>
            </c:extLst>
          </c:dPt>
          <c:dPt>
            <c:idx val="24"/>
            <c:invertIfNegative val="0"/>
            <c:bubble3D val="0"/>
            <c:spPr>
              <a:solidFill>
                <a:srgbClr val="002060"/>
              </a:solidFill>
              <a:ln>
                <a:noFill/>
              </a:ln>
              <a:effectLst/>
            </c:spPr>
            <c:extLst>
              <c:ext xmlns:c16="http://schemas.microsoft.com/office/drawing/2014/chart" uri="{C3380CC4-5D6E-409C-BE32-E72D297353CC}">
                <c16:uniqueId val="{0000002D-272D-4EC6-B0B3-E320A97871A9}"/>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272D-4EC6-B0B3-E320A97871A9}"/>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7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6D3B-4A33-B0F5-5DBE6C0EDF24}"/>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6D3B-4A33-B0F5-5DBE6C0EDF24}"/>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4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Pivot!$B$5:$B$11</c:f>
              <c:numCache>
                <c:formatCode>General</c:formatCode>
                <c:ptCount val="4"/>
                <c:pt idx="0">
                  <c:v>79.599999999999994</c:v>
                </c:pt>
                <c:pt idx="1">
                  <c:v>84.6</c:v>
                </c:pt>
                <c:pt idx="2">
                  <c:v>76.599999999999994</c:v>
                </c:pt>
                <c:pt idx="3">
                  <c:v>88.9</c:v>
                </c:pt>
              </c:numCache>
            </c:numRef>
          </c:val>
          <c:extLst>
            <c:ext xmlns:c16="http://schemas.microsoft.com/office/drawing/2014/chart" uri="{C3380CC4-5D6E-409C-BE32-E72D297353CC}">
              <c16:uniqueId val="{00000000-BC30-4F31-BF31-4E6C3E4FE388}"/>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Pivot!$C$5:$C$11</c:f>
              <c:numCache>
                <c:formatCode>General</c:formatCode>
                <c:ptCount val="4"/>
                <c:pt idx="0">
                  <c:v>82.5</c:v>
                </c:pt>
                <c:pt idx="1">
                  <c:v>83.6</c:v>
                </c:pt>
                <c:pt idx="2">
                  <c:v>66.7</c:v>
                </c:pt>
                <c:pt idx="3">
                  <c:v>71.099999999999994</c:v>
                </c:pt>
              </c:numCache>
            </c:numRef>
          </c:val>
          <c:extLst>
            <c:ext xmlns:c16="http://schemas.microsoft.com/office/drawing/2014/chart" uri="{C3380CC4-5D6E-409C-BE32-E72D297353CC}">
              <c16:uniqueId val="{00000001-BC30-4F31-BF31-4E6C3E4FE388}"/>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Pivot!$D$5:$D$11</c:f>
              <c:numCache>
                <c:formatCode>General</c:formatCode>
                <c:ptCount val="4"/>
                <c:pt idx="0">
                  <c:v>84.1</c:v>
                </c:pt>
                <c:pt idx="1">
                  <c:v>83.3</c:v>
                </c:pt>
                <c:pt idx="2">
                  <c:v>70.900000000000006</c:v>
                </c:pt>
                <c:pt idx="3">
                  <c:v>66.7</c:v>
                </c:pt>
              </c:numCache>
            </c:numRef>
          </c:val>
          <c:extLst>
            <c:ext xmlns:c16="http://schemas.microsoft.com/office/drawing/2014/chart" uri="{C3380CC4-5D6E-409C-BE32-E72D297353CC}">
              <c16:uniqueId val="{00000002-BC30-4F31-BF31-4E6C3E4FE388}"/>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Pivot!$E$5:$E$11</c:f>
              <c:numCache>
                <c:formatCode>General</c:formatCode>
                <c:ptCount val="4"/>
                <c:pt idx="0">
                  <c:v>86.3</c:v>
                </c:pt>
                <c:pt idx="1">
                  <c:v>82.3</c:v>
                </c:pt>
                <c:pt idx="2">
                  <c:v>71.7</c:v>
                </c:pt>
                <c:pt idx="3">
                  <c:v>75.5</c:v>
                </c:pt>
              </c:numCache>
            </c:numRef>
          </c:val>
          <c:extLst>
            <c:ext xmlns:c16="http://schemas.microsoft.com/office/drawing/2014/chart" uri="{C3380CC4-5D6E-409C-BE32-E72D297353CC}">
              <c16:uniqueId val="{00000003-BC30-4F31-BF31-4E6C3E4FE388}"/>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3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7"/>
        <c:spPr>
          <a:solidFill>
            <a:schemeClr val="accent3"/>
          </a:solidFill>
          <a:ln>
            <a:noFill/>
          </a:ln>
          <a:effectLst/>
        </c:spPr>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spPr>
          <a:solidFill>
            <a:schemeClr val="accent3"/>
          </a:solidFill>
          <a:ln>
            <a:noFill/>
          </a:ln>
          <a:effectLst/>
        </c:spPr>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spPr>
          <a:solidFill>
            <a:schemeClr val="accent3"/>
          </a:solidFill>
          <a:ln>
            <a:noFill/>
          </a:ln>
          <a:effectLst/>
        </c:spPr>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spPr>
          <a:solidFill>
            <a:schemeClr val="accent3"/>
          </a:solidFill>
          <a:ln>
            <a:noFill/>
          </a:ln>
          <a:effectLst/>
        </c:spPr>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spPr>
          <a:solidFill>
            <a:schemeClr val="accent3"/>
          </a:solidFill>
          <a:ln>
            <a:noFill/>
          </a:ln>
          <a:effectLst/>
        </c:spPr>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spPr>
          <a:solidFill>
            <a:schemeClr val="accent3"/>
          </a:solidFill>
          <a:ln>
            <a:noFill/>
          </a:ln>
          <a:effectLst/>
        </c:spPr>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spPr>
          <a:solidFill>
            <a:schemeClr val="accent3"/>
          </a:solidFill>
          <a:ln>
            <a:noFill/>
          </a:ln>
          <a:effectLst/>
        </c:spPr>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spPr>
          <a:solidFill>
            <a:schemeClr val="accent3"/>
          </a:solidFill>
          <a:ln>
            <a:noFill/>
          </a:ln>
          <a:effectLst/>
        </c:spPr>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spPr>
          <a:solidFill>
            <a:schemeClr val="accent3"/>
          </a:solidFill>
          <a:ln>
            <a:noFill/>
          </a:ln>
          <a:effectLst/>
        </c:spPr>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spPr>
          <a:solidFill>
            <a:schemeClr val="accent3"/>
          </a:solidFill>
          <a:ln>
            <a:noFill/>
          </a:ln>
          <a:effectLst/>
        </c:spPr>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2A40-4CA7-A3D1-BDE127F7C447}"/>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2A40-4CA7-A3D1-BDE127F7C447}"/>
            </c:ext>
          </c:extLst>
        </c:ser>
        <c:ser>
          <c:idx val="2"/>
          <c:order val="2"/>
          <c:tx>
            <c:strRef>
              <c:f>Pivot!$D$3:$D$4</c:f>
              <c:strCache>
                <c:ptCount val="1"/>
                <c:pt idx="0">
                  <c:v>Valle</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2A40-4CA7-A3D1-BDE127F7C447}"/>
              </c:ext>
            </c:extLst>
          </c:dPt>
          <c:dPt>
            <c:idx val="1"/>
            <c:invertIfNegative val="0"/>
            <c:bubble3D val="0"/>
            <c:extLst>
              <c:ext xmlns:c16="http://schemas.microsoft.com/office/drawing/2014/chart" uri="{C3380CC4-5D6E-409C-BE32-E72D297353CC}">
                <c16:uniqueId val="{00000003-2A40-4CA7-A3D1-BDE127F7C447}"/>
              </c:ext>
            </c:extLst>
          </c:dPt>
          <c:dPt>
            <c:idx val="2"/>
            <c:invertIfNegative val="0"/>
            <c:bubble3D val="0"/>
            <c:extLst>
              <c:ext xmlns:c16="http://schemas.microsoft.com/office/drawing/2014/chart" uri="{C3380CC4-5D6E-409C-BE32-E72D297353CC}">
                <c16:uniqueId val="{00000004-2A40-4CA7-A3D1-BDE127F7C447}"/>
              </c:ext>
            </c:extLst>
          </c:dPt>
          <c:dPt>
            <c:idx val="3"/>
            <c:invertIfNegative val="0"/>
            <c:bubble3D val="0"/>
            <c:extLst>
              <c:ext xmlns:c16="http://schemas.microsoft.com/office/drawing/2014/chart" uri="{C3380CC4-5D6E-409C-BE32-E72D297353CC}">
                <c16:uniqueId val="{00000005-2A40-4CA7-A3D1-BDE127F7C447}"/>
              </c:ext>
            </c:extLst>
          </c:dPt>
          <c:dPt>
            <c:idx val="4"/>
            <c:invertIfNegative val="0"/>
            <c:bubble3D val="0"/>
            <c:extLst>
              <c:ext xmlns:c16="http://schemas.microsoft.com/office/drawing/2014/chart" uri="{C3380CC4-5D6E-409C-BE32-E72D297353CC}">
                <c16:uniqueId val="{00000006-2A40-4CA7-A3D1-BDE127F7C447}"/>
              </c:ext>
            </c:extLst>
          </c:dPt>
          <c:dPt>
            <c:idx val="5"/>
            <c:invertIfNegative val="0"/>
            <c:bubble3D val="0"/>
            <c:extLst>
              <c:ext xmlns:c16="http://schemas.microsoft.com/office/drawing/2014/chart" uri="{C3380CC4-5D6E-409C-BE32-E72D297353CC}">
                <c16:uniqueId val="{00000007-2A40-4CA7-A3D1-BDE127F7C447}"/>
              </c:ext>
            </c:extLst>
          </c:dPt>
          <c:dPt>
            <c:idx val="6"/>
            <c:invertIfNegative val="0"/>
            <c:bubble3D val="0"/>
            <c:extLst>
              <c:ext xmlns:c16="http://schemas.microsoft.com/office/drawing/2014/chart" uri="{C3380CC4-5D6E-409C-BE32-E72D297353CC}">
                <c16:uniqueId val="{00000008-2A40-4CA7-A3D1-BDE127F7C447}"/>
              </c:ext>
            </c:extLst>
          </c:dPt>
          <c:dPt>
            <c:idx val="7"/>
            <c:invertIfNegative val="0"/>
            <c:bubble3D val="0"/>
            <c:extLst>
              <c:ext xmlns:c16="http://schemas.microsoft.com/office/drawing/2014/chart" uri="{C3380CC4-5D6E-409C-BE32-E72D297353CC}">
                <c16:uniqueId val="{00000009-2A40-4CA7-A3D1-BDE127F7C447}"/>
              </c:ext>
            </c:extLst>
          </c:dPt>
          <c:dPt>
            <c:idx val="8"/>
            <c:invertIfNegative val="0"/>
            <c:bubble3D val="0"/>
            <c:extLst>
              <c:ext xmlns:c16="http://schemas.microsoft.com/office/drawing/2014/chart" uri="{C3380CC4-5D6E-409C-BE32-E72D297353CC}">
                <c16:uniqueId val="{0000000A-2A40-4CA7-A3D1-BDE127F7C447}"/>
              </c:ext>
            </c:extLst>
          </c:dPt>
          <c:dPt>
            <c:idx val="9"/>
            <c:invertIfNegative val="0"/>
            <c:bubble3D val="0"/>
            <c:extLst>
              <c:ext xmlns:c16="http://schemas.microsoft.com/office/drawing/2014/chart" uri="{C3380CC4-5D6E-409C-BE32-E72D297353CC}">
                <c16:uniqueId val="{0000000B-2A40-4CA7-A3D1-BDE127F7C447}"/>
              </c:ext>
            </c:extLst>
          </c:dPt>
          <c:dPt>
            <c:idx val="10"/>
            <c:invertIfNegative val="0"/>
            <c:bubble3D val="0"/>
            <c:extLst>
              <c:ext xmlns:c16="http://schemas.microsoft.com/office/drawing/2014/chart" uri="{C3380CC4-5D6E-409C-BE32-E72D297353CC}">
                <c16:uniqueId val="{0000000C-2A40-4CA7-A3D1-BDE127F7C447}"/>
              </c:ext>
            </c:extLst>
          </c:dPt>
          <c:dLbls>
            <c:dLbl>
              <c:idx val="0"/>
              <c:layout>
                <c:manualLayout>
                  <c:x val="6.547180620345364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40-4CA7-A3D1-BDE127F7C447}"/>
                </c:ext>
              </c:extLst>
            </c:dLbl>
            <c:dLbl>
              <c:idx val="1"/>
              <c:layout>
                <c:manualLayout>
                  <c:x val="4.9103854652590229E-3"/>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40-4CA7-A3D1-BDE127F7C447}"/>
                </c:ext>
              </c:extLst>
            </c:dLbl>
            <c:dLbl>
              <c:idx val="2"/>
              <c:layout>
                <c:manualLayout>
                  <c:x val="3.273590310172682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A40-4CA7-A3D1-BDE127F7C447}"/>
                </c:ext>
              </c:extLst>
            </c:dLbl>
            <c:dLbl>
              <c:idx val="3"/>
              <c:layout>
                <c:manualLayout>
                  <c:x val="1.1457566085604387E-2"/>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40-4CA7-A3D1-BDE127F7C447}"/>
                </c:ext>
              </c:extLst>
            </c:dLbl>
            <c:dLbl>
              <c:idx val="4"/>
              <c:layout>
                <c:manualLayout>
                  <c:x val="6.5471806203453034E-3"/>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A40-4CA7-A3D1-BDE127F7C447}"/>
                </c:ext>
              </c:extLst>
            </c:dLbl>
            <c:dLbl>
              <c:idx val="5"/>
              <c:layout>
                <c:manualLayout>
                  <c:x val="8.183975775431704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A40-4CA7-A3D1-BDE127F7C447}"/>
                </c:ext>
              </c:extLst>
            </c:dLbl>
            <c:dLbl>
              <c:idx val="6"/>
              <c:layout>
                <c:manualLayout>
                  <c:x val="1.964154186103597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A40-4CA7-A3D1-BDE127F7C447}"/>
                </c:ext>
              </c:extLst>
            </c:dLbl>
            <c:dLbl>
              <c:idx val="7"/>
              <c:layout>
                <c:manualLayout>
                  <c:x val="1.1457566085604387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A40-4CA7-A3D1-BDE127F7C447}"/>
                </c:ext>
              </c:extLst>
            </c:dLbl>
            <c:dLbl>
              <c:idx val="8"/>
              <c:layout>
                <c:manualLayout>
                  <c:x val="1.6367951550863291E-2"/>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A40-4CA7-A3D1-BDE127F7C447}"/>
                </c:ext>
              </c:extLst>
            </c:dLbl>
            <c:dLbl>
              <c:idx val="9"/>
              <c:layout>
                <c:manualLayout>
                  <c:x val="1.7913064976341306E-2"/>
                  <c:y val="-6.00273919182765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A40-4CA7-A3D1-BDE127F7C447}"/>
                </c:ext>
              </c:extLst>
            </c:dLbl>
            <c:dLbl>
              <c:idx val="10"/>
              <c:layout>
                <c:manualLayout>
                  <c:x val="1.7802959343749921E-2"/>
                  <c:y val="5.98859290936453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A40-4CA7-A3D1-BDE127F7C447}"/>
                </c:ext>
              </c:extLst>
            </c:dLbl>
            <c:dLbl>
              <c:idx val="11"/>
              <c:layout>
                <c:manualLayout>
                  <c:x val="9.710705096590811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A40-4CA7-A3D1-BDE127F7C447}"/>
                </c:ext>
              </c:extLst>
            </c:dLbl>
            <c:dLbl>
              <c:idx val="12"/>
              <c:layout>
                <c:manualLayout>
                  <c:x val="1.2947606795454574E-2"/>
                  <c:y val="-1.49714822734113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A40-4CA7-A3D1-BDE127F7C44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0.13400000000000001</c:v>
                </c:pt>
                <c:pt idx="1">
                  <c:v>0.11800000000000001</c:v>
                </c:pt>
                <c:pt idx="2">
                  <c:v>0.125</c:v>
                </c:pt>
                <c:pt idx="3">
                  <c:v>0.11599999999999999</c:v>
                </c:pt>
                <c:pt idx="4">
                  <c:v>0.13300000000000001</c:v>
                </c:pt>
                <c:pt idx="5">
                  <c:v>0.129</c:v>
                </c:pt>
                <c:pt idx="6">
                  <c:v>0.10400000000000001</c:v>
                </c:pt>
                <c:pt idx="7">
                  <c:v>0.113</c:v>
                </c:pt>
                <c:pt idx="8">
                  <c:v>0.10199999999999999</c:v>
                </c:pt>
                <c:pt idx="9">
                  <c:v>9.1999999999999998E-2</c:v>
                </c:pt>
                <c:pt idx="10">
                  <c:v>7.5999999999999998E-2</c:v>
                </c:pt>
                <c:pt idx="11">
                  <c:v>6.5000000000000002E-2</c:v>
                </c:pt>
                <c:pt idx="12">
                  <c:v>6.6000000000000003E-2</c:v>
                </c:pt>
              </c:numCache>
            </c:numRef>
          </c:val>
          <c:extLst>
            <c:ext xmlns:c16="http://schemas.microsoft.com/office/drawing/2014/chart" uri="{C3380CC4-5D6E-409C-BE32-E72D297353CC}">
              <c16:uniqueId val="{0000000D-2A40-4CA7-A3D1-BDE127F7C447}"/>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20</c:v>
                </c:pt>
                <c:pt idx="1">
                  <c:v>21</c:v>
                </c:pt>
                <c:pt idx="2">
                  <c:v>18</c:v>
                </c:pt>
                <c:pt idx="3">
                  <c:v>29</c:v>
                </c:pt>
                <c:pt idx="4">
                  <c:v>20</c:v>
                </c:pt>
                <c:pt idx="5">
                  <c:v>16</c:v>
                </c:pt>
                <c:pt idx="6">
                  <c:v>12</c:v>
                </c:pt>
                <c:pt idx="7">
                  <c:v>16</c:v>
                </c:pt>
                <c:pt idx="8">
                  <c:v>13</c:v>
                </c:pt>
                <c:pt idx="9">
                  <c:v>11</c:v>
                </c:pt>
                <c:pt idx="10">
                  <c:v>10</c:v>
                </c:pt>
                <c:pt idx="11">
                  <c:v>19</c:v>
                </c:pt>
                <c:pt idx="12">
                  <c:v>10</c:v>
                </c:pt>
                <c:pt idx="13">
                  <c:v>14</c:v>
                </c:pt>
                <c:pt idx="14">
                  <c:v>13</c:v>
                </c:pt>
                <c:pt idx="15">
                  <c:v>10</c:v>
                </c:pt>
                <c:pt idx="16">
                  <c:v>11</c:v>
                </c:pt>
                <c:pt idx="17">
                  <c:v>12</c:v>
                </c:pt>
                <c:pt idx="18">
                  <c:v>7</c:v>
                </c:pt>
                <c:pt idx="19">
                  <c:v>7</c:v>
                </c:pt>
                <c:pt idx="20">
                  <c:v>15</c:v>
                </c:pt>
                <c:pt idx="21">
                  <c:v>8</c:v>
                </c:pt>
                <c:pt idx="22">
                  <c:v>9</c:v>
                </c:pt>
                <c:pt idx="23">
                  <c:v>14</c:v>
                </c:pt>
              </c:numCache>
            </c:numRef>
          </c:val>
          <c:smooth val="0"/>
          <c:extLst>
            <c:ext xmlns:c16="http://schemas.microsoft.com/office/drawing/2014/chart" uri="{C3380CC4-5D6E-409C-BE32-E72D297353CC}">
              <c16:uniqueId val="{00000000-8CCA-434B-BD12-D280C11F53B5}"/>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1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58.8</c:v>
                </c:pt>
                <c:pt idx="1">
                  <c:v>46.2</c:v>
                </c:pt>
                <c:pt idx="2">
                  <c:v>78.3</c:v>
                </c:pt>
                <c:pt idx="3">
                  <c:v>56.3</c:v>
                </c:pt>
                <c:pt idx="4">
                  <c:v>83.3</c:v>
                </c:pt>
                <c:pt idx="5">
                  <c:v>55.6</c:v>
                </c:pt>
                <c:pt idx="6">
                  <c:v>85.7</c:v>
                </c:pt>
                <c:pt idx="7">
                  <c:v>80.3</c:v>
                </c:pt>
                <c:pt idx="8">
                  <c:v>83.3</c:v>
                </c:pt>
                <c:pt idx="9">
                  <c:v>80</c:v>
                </c:pt>
                <c:pt idx="10">
                  <c:v>89.5</c:v>
                </c:pt>
                <c:pt idx="11">
                  <c:v>71.400000000000006</c:v>
                </c:pt>
                <c:pt idx="12">
                  <c:v>62</c:v>
                </c:pt>
                <c:pt idx="13">
                  <c:v>71</c:v>
                </c:pt>
                <c:pt idx="14">
                  <c:v>91</c:v>
                </c:pt>
                <c:pt idx="15">
                  <c:v>80</c:v>
                </c:pt>
                <c:pt idx="16">
                  <c:v>80</c:v>
                </c:pt>
                <c:pt idx="17">
                  <c:v>100</c:v>
                </c:pt>
                <c:pt idx="18">
                  <c:v>66.7</c:v>
                </c:pt>
                <c:pt idx="19">
                  <c:v>93</c:v>
                </c:pt>
                <c:pt idx="20">
                  <c:v>67</c:v>
                </c:pt>
                <c:pt idx="21">
                  <c:v>78</c:v>
                </c:pt>
                <c:pt idx="22">
                  <c:v>100</c:v>
                </c:pt>
                <c:pt idx="23">
                  <c:v>83</c:v>
                </c:pt>
              </c:numCache>
            </c:numRef>
          </c:val>
          <c:extLst>
            <c:ext xmlns:c16="http://schemas.microsoft.com/office/drawing/2014/chart" uri="{C3380CC4-5D6E-409C-BE32-E72D297353CC}">
              <c16:uniqueId val="{00000000-CE5B-434B-8422-C3C80288D5C5}"/>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2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1.6</c:v>
                </c:pt>
                <c:pt idx="1">
                  <c:v>1.6</c:v>
                </c:pt>
                <c:pt idx="2">
                  <c:v>1.3</c:v>
                </c:pt>
                <c:pt idx="3">
                  <c:v>1.8</c:v>
                </c:pt>
                <c:pt idx="4">
                  <c:v>0.3</c:v>
                </c:pt>
                <c:pt idx="5">
                  <c:v>1.8</c:v>
                </c:pt>
                <c:pt idx="6">
                  <c:v>0.1</c:v>
                </c:pt>
                <c:pt idx="7">
                  <c:v>1.3</c:v>
                </c:pt>
                <c:pt idx="8">
                  <c:v>0.7</c:v>
                </c:pt>
                <c:pt idx="9">
                  <c:v>0.9</c:v>
                </c:pt>
                <c:pt idx="10">
                  <c:v>0.2</c:v>
                </c:pt>
                <c:pt idx="11">
                  <c:v>0.6</c:v>
                </c:pt>
                <c:pt idx="12">
                  <c:v>1.1000000000000001</c:v>
                </c:pt>
                <c:pt idx="13">
                  <c:v>1</c:v>
                </c:pt>
                <c:pt idx="14">
                  <c:v>0.5</c:v>
                </c:pt>
                <c:pt idx="15">
                  <c:v>1.2</c:v>
                </c:pt>
                <c:pt idx="16">
                  <c:v>0.6</c:v>
                </c:pt>
                <c:pt idx="17">
                  <c:v>0.2</c:v>
                </c:pt>
                <c:pt idx="18">
                  <c:v>2.7</c:v>
                </c:pt>
                <c:pt idx="19">
                  <c:v>0.3</c:v>
                </c:pt>
                <c:pt idx="20">
                  <c:v>2.2000000000000002</c:v>
                </c:pt>
                <c:pt idx="21">
                  <c:v>0.3</c:v>
                </c:pt>
                <c:pt idx="22">
                  <c:v>0</c:v>
                </c:pt>
                <c:pt idx="23">
                  <c:v>0.2</c:v>
                </c:pt>
              </c:numCache>
            </c:numRef>
          </c:val>
          <c:extLst>
            <c:ext xmlns:c16="http://schemas.microsoft.com/office/drawing/2014/chart" uri="{C3380CC4-5D6E-409C-BE32-E72D297353CC}">
              <c16:uniqueId val="{00000000-8F3B-455C-9E83-5E94E98B84A4}"/>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30</cx:pt>
          <cx:pt idx="1">0</cx:pt>
          <cx:pt idx="2">42</cx:pt>
          <cx:pt idx="3">38</cx:pt>
          <cx:pt idx="4">96</cx:pt>
          <cx:pt idx="5">49</cx:pt>
          <cx:pt idx="6">0</cx:pt>
          <cx:pt idx="7">20</cx:pt>
          <cx:pt idx="8">0</cx:pt>
          <cx:pt idx="9">19</cx:pt>
          <cx:pt idx="10">3</cx:pt>
          <cx:pt idx="11">26</cx:pt>
          <cx:pt idx="12">40</cx:pt>
          <cx:pt idx="13">45</cx:pt>
          <cx:pt idx="14">140</cx:pt>
          <cx:pt idx="15">32</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1010453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solidFill>
                  <a:schemeClr val="tx1"/>
                </a:solidFill>
              </a:rPr>
              <a:t> </a:t>
            </a:r>
            <a:r>
              <a:rPr lang="nb-NO" sz="1200" dirty="0">
                <a:solidFill>
                  <a:schemeClr val="tx1"/>
                </a:solidFill>
              </a:rPr>
              <a:t>Gjennomsnittsalder Valle </a:t>
            </a:r>
            <a:r>
              <a:rPr lang="nb-NO" dirty="0"/>
              <a:t>samla</a:t>
            </a:r>
            <a:r>
              <a:rPr lang="nb-NO" sz="1200" dirty="0">
                <a:solidFill>
                  <a:schemeClr val="tx1"/>
                </a:solidFill>
              </a:rPr>
              <a:t> for heile befolkninga: 44,3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a:t>
            </a:r>
            <a:r>
              <a:rPr lang="nn-NO" dirty="0"/>
              <a:t>2026</a:t>
            </a:r>
            <a:r>
              <a:rPr lang="nn-NO" baseline="0" noProof="0" dirty="0"/>
              <a:t>, og deretter </a:t>
            </a:r>
            <a:r>
              <a:rPr lang="nn-NO" baseline="0" noProof="0" dirty="0" err="1"/>
              <a:t>SSB’s</a:t>
            </a:r>
            <a:r>
              <a:rPr lang="nn-NO" baseline="0" noProof="0" dirty="0"/>
              <a:t> middelalternativ fram til 2030. Denne framskrivinga viser ei nokså lineær utvikling og er basert på seinare års utvikling. og at årlige svingingar sjølvsagt ikkje fangast opp. Jo lengre fram i tid ein ser, jo mindre treffsikker er framskrivinga. Desse tar heller ikkje omsyn til hendingar det er grunn til å tru kan ha betyding, som til dømes større infrastrukturprosjekter eller bedrifts etableringar. </a:t>
            </a:r>
          </a:p>
          <a:p>
            <a:r>
              <a:rPr lang="nn-NO" baseline="0" noProof="0" dirty="0"/>
              <a:t>Figuren til høgre er det knyta lite uvisse til auken i den aldrande befolkninga. Dette er menneskjer vi allereie har hos oss i dag.</a:t>
            </a:r>
          </a:p>
          <a:p>
            <a:endParaRPr lang="nb-NO"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Kartet til høgre</a:t>
            </a:r>
            <a:r>
              <a:rPr lang="nn-NO" baseline="0" noProof="0" dirty="0"/>
              <a:t> er laget på grunnlag av </a:t>
            </a:r>
            <a:r>
              <a:rPr lang="nn-NO" baseline="0" noProof="0" dirty="0" err="1"/>
              <a:t>SSB’s</a:t>
            </a:r>
            <a:r>
              <a:rPr lang="nn-NO" baseline="0" noProof="0" dirty="0"/>
              <a:t> rutenettstatistikk.</a:t>
            </a:r>
          </a:p>
          <a:p>
            <a:endParaRPr lang="nn-NO" baseline="0" noProof="0" dirty="0"/>
          </a:p>
          <a:p>
            <a:r>
              <a:rPr lang="nn-NO" noProof="0" dirty="0"/>
              <a:t>Sentralisering</a:t>
            </a:r>
            <a:r>
              <a:rPr lang="nn-NO" baseline="0" noProof="0" dirty="0"/>
              <a:t> er ei global </a:t>
            </a:r>
            <a:r>
              <a:rPr lang="nn-NO" baseline="0" noProof="0" dirty="0" err="1"/>
              <a:t>megatrend</a:t>
            </a:r>
            <a:r>
              <a:rPr lang="nn-NO" baseline="0" noProof="0" dirty="0"/>
              <a:t>.</a:t>
            </a:r>
            <a:endParaRPr lang="nn-NO" noProof="0"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Snitt for siste</a:t>
            </a:r>
            <a:r>
              <a:rPr lang="nb-NO" baseline="0" dirty="0"/>
              <a:t> 5 år.</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909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dirty="0"/>
              <a:t>Kjelde for verksemdsinformasjon:</a:t>
            </a:r>
            <a:r>
              <a:rPr lang="nn-NO" baseline="0" noProof="0" dirty="0"/>
              <a:t> Brønnøysund registeret.</a:t>
            </a:r>
            <a:endParaRPr lang="nn-NO" noProof="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noProof="0" dirty="0"/>
              <a:t>Grunnskulepoeng reknast ut ved at alle avsluttande karakterar som blir</a:t>
            </a:r>
            <a:r>
              <a:rPr lang="nn-NO" baseline="0" noProof="0" dirty="0"/>
              <a:t> ført </a:t>
            </a:r>
            <a:r>
              <a:rPr lang="nn-NO" noProof="0" dirty="0"/>
              <a:t>på vitnemålet, leggjast saman og delast på </a:t>
            </a:r>
            <a:r>
              <a:rPr lang="nn-NO" noProof="0" dirty="0" err="1"/>
              <a:t>antal</a:t>
            </a:r>
            <a:r>
              <a:rPr lang="nn-NO" noProof="0" dirty="0"/>
              <a:t> karakterar, slik at ein får eit gjennomsnitt. Deretter gangas gjennomsnittet med 10. </a:t>
            </a:r>
          </a:p>
          <a:p>
            <a:pPr marL="171450" indent="-171450">
              <a:buFont typeface="Arial" panose="020B0604020202020204" pitchFamily="34" charset="0"/>
              <a:buChar char="•"/>
            </a:pPr>
            <a:endParaRPr lang="nn-NO" noProof="0" dirty="0"/>
          </a:p>
          <a:p>
            <a:pPr marL="171450" indent="-171450">
              <a:buFont typeface="Arial" panose="020B0604020202020204" pitchFamily="34" charset="0"/>
              <a:buChar char="•"/>
            </a:pPr>
            <a:r>
              <a:rPr lang="nn-NO" noProof="0" dirty="0"/>
              <a:t>Standpunktkarakterar og eksamensresultat inngår i elevane</a:t>
            </a:r>
            <a:r>
              <a:rPr lang="nn-NO" baseline="0" noProof="0" dirty="0"/>
              <a:t> si</a:t>
            </a:r>
            <a:r>
              <a:rPr lang="nn-NO" noProof="0" dirty="0"/>
              <a:t> sluttvurdering og skal gi informasjon om elevane</a:t>
            </a:r>
            <a:r>
              <a:rPr lang="nn-NO" baseline="0" noProof="0" dirty="0"/>
              <a:t> si</a:t>
            </a:r>
            <a:r>
              <a:rPr lang="nn-NO" noProof="0" dirty="0"/>
              <a:t> kompetanse ved avslutninga av grunnopplæringa.</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028395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dirty="0">
                <a:solidFill>
                  <a:schemeClr val="tx1"/>
                </a:solidFill>
                <a:effectLst/>
                <a:latin typeface="+mn-lt"/>
                <a:ea typeface="+mn-ea"/>
                <a:cs typeface="+mn-cs"/>
              </a:rPr>
              <a:t>FHI</a:t>
            </a:r>
            <a:r>
              <a:rPr lang="nn-NO" sz="1200" b="0" i="0" kern="1200" noProof="0" dirty="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dirty="0">
                <a:solidFill>
                  <a:schemeClr val="tx1"/>
                </a:solidFill>
                <a:effectLst/>
                <a:latin typeface="+mn-lt"/>
                <a:ea typeface="+mn-ea"/>
                <a:cs typeface="+mn-cs"/>
              </a:rPr>
              <a:t> ut</a:t>
            </a:r>
            <a:r>
              <a:rPr lang="nn-NO" sz="1200" b="0" i="0" kern="1200" noProof="0" dirty="0">
                <a:solidFill>
                  <a:schemeClr val="tx1"/>
                </a:solidFill>
                <a:effectLst/>
                <a:latin typeface="+mn-lt"/>
                <a:ea typeface="+mn-ea"/>
                <a:cs typeface="+mn-cs"/>
              </a:rPr>
              <a:t> etter EU-skala. Vedvarande </a:t>
            </a:r>
            <a:r>
              <a:rPr lang="nn-NO" sz="1200" b="0" i="0" kern="1200" noProof="0" dirty="0" err="1">
                <a:solidFill>
                  <a:schemeClr val="tx1"/>
                </a:solidFill>
                <a:effectLst/>
                <a:latin typeface="+mn-lt"/>
                <a:ea typeface="+mn-ea"/>
                <a:cs typeface="+mn-cs"/>
              </a:rPr>
              <a:t>låginntekt</a:t>
            </a:r>
            <a:r>
              <a:rPr lang="nn-NO" sz="1200" b="0" i="0" kern="1200" noProof="0" dirty="0">
                <a:solidFill>
                  <a:schemeClr val="tx1"/>
                </a:solidFill>
                <a:effectLst/>
                <a:latin typeface="+mn-lt"/>
                <a:ea typeface="+mn-ea"/>
                <a:cs typeface="+mn-cs"/>
              </a:rPr>
              <a:t> er rekna</a:t>
            </a:r>
            <a:r>
              <a:rPr lang="nn-NO" sz="1200" b="0" i="0" kern="1200" baseline="0" noProof="0" dirty="0">
                <a:solidFill>
                  <a:schemeClr val="tx1"/>
                </a:solidFill>
                <a:effectLst/>
                <a:latin typeface="+mn-lt"/>
                <a:ea typeface="+mn-ea"/>
                <a:cs typeface="+mn-cs"/>
              </a:rPr>
              <a:t> ut</a:t>
            </a:r>
            <a:r>
              <a:rPr lang="nn-NO" sz="1200" b="0" i="0" kern="1200" noProof="0" dirty="0">
                <a:solidFill>
                  <a:schemeClr val="tx1"/>
                </a:solidFill>
                <a:effectLst/>
                <a:latin typeface="+mn-lt"/>
                <a:ea typeface="+mn-ea"/>
                <a:cs typeface="+mn-cs"/>
              </a:rPr>
              <a:t> ved å slå saman inntekter til hushald over ein treårsperiode, og del denne summen på 3. Dette er den </a:t>
            </a:r>
            <a:r>
              <a:rPr lang="nn-NO" sz="1200" b="0" i="0" kern="1200" noProof="0">
                <a:solidFill>
                  <a:schemeClr val="tx1"/>
                </a:solidFill>
                <a:effectLst/>
                <a:latin typeface="+mn-lt"/>
                <a:ea typeface="+mn-ea"/>
                <a:cs typeface="+mn-cs"/>
              </a:rPr>
              <a:t>gjennomsnittlige hushaldsinntekta </a:t>
            </a:r>
            <a:r>
              <a:rPr lang="nn-NO" sz="1200" b="0" i="0" kern="1200" noProof="0" dirty="0">
                <a:solidFill>
                  <a:schemeClr val="tx1"/>
                </a:solidFill>
                <a:effectLst/>
                <a:latin typeface="+mn-lt"/>
                <a:ea typeface="+mn-ea"/>
                <a:cs typeface="+mn-cs"/>
              </a:rPr>
              <a:t>i treårsperioden.</a:t>
            </a:r>
            <a:endParaRPr lang="nn-NO" noProof="0" dirty="0"/>
          </a:p>
          <a:p>
            <a:endParaRPr lang="nn-NO" noProof="0" dirty="0"/>
          </a:p>
          <a:p>
            <a:r>
              <a:rPr lang="nn-NO" noProof="0" dirty="0"/>
              <a:t>Kjelde: Folkehelseinstituttet,</a:t>
            </a:r>
            <a:r>
              <a:rPr lang="nn-NO" baseline="0" noProof="0" dirty="0"/>
              <a:t> kommunehelsa.</a:t>
            </a:r>
            <a:endParaRPr lang="nn-NO" noProof="0" dirty="0"/>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dirty="0"/>
              <a:t>Statistikk for Agder samla sett viser ein markant nedgang i tenner med karies for 5-åringar.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77295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Valle</a:t>
            </a:r>
          </a:p>
        </p:txBody>
      </p:sp>
      <p:sp>
        <p:nvSpPr>
          <p:cNvPr id="3" name="Undertittel 2"/>
          <p:cNvSpPr>
            <a:spLocks noGrp="1"/>
          </p:cNvSpPr>
          <p:nvPr>
            <p:ph type="subTitle" idx="1"/>
          </p:nvPr>
        </p:nvSpPr>
        <p:spPr>
          <a:xfrm>
            <a:off x="1193800" y="3594627"/>
            <a:ext cx="6918036" cy="1541688"/>
          </a:xfrm>
        </p:spPr>
        <p:txBody>
          <a:bodyPr/>
          <a:lstStyle/>
          <a:p>
            <a:endParaRPr lang="nb-NO" dirty="0"/>
          </a:p>
          <a:p>
            <a:r>
              <a:rPr lang="nb-NO" dirty="0" err="1"/>
              <a:t>Utval</a:t>
            </a:r>
            <a:r>
              <a:rPr lang="nb-NO" dirty="0"/>
              <a: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72" y="295900"/>
            <a:ext cx="606994" cy="758743"/>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Valle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129350289"/>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dirty="0"/>
                        <a:t>Areal</a:t>
                      </a:r>
                      <a:r>
                        <a:rPr lang="nn-NO" sz="1200" baseline="0" noProof="0" dirty="0"/>
                        <a:t> (km2)</a:t>
                      </a:r>
                      <a:endParaRPr lang="nn-NO" sz="1200" noProof="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Areal</a:t>
                      </a:r>
                    </a:p>
                  </a:txBody>
                  <a:tcPr/>
                </a:tc>
                <a:tc>
                  <a:txBody>
                    <a:bodyPr/>
                    <a:lstStyle/>
                    <a:p>
                      <a:pPr algn="ctr"/>
                      <a:r>
                        <a:rPr lang="nn-NO" sz="1200" noProof="0" dirty="0"/>
                        <a:t>1</a:t>
                      </a:r>
                      <a:r>
                        <a:rPr lang="nn-NO" sz="1200" baseline="0" noProof="0" dirty="0"/>
                        <a:t> 265</a:t>
                      </a:r>
                      <a:endParaRPr lang="nn-NO" sz="1200" noProof="0" dirty="0"/>
                    </a:p>
                  </a:txBody>
                  <a:tcPr/>
                </a:tc>
                <a:extLst>
                  <a:ext uri="{0D108BD9-81ED-4DB2-BD59-A6C34878D82A}">
                    <a16:rowId xmlns:a16="http://schemas.microsoft.com/office/drawing/2014/main" val="3696038960"/>
                  </a:ext>
                </a:extLst>
              </a:tr>
              <a:tr h="312707">
                <a:tc>
                  <a:txBody>
                    <a:bodyPr/>
                    <a:lstStyle/>
                    <a:p>
                      <a:r>
                        <a:rPr lang="nn-NO" sz="1200" noProof="0" dirty="0"/>
                        <a:t>Landareal</a:t>
                      </a:r>
                    </a:p>
                  </a:txBody>
                  <a:tcPr/>
                </a:tc>
                <a:tc>
                  <a:txBody>
                    <a:bodyPr/>
                    <a:lstStyle/>
                    <a:p>
                      <a:pPr algn="ctr"/>
                      <a:r>
                        <a:rPr lang="nn-NO" sz="1200" noProof="0" dirty="0"/>
                        <a:t>1</a:t>
                      </a:r>
                      <a:r>
                        <a:rPr lang="nn-NO" sz="1200" baseline="0" noProof="0" dirty="0"/>
                        <a:t> 125</a:t>
                      </a:r>
                      <a:endParaRPr lang="nn-NO" sz="1200" noProof="0" dirty="0"/>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n-NO" sz="1200" noProof="0" dirty="0"/>
                        <a:t>7</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Ferskvatn</a:t>
                      </a:r>
                    </a:p>
                  </a:txBody>
                  <a:tcPr/>
                </a:tc>
                <a:tc>
                  <a:txBody>
                    <a:bodyPr/>
                    <a:lstStyle/>
                    <a:p>
                      <a:pPr algn="ctr"/>
                      <a:r>
                        <a:rPr lang="nn-NO" sz="1200" noProof="0" dirty="0"/>
                        <a:t>140</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t>10</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Verna areal</a:t>
                      </a:r>
                    </a:p>
                  </a:txBody>
                  <a:tcPr/>
                </a:tc>
                <a:tc>
                  <a:txBody>
                    <a:bodyPr/>
                    <a:lstStyle/>
                    <a:p>
                      <a:pPr algn="ctr"/>
                      <a:r>
                        <a:rPr lang="nn-NO" sz="1200" noProof="0" dirty="0"/>
                        <a:t>487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185584996"/>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dirty="0"/>
                        <a:t>Tenester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Barneskular</a:t>
                      </a:r>
                    </a:p>
                  </a:txBody>
                  <a:tcPr/>
                </a:tc>
                <a:tc>
                  <a:txBody>
                    <a:bodyPr/>
                    <a:lstStyle/>
                    <a:p>
                      <a:pPr algn="ctr"/>
                      <a:r>
                        <a:rPr lang="nn-NO" sz="1200" noProof="0" dirty="0">
                          <a:solidFill>
                            <a:schemeClr val="tx1"/>
                          </a:solidFill>
                        </a:rPr>
                        <a:t>1 (73</a:t>
                      </a:r>
                      <a:r>
                        <a:rPr lang="nn-NO" sz="1200" baseline="0" noProof="0" dirty="0">
                          <a:solidFill>
                            <a:schemeClr val="tx1"/>
                          </a:solidFill>
                        </a:rPr>
                        <a:t> elevar)</a:t>
                      </a:r>
                      <a:endParaRPr lang="nn-NO" sz="1200" noProof="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dirty="0"/>
                        <a:t>Ungdomsskular</a:t>
                      </a:r>
                    </a:p>
                  </a:txBody>
                  <a:tcPr/>
                </a:tc>
                <a:tc>
                  <a:txBody>
                    <a:bodyPr/>
                    <a:lstStyle/>
                    <a:p>
                      <a:pPr algn="ctr"/>
                      <a:r>
                        <a:rPr lang="nn-NO" sz="1200" noProof="0" dirty="0">
                          <a:solidFill>
                            <a:schemeClr val="tx1"/>
                          </a:solidFill>
                        </a:rPr>
                        <a:t>1 </a:t>
                      </a:r>
                      <a:r>
                        <a:rPr lang="nn-NO" sz="1200" noProof="0">
                          <a:solidFill>
                            <a:schemeClr val="tx1"/>
                          </a:solidFill>
                        </a:rPr>
                        <a:t>(32 </a:t>
                      </a:r>
                      <a:r>
                        <a:rPr lang="nn-NO" sz="1200" noProof="0" dirty="0">
                          <a:solidFill>
                            <a:schemeClr val="tx1"/>
                          </a:solidFill>
                        </a:rPr>
                        <a:t>elevar)</a:t>
                      </a:r>
                    </a:p>
                  </a:txBody>
                  <a:tcPr/>
                </a:tc>
                <a:extLst>
                  <a:ext uri="{0D108BD9-81ED-4DB2-BD59-A6C34878D82A}">
                    <a16:rowId xmlns:a16="http://schemas.microsoft.com/office/drawing/2014/main" val="291333389"/>
                  </a:ext>
                </a:extLst>
              </a:tr>
              <a:tr h="312707">
                <a:tc>
                  <a:txBody>
                    <a:bodyPr/>
                    <a:lstStyle/>
                    <a:p>
                      <a:r>
                        <a:rPr lang="nn-NO" sz="1200" noProof="0" dirty="0"/>
                        <a:t>Vidaregåande skular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solidFill>
                            <a:schemeClr val="tx1"/>
                          </a:solidFill>
                        </a:rPr>
                        <a:t>Setedal </a:t>
                      </a:r>
                      <a:r>
                        <a:rPr lang="nn-NO" sz="1200" noProof="0" dirty="0" err="1">
                          <a:solidFill>
                            <a:schemeClr val="tx1"/>
                          </a:solidFill>
                        </a:rPr>
                        <a:t>vgs</a:t>
                      </a:r>
                      <a:endParaRPr lang="nn-NO" sz="1200" noProof="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Tannklinikk</a:t>
                      </a:r>
                    </a:p>
                  </a:txBody>
                  <a:tcPr/>
                </a:tc>
                <a:tc>
                  <a:txBody>
                    <a:bodyPr/>
                    <a:lstStyle/>
                    <a:p>
                      <a:pPr algn="ctr"/>
                      <a:r>
                        <a:rPr lang="nn-NO" sz="1200" noProof="0" dirty="0">
                          <a:solidFill>
                            <a:schemeClr val="tx1"/>
                          </a:solidFill>
                        </a:rPr>
                        <a:t>Valle</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Fylkesveg (km)</a:t>
                      </a:r>
                    </a:p>
                  </a:txBody>
                  <a:tcPr/>
                </a:tc>
                <a:tc>
                  <a:txBody>
                    <a:bodyPr/>
                    <a:lstStyle/>
                    <a:p>
                      <a:pPr algn="ctr"/>
                      <a:r>
                        <a:rPr lang="nn-NO" sz="1200" noProof="0" dirty="0"/>
                        <a:t>68</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935195742"/>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dirty="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dirty="0"/>
                        <a:t>Folketal</a:t>
                      </a:r>
                    </a:p>
                  </a:txBody>
                  <a:tcPr/>
                </a:tc>
                <a:tc>
                  <a:txBody>
                    <a:bodyPr/>
                    <a:lstStyle/>
                    <a:p>
                      <a:pPr algn="ctr"/>
                      <a:r>
                        <a:rPr lang="nn-NO" sz="1200" noProof="0" dirty="0"/>
                        <a:t>1</a:t>
                      </a:r>
                      <a:r>
                        <a:rPr lang="nn-NO" sz="1200" baseline="0" noProof="0" dirty="0"/>
                        <a:t> 209</a:t>
                      </a:r>
                      <a:endParaRPr lang="nn-NO" sz="1200" noProof="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err="1"/>
                        <a:t>Andel</a:t>
                      </a:r>
                      <a:r>
                        <a:rPr lang="nn-NO" sz="1200" dirty="0"/>
                        <a:t> kvinner</a:t>
                      </a:r>
                    </a:p>
                  </a:txBody>
                  <a:tcPr/>
                </a:tc>
                <a:tc>
                  <a:txBody>
                    <a:bodyPr/>
                    <a:lstStyle/>
                    <a:p>
                      <a:pPr algn="ctr"/>
                      <a:r>
                        <a:rPr lang="nn-NO" sz="1200" noProof="0" dirty="0"/>
                        <a:t>48,5 (Agder:</a:t>
                      </a:r>
                      <a:r>
                        <a:rPr lang="nn-NO" sz="1200" baseline="0" noProof="0" dirty="0"/>
                        <a:t> </a:t>
                      </a:r>
                      <a:r>
                        <a:rPr lang="nn-NO" sz="1200" noProof="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err="1"/>
                        <a:t>Andel</a:t>
                      </a:r>
                      <a:r>
                        <a:rPr lang="nn-NO" sz="1200" dirty="0"/>
                        <a:t> i </a:t>
                      </a:r>
                      <a:r>
                        <a:rPr lang="nn-NO" sz="1200" noProof="0" dirty="0"/>
                        <a:t>tettstad</a:t>
                      </a:r>
                      <a:r>
                        <a:rPr lang="nn-NO" sz="1200" dirty="0"/>
                        <a:t>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t>ingen tettstad </a:t>
                      </a:r>
                      <a:r>
                        <a:rPr lang="nn-NO" sz="1200" noProof="0" dirty="0" err="1"/>
                        <a:t>jf</a:t>
                      </a:r>
                      <a:r>
                        <a:rPr lang="nn-NO" sz="1200" noProof="0" dirty="0"/>
                        <a:t> SSB</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dirty="0"/>
                        <a:t>Gjennomsnittsalder</a:t>
                      </a:r>
                    </a:p>
                  </a:txBody>
                  <a:tcPr/>
                </a:tc>
                <a:tc>
                  <a:txBody>
                    <a:bodyPr/>
                    <a:lstStyle/>
                    <a:p>
                      <a:pPr algn="ctr"/>
                      <a:r>
                        <a:rPr lang="nn-NO" sz="1200" baseline="0" noProof="0" dirty="0"/>
                        <a:t>menn 43,7 - kvinner</a:t>
                      </a:r>
                      <a:r>
                        <a:rPr lang="nn-NO" sz="1200" noProof="0" dirty="0"/>
                        <a:t> 44,9 </a:t>
                      </a:r>
                    </a:p>
                  </a:txBody>
                  <a:tcPr/>
                </a:tc>
                <a:extLst>
                  <a:ext uri="{0D108BD9-81ED-4DB2-BD59-A6C34878D82A}">
                    <a16:rowId xmlns:a16="http://schemas.microsoft.com/office/drawing/2014/main" val="3931694125"/>
                  </a:ext>
                </a:extLst>
              </a:tr>
              <a:tr h="312707">
                <a:tc>
                  <a:txBody>
                    <a:bodyPr/>
                    <a:lstStyle/>
                    <a:p>
                      <a:r>
                        <a:rPr lang="nn-NO" sz="1200" dirty="0"/>
                        <a:t>Forventa levealder</a:t>
                      </a:r>
                    </a:p>
                  </a:txBody>
                  <a:tcPr/>
                </a:tc>
                <a:tc>
                  <a:txBody>
                    <a:bodyPr/>
                    <a:lstStyle/>
                    <a:p>
                      <a:pPr algn="ctr"/>
                      <a:r>
                        <a:rPr lang="nn-NO" sz="1200" noProof="0" dirty="0">
                          <a:solidFill>
                            <a:schemeClr val="tx1"/>
                          </a:solidFill>
                        </a:rPr>
                        <a:t>menn 79,0 - kvinner 84,2</a:t>
                      </a:r>
                    </a:p>
                  </a:txBody>
                  <a:tcPr/>
                </a:tc>
                <a:extLst>
                  <a:ext uri="{0D108BD9-81ED-4DB2-BD59-A6C34878D82A}">
                    <a16:rowId xmlns:a16="http://schemas.microsoft.com/office/drawing/2014/main" val="2448623123"/>
                  </a:ext>
                </a:extLst>
              </a:tr>
              <a:tr h="312707">
                <a:tc>
                  <a:txBody>
                    <a:bodyPr/>
                    <a:lstStyle/>
                    <a:p>
                      <a:pPr lvl="0">
                        <a:buNone/>
                      </a:pPr>
                      <a:r>
                        <a:rPr lang="nn-NO" sz="1200" b="0" u="none" strike="noStrike" noProof="0" dirty="0">
                          <a:solidFill>
                            <a:schemeClr val="tx1"/>
                          </a:solidFill>
                        </a:rPr>
                        <a:t>Personar per hushald</a:t>
                      </a:r>
                      <a:endParaRPr lang="nn-NO" dirty="0">
                        <a:solidFill>
                          <a:schemeClr val="tx1"/>
                        </a:solidFill>
                      </a:endParaRPr>
                    </a:p>
                  </a:txBody>
                  <a:tcPr/>
                </a:tc>
                <a:tc>
                  <a:txBody>
                    <a:bodyPr/>
                    <a:lstStyle/>
                    <a:p>
                      <a:pPr lvl="0" algn="ctr">
                        <a:buNone/>
                      </a:pPr>
                      <a:r>
                        <a:rPr lang="nn-NO" sz="1200" b="0" u="none" strike="noStrike" noProof="0" dirty="0">
                          <a:solidFill>
                            <a:schemeClr val="tx1"/>
                          </a:solidFill>
                        </a:rPr>
                        <a:t>2,0 (Agder: 2,1)</a:t>
                      </a:r>
                      <a:endParaRPr lang="nn-NO" noProof="0"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01898756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00132">
                  <a:extLst>
                    <a:ext uri="{9D8B030D-6E8A-4147-A177-3AD203B41FA5}">
                      <a16:colId xmlns:a16="http://schemas.microsoft.com/office/drawing/2014/main" val="1134397318"/>
                    </a:ext>
                  </a:extLst>
                </a:gridCol>
                <a:gridCol w="1786026">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dirty="0"/>
                        <a:t>Administrasjonssenter</a:t>
                      </a:r>
                    </a:p>
                  </a:txBody>
                  <a:tcPr/>
                </a:tc>
                <a:tc>
                  <a:txBody>
                    <a:bodyPr/>
                    <a:lstStyle/>
                    <a:p>
                      <a:pPr algn="ctr"/>
                      <a:r>
                        <a:rPr lang="nb-NO" sz="1200" dirty="0">
                          <a:solidFill>
                            <a:schemeClr val="tx1"/>
                          </a:solidFill>
                        </a:rPr>
                        <a:t>Valle</a:t>
                      </a:r>
                    </a:p>
                  </a:txBody>
                  <a:tcPr/>
                </a:tc>
                <a:extLst>
                  <a:ext uri="{0D108BD9-81ED-4DB2-BD59-A6C34878D82A}">
                    <a16:rowId xmlns:a16="http://schemas.microsoft.com/office/drawing/2014/main" val="3696038960"/>
                  </a:ext>
                </a:extLst>
              </a:tr>
              <a:tr h="312707">
                <a:tc>
                  <a:txBody>
                    <a:bodyPr/>
                    <a:lstStyle/>
                    <a:p>
                      <a:r>
                        <a:rPr lang="nn-NO" sz="1200" noProof="0" dirty="0"/>
                        <a:t>Interkommunalt politisk</a:t>
                      </a:r>
                      <a:r>
                        <a:rPr lang="nn-NO" sz="1200" baseline="0" noProof="0" dirty="0"/>
                        <a:t> råd</a:t>
                      </a:r>
                      <a:endParaRPr lang="nn-NO" sz="1200" noProof="0" dirty="0"/>
                    </a:p>
                  </a:txBody>
                  <a:tcPr/>
                </a:tc>
                <a:tc>
                  <a:txBody>
                    <a:bodyPr/>
                    <a:lstStyle/>
                    <a:p>
                      <a:pPr algn="ctr"/>
                      <a:r>
                        <a:rPr lang="nb-NO" sz="1200" dirty="0"/>
                        <a:t>Setesdal</a:t>
                      </a:r>
                    </a:p>
                  </a:txBody>
                  <a:tcPr/>
                </a:tc>
                <a:extLst>
                  <a:ext uri="{0D108BD9-81ED-4DB2-BD59-A6C34878D82A}">
                    <a16:rowId xmlns:a16="http://schemas.microsoft.com/office/drawing/2014/main" val="291333389"/>
                  </a:ext>
                </a:extLst>
              </a:tr>
              <a:tr h="312707">
                <a:tc>
                  <a:txBody>
                    <a:bodyPr/>
                    <a:lstStyle/>
                    <a:p>
                      <a:r>
                        <a:rPr lang="nn-NO" sz="1200" noProof="0" dirty="0" err="1"/>
                        <a:t>Sentralitetsklasse</a:t>
                      </a:r>
                      <a:endParaRPr lang="nn-NO" sz="1200" noProof="0" dirty="0"/>
                    </a:p>
                  </a:txBody>
                  <a:tcPr/>
                </a:tc>
                <a:tc>
                  <a:txBody>
                    <a:bodyPr/>
                    <a:lstStyle/>
                    <a:p>
                      <a:pPr algn="ctr"/>
                      <a:r>
                        <a:rPr lang="nb-NO" sz="1200" dirty="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t>Distriktsindeks</a:t>
                      </a:r>
                    </a:p>
                  </a:txBody>
                  <a:tcPr/>
                </a:tc>
                <a:tc>
                  <a:txBody>
                    <a:bodyPr/>
                    <a:lstStyle/>
                    <a:p>
                      <a:pPr algn="ctr"/>
                      <a:r>
                        <a:rPr lang="nb-NO" sz="1200" dirty="0"/>
                        <a:t>28,5</a:t>
                      </a:r>
                    </a:p>
                  </a:txBody>
                  <a:tcPr/>
                </a:tc>
                <a:extLst>
                  <a:ext uri="{0D108BD9-81ED-4DB2-BD59-A6C34878D82A}">
                    <a16:rowId xmlns:a16="http://schemas.microsoft.com/office/drawing/2014/main" val="3931694125"/>
                  </a:ext>
                </a:extLst>
              </a:tr>
              <a:tr h="312707">
                <a:tc>
                  <a:txBody>
                    <a:bodyPr/>
                    <a:lstStyle/>
                    <a:p>
                      <a:r>
                        <a:rPr lang="nn-NO" sz="1200" noProof="0" dirty="0"/>
                        <a:t>BA-område</a:t>
                      </a:r>
                    </a:p>
                  </a:txBody>
                  <a:tcPr/>
                </a:tc>
                <a:tc>
                  <a:txBody>
                    <a:bodyPr/>
                    <a:lstStyle/>
                    <a:p>
                      <a:pPr algn="ctr"/>
                      <a:r>
                        <a:rPr lang="nb-NO" sz="1200" dirty="0"/>
                        <a:t>BA45 Bykle</a:t>
                      </a:r>
                    </a:p>
                  </a:txBody>
                  <a:tcPr/>
                </a:tc>
                <a:extLst>
                  <a:ext uri="{0D108BD9-81ED-4DB2-BD59-A6C34878D82A}">
                    <a16:rowId xmlns:a16="http://schemas.microsoft.com/office/drawing/2014/main" val="2448623123"/>
                  </a:ext>
                </a:extLst>
              </a:tr>
            </a:tbl>
          </a:graphicData>
        </a:graphic>
      </p:graphicFrame>
      <p:pic>
        <p:nvPicPr>
          <p:cNvPr id="7" name="Bilde 6"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0703" y="0"/>
            <a:ext cx="2988558" cy="597206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7173" y="406192"/>
            <a:ext cx="10153651" cy="685606"/>
          </a:xfrm>
        </p:spPr>
        <p:txBody>
          <a:bodyPr/>
          <a:lstStyle/>
          <a:p>
            <a:r>
              <a:rPr lang="nb-NO" dirty="0"/>
              <a:t>Befolkning og demografi</a:t>
            </a:r>
          </a:p>
        </p:txBody>
      </p:sp>
      <p:sp>
        <p:nvSpPr>
          <p:cNvPr id="4" name="TekstSylinder 3"/>
          <p:cNvSpPr txBox="1"/>
          <p:nvPr/>
        </p:nvSpPr>
        <p:spPr>
          <a:xfrm>
            <a:off x="547173" y="4922308"/>
            <a:ext cx="4857034" cy="1077218"/>
          </a:xfrm>
          <a:prstGeom prst="rect">
            <a:avLst/>
          </a:prstGeom>
          <a:noFill/>
        </p:spPr>
        <p:txBody>
          <a:bodyPr wrap="square" rtlCol="0">
            <a:spAutoFit/>
          </a:bodyPr>
          <a:lstStyle/>
          <a:p>
            <a:pPr algn="l"/>
            <a:r>
              <a:rPr lang="nn-NO" sz="1600" dirty="0"/>
              <a:t>SSB spår ein folkenedgang i Valle. Ei lita positiv netto innvandring veg ikkje opp for eit negativt fødselsoverskot og negativ netto innanlandsk flytting.</a:t>
            </a:r>
          </a:p>
        </p:txBody>
      </p:sp>
      <p:sp>
        <p:nvSpPr>
          <p:cNvPr id="8" name="TekstSylinder 7"/>
          <p:cNvSpPr txBox="1"/>
          <p:nvPr/>
        </p:nvSpPr>
        <p:spPr>
          <a:xfrm>
            <a:off x="5830647" y="4922308"/>
            <a:ext cx="6283100"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aldersbereevna minke frå dagens 2,3 til 2,0 i 2040. Aldringa er svakare i Valle frå 2026 til 2040 enn snittet for Agder, men utgangsbefolkninga er mye eldre. </a:t>
            </a:r>
          </a:p>
        </p:txBody>
      </p:sp>
      <p:sp>
        <p:nvSpPr>
          <p:cNvPr id="3" name="TekstSylinder 2">
            <a:extLst>
              <a:ext uri="{FF2B5EF4-FFF2-40B4-BE49-F238E27FC236}">
                <a16:creationId xmlns:a16="http://schemas.microsoft.com/office/drawing/2014/main" id="{EE0F9653-06AB-90F6-FEE4-37E12BA9FDF3}"/>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334EED9D-A80C-3787-865B-E14F959191D0}"/>
              </a:ext>
            </a:extLst>
          </p:cNvPr>
          <p:cNvPicPr>
            <a:picLocks noChangeAspect="1"/>
          </p:cNvPicPr>
          <p:nvPr/>
        </p:nvPicPr>
        <p:blipFill>
          <a:blip r:embed="rId4"/>
          <a:stretch>
            <a:fillRect/>
          </a:stretch>
        </p:blipFill>
        <p:spPr>
          <a:xfrm>
            <a:off x="5774786" y="1453557"/>
            <a:ext cx="6159312" cy="3327561"/>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815789987"/>
              </p:ext>
            </p:extLst>
          </p:nvPr>
        </p:nvGraphicFramePr>
        <p:xfrm>
          <a:off x="257902" y="1453557"/>
          <a:ext cx="4980324" cy="332756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476245"/>
            <a:ext cx="5358413" cy="4247317"/>
          </a:xfrm>
          <a:prstGeom prst="rect">
            <a:avLst/>
          </a:prstGeom>
          <a:noFill/>
        </p:spPr>
        <p:txBody>
          <a:bodyPr wrap="square" rtlCol="0">
            <a:spAutoFit/>
          </a:bodyPr>
          <a:lstStyle/>
          <a:p>
            <a:r>
              <a:rPr lang="nn-NO" dirty="0"/>
              <a:t>Frå 2020 til 2026 auka folketalet i Valle med 45 personar (3,9 %).</a:t>
            </a:r>
          </a:p>
          <a:p>
            <a:endParaRPr lang="nn-NO" dirty="0"/>
          </a:p>
          <a:p>
            <a:r>
              <a:rPr lang="nn-NO" dirty="0"/>
              <a:t>Innvandring til byane, aldring, og ynskje etter nærleik til service/tenester​ og arbeidsmarknad gjer at mange kommunar kan oppleve vekst i kommunesenter og tettstader sjølv om folketalet samla går ned. </a:t>
            </a:r>
          </a:p>
          <a:p>
            <a:endParaRPr lang="nn-NO" dirty="0"/>
          </a:p>
          <a:p>
            <a:r>
              <a:rPr lang="nn-NO" dirty="0"/>
              <a:t>I Valle sitt tilfelle har Nomeland – Uppstad vakse med 15 personar og Homme – </a:t>
            </a:r>
            <a:r>
              <a:rPr lang="nn-NO" dirty="0" err="1"/>
              <a:t>Tveitebø</a:t>
            </a:r>
            <a:r>
              <a:rPr lang="nn-NO" dirty="0"/>
              <a:t> vakse med 11 personar. </a:t>
            </a:r>
          </a:p>
          <a:p>
            <a:endParaRPr lang="nn-NO" dirty="0"/>
          </a:p>
          <a:p>
            <a:r>
              <a:rPr lang="nn-NO" dirty="0"/>
              <a:t>I </a:t>
            </a:r>
            <a:r>
              <a:rPr lang="nn-NO" dirty="0" err="1"/>
              <a:t>Vallebø</a:t>
            </a:r>
            <a:r>
              <a:rPr lang="nn-NO" dirty="0"/>
              <a:t> og Treungen minka folketalet samla med 18 personar i same periode.</a:t>
            </a:r>
          </a:p>
        </p:txBody>
      </p:sp>
      <p:sp>
        <p:nvSpPr>
          <p:cNvPr id="6" name="TekstSylinder 5"/>
          <p:cNvSpPr txBox="1"/>
          <p:nvPr/>
        </p:nvSpPr>
        <p:spPr>
          <a:xfrm>
            <a:off x="4511040" y="6226629"/>
            <a:ext cx="7114903" cy="430887"/>
          </a:xfrm>
          <a:prstGeom prst="rect">
            <a:avLst/>
          </a:prstGeom>
          <a:noFill/>
        </p:spPr>
        <p:txBody>
          <a:bodyPr wrap="square" rtlCol="0">
            <a:spAutoFit/>
          </a:bodyPr>
          <a:lstStyle/>
          <a:p>
            <a:r>
              <a:rPr lang="nn-NO" sz="1100" dirty="0"/>
              <a:t>Kart over befolkningsutvikling i kommunar og grunnkretsar: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79DD278A-6113-A78D-75FC-598A5D3BB8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6825" y="170658"/>
            <a:ext cx="5713775" cy="571377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5458" y="315690"/>
            <a:ext cx="5092011" cy="685606"/>
          </a:xfrm>
        </p:spPr>
        <p:txBody>
          <a:bodyPr/>
          <a:lstStyle/>
          <a:p>
            <a:r>
              <a:rPr lang="nb-NO" dirty="0"/>
              <a:t>Bustadbygging </a:t>
            </a:r>
          </a:p>
        </p:txBody>
      </p:sp>
      <p:sp>
        <p:nvSpPr>
          <p:cNvPr id="7" name="Plassholder for innhold 2"/>
          <p:cNvSpPr txBox="1">
            <a:spLocks/>
          </p:cNvSpPr>
          <p:nvPr/>
        </p:nvSpPr>
        <p:spPr>
          <a:xfrm>
            <a:off x="339394" y="1221115"/>
            <a:ext cx="5679570" cy="97733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4 bustader i året, </a:t>
            </a:r>
            <a:r>
              <a:rPr lang="nn-NO" sz="2000" dirty="0" err="1"/>
              <a:t>hvorav</a:t>
            </a:r>
            <a:r>
              <a:rPr lang="nn-NO" sz="2000" dirty="0"/>
              <a:t> 100 % einebustader.</a:t>
            </a:r>
          </a:p>
        </p:txBody>
      </p:sp>
      <p:sp>
        <p:nvSpPr>
          <p:cNvPr id="5" name="Tittel 1">
            <a:extLst>
              <a:ext uri="{FF2B5EF4-FFF2-40B4-BE49-F238E27FC236}">
                <a16:creationId xmlns:a16="http://schemas.microsoft.com/office/drawing/2014/main" id="{5D3966C6-B34B-64E0-6E9B-58DC885E4662}"/>
              </a:ext>
            </a:extLst>
          </p:cNvPr>
          <p:cNvSpPr txBox="1">
            <a:spLocks/>
          </p:cNvSpPr>
          <p:nvPr/>
        </p:nvSpPr>
        <p:spPr>
          <a:xfrm>
            <a:off x="6547537" y="340160"/>
            <a:ext cx="5092011"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Bustadmasse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897 </a:t>
            </a:r>
            <a:r>
              <a:rPr lang="nb-NO" sz="2000" dirty="0" err="1"/>
              <a:t>bustader</a:t>
            </a:r>
            <a:r>
              <a:rPr lang="nb-NO" sz="2000" dirty="0"/>
              <a:t> i kommunen (budde og ubudde).</a:t>
            </a:r>
          </a:p>
        </p:txBody>
      </p:sp>
      <p:sp>
        <p:nvSpPr>
          <p:cNvPr id="4" name="TekstSylinder 3">
            <a:extLst>
              <a:ext uri="{FF2B5EF4-FFF2-40B4-BE49-F238E27FC236}">
                <a16:creationId xmlns:a16="http://schemas.microsoft.com/office/drawing/2014/main" id="{3CF67897-B863-F557-07DC-11E31C64D1C1}"/>
              </a:ext>
            </a:extLst>
          </p:cNvPr>
          <p:cNvSpPr txBox="1"/>
          <p:nvPr/>
        </p:nvSpPr>
        <p:spPr>
          <a:xfrm>
            <a:off x="9530890" y="6252647"/>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742574226"/>
              </p:ext>
            </p:extLst>
          </p:nvPr>
        </p:nvGraphicFramePr>
        <p:xfrm>
          <a:off x="575458" y="2418269"/>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927541248"/>
              </p:ext>
            </p:extLst>
          </p:nvPr>
        </p:nvGraphicFramePr>
        <p:xfrm>
          <a:off x="6622057" y="2443183"/>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dirty="0"/>
              <a:t>I Regionplan Agder 2030 teiknast eit framtidsbilete der Agder i 2030 lukkast med å bruka det grøne skiftet </a:t>
            </a:r>
            <a:r>
              <a:rPr lang="nn-NO" b="0" i="1" noProof="0" dirty="0">
                <a:effectLst/>
              </a:rPr>
              <a:t>til innovasjon og verdiskaping, og ny teknologi bid</a:t>
            </a:r>
            <a:r>
              <a:rPr lang="nn-NO" i="1" noProof="0" dirty="0"/>
              <a:t>reg</a:t>
            </a:r>
            <a:r>
              <a:rPr lang="nn-NO" b="0" i="1" noProof="0" dirty="0">
                <a:effectLst/>
              </a:rPr>
              <a:t> til å løyse dei store klima- og miljøutfordringane. Fleire ressursar vært </a:t>
            </a:r>
            <a:r>
              <a:rPr lang="nn-NO" b="0" i="1" noProof="0" dirty="0" err="1">
                <a:effectLst/>
              </a:rPr>
              <a:t>gjenbrukt</a:t>
            </a:r>
            <a:r>
              <a:rPr lang="nn-NO" b="0" i="1" noProof="0" dirty="0">
                <a:effectLst/>
              </a:rPr>
              <a:t> og Agder er omstilt til ein meir sirkulær økonomi. Agder er ein attraktiv region for etablering av ny grøn kraftforedlande industri, basert på regionens fortrinn og eigne kraftressursar.</a:t>
            </a:r>
            <a:endParaRPr lang="nn-NO" i="1" noProof="0"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316490"/>
            <a:ext cx="5277911" cy="685606"/>
          </a:xfrm>
        </p:spPr>
        <p:txBody>
          <a:bodyPr/>
          <a:lstStyle/>
          <a:p>
            <a:r>
              <a:rPr lang="nn-NO" dirty="0"/>
              <a:t>Sysselsetting</a:t>
            </a:r>
          </a:p>
        </p:txBody>
      </p:sp>
      <p:sp>
        <p:nvSpPr>
          <p:cNvPr id="5" name="Plassholder for innhold 3"/>
          <p:cNvSpPr>
            <a:spLocks noGrp="1"/>
          </p:cNvSpPr>
          <p:nvPr>
            <p:ph sz="half" idx="1"/>
          </p:nvPr>
        </p:nvSpPr>
        <p:spPr>
          <a:xfrm>
            <a:off x="573578" y="1213659"/>
            <a:ext cx="5277911" cy="2770512"/>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endParaRPr lang="nn-NO" sz="800" i="1" dirty="0"/>
          </a:p>
          <a:p>
            <a:pPr marL="0" indent="0">
              <a:buNone/>
            </a:pPr>
            <a:r>
              <a:rPr lang="nn-NO" sz="2000" i="1" dirty="0"/>
              <a:t>Valle:</a:t>
            </a:r>
          </a:p>
          <a:p>
            <a:r>
              <a:rPr lang="nn-NO" sz="2000" dirty="0"/>
              <a:t>Høgare </a:t>
            </a:r>
            <a:r>
              <a:rPr lang="nn-NO" sz="2000" dirty="0" err="1"/>
              <a:t>sysselsettingsandel</a:t>
            </a:r>
            <a:r>
              <a:rPr lang="nn-NO" sz="2000" dirty="0"/>
              <a:t> enn fylket elles, og over gjennomsnitt for landet. </a:t>
            </a:r>
          </a:p>
        </p:txBody>
      </p:sp>
      <p:sp>
        <p:nvSpPr>
          <p:cNvPr id="8" name="TekstSylinder 7">
            <a:extLst>
              <a:ext uri="{FF2B5EF4-FFF2-40B4-BE49-F238E27FC236}">
                <a16:creationId xmlns:a16="http://schemas.microsoft.com/office/drawing/2014/main" id="{1614C221-754A-EF12-BB87-8F4F5D682F1A}"/>
              </a:ext>
            </a:extLst>
          </p:cNvPr>
          <p:cNvSpPr txBox="1"/>
          <p:nvPr/>
        </p:nvSpPr>
        <p:spPr>
          <a:xfrm>
            <a:off x="9129609" y="6214369"/>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6" name="Tabell 5">
            <a:extLst>
              <a:ext uri="{FF2B5EF4-FFF2-40B4-BE49-F238E27FC236}">
                <a16:creationId xmlns:a16="http://schemas.microsoft.com/office/drawing/2014/main" id="{D7D7450A-8DF3-C7D8-FC4F-71B685954A98}"/>
              </a:ext>
            </a:extLst>
          </p:cNvPr>
          <p:cNvGraphicFramePr>
            <a:graphicFrameLocks noGrp="1"/>
          </p:cNvGraphicFramePr>
          <p:nvPr>
            <p:extLst>
              <p:ext uri="{D42A27DB-BD31-4B8C-83A1-F6EECF244321}">
                <p14:modId xmlns:p14="http://schemas.microsoft.com/office/powerpoint/2010/main" val="1218207172"/>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Valle</a:t>
                      </a:r>
                    </a:p>
                  </a:txBody>
                  <a:tcPr anchor="ctr"/>
                </a:tc>
                <a:tc>
                  <a:txBody>
                    <a:bodyPr/>
                    <a:lstStyle/>
                    <a:p>
                      <a:pPr algn="ctr"/>
                      <a:r>
                        <a:rPr lang="nb-NO" sz="1400" b="0" dirty="0"/>
                        <a:t>82,6</a:t>
                      </a:r>
                    </a:p>
                  </a:txBody>
                  <a:tcPr anchor="ctr"/>
                </a:tc>
                <a:tc>
                  <a:txBody>
                    <a:bodyPr/>
                    <a:lstStyle/>
                    <a:p>
                      <a:pPr algn="ctr"/>
                      <a:r>
                        <a:rPr lang="nb-NO" sz="1400" b="0" dirty="0"/>
                        <a:t>81,4</a:t>
                      </a:r>
                    </a:p>
                  </a:txBody>
                  <a:tcPr anchor="ctr"/>
                </a:tc>
                <a:tc>
                  <a:txBody>
                    <a:bodyPr/>
                    <a:lstStyle/>
                    <a:p>
                      <a:pPr algn="ctr"/>
                      <a:r>
                        <a:rPr lang="nb-NO" sz="1400" b="0" dirty="0"/>
                        <a:t>84,0</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7" name="Bilde 6">
            <a:extLst>
              <a:ext uri="{FF2B5EF4-FFF2-40B4-BE49-F238E27FC236}">
                <a16:creationId xmlns:a16="http://schemas.microsoft.com/office/drawing/2014/main" id="{03A9D967-1DC6-43CE-B61C-B7F2102F06C2}"/>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DA12D07C-7714-0D10-D68A-9D2AEEA74481}"/>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n-NO" dirty="0">
                <a:solidFill>
                  <a:schemeClr val="bg2">
                    <a:lumMod val="10000"/>
                  </a:schemeClr>
                </a:solidFill>
              </a:rPr>
              <a:t>Bu- og arbeidsmarknader</a:t>
            </a:r>
            <a:endParaRPr lang="nb-NO" dirty="0">
              <a:solidFill>
                <a:schemeClr val="bg2">
                  <a:lumMod val="10000"/>
                </a:schemeClr>
              </a:solidFill>
            </a:endParaRPr>
          </a:p>
        </p:txBody>
      </p:sp>
      <p:sp>
        <p:nvSpPr>
          <p:cNvPr id="3" name="Plassholder for innhold 2"/>
          <p:cNvSpPr>
            <a:spLocks noGrp="1"/>
          </p:cNvSpPr>
          <p:nvPr>
            <p:ph idx="1"/>
          </p:nvPr>
        </p:nvSpPr>
        <p:spPr>
          <a:xfrm>
            <a:off x="527347" y="1189554"/>
            <a:ext cx="5786353" cy="1040462"/>
          </a:xfrm>
        </p:spPr>
        <p:txBody>
          <a:bodyPr>
            <a:noAutofit/>
          </a:bodyPr>
          <a:lstStyle/>
          <a:p>
            <a:r>
              <a:rPr lang="nn-NO" sz="2000" dirty="0"/>
              <a:t>Bykle er senterkommune for Valle, og 8 % av dei sysselsette med bustad i Valle arbeider i Bykle. 69 % arbeider i eigen kommune. </a:t>
            </a:r>
          </a:p>
          <a:p>
            <a:endParaRPr lang="nb-NO" sz="2000" i="1" dirty="0"/>
          </a:p>
        </p:txBody>
      </p:sp>
      <p:sp>
        <p:nvSpPr>
          <p:cNvPr id="29" name="TekstSylinder 28"/>
          <p:cNvSpPr txBox="1"/>
          <p:nvPr/>
        </p:nvSpPr>
        <p:spPr>
          <a:xfrm>
            <a:off x="4700840" y="2539582"/>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Kart som viser 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754326"/>
          </a:xfrm>
          <a:prstGeom prst="rect">
            <a:avLst/>
          </a:prstGeom>
          <a:noFill/>
        </p:spPr>
        <p:txBody>
          <a:bodyPr wrap="square" rtlCol="0">
            <a:spAutoFit/>
          </a:bodyPr>
          <a:lstStyle/>
          <a:p>
            <a:pPr lvl="0">
              <a:defRPr/>
            </a:pPr>
            <a:r>
              <a:rPr lang="nn-NO" sz="1200" i="1" dirty="0">
                <a:solidFill>
                  <a:srgbClr val="ECEAE6">
                    <a:lumMod val="10000"/>
                  </a:srgbClr>
                </a:solidFill>
              </a:rPr>
              <a:t>Definisjon:</a:t>
            </a:r>
            <a:br>
              <a:rPr lang="nn-NO" sz="1200" i="1" dirty="0">
                <a:solidFill>
                  <a:srgbClr val="ECEAE6">
                    <a:lumMod val="10000"/>
                  </a:srgbClr>
                </a:solidFill>
              </a:rPr>
            </a:br>
            <a:r>
              <a:rPr lang="nn-NO" sz="1200" i="1" dirty="0">
                <a:solidFill>
                  <a:srgbClr val="ECEAE6">
                    <a:lumMod val="10000"/>
                  </a:srgbClr>
                </a:solidFill>
              </a:rPr>
              <a:t>Ein region med felles marknader for arbeidskraft og arbeidsplassar, der innbyggarane ikkje treng å flytte eller bruke </a:t>
            </a:r>
            <a:r>
              <a:rPr lang="nn-NO" sz="1200" i="1" dirty="0" err="1">
                <a:solidFill>
                  <a:srgbClr val="ECEAE6">
                    <a:lumMod val="10000"/>
                  </a:srgbClr>
                </a:solidFill>
              </a:rPr>
              <a:t>vesentlig</a:t>
            </a:r>
            <a:r>
              <a:rPr lang="nn-NO" sz="1200" i="1" dirty="0">
                <a:solidFill>
                  <a:srgbClr val="ECEAE6">
                    <a:lumMod val="10000"/>
                  </a:srgbClr>
                </a:solidFill>
              </a:rPr>
              <a:t> tid på å reise for å arbeide</a:t>
            </a: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9960518" y="6213098"/>
            <a:ext cx="2000041" cy="276999"/>
          </a:xfrm>
          <a:prstGeom prst="rect">
            <a:avLst/>
          </a:prstGeom>
          <a:noFill/>
        </p:spPr>
        <p:txBody>
          <a:bodyPr wrap="square" rtlCol="0">
            <a:spAutoFit/>
          </a:bodyPr>
          <a:lstStyle/>
          <a:p>
            <a:r>
              <a:rPr lang="nb-NO" sz="1200" dirty="0"/>
              <a:t>Kjelde: TØI 1713/2019</a:t>
            </a:r>
          </a:p>
        </p:txBody>
      </p:sp>
      <p:sp>
        <p:nvSpPr>
          <p:cNvPr id="6" name="TekstSylinder 5">
            <a:extLst>
              <a:ext uri="{FF2B5EF4-FFF2-40B4-BE49-F238E27FC236}">
                <a16:creationId xmlns:a16="http://schemas.microsoft.com/office/drawing/2014/main" id="{67661099-12B1-3AEC-281A-A7A1D6B12D81}"/>
              </a:ext>
            </a:extLst>
          </p:cNvPr>
          <p:cNvSpPr txBox="1"/>
          <p:nvPr/>
        </p:nvSpPr>
        <p:spPr>
          <a:xfrm>
            <a:off x="7942321" y="6162674"/>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22336AB5-560E-ECEF-25A6-57F13E4BB89E}"/>
              </a:ext>
            </a:extLst>
          </p:cNvPr>
          <p:cNvGraphicFramePr>
            <a:graphicFrameLocks noGrp="1"/>
          </p:cNvGraphicFramePr>
          <p:nvPr>
            <p:extLst>
              <p:ext uri="{D42A27DB-BD31-4B8C-83A1-F6EECF244321}">
                <p14:modId xmlns:p14="http://schemas.microsoft.com/office/powerpoint/2010/main" val="931506421"/>
              </p:ext>
            </p:extLst>
          </p:nvPr>
        </p:nvGraphicFramePr>
        <p:xfrm>
          <a:off x="747740" y="2539211"/>
          <a:ext cx="3670301" cy="1323975"/>
        </p:xfrm>
        <a:graphic>
          <a:graphicData uri="http://schemas.openxmlformats.org/drawingml/2006/table">
            <a:tbl>
              <a:tblPr/>
              <a:tblGrid>
                <a:gridCol w="1433860">
                  <a:extLst>
                    <a:ext uri="{9D8B030D-6E8A-4147-A177-3AD203B41FA5}">
                      <a16:colId xmlns:a16="http://schemas.microsoft.com/office/drawing/2014/main" val="3330752388"/>
                    </a:ext>
                  </a:extLst>
                </a:gridCol>
                <a:gridCol w="1451106">
                  <a:extLst>
                    <a:ext uri="{9D8B030D-6E8A-4147-A177-3AD203B41FA5}">
                      <a16:colId xmlns:a16="http://schemas.microsoft.com/office/drawing/2014/main" val="3503283141"/>
                    </a:ext>
                  </a:extLst>
                </a:gridCol>
                <a:gridCol w="785335">
                  <a:extLst>
                    <a:ext uri="{9D8B030D-6E8A-4147-A177-3AD203B41FA5}">
                      <a16:colId xmlns:a16="http://schemas.microsoft.com/office/drawing/2014/main" val="1430134405"/>
                    </a:ext>
                  </a:extLst>
                </a:gridCol>
              </a:tblGrid>
              <a:tr h="228600">
                <a:tc>
                  <a:txBody>
                    <a:bodyPr/>
                    <a:lstStyle/>
                    <a:p>
                      <a:pPr algn="l" fontAlgn="b">
                        <a:buNone/>
                      </a:pPr>
                      <a:r>
                        <a:rPr lang="nb-NO" sz="1400" b="0" i="0" u="none" strike="noStrike" dirty="0">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032460704"/>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180685318"/>
                  </a:ext>
                </a:extLst>
              </a:tr>
              <a:tr h="219075">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647370845"/>
                  </a:ext>
                </a:extLst>
              </a:tr>
              <a:tr h="219075">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191070661"/>
                  </a:ext>
                </a:extLst>
              </a:tr>
              <a:tr h="219075">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865663486"/>
                  </a:ext>
                </a:extLst>
              </a:tr>
              <a:tr h="219075">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84768902"/>
                  </a:ext>
                </a:extLst>
              </a:tr>
            </a:tbl>
          </a:graphicData>
        </a:graphic>
      </p:graphicFrame>
      <p:graphicFrame>
        <p:nvGraphicFramePr>
          <p:cNvPr id="41" name="Tabell 40">
            <a:extLst>
              <a:ext uri="{FF2B5EF4-FFF2-40B4-BE49-F238E27FC236}">
                <a16:creationId xmlns:a16="http://schemas.microsoft.com/office/drawing/2014/main" id="{7AE8E636-6A9C-E82E-F5C1-694A308C81F5}"/>
              </a:ext>
            </a:extLst>
          </p:cNvPr>
          <p:cNvGraphicFramePr>
            <a:graphicFrameLocks noGrp="1"/>
          </p:cNvGraphicFramePr>
          <p:nvPr>
            <p:extLst>
              <p:ext uri="{D42A27DB-BD31-4B8C-83A1-F6EECF244321}">
                <p14:modId xmlns:p14="http://schemas.microsoft.com/office/powerpoint/2010/main" val="3606400325"/>
              </p:ext>
            </p:extLst>
          </p:nvPr>
        </p:nvGraphicFramePr>
        <p:xfrm>
          <a:off x="747740" y="4227927"/>
          <a:ext cx="3670301" cy="1371600"/>
        </p:xfrm>
        <a:graphic>
          <a:graphicData uri="http://schemas.openxmlformats.org/drawingml/2006/table">
            <a:tbl>
              <a:tblPr/>
              <a:tblGrid>
                <a:gridCol w="1433860">
                  <a:extLst>
                    <a:ext uri="{9D8B030D-6E8A-4147-A177-3AD203B41FA5}">
                      <a16:colId xmlns:a16="http://schemas.microsoft.com/office/drawing/2014/main" val="492182525"/>
                    </a:ext>
                  </a:extLst>
                </a:gridCol>
                <a:gridCol w="1322831">
                  <a:extLst>
                    <a:ext uri="{9D8B030D-6E8A-4147-A177-3AD203B41FA5}">
                      <a16:colId xmlns:a16="http://schemas.microsoft.com/office/drawing/2014/main" val="1239422748"/>
                    </a:ext>
                  </a:extLst>
                </a:gridCol>
                <a:gridCol w="913610">
                  <a:extLst>
                    <a:ext uri="{9D8B030D-6E8A-4147-A177-3AD203B41FA5}">
                      <a16:colId xmlns:a16="http://schemas.microsoft.com/office/drawing/2014/main" val="1677191427"/>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50093497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588243133"/>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34100204"/>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094540579"/>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102236388"/>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44318007"/>
                  </a:ext>
                </a:extLst>
              </a:tr>
            </a:tbl>
          </a:graphicData>
        </a:graphic>
      </p:graphicFrame>
    </p:spTree>
    <p:extLst>
      <p:ext uri="{BB962C8B-B14F-4D97-AF65-F5344CB8AC3E}">
        <p14:creationId xmlns:p14="http://schemas.microsoft.com/office/powerpoint/2010/main" val="89600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6732" y="319538"/>
            <a:ext cx="10153651" cy="685606"/>
          </a:xfrm>
        </p:spPr>
        <p:txBody>
          <a:bodyPr/>
          <a:lstStyle/>
          <a:p>
            <a:r>
              <a:rPr lang="nn-NO" dirty="0"/>
              <a:t>Sektorfordeling og tilsetteutvikling</a:t>
            </a:r>
          </a:p>
        </p:txBody>
      </p:sp>
      <p:sp>
        <p:nvSpPr>
          <p:cNvPr id="10" name="TekstSylinder 9"/>
          <p:cNvSpPr txBox="1"/>
          <p:nvPr/>
        </p:nvSpPr>
        <p:spPr>
          <a:xfrm>
            <a:off x="736732" y="4701464"/>
            <a:ext cx="5865341" cy="584775"/>
          </a:xfrm>
          <a:prstGeom prst="rect">
            <a:avLst/>
          </a:prstGeom>
          <a:noFill/>
        </p:spPr>
        <p:txBody>
          <a:bodyPr wrap="square" rtlCol="0">
            <a:spAutoFit/>
          </a:bodyPr>
          <a:lstStyle/>
          <a:p>
            <a:pPr algn="l"/>
            <a:r>
              <a:rPr lang="nn-NO" sz="1600" dirty="0"/>
              <a:t>Valle har en mye lågare </a:t>
            </a:r>
            <a:r>
              <a:rPr lang="nn-NO" sz="1600" dirty="0" err="1"/>
              <a:t>andel</a:t>
            </a:r>
            <a:r>
              <a:rPr lang="nn-NO" sz="1600" dirty="0"/>
              <a:t> tilsette i privat sektor enn gjennomsnittet for Agder og Norge. </a:t>
            </a:r>
          </a:p>
        </p:txBody>
      </p:sp>
      <p:graphicFrame>
        <p:nvGraphicFramePr>
          <p:cNvPr id="8" name="Tabell 7">
            <a:extLst>
              <a:ext uri="{FF2B5EF4-FFF2-40B4-BE49-F238E27FC236}">
                <a16:creationId xmlns:a16="http://schemas.microsoft.com/office/drawing/2014/main" id="{E9A9B9CE-3E74-7B46-A0C8-0B21ED5E4AB8}"/>
              </a:ext>
            </a:extLst>
          </p:cNvPr>
          <p:cNvGraphicFramePr>
            <a:graphicFrameLocks noGrp="1"/>
          </p:cNvGraphicFramePr>
          <p:nvPr>
            <p:extLst>
              <p:ext uri="{D42A27DB-BD31-4B8C-83A1-F6EECF244321}">
                <p14:modId xmlns:p14="http://schemas.microsoft.com/office/powerpoint/2010/main" val="3381448171"/>
              </p:ext>
            </p:extLst>
          </p:nvPr>
        </p:nvGraphicFramePr>
        <p:xfrm>
          <a:off x="7514297" y="4701464"/>
          <a:ext cx="4462879" cy="1238019"/>
        </p:xfrm>
        <a:graphic>
          <a:graphicData uri="http://schemas.openxmlformats.org/drawingml/2006/table">
            <a:tbl>
              <a:tblPr firstRow="1"/>
              <a:tblGrid>
                <a:gridCol w="1649159">
                  <a:extLst>
                    <a:ext uri="{9D8B030D-6E8A-4147-A177-3AD203B41FA5}">
                      <a16:colId xmlns:a16="http://schemas.microsoft.com/office/drawing/2014/main" val="741822424"/>
                    </a:ext>
                  </a:extLst>
                </a:gridCol>
                <a:gridCol w="436378">
                  <a:extLst>
                    <a:ext uri="{9D8B030D-6E8A-4147-A177-3AD203B41FA5}">
                      <a16:colId xmlns:a16="http://schemas.microsoft.com/office/drawing/2014/main" val="634184579"/>
                    </a:ext>
                  </a:extLst>
                </a:gridCol>
                <a:gridCol w="695179">
                  <a:extLst>
                    <a:ext uri="{9D8B030D-6E8A-4147-A177-3AD203B41FA5}">
                      <a16:colId xmlns:a16="http://schemas.microsoft.com/office/drawing/2014/main" val="116472659"/>
                    </a:ext>
                  </a:extLst>
                </a:gridCol>
                <a:gridCol w="720927">
                  <a:extLst>
                    <a:ext uri="{9D8B030D-6E8A-4147-A177-3AD203B41FA5}">
                      <a16:colId xmlns:a16="http://schemas.microsoft.com/office/drawing/2014/main" val="2848435934"/>
                    </a:ext>
                  </a:extLst>
                </a:gridCol>
                <a:gridCol w="961236">
                  <a:extLst>
                    <a:ext uri="{9D8B030D-6E8A-4147-A177-3AD203B41FA5}">
                      <a16:colId xmlns:a16="http://schemas.microsoft.com/office/drawing/2014/main" val="1161175828"/>
                    </a:ext>
                  </a:extLst>
                </a:gridCol>
              </a:tblGrid>
              <a:tr h="189306">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Valle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719593515"/>
                  </a:ext>
                </a:extLst>
              </a:tr>
              <a:tr h="121848">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634832"/>
                  </a:ext>
                </a:extLst>
              </a:tr>
              <a:tr h="190477">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1358018"/>
                  </a:ext>
                </a:extLst>
              </a:tr>
              <a:tr h="181984">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6828645"/>
                  </a:ext>
                </a:extLst>
              </a:tr>
              <a:tr h="121848">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4403592"/>
                  </a:ext>
                </a:extLst>
              </a:tr>
              <a:tr h="190477">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37,4 %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2402887"/>
                  </a:ext>
                </a:extLst>
              </a:tr>
              <a:tr h="121848">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52,5 %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6480439"/>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137822846"/>
              </p:ext>
            </p:extLst>
          </p:nvPr>
        </p:nvGraphicFramePr>
        <p:xfrm>
          <a:off x="487023" y="1356674"/>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838697640"/>
              </p:ext>
            </p:extLst>
          </p:nvPr>
        </p:nvGraphicFramePr>
        <p:xfrm>
          <a:off x="6882133" y="1356674"/>
          <a:ext cx="5229225" cy="31947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4386" y="386003"/>
            <a:ext cx="10153651" cy="685606"/>
          </a:xfrm>
        </p:spPr>
        <p:txBody>
          <a:bodyPr/>
          <a:lstStyle/>
          <a:p>
            <a:r>
              <a:rPr lang="nb-NO" dirty="0"/>
              <a:t>Næringsstruktur – 4. kvartal 2025</a:t>
            </a:r>
          </a:p>
        </p:txBody>
      </p:sp>
      <p:sp>
        <p:nvSpPr>
          <p:cNvPr id="10" name="TekstSylinder 9"/>
          <p:cNvSpPr txBox="1"/>
          <p:nvPr/>
        </p:nvSpPr>
        <p:spPr>
          <a:xfrm>
            <a:off x="598178" y="5262839"/>
            <a:ext cx="10510287" cy="830997"/>
          </a:xfrm>
          <a:prstGeom prst="rect">
            <a:avLst/>
          </a:prstGeom>
          <a:noFill/>
        </p:spPr>
        <p:txBody>
          <a:bodyPr wrap="square" rtlCol="0">
            <a:spAutoFit/>
          </a:bodyPr>
          <a:lstStyle/>
          <a:p>
            <a:r>
              <a:rPr lang="nn-NO" sz="1600" dirty="0"/>
              <a:t>Nomeland maskin AS (Grunnarbeid) og Knut Hovet installasjonar AS </a:t>
            </a:r>
            <a:r>
              <a:rPr lang="nn-NO" sz="1600" dirty="0" err="1"/>
              <a:t>avd</a:t>
            </a:r>
            <a:r>
              <a:rPr lang="nn-NO" sz="1600" dirty="0"/>
              <a:t> Rysstad (Elektrisk installasjonsarbeid) er dei største bygg og anleggsverksemdene i Valle. Rysstad laftebygg AS (Produksjon av andre </a:t>
            </a:r>
            <a:r>
              <a:rPr lang="nn-NO" sz="1600" dirty="0" err="1"/>
              <a:t>bygningsartikler</a:t>
            </a:r>
            <a:r>
              <a:rPr lang="nn-NO" sz="1600" dirty="0"/>
              <a:t>) er største industribedrift.</a:t>
            </a:r>
          </a:p>
        </p:txBody>
      </p:sp>
      <p:sp>
        <p:nvSpPr>
          <p:cNvPr id="5" name="TekstSylinder 4">
            <a:extLst>
              <a:ext uri="{FF2B5EF4-FFF2-40B4-BE49-F238E27FC236}">
                <a16:creationId xmlns:a16="http://schemas.microsoft.com/office/drawing/2014/main" id="{24A427B6-B05C-6638-B036-B596CE630213}"/>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7" name="Diagram 6"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772891406"/>
                  </p:ext>
                </p:extLst>
              </p:nvPr>
            </p:nvGraphicFramePr>
            <p:xfrm>
              <a:off x="465654" y="1435649"/>
              <a:ext cx="4856359"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7" name="Diagram 6"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465654" y="1435649"/>
                <a:ext cx="4856359" cy="3557588"/>
              </a:xfrm>
              <a:prstGeom prst="rect">
                <a:avLst/>
              </a:prstGeom>
            </p:spPr>
          </p:pic>
        </mc:Fallback>
      </mc:AlternateContent>
      <p:graphicFrame>
        <p:nvGraphicFramePr>
          <p:cNvPr id="8" name="Diagram 7"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796437197"/>
              </p:ext>
            </p:extLst>
          </p:nvPr>
        </p:nvGraphicFramePr>
        <p:xfrm>
          <a:off x="5412101" y="1396525"/>
          <a:ext cx="677989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3"/>
            <a:ext cx="10171112" cy="2083625"/>
          </a:xfrm>
        </p:spPr>
        <p:txBody>
          <a:bodyPr/>
          <a:lstStyle/>
          <a:p>
            <a:pPr>
              <a:spcAft>
                <a:spcPts val="375"/>
              </a:spcAft>
            </a:pPr>
            <a:r>
              <a:rPr lang="nn-NO" i="1" noProof="0" dirty="0"/>
              <a:t>Regionplan Agder 2030 teiknar eit framtidsbilete der Agder er </a:t>
            </a:r>
            <a:r>
              <a:rPr lang="nn-NO" b="0" i="1" noProof="0" dirty="0">
                <a:solidFill>
                  <a:srgbClr val="000000"/>
                </a:solidFill>
                <a:effectLst/>
              </a:rPr>
              <a:t>eit meir inkluderande samfunn</a:t>
            </a:r>
            <a:r>
              <a:rPr lang="nn-NO" i="1" noProof="0" dirty="0">
                <a:solidFill>
                  <a:srgbClr val="000000"/>
                </a:solidFill>
              </a:rPr>
              <a:t>.</a:t>
            </a:r>
            <a:r>
              <a:rPr lang="nn-NO" b="0" i="1" noProof="0" dirty="0">
                <a:solidFill>
                  <a:srgbClr val="000000"/>
                </a:solidFill>
                <a:effectLst/>
              </a:rPr>
              <a:t> Fleire Egder lever aktive liv, og både deltar og bidrar i samfunnet.</a:t>
            </a:r>
          </a:p>
          <a:p>
            <a:pPr algn="l">
              <a:spcAft>
                <a:spcPts val="375"/>
              </a:spcAft>
            </a:pPr>
            <a:r>
              <a:rPr lang="nn-NO" b="0" i="1" noProof="0" dirty="0">
                <a:solidFill>
                  <a:srgbClr val="000000"/>
                </a:solidFill>
                <a:effectLst/>
              </a:rPr>
              <a:t>Utdanningstilbodet gir alle tilgang til arbeidsrelevant kompetanse, og fleire er i arbeid. Færre veks opp i fattigdom.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2480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3868" y="304523"/>
            <a:ext cx="10153651" cy="685606"/>
          </a:xfrm>
        </p:spPr>
        <p:txBody>
          <a:bodyPr/>
          <a:lstStyle/>
          <a:p>
            <a:r>
              <a:rPr lang="nb-NO" dirty="0"/>
              <a:t>Grunnskulepoeng</a:t>
            </a:r>
          </a:p>
        </p:txBody>
      </p:sp>
      <p:sp>
        <p:nvSpPr>
          <p:cNvPr id="3" name="Plassholder for innhold 2"/>
          <p:cNvSpPr>
            <a:spLocks noGrp="1"/>
          </p:cNvSpPr>
          <p:nvPr>
            <p:ph idx="1"/>
          </p:nvPr>
        </p:nvSpPr>
        <p:spPr>
          <a:xfrm>
            <a:off x="516862" y="1300162"/>
            <a:ext cx="4316396" cy="4408975"/>
          </a:xfrm>
        </p:spPr>
        <p:txBody>
          <a:bodyPr/>
          <a:lstStyle/>
          <a:p>
            <a:r>
              <a:rPr lang="nn-NO" sz="2000" dirty="0"/>
              <a:t>Valle låg over fylkessnittet for grunnskulepoeng for </a:t>
            </a:r>
            <a:r>
              <a:rPr lang="nn-NO" sz="2000"/>
              <a:t>åra 2022</a:t>
            </a:r>
            <a:r>
              <a:rPr lang="nn-NO" sz="2000" dirty="0"/>
              <a:t>, 2023 </a:t>
            </a:r>
            <a:r>
              <a:rPr lang="nn-NO" sz="2000"/>
              <a:t>og 2025.</a:t>
            </a:r>
            <a:endParaRPr lang="nn-NO" sz="2000" dirty="0"/>
          </a:p>
          <a:p>
            <a:r>
              <a:rPr lang="nn-NO" sz="2000" dirty="0"/>
              <a:t>Grunnskulepoenga for 2020, 2021 og 2022 er basert på standpunkt, sidan eksamenar blei avlyst under pandemien. Dette gjer at grunnskulepoenga for desse åra ikkje utan vidare kan samanliknast med andre år.</a:t>
            </a:r>
          </a:p>
        </p:txBody>
      </p:sp>
      <p:sp>
        <p:nvSpPr>
          <p:cNvPr id="6" name="TekstSylinder 5">
            <a:extLst>
              <a:ext uri="{FF2B5EF4-FFF2-40B4-BE49-F238E27FC236}">
                <a16:creationId xmlns:a16="http://schemas.microsoft.com/office/drawing/2014/main" id="{806670EA-9B2D-D036-6C01-87C5141058B0}"/>
              </a:ext>
            </a:extLst>
          </p:cNvPr>
          <p:cNvSpPr txBox="1"/>
          <p:nvPr/>
        </p:nvSpPr>
        <p:spPr>
          <a:xfrm>
            <a:off x="9050699" y="6184145"/>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358712568"/>
              </p:ext>
            </p:extLst>
          </p:nvPr>
        </p:nvGraphicFramePr>
        <p:xfrm>
          <a:off x="5270097"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n-NO" dirty="0"/>
              <a:t>Fullføring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308324"/>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100 %. </a:t>
            </a:r>
          </a:p>
          <a:p>
            <a:pPr marL="285750" indent="-285750">
              <a:buFont typeface="Arial" panose="020B0604020202020204" pitchFamily="34" charset="0"/>
              <a:buChar char="•"/>
            </a:pPr>
            <a:r>
              <a:rPr lang="nn-NO" dirty="0"/>
              <a:t>Nye prikkeregler for 2018-kullet kan gi utslag på fullføringsgrada.</a:t>
            </a:r>
          </a:p>
          <a:p>
            <a:pPr marL="285750" indent="-285750">
              <a:buFont typeface="Arial" panose="020B0604020202020204" pitchFamily="34" charset="0"/>
              <a:buChar char="•"/>
            </a:pPr>
            <a:r>
              <a:rPr lang="nn-NO" dirty="0"/>
              <a:t>Se </a:t>
            </a:r>
            <a:r>
              <a:rPr lang="nn-NO" dirty="0" err="1"/>
              <a:t>notater</a:t>
            </a:r>
            <a:r>
              <a:rPr lang="nn-NO" dirty="0"/>
              <a:t> for detaljer.</a:t>
            </a:r>
          </a:p>
          <a:p>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endParaRPr lang="nn-NO" dirty="0"/>
          </a:p>
        </p:txBody>
      </p:sp>
      <p:graphicFrame>
        <p:nvGraphicFramePr>
          <p:cNvPr id="5" name="Tabell 4">
            <a:extLst>
              <a:ext uri="{FF2B5EF4-FFF2-40B4-BE49-F238E27FC236}">
                <a16:creationId xmlns:a16="http://schemas.microsoft.com/office/drawing/2014/main" id="{0345553F-C8B9-1FFA-9B06-E31624C748B1}"/>
              </a:ext>
            </a:extLst>
          </p:cNvPr>
          <p:cNvGraphicFramePr>
            <a:graphicFrameLocks noGrp="1"/>
          </p:cNvGraphicFramePr>
          <p:nvPr>
            <p:extLst>
              <p:ext uri="{D42A27DB-BD31-4B8C-83A1-F6EECF244321}">
                <p14:modId xmlns:p14="http://schemas.microsoft.com/office/powerpoint/2010/main" val="3782122133"/>
              </p:ext>
            </p:extLst>
          </p:nvPr>
        </p:nvGraphicFramePr>
        <p:xfrm>
          <a:off x="749509" y="3508057"/>
          <a:ext cx="4038600" cy="1546860"/>
        </p:xfrm>
        <a:graphic>
          <a:graphicData uri="http://schemas.openxmlformats.org/drawingml/2006/table">
            <a:tbl>
              <a:tblPr firstRow="1"/>
              <a:tblGrid>
                <a:gridCol w="1054100">
                  <a:extLst>
                    <a:ext uri="{9D8B030D-6E8A-4147-A177-3AD203B41FA5}">
                      <a16:colId xmlns:a16="http://schemas.microsoft.com/office/drawing/2014/main" val="229328592"/>
                    </a:ext>
                  </a:extLst>
                </a:gridCol>
                <a:gridCol w="1054100">
                  <a:extLst>
                    <a:ext uri="{9D8B030D-6E8A-4147-A177-3AD203B41FA5}">
                      <a16:colId xmlns:a16="http://schemas.microsoft.com/office/drawing/2014/main" val="849812615"/>
                    </a:ext>
                  </a:extLst>
                </a:gridCol>
                <a:gridCol w="965200">
                  <a:extLst>
                    <a:ext uri="{9D8B030D-6E8A-4147-A177-3AD203B41FA5}">
                      <a16:colId xmlns:a16="http://schemas.microsoft.com/office/drawing/2014/main" val="563700755"/>
                    </a:ext>
                  </a:extLst>
                </a:gridCol>
                <a:gridCol w="965200">
                  <a:extLst>
                    <a:ext uri="{9D8B030D-6E8A-4147-A177-3AD203B41FA5}">
                      <a16:colId xmlns:a16="http://schemas.microsoft.com/office/drawing/2014/main" val="3222575030"/>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06183185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Valle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47523881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526770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92274247"/>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95479906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051923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0259328"/>
                  </a:ext>
                </a:extLst>
              </a:tr>
            </a:tbl>
          </a:graphicData>
        </a:graphic>
      </p:graphicFrame>
      <p:sp>
        <p:nvSpPr>
          <p:cNvPr id="4" name="TekstSylinder 3">
            <a:extLst>
              <a:ext uri="{FF2B5EF4-FFF2-40B4-BE49-F238E27FC236}">
                <a16:creationId xmlns:a16="http://schemas.microsoft.com/office/drawing/2014/main" id="{C0B61BBF-689A-8570-A221-D0E7CE94D350}"/>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927465492"/>
              </p:ext>
            </p:extLst>
          </p:nvPr>
        </p:nvGraphicFramePr>
        <p:xfrm>
          <a:off x="5234279" y="1174007"/>
          <a:ext cx="672464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n-NO" dirty="0"/>
              <a:t>Lærekontraktar kommunal og privat sektor</a:t>
            </a:r>
          </a:p>
        </p:txBody>
      </p:sp>
      <p:sp>
        <p:nvSpPr>
          <p:cNvPr id="12" name="TekstSylinder 11"/>
          <p:cNvSpPr txBox="1"/>
          <p:nvPr/>
        </p:nvSpPr>
        <p:spPr>
          <a:xfrm>
            <a:off x="395424" y="1121307"/>
            <a:ext cx="4346591" cy="3139321"/>
          </a:xfrm>
          <a:prstGeom prst="rect">
            <a:avLst/>
          </a:prstGeom>
          <a:noFill/>
        </p:spPr>
        <p:txBody>
          <a:bodyPr wrap="square" rtlCol="0">
            <a:spAutoFit/>
          </a:bodyPr>
          <a:lstStyle/>
          <a:p>
            <a:pPr marL="285750" indent="-285750">
              <a:buFont typeface="Arial" panose="020B0604020202020204" pitchFamily="34" charset="0"/>
              <a:buChar char="•"/>
            </a:pPr>
            <a:r>
              <a:rPr lang="nn-NO" dirty="0"/>
              <a:t>Valle er ein av fem kommunar som har nådd målsetjinga om tre lærekontraktar i kommunal sektor per 1000 innbyggarar i 2026.</a:t>
            </a:r>
          </a:p>
          <a:p>
            <a:pPr marL="285750" indent="-285750" algn="l">
              <a:buFont typeface="Arial" panose="020B0604020202020204" pitchFamily="34" charset="0"/>
              <a:buChar char="•"/>
            </a:pPr>
            <a:endParaRPr lang="nn-NO" dirty="0"/>
          </a:p>
          <a:p>
            <a:pPr marL="285750" indent="-285750">
              <a:buFont typeface="Arial" panose="020B0604020202020204" pitchFamily="34" charset="0"/>
              <a:buChar char="•"/>
            </a:pPr>
            <a:r>
              <a:rPr lang="nn-NO" dirty="0"/>
              <a:t>Valle har 7 lærekontraktar i kommunal sektor.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Valle har 4 lærekontraktar per 1000 innbyggarar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590250206"/>
              </p:ext>
            </p:extLst>
          </p:nvPr>
        </p:nvGraphicFramePr>
        <p:xfrm>
          <a:off x="5018908" y="1135380"/>
          <a:ext cx="6949439"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709889266"/>
              </p:ext>
            </p:extLst>
          </p:nvPr>
        </p:nvGraphicFramePr>
        <p:xfrm>
          <a:off x="5018908" y="3647767"/>
          <a:ext cx="6949439"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8087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1246" y="325005"/>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5E956EBC-0094-C31F-C2F1-79AEFCE53100}"/>
              </a:ext>
            </a:extLst>
          </p:cNvPr>
          <p:cNvSpPr txBox="1"/>
          <p:nvPr/>
        </p:nvSpPr>
        <p:spPr>
          <a:xfrm>
            <a:off x="9261708" y="6220002"/>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A9747EE9-6089-B086-A05F-5D6139FC70C1}"/>
              </a:ext>
            </a:extLst>
          </p:cNvPr>
          <p:cNvGraphicFramePr>
            <a:graphicFrameLocks noGrp="1"/>
          </p:cNvGraphicFramePr>
          <p:nvPr>
            <p:extLst>
              <p:ext uri="{D42A27DB-BD31-4B8C-83A1-F6EECF244321}">
                <p14:modId xmlns:p14="http://schemas.microsoft.com/office/powerpoint/2010/main" val="1747152393"/>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Valle</a:t>
                      </a:r>
                    </a:p>
                  </a:txBody>
                  <a:tcPr anchor="ctr"/>
                </a:tc>
                <a:tc>
                  <a:txBody>
                    <a:bodyPr/>
                    <a:lstStyle/>
                    <a:p>
                      <a:pPr algn="ctr"/>
                      <a:r>
                        <a:rPr lang="nb-NO" sz="1400" b="0" dirty="0"/>
                        <a:t>28,9</a:t>
                      </a:r>
                    </a:p>
                  </a:txBody>
                  <a:tcPr anchor="ctr"/>
                </a:tc>
                <a:tc>
                  <a:txBody>
                    <a:bodyPr/>
                    <a:lstStyle/>
                    <a:p>
                      <a:pPr algn="ctr"/>
                      <a:r>
                        <a:rPr lang="nb-NO" sz="1400" b="0" dirty="0"/>
                        <a:t>14,9</a:t>
                      </a:r>
                    </a:p>
                  </a:txBody>
                  <a:tcPr anchor="ctr"/>
                </a:tc>
                <a:tc>
                  <a:txBody>
                    <a:bodyPr/>
                    <a:lstStyle/>
                    <a:p>
                      <a:pPr algn="ctr"/>
                      <a:r>
                        <a:rPr lang="nb-NO" sz="1400" b="0" dirty="0"/>
                        <a:t>43,1</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E06B777E-592D-0271-C60D-D70AC979D50D}"/>
              </a:ext>
            </a:extLst>
          </p:cNvPr>
          <p:cNvGraphicFramePr>
            <a:graphicFrameLocks/>
          </p:cNvGraphicFramePr>
          <p:nvPr>
            <p:extLst>
              <p:ext uri="{D42A27DB-BD31-4B8C-83A1-F6EECF244321}">
                <p14:modId xmlns:p14="http://schemas.microsoft.com/office/powerpoint/2010/main" val="1787741589"/>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FC67F547-0612-D5CD-FE1D-F75458680283}"/>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err="1"/>
              <a:t>Sysselsetjing</a:t>
            </a:r>
            <a:r>
              <a:rPr lang="nb-NO" dirty="0"/>
              <a:t> etter landbakgrunn</a:t>
            </a:r>
          </a:p>
        </p:txBody>
      </p:sp>
      <p:sp>
        <p:nvSpPr>
          <p:cNvPr id="3" name="TekstSylinder 2"/>
          <p:cNvSpPr txBox="1"/>
          <p:nvPr/>
        </p:nvSpPr>
        <p:spPr>
          <a:xfrm>
            <a:off x="535106" y="1127896"/>
            <a:ext cx="3462926" cy="4247317"/>
          </a:xfrm>
          <a:prstGeom prst="rect">
            <a:avLst/>
          </a:prstGeom>
          <a:noFill/>
        </p:spPr>
        <p:txBody>
          <a:bodyPr wrap="square" rtlCol="0">
            <a:spAutoFit/>
          </a:bodyPr>
          <a:lstStyle/>
          <a:p>
            <a:pPr marL="285750" indent="-285750">
              <a:buFont typeface="Arial" panose="020B0604020202020204" pitchFamily="34" charset="0"/>
              <a:buChar char="•"/>
            </a:pPr>
            <a:r>
              <a:rPr lang="nn-NO" dirty="0"/>
              <a:t>Blant innvandrarar – og særleg innvandrarar frå Gruppe 2-land – er det ein betydeleg lågare sysselsetjing enn befolkninga elles.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Tala understrek verdien av ei målretta satsing på kvalifisering og </a:t>
            </a:r>
            <a:r>
              <a:rPr lang="nn-NO" dirty="0" err="1"/>
              <a:t>inkludering</a:t>
            </a:r>
            <a:r>
              <a:rPr lang="nn-NO" dirty="0"/>
              <a:t> av innvandrarar frå Gruppe 2-land til arbeidslivet.</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endParaRPr lang="nn-NO" dirty="0"/>
          </a:p>
        </p:txBody>
      </p:sp>
      <p:sp>
        <p:nvSpPr>
          <p:cNvPr id="4" name="TekstSylinder 3">
            <a:extLst>
              <a:ext uri="{FF2B5EF4-FFF2-40B4-BE49-F238E27FC236}">
                <a16:creationId xmlns:a16="http://schemas.microsoft.com/office/drawing/2014/main" id="{714C3F61-D647-8806-983B-9CF39313E31C}"/>
              </a:ext>
            </a:extLst>
          </p:cNvPr>
          <p:cNvSpPr txBox="1"/>
          <p:nvPr/>
        </p:nvSpPr>
        <p:spPr>
          <a:xfrm>
            <a:off x="823913" y="5478716"/>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1018210403"/>
              </p:ext>
            </p:extLst>
          </p:nvPr>
        </p:nvGraphicFramePr>
        <p:xfrm>
          <a:off x="4448710" y="1127896"/>
          <a:ext cx="7479587" cy="38433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n-NO" dirty="0"/>
              <a:t>Vedvarande </a:t>
            </a:r>
            <a:r>
              <a:rPr lang="nn-NO" dirty="0" err="1"/>
              <a:t>låginntekt</a:t>
            </a:r>
            <a:endParaRPr lang="nn-NO" dirty="0"/>
          </a:p>
        </p:txBody>
      </p:sp>
      <p:sp>
        <p:nvSpPr>
          <p:cNvPr id="3" name="TekstSylinder 2"/>
          <p:cNvSpPr txBox="1"/>
          <p:nvPr/>
        </p:nvSpPr>
        <p:spPr>
          <a:xfrm>
            <a:off x="268357" y="1175211"/>
            <a:ext cx="3538330" cy="3970318"/>
          </a:xfrm>
          <a:prstGeom prst="rect">
            <a:avLst/>
          </a:prstGeom>
          <a:noFill/>
        </p:spPr>
        <p:txBody>
          <a:bodyPr wrap="square" rtlCol="0">
            <a:spAutoFit/>
          </a:bodyPr>
          <a:lstStyle/>
          <a:p>
            <a:pPr marL="285750" indent="-285750">
              <a:buFont typeface="Arial" panose="020B0604020202020204" pitchFamily="34" charset="0"/>
              <a:buChar char="•"/>
            </a:pPr>
            <a:r>
              <a:rPr lang="nn-NO" dirty="0"/>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err="1"/>
              <a:t>Låginntekt</a:t>
            </a:r>
            <a:r>
              <a:rPr lang="nn-NO" dirty="0"/>
              <a:t> aukar sannsynet for dårleg sjølvopplevd helse, sjukdom og for tidleg død.</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err="1"/>
              <a:t>Andel</a:t>
            </a:r>
            <a:r>
              <a:rPr lang="nn-NO" dirty="0"/>
              <a:t> personar i hushald med </a:t>
            </a:r>
            <a:r>
              <a:rPr lang="nn-NO" dirty="0" err="1"/>
              <a:t>låginntekt</a:t>
            </a:r>
            <a:r>
              <a:rPr lang="nn-NO" dirty="0"/>
              <a:t> har auka meir i Agder enn i Norge elles. </a:t>
            </a:r>
          </a:p>
        </p:txBody>
      </p:sp>
      <p:sp>
        <p:nvSpPr>
          <p:cNvPr id="4" name="TekstSylinder 3">
            <a:extLst>
              <a:ext uri="{FF2B5EF4-FFF2-40B4-BE49-F238E27FC236}">
                <a16:creationId xmlns:a16="http://schemas.microsoft.com/office/drawing/2014/main" id="{104FDEAF-29D4-6553-B973-3C21D07E31CA}"/>
              </a:ext>
            </a:extLst>
          </p:cNvPr>
          <p:cNvSpPr txBox="1"/>
          <p:nvPr/>
        </p:nvSpPr>
        <p:spPr>
          <a:xfrm>
            <a:off x="510831" y="5313457"/>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3065748935"/>
              </p:ext>
            </p:extLst>
          </p:nvPr>
        </p:nvGraphicFramePr>
        <p:xfrm>
          <a:off x="4184725" y="1175211"/>
          <a:ext cx="7847010"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091630" cy="3693319"/>
          </a:xfrm>
          <a:prstGeom prst="rect">
            <a:avLst/>
          </a:prstGeom>
          <a:noFill/>
        </p:spPr>
        <p:txBody>
          <a:bodyPr wrap="square" rtlCol="0">
            <a:spAutoFit/>
          </a:bodyPr>
          <a:lstStyle/>
          <a:p>
            <a:pPr marL="285750" indent="-285750">
              <a:buFont typeface="Arial" panose="020B0604020202020204" pitchFamily="34" charset="0"/>
              <a:buChar char="•"/>
            </a:pPr>
            <a:r>
              <a:rPr lang="nn-NO" dirty="0"/>
              <a:t>Den offentlige tannhelsetenesta overvakar tannhelsa i den unge befolkninga gjennom systematiske registreringar av </a:t>
            </a:r>
            <a:r>
              <a:rPr lang="nn-NO" dirty="0" err="1"/>
              <a:t>antal</a:t>
            </a:r>
            <a:r>
              <a:rPr lang="nn-NO" dirty="0"/>
              <a:t> nye hol, tannflater med fyllingar og tapte tenner (DMFT).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Registreringane gir eit grovt mål på utviklinga i tannhelsa over fleire år, og gjev moglegheit for å samanlikne tannhelsa mellom kommunar, fylke og gjennomsnitt for landet.</a:t>
            </a:r>
            <a:endParaRPr lang="nn-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117826422"/>
              </p:ext>
            </p:extLst>
          </p:nvPr>
        </p:nvGraphicFramePr>
        <p:xfrm>
          <a:off x="5010450" y="4373299"/>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137735464"/>
              </p:ext>
            </p:extLst>
          </p:nvPr>
        </p:nvGraphicFramePr>
        <p:xfrm>
          <a:off x="5010449" y="685308"/>
          <a:ext cx="6541769"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50806621"/>
              </p:ext>
            </p:extLst>
          </p:nvPr>
        </p:nvGraphicFramePr>
        <p:xfrm>
          <a:off x="5010449" y="2534067"/>
          <a:ext cx="6541768"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680B81B2-F3C3-3DD9-DD0B-E078866F22E7}"/>
              </a:ext>
            </a:extLst>
          </p:cNvPr>
          <p:cNvSpPr txBox="1"/>
          <p:nvPr/>
        </p:nvSpPr>
        <p:spPr>
          <a:xfrm>
            <a:off x="731568" y="4966123"/>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250781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n-NO" i="1" noProof="0" dirty="0"/>
              <a:t>Regionplan Agder 2030 teiknar et framtidsbilde der Agder har redusert klimagassutslepp med minst 55 prosent. </a:t>
            </a:r>
            <a:r>
              <a:rPr lang="nn-NO" b="0" i="1" noProof="0" dirty="0">
                <a:solidFill>
                  <a:srgbClr val="000000"/>
                </a:solidFill>
                <a:effectLst/>
              </a:rPr>
              <a:t>Vi er på god veg mot </a:t>
            </a:r>
            <a:r>
              <a:rPr lang="nn-NO" b="0" i="1" noProof="0" dirty="0" err="1">
                <a:solidFill>
                  <a:srgbClr val="000000"/>
                </a:solidFill>
                <a:effectLst/>
              </a:rPr>
              <a:t>lavutslepps</a:t>
            </a:r>
            <a:r>
              <a:rPr lang="nn-NO" b="0" i="1" noProof="0" dirty="0">
                <a:solidFill>
                  <a:srgbClr val="000000"/>
                </a:solidFill>
                <a:effectLst/>
              </a:rPr>
              <a:t> samfunnet, og samarbeider på tvers av sektorar og næringar om ein meir effektiv bruk og gjenbruk av alle ressursar. </a:t>
            </a:r>
          </a:p>
          <a:p>
            <a:r>
              <a:rPr lang="nn-NO" b="0" i="1" noProof="0" dirty="0">
                <a:solidFill>
                  <a:srgbClr val="000000"/>
                </a:solidFill>
                <a:effectLst/>
              </a:rPr>
              <a:t>Vi tar grøne reiseval i heile regionen, og det er lagt til rette for nullutsleppsløysningar for personmobilitet og godstransport. Det er enkelt og attraktivt å reise kollektivt, gå og sykle til daglege gjeremål. </a:t>
            </a:r>
          </a:p>
          <a:p>
            <a:endParaRPr lang="nb-NO" i="1"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860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a:t>
            </a:r>
            <a:endParaRPr lang="nb-NO" dirty="0"/>
          </a:p>
        </p:txBody>
      </p:sp>
      <p:sp>
        <p:nvSpPr>
          <p:cNvPr id="3" name="Plassholder for innhold 2"/>
          <p:cNvSpPr>
            <a:spLocks noGrp="1"/>
          </p:cNvSpPr>
          <p:nvPr>
            <p:ph idx="1"/>
          </p:nvPr>
        </p:nvSpPr>
        <p:spPr>
          <a:xfrm>
            <a:off x="472274" y="1348079"/>
            <a:ext cx="3349714" cy="3512679"/>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523220"/>
          </a:xfrm>
          <a:prstGeom prst="rect">
            <a:avLst/>
          </a:prstGeom>
          <a:noFill/>
        </p:spPr>
        <p:txBody>
          <a:bodyPr wrap="square" rtlCol="0">
            <a:spAutoFit/>
          </a:bodyPr>
          <a:lstStyle/>
          <a:p>
            <a:r>
              <a:rPr lang="nn-NO" sz="1400" dirty="0"/>
              <a:t>Tonn CO</a:t>
            </a:r>
            <a:r>
              <a:rPr lang="nn-NO" sz="1400" baseline="30000" dirty="0"/>
              <a:t>2</a:t>
            </a:r>
            <a:r>
              <a:rPr lang="nn-NO" sz="1400" dirty="0"/>
              <a:t>, inkl. kvotepliktige utslepp, </a:t>
            </a:r>
            <a:r>
              <a:rPr lang="nn-NO" sz="1400" dirty="0" err="1"/>
              <a:t>referanseår</a:t>
            </a:r>
            <a:r>
              <a:rPr lang="nn-NO" sz="1400" dirty="0"/>
              <a:t> 2017</a:t>
            </a:r>
          </a:p>
          <a:p>
            <a:pPr algn="l"/>
            <a:endParaRPr lang="nb-NO" sz="1400" dirty="0"/>
          </a:p>
        </p:txBody>
      </p:sp>
      <p:sp>
        <p:nvSpPr>
          <p:cNvPr id="8" name="TekstSylinder 7">
            <a:extLst>
              <a:ext uri="{FF2B5EF4-FFF2-40B4-BE49-F238E27FC236}">
                <a16:creationId xmlns:a16="http://schemas.microsoft.com/office/drawing/2014/main" id="{52F3A727-69A0-B639-9386-A5EB93FFD4C6}"/>
              </a:ext>
            </a:extLst>
          </p:cNvPr>
          <p:cNvSpPr txBox="1"/>
          <p:nvPr/>
        </p:nvSpPr>
        <p:spPr>
          <a:xfrm>
            <a:off x="646546" y="5527481"/>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6BF20574-77B4-90EC-31F6-8AFD53659EC7}"/>
              </a:ext>
            </a:extLst>
          </p:cNvPr>
          <p:cNvPicPr>
            <a:picLocks noChangeAspect="1"/>
          </p:cNvPicPr>
          <p:nvPr/>
        </p:nvPicPr>
        <p:blipFill>
          <a:blip r:embed="rId4"/>
          <a:stretch>
            <a:fillRect/>
          </a:stretch>
        </p:blipFill>
        <p:spPr>
          <a:xfrm>
            <a:off x="4187255" y="1348079"/>
            <a:ext cx="7916380" cy="4191585"/>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002171" cy="1200329"/>
          </a:xfrm>
          <a:prstGeom prst="rect">
            <a:avLst/>
          </a:prstGeom>
          <a:noFill/>
        </p:spPr>
        <p:txBody>
          <a:bodyPr wrap="square" rtlCol="0">
            <a:spAutoFit/>
          </a:bodyPr>
          <a:lstStyle/>
          <a:p>
            <a:pPr algn="l"/>
            <a:r>
              <a:rPr lang="nn-NO" b="0" i="0" dirty="0">
                <a:solidFill>
                  <a:srgbClr val="000000"/>
                </a:solidFill>
                <a:effectLst/>
                <a:latin typeface="Arial" panose="020B0604020202020204" pitchFamily="34" charset="0"/>
              </a:rPr>
              <a:t>Per 2025 er 54 % av Valle dekt av </a:t>
            </a:r>
            <a:r>
              <a:rPr lang="nn-NO" dirty="0" err="1">
                <a:solidFill>
                  <a:srgbClr val="000000"/>
                </a:solidFill>
                <a:latin typeface="Arial" panose="020B0604020202020204" pitchFamily="34" charset="0"/>
              </a:rPr>
              <a:t>å</a:t>
            </a:r>
            <a:r>
              <a:rPr lang="nn-NO" b="0" i="0" dirty="0" err="1">
                <a:solidFill>
                  <a:srgbClr val="000000"/>
                </a:solidFill>
                <a:effectLst/>
                <a:latin typeface="Arial" panose="020B0604020202020204" pitchFamily="34" charset="0"/>
              </a:rPr>
              <a:t>pen</a:t>
            </a:r>
            <a:r>
              <a:rPr lang="nn-NO" b="0" i="0" dirty="0">
                <a:solidFill>
                  <a:srgbClr val="000000"/>
                </a:solidFill>
                <a:effectLst/>
                <a:latin typeface="Arial" panose="020B0604020202020204" pitchFamily="34" charset="0"/>
              </a:rPr>
              <a:t> fastmark, 28 % skog, 12 % ferskvatn, 5 % myr, medan fulldyrka jord utgjer 0,6 %. </a:t>
            </a:r>
            <a:r>
              <a:rPr lang="nn-NO" b="0" i="0" dirty="0" err="1">
                <a:solidFill>
                  <a:srgbClr val="000000"/>
                </a:solidFill>
                <a:effectLst/>
                <a:latin typeface="Arial" panose="020B0604020202020204" pitchFamily="34" charset="0"/>
              </a:rPr>
              <a:t>Bebygd</a:t>
            </a:r>
            <a:r>
              <a:rPr lang="nn-NO" b="0" i="0" dirty="0">
                <a:solidFill>
                  <a:srgbClr val="000000"/>
                </a:solidFill>
                <a:effectLst/>
                <a:latin typeface="Arial" panose="020B0604020202020204" pitchFamily="34" charset="0"/>
              </a:rPr>
              <a:t> areal og samferdsel utgjer til saman 0,5 %.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39 % av landarealet i Valle er vernet etter </a:t>
            </a:r>
            <a:r>
              <a:rPr lang="nb-NO" sz="1800" dirty="0" err="1"/>
              <a:t>naturmangfaldlova</a:t>
            </a:r>
            <a:r>
              <a:rPr lang="nb-NO" sz="1800" dirty="0"/>
              <a:t> i 2025. </a:t>
            </a:r>
          </a:p>
          <a:p>
            <a:pPr marL="0" indent="0">
              <a:buNone/>
            </a:pPr>
            <a:r>
              <a:rPr lang="nb-NO" sz="1800" dirty="0"/>
              <a:t>Samlet for Agder er 18 % av landarealet vernet. </a:t>
            </a:r>
          </a:p>
        </p:txBody>
      </p:sp>
      <p:pic>
        <p:nvPicPr>
          <p:cNvPr id="5" name="Bilde 4">
            <a:extLst>
              <a:ext uri="{FF2B5EF4-FFF2-40B4-BE49-F238E27FC236}">
                <a16:creationId xmlns:a16="http://schemas.microsoft.com/office/drawing/2014/main" id="{1C496617-A94E-26F4-0214-2BEB667EB6AC}"/>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BE8E28ED-B0A5-0819-F15F-547F5EEB7D57}"/>
              </a:ext>
            </a:extLst>
          </p:cNvPr>
          <p:cNvPicPr>
            <a:picLocks noChangeAspect="1"/>
          </p:cNvPicPr>
          <p:nvPr/>
        </p:nvPicPr>
        <p:blipFill>
          <a:blip r:embed="rId4"/>
          <a:stretch>
            <a:fillRect/>
          </a:stretch>
        </p:blipFill>
        <p:spPr>
          <a:xfrm>
            <a:off x="540377" y="2751918"/>
            <a:ext cx="5113463" cy="3025402"/>
          </a:xfrm>
          <a:prstGeom prst="rect">
            <a:avLst/>
          </a:prstGeom>
        </p:spPr>
      </p:pic>
    </p:spTree>
    <p:extLst>
      <p:ext uri="{BB962C8B-B14F-4D97-AF65-F5344CB8AC3E}">
        <p14:creationId xmlns:p14="http://schemas.microsoft.com/office/powerpoint/2010/main" val="308917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584697" cy="685606"/>
          </a:xfrm>
        </p:spPr>
        <p:txBody>
          <a:bodyPr/>
          <a:lstStyle/>
          <a:p>
            <a:r>
              <a:rPr lang="nn-NO" dirty="0"/>
              <a:t>Planlagt arealbruk</a:t>
            </a:r>
            <a:endParaRPr lang="nb-NO" dirty="0"/>
          </a:p>
        </p:txBody>
      </p:sp>
      <p:sp>
        <p:nvSpPr>
          <p:cNvPr id="3" name="Plassholder for innhold 2"/>
          <p:cNvSpPr>
            <a:spLocks noGrp="1"/>
          </p:cNvSpPr>
          <p:nvPr>
            <p:ph idx="1"/>
          </p:nvPr>
        </p:nvSpPr>
        <p:spPr>
          <a:xfrm>
            <a:off x="472273" y="1167319"/>
            <a:ext cx="3637390" cy="4679577"/>
          </a:xfrm>
        </p:spPr>
        <p:txBody>
          <a:bodyPr/>
          <a:lstStyle/>
          <a:p>
            <a:r>
              <a:rPr lang="nn-NO" sz="2000" dirty="0"/>
              <a:t>Regionalt </a:t>
            </a:r>
            <a:r>
              <a:rPr lang="nn-NO" sz="2000" dirty="0" err="1">
                <a:hlinkClick r:id="rId3"/>
              </a:rPr>
              <a:t>arealreikneskap</a:t>
            </a:r>
            <a:r>
              <a:rPr lang="nn-NO" sz="2000" dirty="0"/>
              <a:t> er utarbeida ved å </a:t>
            </a:r>
            <a:r>
              <a:rPr lang="nn-NO" sz="2000" dirty="0" err="1"/>
              <a:t>samanstille</a:t>
            </a:r>
            <a:r>
              <a:rPr lang="nn-NO" sz="2000" dirty="0"/>
              <a:t> kommuneplanen sin arealdel, digitale reguleringsplanar, arealressursdata (AR5 og AR50) og SSB sitt datasett for arealbruk. </a:t>
            </a:r>
          </a:p>
          <a:p>
            <a:endParaRPr lang="nn-NO" sz="2000" dirty="0"/>
          </a:p>
          <a:p>
            <a:r>
              <a:rPr lang="nn-NO" sz="2000" dirty="0"/>
              <a:t>Regionalt </a:t>
            </a:r>
            <a:r>
              <a:rPr lang="nn-NO" sz="2000" dirty="0" err="1"/>
              <a:t>arealreikneskap</a:t>
            </a:r>
            <a:r>
              <a:rPr lang="nn-NO" sz="2000" dirty="0"/>
              <a:t> for 2025 viser at Valle har satt av store areal, og då særleg til fritidsbustader. </a:t>
            </a:r>
          </a:p>
        </p:txBody>
      </p:sp>
      <p:sp>
        <p:nvSpPr>
          <p:cNvPr id="5" name="TekstSylinder 4"/>
          <p:cNvSpPr txBox="1"/>
          <p:nvPr/>
        </p:nvSpPr>
        <p:spPr>
          <a:xfrm>
            <a:off x="10749381" y="6081721"/>
            <a:ext cx="137142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pic>
        <p:nvPicPr>
          <p:cNvPr id="7" name="Bilde 6">
            <a:extLst>
              <a:ext uri="{FF2B5EF4-FFF2-40B4-BE49-F238E27FC236}">
                <a16:creationId xmlns:a16="http://schemas.microsoft.com/office/drawing/2014/main" id="{0539B89C-D113-DA9B-E32C-7EFDDBC887FC}"/>
              </a:ext>
            </a:extLst>
          </p:cNvPr>
          <p:cNvPicPr>
            <a:picLocks noChangeAspect="1"/>
          </p:cNvPicPr>
          <p:nvPr/>
        </p:nvPicPr>
        <p:blipFill>
          <a:blip r:embed="rId4"/>
          <a:stretch>
            <a:fillRect/>
          </a:stretch>
        </p:blipFill>
        <p:spPr>
          <a:xfrm>
            <a:off x="4679085" y="1282577"/>
            <a:ext cx="7080838" cy="1994880"/>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1 570 bruksenheter til fritid i Valle, og ca. 2 500 eiere (alle eierandeler inkludert).</a:t>
            </a:r>
          </a:p>
          <a:p>
            <a:endParaRPr lang="nb-NO" sz="2000" dirty="0"/>
          </a:p>
          <a:p>
            <a:r>
              <a:rPr lang="nb-NO" sz="2000" dirty="0"/>
              <a:t>Kristiansand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3A9F5163-BA5E-D59A-9100-E81C0A5BCF09}"/>
              </a:ext>
            </a:extLst>
          </p:cNvPr>
          <p:cNvPicPr>
            <a:picLocks noChangeAspect="1"/>
          </p:cNvPicPr>
          <p:nvPr/>
        </p:nvPicPr>
        <p:blipFill>
          <a:blip r:embed="rId3"/>
          <a:stretch>
            <a:fillRect/>
          </a:stretch>
        </p:blipFill>
        <p:spPr>
          <a:xfrm>
            <a:off x="5953645" y="1221114"/>
            <a:ext cx="5581650" cy="4010025"/>
          </a:xfrm>
          <a:prstGeom prst="rect">
            <a:avLst/>
          </a:prstGeom>
        </p:spPr>
      </p:pic>
      <p:sp>
        <p:nvSpPr>
          <p:cNvPr id="4" name="TekstSylinder 3">
            <a:extLst>
              <a:ext uri="{FF2B5EF4-FFF2-40B4-BE49-F238E27FC236}">
                <a16:creationId xmlns:a16="http://schemas.microsoft.com/office/drawing/2014/main" id="{3B45FD9D-3475-5E1F-FE57-051FB1274428}"/>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purl.org/dc/terms/"/>
    <ds:schemaRef ds:uri="294d40f2-363f-4de8-8168-aab5e855b592"/>
    <ds:schemaRef ds:uri="http://purl.org/dc/elements/1.1/"/>
    <ds:schemaRef ds:uri="http://purl.org/dc/dcmitype/"/>
    <ds:schemaRef ds:uri="http://schemas.openxmlformats.org/package/2006/metadata/core-properties"/>
    <ds:schemaRef ds:uri="http://www.w3.org/XML/1998/namespace"/>
    <ds:schemaRef ds:uri="http://schemas.microsoft.com/office/2006/documentManagement/types"/>
    <ds:schemaRef ds:uri="http://schemas.microsoft.com/office/infopath/2007/PartnerControls"/>
    <ds:schemaRef ds:uri="b9237df9-74d4-4981-b925-a3afcda37962"/>
    <ds:schemaRef ds:uri="http://schemas.microsoft.com/office/2006/metadata/properties"/>
  </ds:schemaRefs>
</ds:datastoreItem>
</file>

<file path=customXml/itemProps2.xml><?xml version="1.0" encoding="utf-8"?>
<ds:datastoreItem xmlns:ds="http://schemas.openxmlformats.org/officeDocument/2006/customXml" ds:itemID="{BE1B84B0-FAC0-469B-AE51-400EE48D5A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1166</TotalTime>
  <Words>2977</Words>
  <Application>Microsoft Office PowerPoint</Application>
  <PresentationFormat>Widescreen</PresentationFormat>
  <Paragraphs>413</Paragraphs>
  <Slides>23</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23</vt:i4>
      </vt:variant>
    </vt:vector>
  </HeadingPairs>
  <TitlesOfParts>
    <vt:vector size="26" baseType="lpstr">
      <vt:lpstr>Arial</vt:lpstr>
      <vt:lpstr>Calibri</vt:lpstr>
      <vt:lpstr>Agder fylkeskommune PowerPointmal 16:9</vt:lpstr>
      <vt:lpstr>Valle</vt:lpstr>
      <vt:lpstr>Kjappe fakta om Valle kommune</vt:lpstr>
      <vt:lpstr>Befolkning og demografi</vt:lpstr>
      <vt:lpstr>Befolkningsutvikling</vt:lpstr>
      <vt:lpstr>Bustadbygging </vt:lpstr>
      <vt:lpstr>Økonomisk bærekraft</vt:lpstr>
      <vt:lpstr>Sysselsetting</vt:lpstr>
      <vt:lpstr>Bu- og arbeidsmarknader</vt:lpstr>
      <vt:lpstr>Sektorfordeling og tilsetteutvikling</vt:lpstr>
      <vt:lpstr>Næringsstruktur – 4. kvartal 2025</vt:lpstr>
      <vt:lpstr>Sosial bærekraft</vt:lpstr>
      <vt:lpstr>Grunnskulepoeng</vt:lpstr>
      <vt:lpstr>Fullføring vidaregåande opplæring</vt:lpstr>
      <vt:lpstr>Lærekontraktar kommunal og privat sektor</vt:lpstr>
      <vt:lpstr>Deltid kvinner 20-66 år</vt:lpstr>
      <vt:lpstr>Sysselsetjing etter landbakgrunn</vt:lpstr>
      <vt:lpstr>Vedvarande låginntekt</vt:lpstr>
      <vt:lpstr>Tannhelse</vt:lpstr>
      <vt:lpstr>Klima- og miljømessig bærekraft</vt:lpstr>
      <vt:lpstr>Klimagassutslepp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305</cp:revision>
  <dcterms:created xsi:type="dcterms:W3CDTF">2021-09-13T19:20:02Z</dcterms:created>
  <dcterms:modified xsi:type="dcterms:W3CDTF">2026-10-23T09:32:20Z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