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Ex1.xml" ContentType="application/vnd.ms-office.chartex+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notesSlides/notesSlide11.xml" ContentType="application/vnd.openxmlformats-officedocument.presentationml.notesSl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7.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56" r:id="rId5"/>
    <p:sldId id="260" r:id="rId6"/>
    <p:sldId id="274" r:id="rId7"/>
    <p:sldId id="273" r:id="rId8"/>
    <p:sldId id="292" r:id="rId9"/>
    <p:sldId id="1098" r:id="rId10"/>
    <p:sldId id="272" r:id="rId11"/>
    <p:sldId id="284" r:id="rId12"/>
    <p:sldId id="293" r:id="rId13"/>
    <p:sldId id="279" r:id="rId14"/>
    <p:sldId id="1099" r:id="rId15"/>
    <p:sldId id="285" r:id="rId16"/>
    <p:sldId id="283" r:id="rId17"/>
    <p:sldId id="276" r:id="rId18"/>
    <p:sldId id="275" r:id="rId19"/>
    <p:sldId id="294" r:id="rId20"/>
    <p:sldId id="289" r:id="rId21"/>
    <p:sldId id="1100" r:id="rId22"/>
    <p:sldId id="268" r:id="rId23"/>
    <p:sldId id="1097" r:id="rId24"/>
    <p:sldId id="1096" r:id="rId25"/>
    <p:sldId id="287"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A"/>
    <a:srgbClr val="002060"/>
    <a:srgbClr val="00B050"/>
    <a:srgbClr val="352D86"/>
    <a:srgbClr val="00695A"/>
    <a:srgbClr val="342C86"/>
    <a:srgbClr val="DF1F1D"/>
    <a:srgbClr val="FAC80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4636F9-DCE2-45E9-90DD-D1FFB2BED765}" v="1" dt="2026-10-23T11:07:33.57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1" autoAdjust="0"/>
    <p:restoredTop sz="91667" autoAdjust="0"/>
  </p:normalViewPr>
  <p:slideViewPr>
    <p:cSldViewPr snapToGrid="0">
      <p:cViewPr varScale="1">
        <p:scale>
          <a:sx n="101" d="100"/>
          <a:sy n="101" d="100"/>
        </p:scale>
        <p:origin x="624" y="114"/>
      </p:cViewPr>
      <p:guideLst/>
    </p:cSldViewPr>
  </p:slideViewPr>
  <p:outlineViewPr>
    <p:cViewPr>
      <p:scale>
        <a:sx n="33" d="100"/>
        <a:sy n="33" d="100"/>
      </p:scale>
      <p:origin x="0" y="-1609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redo custSel modSld">
      <pc:chgData name="Michaelsen, Børje" userId="c36523e3-11ed-4011-9a41-1983019c0634" providerId="ADAL" clId="{83FF8062-202C-4766-8BEB-380B0CC5A041}" dt="2026-10-23T11:11:13.774" v="1512" actId="20577"/>
      <pc:docMkLst>
        <pc:docMk/>
      </pc:docMkLst>
      <pc:sldChg chg="addSp delSp modSp mod">
        <pc:chgData name="Michaelsen, Børje" userId="c36523e3-11ed-4011-9a41-1983019c0634" providerId="ADAL" clId="{83FF8062-202C-4766-8BEB-380B0CC5A041}" dt="2026-10-07T08:02:41.839" v="1396" actId="20577"/>
        <pc:sldMkLst>
          <pc:docMk/>
          <pc:sldMk cId="2044844844" sldId="273"/>
        </pc:sldMkLst>
        <pc:spChg chg="mod">
          <ac:chgData name="Michaelsen, Børje" userId="c36523e3-11ed-4011-9a41-1983019c0634" providerId="ADAL" clId="{83FF8062-202C-4766-8BEB-380B0CC5A041}" dt="2026-10-07T08:02:41.839" v="1396"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7T08:00:39.279" v="1271" actId="1036"/>
          <ac:picMkLst>
            <pc:docMk/>
            <pc:sldMk cId="2044844844" sldId="273"/>
            <ac:picMk id="6" creationId="{B87F176F-1441-FEED-664E-F5B19B249841}"/>
          </ac:picMkLst>
        </pc:picChg>
      </pc:sldChg>
      <pc:sldChg chg="addSp delSp modSp mod">
        <pc:chgData name="Michaelsen, Børje" userId="c36523e3-11ed-4011-9a41-1983019c0634" providerId="ADAL" clId="{83FF8062-202C-4766-8BEB-380B0CC5A041}" dt="2026-10-12T08:56:19.923" v="1432" actId="207"/>
        <pc:sldMkLst>
          <pc:docMk/>
          <pc:sldMk cId="4206418978" sldId="283"/>
        </pc:sldMkLst>
        <pc:spChg chg="mod">
          <ac:chgData name="Michaelsen, Børje" userId="c36523e3-11ed-4011-9a41-1983019c0634" providerId="ADAL" clId="{83FF8062-202C-4766-8BEB-380B0CC5A041}" dt="2026-10-12T08:16:32.619" v="1428"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08:56:19.923" v="1432" actId="207"/>
          <ac:graphicFrameMkLst>
            <pc:docMk/>
            <pc:sldMk cId="4206418978" sldId="283"/>
            <ac:graphicFrameMk id="2" creationId="{CB820AD4-0F80-475B-87E4-3F2CAC0140AD}"/>
          </ac:graphicFrameMkLst>
        </pc:graphicFrameChg>
        <pc:graphicFrameChg chg="add mod">
          <ac:chgData name="Michaelsen, Børje" userId="c36523e3-11ed-4011-9a41-1983019c0634" providerId="ADAL" clId="{83FF8062-202C-4766-8BEB-380B0CC5A041}" dt="2026-10-12T08:55:54.568" v="1429" actId="207"/>
          <ac:graphicFrameMkLst>
            <pc:docMk/>
            <pc:sldMk cId="4206418978" sldId="283"/>
            <ac:graphicFrameMk id="4" creationId="{FBB011A6-7FD3-43A1-AC1E-7AD921DD006D}"/>
          </ac:graphicFrameMkLst>
        </pc:graphicFrameChg>
      </pc:sldChg>
      <pc:sldChg chg="modSp mod">
        <pc:chgData name="Michaelsen, Børje" userId="c36523e3-11ed-4011-9a41-1983019c0634" providerId="ADAL" clId="{83FF8062-202C-4766-8BEB-380B0CC5A041}" dt="2026-09-23T09:03:25.394" v="1262" actId="20577"/>
        <pc:sldMkLst>
          <pc:docMk/>
          <pc:sldMk cId="3156779651" sldId="284"/>
        </pc:sldMkLst>
        <pc:spChg chg="mod">
          <ac:chgData name="Michaelsen, Børje" userId="c36523e3-11ed-4011-9a41-1983019c0634" providerId="ADAL" clId="{83FF8062-202C-4766-8BEB-380B0CC5A041}" dt="2026-09-23T09:02:54.302" v="1260"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09:03:25.394" v="1262" actId="20577"/>
          <ac:spMkLst>
            <pc:docMk/>
            <pc:sldMk cId="3156779651" sldId="284"/>
            <ac:spMk id="29" creationId="{00000000-0000-0000-0000-000000000000}"/>
          </ac:spMkLst>
        </pc:spChg>
        <pc:graphicFrameChg chg="mod modGraphic">
          <ac:chgData name="Michaelsen, Børje" userId="c36523e3-11ed-4011-9a41-1983019c0634" providerId="ADAL" clId="{83FF8062-202C-4766-8BEB-380B0CC5A041}" dt="2026-09-23T09:00:24.897" v="1257" actId="122"/>
          <ac:graphicFrameMkLst>
            <pc:docMk/>
            <pc:sldMk cId="3156779651" sldId="284"/>
            <ac:graphicFrameMk id="40" creationId="{C99B9E71-8F3A-5964-FC3D-DC5A4C8F1FCA}"/>
          </ac:graphicFrameMkLst>
        </pc:graphicFrameChg>
        <pc:graphicFrameChg chg="mod">
          <ac:chgData name="Michaelsen, Børje" userId="c36523e3-11ed-4011-9a41-1983019c0634" providerId="ADAL" clId="{83FF8062-202C-4766-8BEB-380B0CC5A041}" dt="2026-09-23T09:00:54.355" v="1258"/>
          <ac:graphicFrameMkLst>
            <pc:docMk/>
            <pc:sldMk cId="3156779651" sldId="284"/>
            <ac:graphicFrameMk id="41" creationId="{CECF77B6-29C0-9DD9-1596-074AFB62F6B2}"/>
          </ac:graphicFrameMkLst>
        </pc:graphicFrameChg>
      </pc:sldChg>
      <pc:sldChg chg="addSp delSp mod">
        <pc:chgData name="Michaelsen, Børje" userId="c36523e3-11ed-4011-9a41-1983019c0634" providerId="ADAL" clId="{83FF8062-202C-4766-8BEB-380B0CC5A041}" dt="2026-10-12T11:19:26.783" v="1434" actId="22"/>
        <pc:sldMkLst>
          <pc:docMk/>
          <pc:sldMk cId="2154520298" sldId="287"/>
        </pc:sldMkLst>
        <pc:spChg chg="add">
          <ac:chgData name="Michaelsen, Børje" userId="c36523e3-11ed-4011-9a41-1983019c0634" providerId="ADAL" clId="{83FF8062-202C-4766-8BEB-380B0CC5A041}" dt="2026-10-12T11:19:26.783" v="1434" actId="22"/>
          <ac:spMkLst>
            <pc:docMk/>
            <pc:sldMk cId="2154520298" sldId="287"/>
            <ac:spMk id="4" creationId="{76460E0F-0901-79FA-2D4B-9506F70DA54A}"/>
          </ac:spMkLst>
        </pc:spChg>
      </pc:sldChg>
      <pc:sldChg chg="addSp delSp modSp mod">
        <pc:chgData name="Michaelsen, Børje" userId="c36523e3-11ed-4011-9a41-1983019c0634" providerId="ADAL" clId="{83FF8062-202C-4766-8BEB-380B0CC5A041}" dt="2026-10-23T11:07:09.179" v="1436" actId="22"/>
        <pc:sldMkLst>
          <pc:docMk/>
          <pc:sldMk cId="1736272724" sldId="289"/>
        </pc:sldMkLst>
        <pc:spChg chg="del">
          <ac:chgData name="Michaelsen, Børje" userId="c36523e3-11ed-4011-9a41-1983019c0634" providerId="ADAL" clId="{83FF8062-202C-4766-8BEB-380B0CC5A041}" dt="2026-10-23T11:07:00.007" v="1435" actId="478"/>
          <ac:spMkLst>
            <pc:docMk/>
            <pc:sldMk cId="1736272724" sldId="289"/>
            <ac:spMk id="7" creationId="{0DBA6848-04E4-9D7D-11A2-D038DF289819}"/>
          </ac:spMkLst>
        </pc:spChg>
        <pc:spChg chg="add">
          <ac:chgData name="Michaelsen, Børje" userId="c36523e3-11ed-4011-9a41-1983019c0634" providerId="ADAL" clId="{83FF8062-202C-4766-8BEB-380B0CC5A041}" dt="2026-10-23T11:07:09.179" v="1436" actId="22"/>
          <ac:spMkLst>
            <pc:docMk/>
            <pc:sldMk cId="1736272724" sldId="289"/>
            <ac:spMk id="9" creationId="{4A43764A-13C2-7250-4C34-19FFE6BAD966}"/>
          </ac:spMkLst>
        </pc:spChg>
      </pc:sldChg>
      <pc:sldChg chg="addSp delSp modSp mod modNotesTx">
        <pc:chgData name="Michaelsen, Børje" userId="c36523e3-11ed-4011-9a41-1983019c0634" providerId="ADAL" clId="{83FF8062-202C-4766-8BEB-380B0CC5A041}" dt="2026-10-23T11:11:13.774" v="1512" actId="20577"/>
        <pc:sldMkLst>
          <pc:docMk/>
          <pc:sldMk cId="1620681685" sldId="1096"/>
        </pc:sldMkLst>
        <pc:spChg chg="add del mod">
          <ac:chgData name="Michaelsen, Børje" userId="c36523e3-11ed-4011-9a41-1983019c0634" providerId="ADAL" clId="{83FF8062-202C-4766-8BEB-380B0CC5A041}" dt="2026-10-23T11:10:29.266" v="1505" actId="14100"/>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11:10:15.531" v="1502" actId="478"/>
          <ac:spMkLst>
            <pc:docMk/>
            <pc:sldMk cId="1620681685" sldId="1096"/>
            <ac:spMk id="7" creationId="{FBFFE705-2825-9BC8-8870-9B9E632C536B}"/>
          </ac:spMkLst>
        </pc:spChg>
        <pc:picChg chg="add del">
          <ac:chgData name="Michaelsen, Børje" userId="c36523e3-11ed-4011-9a41-1983019c0634" providerId="ADAL" clId="{83FF8062-202C-4766-8BEB-380B0CC5A041}" dt="2026-10-23T11:10:17.661" v="1503" actId="478"/>
          <ac:picMkLst>
            <pc:docMk/>
            <pc:sldMk cId="1620681685" sldId="1096"/>
            <ac:picMk id="6" creationId="{EA7F82F4-561C-EB67-5F3B-01FA8453FE1D}"/>
          </ac:picMkLst>
        </pc:picChg>
        <pc:picChg chg="add mod">
          <ac:chgData name="Michaelsen, Børje" userId="c36523e3-11ed-4011-9a41-1983019c0634" providerId="ADAL" clId="{83FF8062-202C-4766-8BEB-380B0CC5A041}" dt="2026-10-23T11:11:01.007" v="1510" actId="1036"/>
          <ac:picMkLst>
            <pc:docMk/>
            <pc:sldMk cId="1620681685" sldId="1096"/>
            <ac:picMk id="9" creationId="{8B1EB7B8-3726-7B90-42E0-F62D0A5FBD43}"/>
          </ac:picMkLst>
        </pc:picChg>
      </pc:sldChg>
      <pc:sldChg chg="addSp delSp modSp mod">
        <pc:chgData name="Michaelsen, Børje" userId="c36523e3-11ed-4011-9a41-1983019c0634" providerId="ADAL" clId="{83FF8062-202C-4766-8BEB-380B0CC5A041}" dt="2026-10-23T11:09:59.902" v="1496" actId="20577"/>
        <pc:sldMkLst>
          <pc:docMk/>
          <pc:sldMk cId="1610994730" sldId="1097"/>
        </pc:sldMkLst>
        <pc:spChg chg="mod">
          <ac:chgData name="Michaelsen, Børje" userId="c36523e3-11ed-4011-9a41-1983019c0634" providerId="ADAL" clId="{83FF8062-202C-4766-8BEB-380B0CC5A041}" dt="2026-10-23T11:07:48.746" v="1460" actId="20577"/>
          <ac:spMkLst>
            <pc:docMk/>
            <pc:sldMk cId="1610994730" sldId="1097"/>
            <ac:spMk id="7" creationId="{00000000-0000-0000-0000-000000000000}"/>
          </ac:spMkLst>
        </pc:spChg>
        <pc:spChg chg="mod">
          <ac:chgData name="Michaelsen, Børje" userId="c36523e3-11ed-4011-9a41-1983019c0634" providerId="ADAL" clId="{83FF8062-202C-4766-8BEB-380B0CC5A041}" dt="2026-10-23T11:09:59.902" v="1496" actId="20577"/>
          <ac:spMkLst>
            <pc:docMk/>
            <pc:sldMk cId="1610994730" sldId="1097"/>
            <ac:spMk id="16" creationId="{01B63842-A613-4DE2-23CF-65894B874DE1}"/>
          </ac:spMkLst>
        </pc:spChg>
        <pc:graphicFrameChg chg="del">
          <ac:chgData name="Michaelsen, Børje" userId="c36523e3-11ed-4011-9a41-1983019c0634" providerId="ADAL" clId="{83FF8062-202C-4766-8BEB-380B0CC5A041}" dt="2026-10-23T11:07:17.022" v="1438" actId="478"/>
          <ac:graphicFrameMkLst>
            <pc:docMk/>
            <pc:sldMk cId="1610994730" sldId="1097"/>
            <ac:graphicFrameMk id="12" creationId="{02F3DED4-52B2-ED4A-F002-268A294A1591}"/>
          </ac:graphicFrameMkLst>
        </pc:graphicFrameChg>
        <pc:picChg chg="add">
          <ac:chgData name="Michaelsen, Børje" userId="c36523e3-11ed-4011-9a41-1983019c0634" providerId="ADAL" clId="{83FF8062-202C-4766-8BEB-380B0CC5A041}" dt="2026-10-23T11:07:24.549" v="1439" actId="22"/>
          <ac:picMkLst>
            <pc:docMk/>
            <pc:sldMk cId="1610994730" sldId="1097"/>
            <ac:picMk id="4" creationId="{F6A3076E-5B0A-10B1-D8C6-8C565192327A}"/>
          </ac:picMkLst>
        </pc:picChg>
        <pc:picChg chg="del">
          <ac:chgData name="Michaelsen, Børje" userId="c36523e3-11ed-4011-9a41-1983019c0634" providerId="ADAL" clId="{83FF8062-202C-4766-8BEB-380B0CC5A041}" dt="2026-10-23T11:07:16.039" v="1437" actId="478"/>
          <ac:picMkLst>
            <pc:docMk/>
            <pc:sldMk cId="1610994730" sldId="1097"/>
            <ac:picMk id="5" creationId="{A88227DC-A9FB-C903-62C3-FCA5801357B1}"/>
          </ac:picMkLst>
        </pc:picChg>
        <pc:picChg chg="add del mod">
          <ac:chgData name="Michaelsen, Børje" userId="c36523e3-11ed-4011-9a41-1983019c0634" providerId="ADAL" clId="{83FF8062-202C-4766-8BEB-380B0CC5A041}" dt="2026-10-23T11:09:03.955" v="1469" actId="478"/>
          <ac:picMkLst>
            <pc:docMk/>
            <pc:sldMk cId="1610994730" sldId="1097"/>
            <ac:picMk id="8" creationId="{89ABD652-8C33-8A24-43F9-DE594C4E7D63}"/>
          </ac:picMkLst>
        </pc:picChg>
        <pc:picChg chg="add mod">
          <ac:chgData name="Michaelsen, Børje" userId="c36523e3-11ed-4011-9a41-1983019c0634" providerId="ADAL" clId="{83FF8062-202C-4766-8BEB-380B0CC5A041}" dt="2026-10-23T11:09:21.212" v="1482" actId="1036"/>
          <ac:picMkLst>
            <pc:docMk/>
            <pc:sldMk cId="1610994730" sldId="1097"/>
            <ac:picMk id="10" creationId="{89C63604-AB9E-8D3B-0278-CBEB86C059A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4.xlsx"/></Relationships>
</file>

<file path=ppt/charts/_rels/chart1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5.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6.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7.xlsx"/></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48"/>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Hægebostad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12</c:v>
                </c:pt>
                <c:pt idx="1">
                  <c:v>17</c:v>
                </c:pt>
                <c:pt idx="2">
                  <c:v>5</c:v>
                </c:pt>
                <c:pt idx="3">
                  <c:v>-2</c:v>
                </c:pt>
                <c:pt idx="4">
                  <c:v>-2</c:v>
                </c:pt>
                <c:pt idx="5">
                  <c:v>9</c:v>
                </c:pt>
                <c:pt idx="6">
                  <c:v>9</c:v>
                </c:pt>
                <c:pt idx="7">
                  <c:v>1</c:v>
                </c:pt>
                <c:pt idx="8">
                  <c:v>-2</c:v>
                </c:pt>
                <c:pt idx="9">
                  <c:v>-3</c:v>
                </c:pt>
                <c:pt idx="10">
                  <c:v>3</c:v>
                </c:pt>
                <c:pt idx="11">
                  <c:v>-3</c:v>
                </c:pt>
                <c:pt idx="12">
                  <c:v>2</c:v>
                </c:pt>
                <c:pt idx="13">
                  <c:v>2</c:v>
                </c:pt>
                <c:pt idx="14">
                  <c:v>2</c:v>
                </c:pt>
                <c:pt idx="15">
                  <c:v>2</c:v>
                </c:pt>
              </c:numCache>
            </c:numRef>
          </c:val>
          <c:smooth val="1"/>
          <c:extLst>
            <c:ext xmlns:c16="http://schemas.microsoft.com/office/drawing/2014/chart" uri="{C3380CC4-5D6E-409C-BE32-E72D297353CC}">
              <c16:uniqueId val="{00000000-B042-49A4-8B5B-33321F172616}"/>
            </c:ext>
          </c:extLst>
        </c:ser>
        <c:ser>
          <c:idx val="1"/>
          <c:order val="1"/>
          <c:tx>
            <c:strRef>
              <c:f>'Pivot kommuner'!$C$1:$C$3</c:f>
              <c:strCache>
                <c:ptCount val="1"/>
                <c:pt idx="0">
                  <c:v>Netto innlands - Hægebostad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-23</c:v>
                </c:pt>
                <c:pt idx="1">
                  <c:v>-24</c:v>
                </c:pt>
                <c:pt idx="2">
                  <c:v>-17</c:v>
                </c:pt>
                <c:pt idx="3">
                  <c:v>-14</c:v>
                </c:pt>
                <c:pt idx="4">
                  <c:v>-4</c:v>
                </c:pt>
                <c:pt idx="5">
                  <c:v>1</c:v>
                </c:pt>
                <c:pt idx="6">
                  <c:v>6</c:v>
                </c:pt>
                <c:pt idx="7">
                  <c:v>-16</c:v>
                </c:pt>
                <c:pt idx="8">
                  <c:v>7</c:v>
                </c:pt>
                <c:pt idx="9">
                  <c:v>-3</c:v>
                </c:pt>
                <c:pt idx="10">
                  <c:v>-11</c:v>
                </c:pt>
                <c:pt idx="11">
                  <c:v>-3</c:v>
                </c:pt>
                <c:pt idx="12">
                  <c:v>-7</c:v>
                </c:pt>
                <c:pt idx="13">
                  <c:v>-8</c:v>
                </c:pt>
                <c:pt idx="14">
                  <c:v>-8</c:v>
                </c:pt>
                <c:pt idx="15">
                  <c:v>-8</c:v>
                </c:pt>
              </c:numCache>
            </c:numRef>
          </c:val>
          <c:smooth val="1"/>
          <c:extLst>
            <c:ext xmlns:c16="http://schemas.microsoft.com/office/drawing/2014/chart" uri="{C3380CC4-5D6E-409C-BE32-E72D297353CC}">
              <c16:uniqueId val="{00000001-B042-49A4-8B5B-33321F172616}"/>
            </c:ext>
          </c:extLst>
        </c:ser>
        <c:ser>
          <c:idx val="2"/>
          <c:order val="2"/>
          <c:tx>
            <c:strRef>
              <c:f>'Pivot kommuner'!$D$1:$D$3</c:f>
              <c:strCache>
                <c:ptCount val="1"/>
                <c:pt idx="0">
                  <c:v>Netto innvandring - Hægebostad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20</c:v>
                </c:pt>
                <c:pt idx="1">
                  <c:v>7</c:v>
                </c:pt>
                <c:pt idx="2">
                  <c:v>9</c:v>
                </c:pt>
                <c:pt idx="3">
                  <c:v>0</c:v>
                </c:pt>
                <c:pt idx="4">
                  <c:v>3</c:v>
                </c:pt>
                <c:pt idx="5">
                  <c:v>-1</c:v>
                </c:pt>
                <c:pt idx="6">
                  <c:v>0</c:v>
                </c:pt>
                <c:pt idx="7">
                  <c:v>-2</c:v>
                </c:pt>
                <c:pt idx="8">
                  <c:v>2</c:v>
                </c:pt>
                <c:pt idx="9">
                  <c:v>1</c:v>
                </c:pt>
                <c:pt idx="10">
                  <c:v>1</c:v>
                </c:pt>
                <c:pt idx="11">
                  <c:v>4</c:v>
                </c:pt>
                <c:pt idx="12">
                  <c:v>4</c:v>
                </c:pt>
                <c:pt idx="13">
                  <c:v>5</c:v>
                </c:pt>
                <c:pt idx="14">
                  <c:v>4</c:v>
                </c:pt>
                <c:pt idx="15">
                  <c:v>4</c:v>
                </c:pt>
              </c:numCache>
            </c:numRef>
          </c:val>
          <c:smooth val="1"/>
          <c:extLst>
            <c:ext xmlns:c16="http://schemas.microsoft.com/office/drawing/2014/chart" uri="{C3380CC4-5D6E-409C-BE32-E72D297353CC}">
              <c16:uniqueId val="{00000002-B042-49A4-8B5B-33321F172616}"/>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Hægebostad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1693</c:v>
                </c:pt>
                <c:pt idx="1">
                  <c:v>1702</c:v>
                </c:pt>
                <c:pt idx="2">
                  <c:v>1702</c:v>
                </c:pt>
                <c:pt idx="3">
                  <c:v>1699</c:v>
                </c:pt>
                <c:pt idx="4">
                  <c:v>1683</c:v>
                </c:pt>
                <c:pt idx="5">
                  <c:v>1680</c:v>
                </c:pt>
                <c:pt idx="6">
                  <c:v>1690</c:v>
                </c:pt>
                <c:pt idx="7">
                  <c:v>1704</c:v>
                </c:pt>
                <c:pt idx="8">
                  <c:v>1750</c:v>
                </c:pt>
                <c:pt idx="9">
                  <c:v>1776</c:v>
                </c:pt>
                <c:pt idx="10">
                  <c:v>1786</c:v>
                </c:pt>
                <c:pt idx="11">
                  <c:v>1794</c:v>
                </c:pt>
                <c:pt idx="12">
                  <c:v>1793</c:v>
                </c:pt>
                <c:pt idx="13">
                  <c:v>1792</c:v>
                </c:pt>
                <c:pt idx="14">
                  <c:v>1791</c:v>
                </c:pt>
                <c:pt idx="15">
                  <c:v>1789</c:v>
                </c:pt>
              </c:numCache>
            </c:numRef>
          </c:val>
          <c:smooth val="0"/>
          <c:extLst>
            <c:ext xmlns:c16="http://schemas.microsoft.com/office/drawing/2014/chart" uri="{C3380CC4-5D6E-409C-BE32-E72D297353CC}">
              <c16:uniqueId val="{00000003-B042-49A4-8B5B-33321F172616}"/>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3</c:v>
                </c:pt>
                <c:pt idx="1">
                  <c:v>6</c:v>
                </c:pt>
                <c:pt idx="2">
                  <c:v>6</c:v>
                </c:pt>
                <c:pt idx="3">
                  <c:v>7</c:v>
                </c:pt>
                <c:pt idx="4">
                  <c:v>8</c:v>
                </c:pt>
                <c:pt idx="5">
                  <c:v>9</c:v>
                </c:pt>
              </c:numCache>
            </c:numRef>
          </c:val>
          <c:extLst>
            <c:ext xmlns:c16="http://schemas.microsoft.com/office/drawing/2014/chart" uri="{C3380CC4-5D6E-409C-BE32-E72D297353CC}">
              <c16:uniqueId val="{00000000-A1A3-44D6-BBC0-FDA863625F39}"/>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A1A3-44D6-BBC0-FDA863625F39}"/>
                </c:ext>
              </c:extLst>
            </c:dLbl>
            <c:dLbl>
              <c:idx val="1"/>
              <c:delete val="1"/>
              <c:extLst>
                <c:ext xmlns:c15="http://schemas.microsoft.com/office/drawing/2012/chart" uri="{CE6537A1-D6FC-4f65-9D91-7224C49458BB}"/>
                <c:ext xmlns:c16="http://schemas.microsoft.com/office/drawing/2014/chart" uri="{C3380CC4-5D6E-409C-BE32-E72D297353CC}">
                  <c16:uniqueId val="{00000007-A1A3-44D6-BBC0-FDA863625F39}"/>
                </c:ext>
              </c:extLst>
            </c:dLbl>
            <c:dLbl>
              <c:idx val="2"/>
              <c:delete val="1"/>
              <c:extLst>
                <c:ext xmlns:c15="http://schemas.microsoft.com/office/drawing/2012/chart" uri="{CE6537A1-D6FC-4f65-9D91-7224C49458BB}"/>
                <c:ext xmlns:c16="http://schemas.microsoft.com/office/drawing/2014/chart" uri="{C3380CC4-5D6E-409C-BE32-E72D297353CC}">
                  <c16:uniqueId val="{00000008-A1A3-44D6-BBC0-FDA863625F39}"/>
                </c:ext>
              </c:extLst>
            </c:dLbl>
            <c:dLbl>
              <c:idx val="5"/>
              <c:delete val="1"/>
              <c:extLst>
                <c:ext xmlns:c15="http://schemas.microsoft.com/office/drawing/2012/chart" uri="{CE6537A1-D6FC-4f65-9D91-7224C49458BB}"/>
                <c:ext xmlns:c16="http://schemas.microsoft.com/office/drawing/2014/chart" uri="{C3380CC4-5D6E-409C-BE32-E72D297353CC}">
                  <c16:uniqueId val="{00000009-A1A3-44D6-BBC0-FDA863625F3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0</c:v>
                </c:pt>
                <c:pt idx="2">
                  <c:v>0</c:v>
                </c:pt>
                <c:pt idx="3">
                  <c:v>4</c:v>
                </c:pt>
                <c:pt idx="4">
                  <c:v>8</c:v>
                </c:pt>
                <c:pt idx="5">
                  <c:v>0</c:v>
                </c:pt>
              </c:numCache>
            </c:numRef>
          </c:val>
          <c:extLst>
            <c:ext xmlns:c16="http://schemas.microsoft.com/office/drawing/2014/chart" uri="{C3380CC4-5D6E-409C-BE32-E72D297353CC}">
              <c16:uniqueId val="{00000001-A1A3-44D6-BBC0-FDA863625F39}"/>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A1A3-44D6-BBC0-FDA863625F39}"/>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A1A3-44D6-BBC0-FDA863625F39}"/>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27"/>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Hægebostad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3</c:v>
                </c:pt>
                <c:pt idx="1">
                  <c:v>1</c:v>
                </c:pt>
                <c:pt idx="2">
                  <c:v>2</c:v>
                </c:pt>
                <c:pt idx="3">
                  <c:v>89</c:v>
                </c:pt>
                <c:pt idx="4">
                  <c:v>2</c:v>
                </c:pt>
                <c:pt idx="5">
                  <c:v>3</c:v>
                </c:pt>
              </c:numCache>
            </c:numRef>
          </c:val>
          <c:extLst>
            <c:ext xmlns:c16="http://schemas.microsoft.com/office/drawing/2014/chart" uri="{C3380CC4-5D6E-409C-BE32-E72D297353CC}">
              <c16:uniqueId val="{00000000-06DE-4BF3-BF0D-064020F28ADE}"/>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06DE-4BF3-BF0D-064020F28ADE}"/>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28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0365-4D63-9603-F0CC5E653328}"/>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212</c:v>
                </c:pt>
                <c:pt idx="1">
                  <c:v>224</c:v>
                </c:pt>
                <c:pt idx="2">
                  <c:v>232</c:v>
                </c:pt>
                <c:pt idx="3">
                  <c:v>246</c:v>
                </c:pt>
                <c:pt idx="4">
                  <c:v>250</c:v>
                </c:pt>
                <c:pt idx="5">
                  <c:v>256</c:v>
                </c:pt>
              </c:numCache>
            </c:numRef>
          </c:val>
          <c:extLst>
            <c:ext xmlns:c16="http://schemas.microsoft.com/office/drawing/2014/chart" uri="{C3380CC4-5D6E-409C-BE32-E72D297353CC}">
              <c16:uniqueId val="{00000001-0365-4D63-9603-F0CC5E653328}"/>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15</c:v>
                </c:pt>
                <c:pt idx="1">
                  <c:v>13</c:v>
                </c:pt>
                <c:pt idx="2">
                  <c:v>14</c:v>
                </c:pt>
                <c:pt idx="3">
                  <c:v>14</c:v>
                </c:pt>
                <c:pt idx="4">
                  <c:v>5</c:v>
                </c:pt>
                <c:pt idx="5">
                  <c:v>15</c:v>
                </c:pt>
              </c:numCache>
            </c:numRef>
          </c:val>
          <c:extLst>
            <c:ext xmlns:c16="http://schemas.microsoft.com/office/drawing/2014/chart" uri="{C3380CC4-5D6E-409C-BE32-E72D297353CC}">
              <c16:uniqueId val="{00000002-0365-4D63-9603-F0CC5E653328}"/>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498</c:v>
                </c:pt>
                <c:pt idx="1">
                  <c:v>513</c:v>
                </c:pt>
                <c:pt idx="2">
                  <c:v>517</c:v>
                </c:pt>
                <c:pt idx="3">
                  <c:v>514</c:v>
                </c:pt>
                <c:pt idx="4">
                  <c:v>528</c:v>
                </c:pt>
                <c:pt idx="5">
                  <c:v>553</c:v>
                </c:pt>
              </c:numCache>
            </c:numRef>
          </c:val>
          <c:extLst>
            <c:ext xmlns:c16="http://schemas.microsoft.com/office/drawing/2014/chart" uri="{C3380CC4-5D6E-409C-BE32-E72D297353CC}">
              <c16:uniqueId val="{00000003-0365-4D63-9603-F0CC5E653328}"/>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0365-4D63-9603-F0CC5E653328}"/>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0365-4D63-9603-F0CC5E653328}"/>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0365-4D63-9603-F0CC5E653328}"/>
              </c:ext>
            </c:extLst>
          </c:dPt>
          <c:dPt>
            <c:idx val="3"/>
            <c:invertIfNegative val="0"/>
            <c:bubble3D val="0"/>
            <c:extLst>
              <c:ext xmlns:c16="http://schemas.microsoft.com/office/drawing/2014/chart" uri="{C3380CC4-5D6E-409C-BE32-E72D297353CC}">
                <c16:uniqueId val="{0000000A-0365-4D63-9603-F0CC5E653328}"/>
              </c:ext>
            </c:extLst>
          </c:dPt>
          <c:dPt>
            <c:idx val="4"/>
            <c:invertIfNegative val="0"/>
            <c:bubble3D val="0"/>
            <c:extLst>
              <c:ext xmlns:c16="http://schemas.microsoft.com/office/drawing/2014/chart" uri="{C3380CC4-5D6E-409C-BE32-E72D297353CC}">
                <c16:uniqueId val="{0000000B-0365-4D63-9603-F0CC5E653328}"/>
              </c:ext>
            </c:extLst>
          </c:dPt>
          <c:dPt>
            <c:idx val="5"/>
            <c:invertIfNegative val="0"/>
            <c:bubble3D val="0"/>
            <c:extLst>
              <c:ext xmlns:c16="http://schemas.microsoft.com/office/drawing/2014/chart" uri="{C3380CC4-5D6E-409C-BE32-E72D297353CC}">
                <c16:uniqueId val="{0000000C-0365-4D63-9603-F0CC5E653328}"/>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365-4D63-9603-F0CC5E653328}"/>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365-4D63-9603-F0CC5E653328}"/>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365-4D63-9603-F0CC5E65332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10</c:v>
                </c:pt>
                <c:pt idx="1">
                  <c:v>5</c:v>
                </c:pt>
                <c:pt idx="2">
                  <c:v>5</c:v>
                </c:pt>
                <c:pt idx="3">
                  <c:v>10</c:v>
                </c:pt>
                <c:pt idx="4">
                  <c:v>9</c:v>
                </c:pt>
                <c:pt idx="5">
                  <c:v>13</c:v>
                </c:pt>
              </c:numCache>
            </c:numRef>
          </c:val>
          <c:extLst>
            <c:ext xmlns:c16="http://schemas.microsoft.com/office/drawing/2014/chart" uri="{C3380CC4-5D6E-409C-BE32-E72D297353CC}">
              <c16:uniqueId val="{0000000D-0365-4D63-9603-F0CC5E653328}"/>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29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9165-41D8-B4D7-2F4079813785}"/>
              </c:ext>
            </c:extLst>
          </c:dPt>
          <c:dPt>
            <c:idx val="1"/>
            <c:bubble3D val="0"/>
            <c:spPr>
              <a:solidFill>
                <a:schemeClr val="accent2"/>
              </a:solidFill>
              <a:ln>
                <a:noFill/>
              </a:ln>
              <a:effectLst/>
            </c:spPr>
            <c:extLst>
              <c:ext xmlns:c16="http://schemas.microsoft.com/office/drawing/2014/chart" uri="{C3380CC4-5D6E-409C-BE32-E72D297353CC}">
                <c16:uniqueId val="{00000003-9165-41D8-B4D7-2F4079813785}"/>
              </c:ext>
            </c:extLst>
          </c:dPt>
          <c:dPt>
            <c:idx val="2"/>
            <c:bubble3D val="0"/>
            <c:spPr>
              <a:solidFill>
                <a:schemeClr val="accent3"/>
              </a:solidFill>
              <a:ln>
                <a:noFill/>
              </a:ln>
              <a:effectLst/>
            </c:spPr>
            <c:extLst>
              <c:ext xmlns:c16="http://schemas.microsoft.com/office/drawing/2014/chart" uri="{C3380CC4-5D6E-409C-BE32-E72D297353CC}">
                <c16:uniqueId val="{00000005-9165-41D8-B4D7-2F4079813785}"/>
              </c:ext>
            </c:extLst>
          </c:dPt>
          <c:dPt>
            <c:idx val="3"/>
            <c:bubble3D val="0"/>
            <c:spPr>
              <a:solidFill>
                <a:schemeClr val="accent4"/>
              </a:solidFill>
              <a:ln>
                <a:noFill/>
              </a:ln>
              <a:effectLst/>
            </c:spPr>
            <c:extLst>
              <c:ext xmlns:c16="http://schemas.microsoft.com/office/drawing/2014/chart" uri="{C3380CC4-5D6E-409C-BE32-E72D297353CC}">
                <c16:uniqueId val="{00000007-9165-41D8-B4D7-2F4079813785}"/>
              </c:ext>
            </c:extLst>
          </c:dPt>
          <c:dPt>
            <c:idx val="4"/>
            <c:bubble3D val="0"/>
            <c:spPr>
              <a:solidFill>
                <a:schemeClr val="accent5"/>
              </a:solidFill>
              <a:ln>
                <a:noFill/>
              </a:ln>
              <a:effectLst/>
            </c:spPr>
            <c:extLst>
              <c:ext xmlns:c16="http://schemas.microsoft.com/office/drawing/2014/chart" uri="{C3380CC4-5D6E-409C-BE32-E72D297353CC}">
                <c16:uniqueId val="{00000009-9165-41D8-B4D7-2F4079813785}"/>
              </c:ext>
            </c:extLst>
          </c:dPt>
          <c:dLbls>
            <c:dLbl>
              <c:idx val="0"/>
              <c:delete val="1"/>
              <c:extLst>
                <c:ext xmlns:c15="http://schemas.microsoft.com/office/drawing/2012/chart" uri="{CE6537A1-D6FC-4f65-9D91-7224C49458BB}"/>
                <c:ext xmlns:c16="http://schemas.microsoft.com/office/drawing/2014/chart" uri="{C3380CC4-5D6E-409C-BE32-E72D297353CC}">
                  <c16:uniqueId val="{00000001-9165-41D8-B4D7-2F4079813785}"/>
                </c:ext>
              </c:extLst>
            </c:dLbl>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165-41D8-B4D7-2F4079813785}"/>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256</c:v>
                </c:pt>
                <c:pt idx="2">
                  <c:v>15</c:v>
                </c:pt>
                <c:pt idx="3">
                  <c:v>553</c:v>
                </c:pt>
                <c:pt idx="4">
                  <c:v>13</c:v>
                </c:pt>
              </c:numCache>
            </c:numRef>
          </c:val>
          <c:extLst>
            <c:ext xmlns:c16="http://schemas.microsoft.com/office/drawing/2014/chart" uri="{C3380CC4-5D6E-409C-BE32-E72D297353CC}">
              <c16:uniqueId val="{0000000A-9165-41D8-B4D7-2F4079813785}"/>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[Sektorfordelt_sysselsetting_tabell_13472_13470.xlsx]pivot 2 siffer!Pivottabell7</c:name>
    <c:fmtId val="29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pivotFmt>
      <c:pivotFmt>
        <c:idx val="101"/>
        <c:spPr>
          <a:solidFill>
            <a:schemeClr val="accent1"/>
          </a:solidFill>
          <a:ln w="28575" cap="rnd">
            <a:solidFill>
              <a:schemeClr val="accent1"/>
            </a:solidFill>
            <a:round/>
          </a:ln>
          <a:effectLst/>
        </c:spPr>
        <c:marker>
          <c:symbol val="circle"/>
          <c:size val="5"/>
          <c:spPr>
            <a:solidFill>
              <a:schemeClr val="accent1"/>
            </a:solidFill>
            <a:ln w="9525">
              <a:solidFill>
                <a:schemeClr val="accent1"/>
              </a:solidFill>
            </a:ln>
            <a:effectLst/>
          </c:spPr>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81</c:v>
                </c:pt>
                <c:pt idx="1">
                  <c:v>84</c:v>
                </c:pt>
                <c:pt idx="2">
                  <c:v>75</c:v>
                </c:pt>
                <c:pt idx="3">
                  <c:v>71</c:v>
                </c:pt>
                <c:pt idx="4">
                  <c:v>62</c:v>
                </c:pt>
                <c:pt idx="5">
                  <c:v>56</c:v>
                </c:pt>
                <c:pt idx="6">
                  <c:v>74</c:v>
                </c:pt>
              </c:numCache>
            </c:numRef>
          </c:val>
          <c:smooth val="0"/>
          <c:extLst>
            <c:ext xmlns:c16="http://schemas.microsoft.com/office/drawing/2014/chart" uri="{C3380CC4-5D6E-409C-BE32-E72D297353CC}">
              <c16:uniqueId val="{00000000-2BF5-4945-9A3C-F2B93C0D9A8A}"/>
            </c:ext>
          </c:extLst>
        </c:ser>
        <c:ser>
          <c:idx val="3"/>
          <c:order val="1"/>
          <c:tx>
            <c:strRef>
              <c:f>'pivot 2 siffer'!$C$4:$C$5</c:f>
              <c:strCache>
                <c:ptCount val="1"/>
                <c:pt idx="0">
                  <c:v>25 Metallvareindustri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46</c:v>
                </c:pt>
                <c:pt idx="1">
                  <c:v>39</c:v>
                </c:pt>
                <c:pt idx="2">
                  <c:v>39</c:v>
                </c:pt>
                <c:pt idx="3">
                  <c:v>38</c:v>
                </c:pt>
                <c:pt idx="4">
                  <c:v>43</c:v>
                </c:pt>
                <c:pt idx="5">
                  <c:v>50</c:v>
                </c:pt>
                <c:pt idx="6">
                  <c:v>50</c:v>
                </c:pt>
              </c:numCache>
            </c:numRef>
          </c:val>
          <c:smooth val="0"/>
          <c:extLst>
            <c:ext xmlns:c16="http://schemas.microsoft.com/office/drawing/2014/chart" uri="{C3380CC4-5D6E-409C-BE32-E72D297353CC}">
              <c16:uniqueId val="{00000001-2BF5-4945-9A3C-F2B93C0D9A8A}"/>
            </c:ext>
          </c:extLst>
        </c:ser>
        <c:ser>
          <c:idx val="1"/>
          <c:order val="2"/>
          <c:tx>
            <c:strRef>
              <c:f>'pivot 2 siffer'!$D$4:$D$5</c:f>
              <c:strCache>
                <c:ptCount val="1"/>
                <c:pt idx="0">
                  <c:v>42 Anleggsvirksomhet</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18</c:v>
                </c:pt>
                <c:pt idx="1">
                  <c:v>23</c:v>
                </c:pt>
                <c:pt idx="2">
                  <c:v>25</c:v>
                </c:pt>
                <c:pt idx="3">
                  <c:v>29</c:v>
                </c:pt>
                <c:pt idx="4">
                  <c:v>43</c:v>
                </c:pt>
                <c:pt idx="5">
                  <c:v>54</c:v>
                </c:pt>
                <c:pt idx="6">
                  <c:v>58</c:v>
                </c:pt>
              </c:numCache>
            </c:numRef>
          </c:val>
          <c:smooth val="0"/>
          <c:extLst>
            <c:ext xmlns:c16="http://schemas.microsoft.com/office/drawing/2014/chart" uri="{C3380CC4-5D6E-409C-BE32-E72D297353CC}">
              <c16:uniqueId val="{00000002-2BF5-4945-9A3C-F2B93C0D9A8A}"/>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59</c:v>
                </c:pt>
                <c:pt idx="1">
                  <c:v>56</c:v>
                </c:pt>
                <c:pt idx="2">
                  <c:v>60</c:v>
                </c:pt>
                <c:pt idx="3">
                  <c:v>66</c:v>
                </c:pt>
                <c:pt idx="4">
                  <c:v>56</c:v>
                </c:pt>
                <c:pt idx="5">
                  <c:v>53</c:v>
                </c:pt>
                <c:pt idx="6">
                  <c:v>62</c:v>
                </c:pt>
              </c:numCache>
            </c:numRef>
          </c:val>
          <c:smooth val="0"/>
          <c:extLst>
            <c:ext xmlns:c16="http://schemas.microsoft.com/office/drawing/2014/chart" uri="{C3380CC4-5D6E-409C-BE32-E72D297353CC}">
              <c16:uniqueId val="{00000003-2BF5-4945-9A3C-F2B93C0D9A8A}"/>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9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dirty="0">
                <a:solidFill>
                  <a:sysClr val="windowText" lastClr="000000"/>
                </a:solidFill>
                <a:latin typeface="Arial" panose="020B0604020202020204" pitchFamily="34" charset="0"/>
                <a:cs typeface="Arial" panose="020B0604020202020204" pitchFamily="34" charset="0"/>
              </a:rPr>
              <a:t>Fullføring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dLbl>
          <c:idx val="0"/>
          <c:showLegendKey val="0"/>
          <c:showVal val="1"/>
          <c:showCatName val="0"/>
          <c:showSerName val="0"/>
          <c:showPercent val="0"/>
          <c:showBubbleSize val="0"/>
          <c:extLst>
            <c:ext xmlns:c15="http://schemas.microsoft.com/office/drawing/2012/chart" uri="{CE6537A1-D6FC-4f65-9D91-7224C49458BB}"/>
          </c:extLst>
        </c:dLbl>
      </c:pivotFmt>
      <c:pivotFmt>
        <c:idx val="36"/>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0DEB-4E44-A588-651BBD6BE749}"/>
            </c:ext>
          </c:extLst>
        </c:ser>
        <c:ser>
          <c:idx val="1"/>
          <c:order val="1"/>
          <c:tx>
            <c:strRef>
              <c:f>'Pivot - bruk denne'!$C$5:$C$6</c:f>
              <c:strCache>
                <c:ptCount val="1"/>
                <c:pt idx="0">
                  <c:v>Hægebostad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78.599999999999994</c:v>
                </c:pt>
                <c:pt idx="1">
                  <c:v>78.3</c:v>
                </c:pt>
                <c:pt idx="2">
                  <c:v>0</c:v>
                </c:pt>
                <c:pt idx="3">
                  <c:v>76.5</c:v>
                </c:pt>
                <c:pt idx="4">
                  <c:v>0</c:v>
                </c:pt>
                <c:pt idx="5">
                  <c:v>100</c:v>
                </c:pt>
              </c:numCache>
            </c:numRef>
          </c:val>
          <c:extLst>
            <c:ext xmlns:c16="http://schemas.microsoft.com/office/drawing/2014/chart" uri="{C3380CC4-5D6E-409C-BE32-E72D297353CC}">
              <c16:uniqueId val="{00000001-0DEB-4E44-A588-651BBD6BE749}"/>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B481-4098-8FDF-A927B47CE85C}"/>
              </c:ext>
            </c:extLst>
          </c:dPt>
          <c:dPt>
            <c:idx val="1"/>
            <c:invertIfNegative val="0"/>
            <c:bubble3D val="0"/>
            <c:spPr>
              <a:solidFill>
                <a:srgbClr val="002060"/>
              </a:solidFill>
              <a:ln>
                <a:noFill/>
              </a:ln>
              <a:effectLst/>
            </c:spPr>
            <c:extLst>
              <c:ext xmlns:c16="http://schemas.microsoft.com/office/drawing/2014/chart" uri="{C3380CC4-5D6E-409C-BE32-E72D297353CC}">
                <c16:uniqueId val="{00000003-B481-4098-8FDF-A927B47CE85C}"/>
              </c:ext>
            </c:extLst>
          </c:dPt>
          <c:dPt>
            <c:idx val="2"/>
            <c:invertIfNegative val="0"/>
            <c:bubble3D val="0"/>
            <c:spPr>
              <a:solidFill>
                <a:srgbClr val="002060"/>
              </a:solidFill>
              <a:ln>
                <a:noFill/>
              </a:ln>
              <a:effectLst/>
            </c:spPr>
            <c:extLst>
              <c:ext xmlns:c16="http://schemas.microsoft.com/office/drawing/2014/chart" uri="{C3380CC4-5D6E-409C-BE32-E72D297353CC}">
                <c16:uniqueId val="{00000005-B481-4098-8FDF-A927B47CE85C}"/>
              </c:ext>
            </c:extLst>
          </c:dPt>
          <c:dPt>
            <c:idx val="3"/>
            <c:invertIfNegative val="0"/>
            <c:bubble3D val="0"/>
            <c:spPr>
              <a:solidFill>
                <a:srgbClr val="002060"/>
              </a:solidFill>
              <a:ln>
                <a:noFill/>
              </a:ln>
              <a:effectLst/>
            </c:spPr>
            <c:extLst>
              <c:ext xmlns:c16="http://schemas.microsoft.com/office/drawing/2014/chart" uri="{C3380CC4-5D6E-409C-BE32-E72D297353CC}">
                <c16:uniqueId val="{00000007-B481-4098-8FDF-A927B47CE85C}"/>
              </c:ext>
            </c:extLst>
          </c:dPt>
          <c:dPt>
            <c:idx val="4"/>
            <c:invertIfNegative val="0"/>
            <c:bubble3D val="0"/>
            <c:spPr>
              <a:solidFill>
                <a:srgbClr val="002060"/>
              </a:solidFill>
              <a:ln>
                <a:noFill/>
              </a:ln>
              <a:effectLst/>
            </c:spPr>
            <c:extLst>
              <c:ext xmlns:c16="http://schemas.microsoft.com/office/drawing/2014/chart" uri="{C3380CC4-5D6E-409C-BE32-E72D297353CC}">
                <c16:uniqueId val="{00000009-B481-4098-8FDF-A927B47CE85C}"/>
              </c:ext>
            </c:extLst>
          </c:dPt>
          <c:dPt>
            <c:idx val="5"/>
            <c:invertIfNegative val="0"/>
            <c:bubble3D val="0"/>
            <c:spPr>
              <a:solidFill>
                <a:srgbClr val="002060"/>
              </a:solidFill>
              <a:ln>
                <a:noFill/>
              </a:ln>
              <a:effectLst/>
            </c:spPr>
            <c:extLst>
              <c:ext xmlns:c16="http://schemas.microsoft.com/office/drawing/2014/chart" uri="{C3380CC4-5D6E-409C-BE32-E72D297353CC}">
                <c16:uniqueId val="{0000000B-B481-4098-8FDF-A927B47CE85C}"/>
              </c:ext>
            </c:extLst>
          </c:dPt>
          <c:dPt>
            <c:idx val="6"/>
            <c:invertIfNegative val="0"/>
            <c:bubble3D val="0"/>
            <c:spPr>
              <a:solidFill>
                <a:srgbClr val="002060"/>
              </a:solidFill>
              <a:ln>
                <a:noFill/>
              </a:ln>
              <a:effectLst/>
            </c:spPr>
            <c:extLst>
              <c:ext xmlns:c16="http://schemas.microsoft.com/office/drawing/2014/chart" uri="{C3380CC4-5D6E-409C-BE32-E72D297353CC}">
                <c16:uniqueId val="{0000000D-B481-4098-8FDF-A927B47CE85C}"/>
              </c:ext>
            </c:extLst>
          </c:dPt>
          <c:dPt>
            <c:idx val="7"/>
            <c:invertIfNegative val="0"/>
            <c:bubble3D val="0"/>
            <c:spPr>
              <a:solidFill>
                <a:srgbClr val="002060"/>
              </a:solidFill>
              <a:ln>
                <a:noFill/>
              </a:ln>
              <a:effectLst/>
            </c:spPr>
            <c:extLst>
              <c:ext xmlns:c16="http://schemas.microsoft.com/office/drawing/2014/chart" uri="{C3380CC4-5D6E-409C-BE32-E72D297353CC}">
                <c16:uniqueId val="{0000000F-B481-4098-8FDF-A927B47CE85C}"/>
              </c:ext>
            </c:extLst>
          </c:dPt>
          <c:dPt>
            <c:idx val="8"/>
            <c:invertIfNegative val="0"/>
            <c:bubble3D val="0"/>
            <c:spPr>
              <a:solidFill>
                <a:srgbClr val="002060"/>
              </a:solidFill>
              <a:ln>
                <a:noFill/>
              </a:ln>
              <a:effectLst/>
            </c:spPr>
            <c:extLst>
              <c:ext xmlns:c16="http://schemas.microsoft.com/office/drawing/2014/chart" uri="{C3380CC4-5D6E-409C-BE32-E72D297353CC}">
                <c16:uniqueId val="{00000011-B481-4098-8FDF-A927B47CE85C}"/>
              </c:ext>
            </c:extLst>
          </c:dPt>
          <c:dPt>
            <c:idx val="9"/>
            <c:invertIfNegative val="0"/>
            <c:bubble3D val="0"/>
            <c:spPr>
              <a:solidFill>
                <a:srgbClr val="002060"/>
              </a:solidFill>
              <a:ln>
                <a:noFill/>
              </a:ln>
              <a:effectLst/>
            </c:spPr>
            <c:extLst>
              <c:ext xmlns:c16="http://schemas.microsoft.com/office/drawing/2014/chart" uri="{C3380CC4-5D6E-409C-BE32-E72D297353CC}">
                <c16:uniqueId val="{00000013-B481-4098-8FDF-A927B47CE85C}"/>
              </c:ext>
            </c:extLst>
          </c:dPt>
          <c:dPt>
            <c:idx val="10"/>
            <c:invertIfNegative val="0"/>
            <c:bubble3D val="0"/>
            <c:spPr>
              <a:solidFill>
                <a:srgbClr val="002060"/>
              </a:solidFill>
              <a:ln>
                <a:noFill/>
              </a:ln>
              <a:effectLst/>
            </c:spPr>
            <c:extLst>
              <c:ext xmlns:c16="http://schemas.microsoft.com/office/drawing/2014/chart" uri="{C3380CC4-5D6E-409C-BE32-E72D297353CC}">
                <c16:uniqueId val="{00000015-B481-4098-8FDF-A927B47CE85C}"/>
              </c:ext>
            </c:extLst>
          </c:dPt>
          <c:dPt>
            <c:idx val="11"/>
            <c:invertIfNegative val="0"/>
            <c:bubble3D val="0"/>
            <c:spPr>
              <a:solidFill>
                <a:srgbClr val="002060"/>
              </a:solidFill>
              <a:ln>
                <a:noFill/>
              </a:ln>
              <a:effectLst/>
            </c:spPr>
            <c:extLst>
              <c:ext xmlns:c16="http://schemas.microsoft.com/office/drawing/2014/chart" uri="{C3380CC4-5D6E-409C-BE32-E72D297353CC}">
                <c16:uniqueId val="{00000017-B481-4098-8FDF-A927B47CE85C}"/>
              </c:ext>
            </c:extLst>
          </c:dPt>
          <c:dPt>
            <c:idx val="12"/>
            <c:invertIfNegative val="0"/>
            <c:bubble3D val="0"/>
            <c:spPr>
              <a:solidFill>
                <a:srgbClr val="002060"/>
              </a:solidFill>
              <a:ln>
                <a:noFill/>
              </a:ln>
              <a:effectLst/>
            </c:spPr>
            <c:extLst>
              <c:ext xmlns:c16="http://schemas.microsoft.com/office/drawing/2014/chart" uri="{C3380CC4-5D6E-409C-BE32-E72D297353CC}">
                <c16:uniqueId val="{00000019-B481-4098-8FDF-A927B47CE85C}"/>
              </c:ext>
            </c:extLst>
          </c:dPt>
          <c:dPt>
            <c:idx val="13"/>
            <c:invertIfNegative val="0"/>
            <c:bubble3D val="0"/>
            <c:spPr>
              <a:solidFill>
                <a:srgbClr val="002060"/>
              </a:solidFill>
              <a:ln>
                <a:noFill/>
              </a:ln>
              <a:effectLst/>
            </c:spPr>
            <c:extLst>
              <c:ext xmlns:c16="http://schemas.microsoft.com/office/drawing/2014/chart" uri="{C3380CC4-5D6E-409C-BE32-E72D297353CC}">
                <c16:uniqueId val="{0000001B-B481-4098-8FDF-A927B47CE85C}"/>
              </c:ext>
            </c:extLst>
          </c:dPt>
          <c:dPt>
            <c:idx val="14"/>
            <c:invertIfNegative val="0"/>
            <c:bubble3D val="0"/>
            <c:spPr>
              <a:solidFill>
                <a:srgbClr val="FFC000"/>
              </a:solidFill>
              <a:ln>
                <a:noFill/>
              </a:ln>
              <a:effectLst/>
            </c:spPr>
            <c:extLst>
              <c:ext xmlns:c16="http://schemas.microsoft.com/office/drawing/2014/chart" uri="{C3380CC4-5D6E-409C-BE32-E72D297353CC}">
                <c16:uniqueId val="{0000001D-B481-4098-8FDF-A927B47CE85C}"/>
              </c:ext>
            </c:extLst>
          </c:dPt>
          <c:dPt>
            <c:idx val="15"/>
            <c:invertIfNegative val="0"/>
            <c:bubble3D val="0"/>
            <c:spPr>
              <a:solidFill>
                <a:srgbClr val="002060"/>
              </a:solidFill>
              <a:ln>
                <a:noFill/>
              </a:ln>
              <a:effectLst/>
            </c:spPr>
            <c:extLst>
              <c:ext xmlns:c16="http://schemas.microsoft.com/office/drawing/2014/chart" uri="{C3380CC4-5D6E-409C-BE32-E72D297353CC}">
                <c16:uniqueId val="{0000001F-B481-4098-8FDF-A927B47CE85C}"/>
              </c:ext>
            </c:extLst>
          </c:dPt>
          <c:dPt>
            <c:idx val="16"/>
            <c:invertIfNegative val="0"/>
            <c:bubble3D val="0"/>
            <c:spPr>
              <a:solidFill>
                <a:srgbClr val="002060"/>
              </a:solidFill>
              <a:ln>
                <a:noFill/>
              </a:ln>
              <a:effectLst/>
            </c:spPr>
            <c:extLst>
              <c:ext xmlns:c16="http://schemas.microsoft.com/office/drawing/2014/chart" uri="{C3380CC4-5D6E-409C-BE32-E72D297353CC}">
                <c16:uniqueId val="{00000021-B481-4098-8FDF-A927B47CE85C}"/>
              </c:ext>
            </c:extLst>
          </c:dPt>
          <c:dPt>
            <c:idx val="17"/>
            <c:invertIfNegative val="0"/>
            <c:bubble3D val="0"/>
            <c:spPr>
              <a:solidFill>
                <a:srgbClr val="002060"/>
              </a:solidFill>
              <a:ln>
                <a:noFill/>
              </a:ln>
              <a:effectLst/>
            </c:spPr>
            <c:extLst>
              <c:ext xmlns:c16="http://schemas.microsoft.com/office/drawing/2014/chart" uri="{C3380CC4-5D6E-409C-BE32-E72D297353CC}">
                <c16:uniqueId val="{00000023-B481-4098-8FDF-A927B47CE85C}"/>
              </c:ext>
            </c:extLst>
          </c:dPt>
          <c:dPt>
            <c:idx val="18"/>
            <c:invertIfNegative val="0"/>
            <c:bubble3D val="0"/>
            <c:spPr>
              <a:solidFill>
                <a:srgbClr val="002060"/>
              </a:solidFill>
              <a:ln>
                <a:noFill/>
              </a:ln>
              <a:effectLst/>
            </c:spPr>
            <c:extLst>
              <c:ext xmlns:c16="http://schemas.microsoft.com/office/drawing/2014/chart" uri="{C3380CC4-5D6E-409C-BE32-E72D297353CC}">
                <c16:uniqueId val="{00000025-B481-4098-8FDF-A927B47CE85C}"/>
              </c:ext>
            </c:extLst>
          </c:dPt>
          <c:dPt>
            <c:idx val="19"/>
            <c:invertIfNegative val="0"/>
            <c:bubble3D val="0"/>
            <c:spPr>
              <a:solidFill>
                <a:srgbClr val="002060"/>
              </a:solidFill>
              <a:ln>
                <a:noFill/>
              </a:ln>
              <a:effectLst/>
            </c:spPr>
            <c:extLst>
              <c:ext xmlns:c16="http://schemas.microsoft.com/office/drawing/2014/chart" uri="{C3380CC4-5D6E-409C-BE32-E72D297353CC}">
                <c16:uniqueId val="{00000027-B481-4098-8FDF-A927B47CE85C}"/>
              </c:ext>
            </c:extLst>
          </c:dPt>
          <c:dPt>
            <c:idx val="20"/>
            <c:invertIfNegative val="0"/>
            <c:bubble3D val="0"/>
            <c:spPr>
              <a:solidFill>
                <a:srgbClr val="002060"/>
              </a:solidFill>
              <a:ln>
                <a:noFill/>
              </a:ln>
              <a:effectLst/>
            </c:spPr>
            <c:extLst>
              <c:ext xmlns:c16="http://schemas.microsoft.com/office/drawing/2014/chart" uri="{C3380CC4-5D6E-409C-BE32-E72D297353CC}">
                <c16:uniqueId val="{00000029-B481-4098-8FDF-A927B47CE85C}"/>
              </c:ext>
            </c:extLst>
          </c:dPt>
          <c:dPt>
            <c:idx val="22"/>
            <c:invertIfNegative val="0"/>
            <c:bubble3D val="0"/>
            <c:spPr>
              <a:solidFill>
                <a:srgbClr val="002060"/>
              </a:solidFill>
              <a:ln>
                <a:noFill/>
              </a:ln>
              <a:effectLst/>
            </c:spPr>
            <c:extLst>
              <c:ext xmlns:c16="http://schemas.microsoft.com/office/drawing/2014/chart" uri="{C3380CC4-5D6E-409C-BE32-E72D297353CC}">
                <c16:uniqueId val="{0000002B-B481-4098-8FDF-A927B47CE85C}"/>
              </c:ext>
            </c:extLst>
          </c:dPt>
          <c:dPt>
            <c:idx val="24"/>
            <c:invertIfNegative val="0"/>
            <c:bubble3D val="0"/>
            <c:spPr>
              <a:solidFill>
                <a:srgbClr val="00A9DA"/>
              </a:solidFill>
              <a:ln>
                <a:noFill/>
              </a:ln>
              <a:effectLst/>
            </c:spPr>
            <c:extLst>
              <c:ext xmlns:c16="http://schemas.microsoft.com/office/drawing/2014/chart" uri="{C3380CC4-5D6E-409C-BE32-E72D297353CC}">
                <c16:uniqueId val="{0000002D-B481-4098-8FDF-A927B47CE85C}"/>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B481-4098-8FDF-A927B47CE85C}"/>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5"/>
            <c:invertIfNegative val="0"/>
            <c:bubble3D val="0"/>
            <c:spPr>
              <a:solidFill>
                <a:srgbClr val="FF0000"/>
              </a:solidFill>
              <a:ln w="3175">
                <a:solidFill>
                  <a:schemeClr val="tx2"/>
                </a:solidFill>
              </a:ln>
              <a:effectLst/>
            </c:spPr>
            <c:extLst>
              <c:ext xmlns:c16="http://schemas.microsoft.com/office/drawing/2014/chart" uri="{C3380CC4-5D6E-409C-BE32-E72D297353CC}">
                <c16:uniqueId val="{00000002-4FD3-4193-B1DB-CA1721C241D7}"/>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A52B-49C6-A242-36DD6B297FAB}"/>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A52B-49C6-A242-36DD6B297FAB}"/>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A52B-49C6-A242-36DD6B297FAB}"/>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8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DF96-44FB-9019-3C98DFFFFC0E}"/>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DF96-44FB-9019-3C98DFFFFC0E}"/>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5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Pivot!$B$5:$B$11</c:f>
              <c:numCache>
                <c:formatCode>General</c:formatCode>
                <c:ptCount val="4"/>
                <c:pt idx="0">
                  <c:v>80.5</c:v>
                </c:pt>
                <c:pt idx="1">
                  <c:v>84.6</c:v>
                </c:pt>
                <c:pt idx="2">
                  <c:v>52.3</c:v>
                </c:pt>
                <c:pt idx="3">
                  <c:v>60</c:v>
                </c:pt>
              </c:numCache>
            </c:numRef>
          </c:val>
          <c:extLst>
            <c:ext xmlns:c16="http://schemas.microsoft.com/office/drawing/2014/chart" uri="{C3380CC4-5D6E-409C-BE32-E72D297353CC}">
              <c16:uniqueId val="{00000000-D887-4E71-B1D1-BB395B90ECD7}"/>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Pivot!$C$5:$C$11</c:f>
              <c:numCache>
                <c:formatCode>General</c:formatCode>
                <c:ptCount val="4"/>
                <c:pt idx="0">
                  <c:v>81.8</c:v>
                </c:pt>
                <c:pt idx="1">
                  <c:v>85.9</c:v>
                </c:pt>
                <c:pt idx="2">
                  <c:v>52.8</c:v>
                </c:pt>
                <c:pt idx="3">
                  <c:v>64.400000000000006</c:v>
                </c:pt>
              </c:numCache>
            </c:numRef>
          </c:val>
          <c:extLst>
            <c:ext xmlns:c16="http://schemas.microsoft.com/office/drawing/2014/chart" uri="{C3380CC4-5D6E-409C-BE32-E72D297353CC}">
              <c16:uniqueId val="{00000001-D887-4E71-B1D1-BB395B90ECD7}"/>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Pivot!$D$5:$D$11</c:f>
              <c:numCache>
                <c:formatCode>General</c:formatCode>
                <c:ptCount val="4"/>
                <c:pt idx="0">
                  <c:v>78.3</c:v>
                </c:pt>
                <c:pt idx="1">
                  <c:v>86</c:v>
                </c:pt>
                <c:pt idx="2">
                  <c:v>47.6</c:v>
                </c:pt>
                <c:pt idx="3">
                  <c:v>58.2</c:v>
                </c:pt>
              </c:numCache>
            </c:numRef>
          </c:val>
          <c:extLst>
            <c:ext xmlns:c16="http://schemas.microsoft.com/office/drawing/2014/chart" uri="{C3380CC4-5D6E-409C-BE32-E72D297353CC}">
              <c16:uniqueId val="{00000002-D887-4E71-B1D1-BB395B90ECD7}"/>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Pivot!$E$5:$E$11</c:f>
              <c:numCache>
                <c:formatCode>General</c:formatCode>
                <c:ptCount val="4"/>
                <c:pt idx="0">
                  <c:v>80.2</c:v>
                </c:pt>
                <c:pt idx="1">
                  <c:v>85.4</c:v>
                </c:pt>
                <c:pt idx="2">
                  <c:v>48.3</c:v>
                </c:pt>
                <c:pt idx="3">
                  <c:v>60</c:v>
                </c:pt>
              </c:numCache>
            </c:numRef>
          </c:val>
          <c:extLst>
            <c:ext xmlns:c16="http://schemas.microsoft.com/office/drawing/2014/chart" uri="{C3380CC4-5D6E-409C-BE32-E72D297353CC}">
              <c16:uniqueId val="{00000003-D887-4E71-B1D1-BB395B90ECD7}"/>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9"/>
        <c:spPr>
          <a:solidFill>
            <a:schemeClr val="accent3"/>
          </a:solidFill>
          <a:ln>
            <a:noFill/>
          </a:ln>
          <a:effectLst/>
        </c:spPr>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spPr>
          <a:solidFill>
            <a:schemeClr val="accent3"/>
          </a:solidFill>
          <a:ln>
            <a:noFill/>
          </a:ln>
          <a:effectLst/>
        </c:spPr>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spPr>
          <a:solidFill>
            <a:schemeClr val="accent3"/>
          </a:solidFill>
          <a:ln>
            <a:noFill/>
          </a:ln>
          <a:effectLst/>
        </c:spPr>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3"/>
          </a:solidFill>
          <a:ln>
            <a:noFill/>
          </a:ln>
          <a:effectLst/>
        </c:spPr>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spPr>
          <a:solidFill>
            <a:schemeClr val="accent3"/>
          </a:solidFill>
          <a:ln>
            <a:noFill/>
          </a:ln>
          <a:effectLst/>
        </c:spPr>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spPr>
          <a:solidFill>
            <a:schemeClr val="accent3"/>
          </a:solidFill>
          <a:ln>
            <a:noFill/>
          </a:ln>
          <a:effectLst/>
        </c:spPr>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3"/>
          </a:solidFill>
          <a:ln>
            <a:noFill/>
          </a:ln>
          <a:effectLst/>
        </c:spPr>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3"/>
          </a:solidFill>
          <a:ln>
            <a:noFill/>
          </a:ln>
          <a:effectLst/>
        </c:spPr>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spPr>
          <a:solidFill>
            <a:schemeClr val="accent3"/>
          </a:solidFill>
          <a:ln>
            <a:noFill/>
          </a:ln>
          <a:effectLst/>
        </c:spPr>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3"/>
          </a:solidFill>
          <a:ln>
            <a:noFill/>
          </a:ln>
          <a:effectLst/>
        </c:spPr>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7841-47B5-B2C9-31330765F66D}"/>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7841-47B5-B2C9-31330765F66D}"/>
            </c:ext>
          </c:extLst>
        </c:ser>
        <c:ser>
          <c:idx val="2"/>
          <c:order val="2"/>
          <c:tx>
            <c:strRef>
              <c:f>Pivot!$D$3:$D$4</c:f>
              <c:strCache>
                <c:ptCount val="1"/>
                <c:pt idx="0">
                  <c:v>Hægebostad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7841-47B5-B2C9-31330765F66D}"/>
              </c:ext>
            </c:extLst>
          </c:dPt>
          <c:dPt>
            <c:idx val="1"/>
            <c:invertIfNegative val="0"/>
            <c:bubble3D val="0"/>
            <c:extLst>
              <c:ext xmlns:c16="http://schemas.microsoft.com/office/drawing/2014/chart" uri="{C3380CC4-5D6E-409C-BE32-E72D297353CC}">
                <c16:uniqueId val="{00000003-7841-47B5-B2C9-31330765F66D}"/>
              </c:ext>
            </c:extLst>
          </c:dPt>
          <c:dPt>
            <c:idx val="2"/>
            <c:invertIfNegative val="0"/>
            <c:bubble3D val="0"/>
            <c:extLst>
              <c:ext xmlns:c16="http://schemas.microsoft.com/office/drawing/2014/chart" uri="{C3380CC4-5D6E-409C-BE32-E72D297353CC}">
                <c16:uniqueId val="{00000004-7841-47B5-B2C9-31330765F66D}"/>
              </c:ext>
            </c:extLst>
          </c:dPt>
          <c:dPt>
            <c:idx val="3"/>
            <c:invertIfNegative val="0"/>
            <c:bubble3D val="0"/>
            <c:extLst>
              <c:ext xmlns:c16="http://schemas.microsoft.com/office/drawing/2014/chart" uri="{C3380CC4-5D6E-409C-BE32-E72D297353CC}">
                <c16:uniqueId val="{00000005-7841-47B5-B2C9-31330765F66D}"/>
              </c:ext>
            </c:extLst>
          </c:dPt>
          <c:dPt>
            <c:idx val="4"/>
            <c:invertIfNegative val="0"/>
            <c:bubble3D val="0"/>
            <c:extLst>
              <c:ext xmlns:c16="http://schemas.microsoft.com/office/drawing/2014/chart" uri="{C3380CC4-5D6E-409C-BE32-E72D297353CC}">
                <c16:uniqueId val="{00000006-7841-47B5-B2C9-31330765F66D}"/>
              </c:ext>
            </c:extLst>
          </c:dPt>
          <c:dPt>
            <c:idx val="5"/>
            <c:invertIfNegative val="0"/>
            <c:bubble3D val="0"/>
            <c:extLst>
              <c:ext xmlns:c16="http://schemas.microsoft.com/office/drawing/2014/chart" uri="{C3380CC4-5D6E-409C-BE32-E72D297353CC}">
                <c16:uniqueId val="{00000007-7841-47B5-B2C9-31330765F66D}"/>
              </c:ext>
            </c:extLst>
          </c:dPt>
          <c:dPt>
            <c:idx val="6"/>
            <c:invertIfNegative val="0"/>
            <c:bubble3D val="0"/>
            <c:extLst>
              <c:ext xmlns:c16="http://schemas.microsoft.com/office/drawing/2014/chart" uri="{C3380CC4-5D6E-409C-BE32-E72D297353CC}">
                <c16:uniqueId val="{00000008-7841-47B5-B2C9-31330765F66D}"/>
              </c:ext>
            </c:extLst>
          </c:dPt>
          <c:dPt>
            <c:idx val="7"/>
            <c:invertIfNegative val="0"/>
            <c:bubble3D val="0"/>
            <c:extLst>
              <c:ext xmlns:c16="http://schemas.microsoft.com/office/drawing/2014/chart" uri="{C3380CC4-5D6E-409C-BE32-E72D297353CC}">
                <c16:uniqueId val="{00000009-7841-47B5-B2C9-31330765F66D}"/>
              </c:ext>
            </c:extLst>
          </c:dPt>
          <c:dPt>
            <c:idx val="8"/>
            <c:invertIfNegative val="0"/>
            <c:bubble3D val="0"/>
            <c:extLst>
              <c:ext xmlns:c16="http://schemas.microsoft.com/office/drawing/2014/chart" uri="{C3380CC4-5D6E-409C-BE32-E72D297353CC}">
                <c16:uniqueId val="{0000000A-7841-47B5-B2C9-31330765F66D}"/>
              </c:ext>
            </c:extLst>
          </c:dPt>
          <c:dPt>
            <c:idx val="9"/>
            <c:invertIfNegative val="0"/>
            <c:bubble3D val="0"/>
            <c:extLst>
              <c:ext xmlns:c16="http://schemas.microsoft.com/office/drawing/2014/chart" uri="{C3380CC4-5D6E-409C-BE32-E72D297353CC}">
                <c16:uniqueId val="{0000000B-7841-47B5-B2C9-31330765F66D}"/>
              </c:ext>
            </c:extLst>
          </c:dPt>
          <c:dPt>
            <c:idx val="10"/>
            <c:invertIfNegative val="0"/>
            <c:bubble3D val="0"/>
            <c:extLst>
              <c:ext xmlns:c16="http://schemas.microsoft.com/office/drawing/2014/chart" uri="{C3380CC4-5D6E-409C-BE32-E72D297353CC}">
                <c16:uniqueId val="{0000000C-7841-47B5-B2C9-31330765F66D}"/>
              </c:ext>
            </c:extLst>
          </c:dPt>
          <c:dLbls>
            <c:dLbl>
              <c:idx val="0"/>
              <c:layout>
                <c:manualLayout>
                  <c:x val="1.42270510229165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41-47B5-B2C9-31330765F66D}"/>
                </c:ext>
              </c:extLst>
            </c:dLbl>
            <c:dLbl>
              <c:idx val="1"/>
              <c:layout>
                <c:manualLayout>
                  <c:x val="1.0711510718825944E-2"/>
                  <c:y val="-9.25025410259879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41-47B5-B2C9-31330765F66D}"/>
                </c:ext>
              </c:extLst>
            </c:dLbl>
            <c:dLbl>
              <c:idx val="2"/>
              <c:layout>
                <c:manualLayout>
                  <c:x val="9.0375045765709698E-3"/>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841-47B5-B2C9-31330765F66D}"/>
                </c:ext>
              </c:extLst>
            </c:dLbl>
            <c:dLbl>
              <c:idx val="3"/>
              <c:layout>
                <c:manualLayout>
                  <c:x val="1.506250762761822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41-47B5-B2C9-31330765F66D}"/>
                </c:ext>
              </c:extLst>
            </c:dLbl>
            <c:dLbl>
              <c:idx val="4"/>
              <c:layout>
                <c:manualLayout>
                  <c:x val="1.656875839038005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841-47B5-B2C9-31330765F66D}"/>
                </c:ext>
              </c:extLst>
            </c:dLbl>
            <c:dLbl>
              <c:idx val="5"/>
              <c:layout>
                <c:manualLayout>
                  <c:x val="1.054375533933279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841-47B5-B2C9-31330765F66D}"/>
                </c:ext>
              </c:extLst>
            </c:dLbl>
            <c:dLbl>
              <c:idx val="6"/>
              <c:layout>
                <c:manualLayout>
                  <c:x val="1.506250762761817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841-47B5-B2C9-31330765F66D}"/>
                </c:ext>
              </c:extLst>
            </c:dLbl>
            <c:dLbl>
              <c:idx val="7"/>
              <c:layout>
                <c:manualLayout>
                  <c:x val="1.355625686485634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841-47B5-B2C9-31330765F66D}"/>
                </c:ext>
              </c:extLst>
            </c:dLbl>
            <c:dLbl>
              <c:idx val="8"/>
              <c:layout>
                <c:manualLayout>
                  <c:x val="1.5565545016169351E-2"/>
                  <c:y val="2.726931716130322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841-47B5-B2C9-31330765F66D}"/>
                </c:ext>
              </c:extLst>
            </c:dLbl>
            <c:dLbl>
              <c:idx val="9"/>
              <c:layout>
                <c:manualLayout>
                  <c:x val="1.3556256864856564E-2"/>
                  <c:y val="-6.52315553283015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841-47B5-B2C9-31330765F66D}"/>
                </c:ext>
              </c:extLst>
            </c:dLbl>
            <c:dLbl>
              <c:idx val="10"/>
              <c:layout>
                <c:manualLayout>
                  <c:x val="1.0043647689400853E-2"/>
                  <c:y val="-5.489480085308440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841-47B5-B2C9-31330765F66D}"/>
                </c:ext>
              </c:extLst>
            </c:dLbl>
            <c:dLbl>
              <c:idx val="11"/>
              <c:layout>
                <c:manualLayout>
                  <c:x val="1.171758897096766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841-47B5-B2C9-31330765F66D}"/>
                </c:ext>
              </c:extLst>
            </c:dLbl>
            <c:dLbl>
              <c:idx val="12"/>
              <c:layout>
                <c:manualLayout>
                  <c:x val="1.389226276660315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841-47B5-B2C9-31330765F66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7.400000000000001E-2</c:v>
                </c:pt>
                <c:pt idx="1">
                  <c:v>7.8E-2</c:v>
                </c:pt>
                <c:pt idx="2">
                  <c:v>6.9000000000000006E-2</c:v>
                </c:pt>
                <c:pt idx="3">
                  <c:v>7.0999999999999994E-2</c:v>
                </c:pt>
                <c:pt idx="4">
                  <c:v>7.5999999999999998E-2</c:v>
                </c:pt>
                <c:pt idx="5">
                  <c:v>8.6999999999999994E-2</c:v>
                </c:pt>
                <c:pt idx="6">
                  <c:v>8.4000000000000005E-2</c:v>
                </c:pt>
                <c:pt idx="7">
                  <c:v>9.8000000000000004E-2</c:v>
                </c:pt>
                <c:pt idx="8">
                  <c:v>0.09</c:v>
                </c:pt>
                <c:pt idx="9">
                  <c:v>9.3000000000000013E-2</c:v>
                </c:pt>
                <c:pt idx="10">
                  <c:v>9.4E-2</c:v>
                </c:pt>
                <c:pt idx="11">
                  <c:v>7.3999999999999996E-2</c:v>
                </c:pt>
                <c:pt idx="12">
                  <c:v>7.400000000000001E-2</c:v>
                </c:pt>
              </c:numCache>
            </c:numRef>
          </c:val>
          <c:extLst>
            <c:ext xmlns:c16="http://schemas.microsoft.com/office/drawing/2014/chart" uri="{C3380CC4-5D6E-409C-BE32-E72D297353CC}">
              <c16:uniqueId val="{0000000D-7841-47B5-B2C9-31330765F66D}"/>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9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27</c:v>
                </c:pt>
                <c:pt idx="1">
                  <c:v>28</c:v>
                </c:pt>
                <c:pt idx="2">
                  <c:v>24</c:v>
                </c:pt>
                <c:pt idx="3">
                  <c:v>21</c:v>
                </c:pt>
                <c:pt idx="4">
                  <c:v>23</c:v>
                </c:pt>
                <c:pt idx="5">
                  <c:v>25</c:v>
                </c:pt>
                <c:pt idx="6">
                  <c:v>17</c:v>
                </c:pt>
                <c:pt idx="7">
                  <c:v>25</c:v>
                </c:pt>
                <c:pt idx="8">
                  <c:v>23</c:v>
                </c:pt>
                <c:pt idx="9">
                  <c:v>23</c:v>
                </c:pt>
                <c:pt idx="10">
                  <c:v>23</c:v>
                </c:pt>
                <c:pt idx="11">
                  <c:v>24</c:v>
                </c:pt>
                <c:pt idx="12">
                  <c:v>20</c:v>
                </c:pt>
                <c:pt idx="13">
                  <c:v>20</c:v>
                </c:pt>
                <c:pt idx="14">
                  <c:v>14</c:v>
                </c:pt>
                <c:pt idx="15">
                  <c:v>26</c:v>
                </c:pt>
                <c:pt idx="16">
                  <c:v>27</c:v>
                </c:pt>
                <c:pt idx="17">
                  <c:v>28</c:v>
                </c:pt>
                <c:pt idx="18">
                  <c:v>20</c:v>
                </c:pt>
                <c:pt idx="19">
                  <c:v>26</c:v>
                </c:pt>
                <c:pt idx="20">
                  <c:v>26</c:v>
                </c:pt>
                <c:pt idx="21">
                  <c:v>25</c:v>
                </c:pt>
                <c:pt idx="22">
                  <c:v>18</c:v>
                </c:pt>
                <c:pt idx="23">
                  <c:v>18</c:v>
                </c:pt>
              </c:numCache>
            </c:numRef>
          </c:val>
          <c:smooth val="0"/>
          <c:extLst>
            <c:ext xmlns:c16="http://schemas.microsoft.com/office/drawing/2014/chart" uri="{C3380CC4-5D6E-409C-BE32-E72D297353CC}">
              <c16:uniqueId val="{00000000-3D74-4C21-A605-768CC13E0BF9}"/>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9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0.7</c:v>
                </c:pt>
                <c:pt idx="1">
                  <c:v>1.4</c:v>
                </c:pt>
                <c:pt idx="2">
                  <c:v>2.6</c:v>
                </c:pt>
                <c:pt idx="3">
                  <c:v>1</c:v>
                </c:pt>
                <c:pt idx="4">
                  <c:v>1.5</c:v>
                </c:pt>
                <c:pt idx="5">
                  <c:v>1.4166666666666667</c:v>
                </c:pt>
                <c:pt idx="6">
                  <c:v>1.5217391304347827</c:v>
                </c:pt>
                <c:pt idx="7">
                  <c:v>0.90476190476190477</c:v>
                </c:pt>
                <c:pt idx="8">
                  <c:v>1.6842105263157894</c:v>
                </c:pt>
                <c:pt idx="9">
                  <c:v>1.1499999999999999</c:v>
                </c:pt>
                <c:pt idx="10">
                  <c:v>1.9</c:v>
                </c:pt>
                <c:pt idx="11">
                  <c:v>0.5</c:v>
                </c:pt>
                <c:pt idx="12">
                  <c:v>1.3</c:v>
                </c:pt>
                <c:pt idx="13">
                  <c:v>0.3</c:v>
                </c:pt>
                <c:pt idx="14">
                  <c:v>0.4</c:v>
                </c:pt>
                <c:pt idx="15">
                  <c:v>0.5</c:v>
                </c:pt>
                <c:pt idx="22">
                  <c:v>0.7</c:v>
                </c:pt>
                <c:pt idx="23">
                  <c:v>0.7</c:v>
                </c:pt>
              </c:numCache>
            </c:numRef>
          </c:val>
          <c:extLst>
            <c:ext xmlns:c16="http://schemas.microsoft.com/office/drawing/2014/chart" uri="{C3380CC4-5D6E-409C-BE32-E72D297353CC}">
              <c16:uniqueId val="{00000000-AC77-435F-AD50-00F852D36C04}"/>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4"/>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80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76</c:v>
                </c:pt>
                <c:pt idx="1">
                  <c:v>64</c:v>
                </c:pt>
                <c:pt idx="2">
                  <c:v>53</c:v>
                </c:pt>
                <c:pt idx="3">
                  <c:v>65</c:v>
                </c:pt>
                <c:pt idx="4">
                  <c:v>54</c:v>
                </c:pt>
                <c:pt idx="5">
                  <c:v>50</c:v>
                </c:pt>
                <c:pt idx="6">
                  <c:v>48</c:v>
                </c:pt>
                <c:pt idx="7">
                  <c:v>71</c:v>
                </c:pt>
                <c:pt idx="8">
                  <c:v>58</c:v>
                </c:pt>
                <c:pt idx="9">
                  <c:v>70</c:v>
                </c:pt>
                <c:pt idx="10">
                  <c:v>68</c:v>
                </c:pt>
                <c:pt idx="11">
                  <c:v>85</c:v>
                </c:pt>
                <c:pt idx="12">
                  <c:v>71</c:v>
                </c:pt>
                <c:pt idx="13">
                  <c:v>78</c:v>
                </c:pt>
                <c:pt idx="14">
                  <c:v>86</c:v>
                </c:pt>
                <c:pt idx="15">
                  <c:v>88</c:v>
                </c:pt>
                <c:pt idx="17">
                  <c:v>87.2</c:v>
                </c:pt>
                <c:pt idx="22">
                  <c:v>88</c:v>
                </c:pt>
                <c:pt idx="23">
                  <c:v>69</c:v>
                </c:pt>
              </c:numCache>
            </c:numRef>
          </c:val>
          <c:extLst>
            <c:ext xmlns:c16="http://schemas.microsoft.com/office/drawing/2014/chart" uri="{C3380CC4-5D6E-409C-BE32-E72D297353CC}">
              <c16:uniqueId val="{00000000-9744-4671-8E16-FFB36D9B9847}"/>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62</cx:pt>
          <cx:pt idx="1">3</cx:pt>
          <cx:pt idx="2">176</cx:pt>
          <cx:pt idx="3">0</cx:pt>
          <cx:pt idx="4">151</cx:pt>
          <cx:pt idx="5">22</cx:pt>
          <cx:pt idx="6">12</cx:pt>
          <cx:pt idx="7">5</cx:pt>
          <cx:pt idx="8">0</cx:pt>
          <cx:pt idx="9">0</cx:pt>
          <cx:pt idx="10">20</cx:pt>
          <cx:pt idx="11">30</cx:pt>
          <cx:pt idx="12">21</cx:pt>
          <cx:pt idx="13">47</cx:pt>
          <cx:pt idx="14">258</cx:pt>
          <cx:pt idx="15">19</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4020045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solidFill>
                  <a:schemeClr val="tx1"/>
                </a:solidFill>
              </a:rPr>
              <a:t> </a:t>
            </a:r>
            <a:r>
              <a:rPr lang="nb-NO" sz="1200" dirty="0">
                <a:solidFill>
                  <a:schemeClr val="tx1"/>
                </a:solidFill>
              </a:rPr>
              <a:t>Gjennomsnittsalder Hægebostad </a:t>
            </a:r>
            <a:r>
              <a:rPr lang="nb-NO" dirty="0"/>
              <a:t>samla</a:t>
            </a:r>
            <a:r>
              <a:rPr lang="nb-NO" sz="1200" dirty="0">
                <a:solidFill>
                  <a:schemeClr val="tx1"/>
                </a:solidFill>
              </a:rPr>
              <a:t> for heile befolkninga: 40,5 år (SSB –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Figuren til venstre</a:t>
            </a:r>
            <a:r>
              <a:rPr lang="nn-NO" baseline="0" noProof="0" dirty="0"/>
              <a:t> viser den faktiske befolkningsutviklinga fram til </a:t>
            </a:r>
            <a:r>
              <a:rPr lang="nn-NO" dirty="0"/>
              <a:t>2026</a:t>
            </a:r>
            <a:r>
              <a:rPr lang="nn-NO" baseline="0" noProof="0" dirty="0"/>
              <a:t>, og deretter </a:t>
            </a:r>
            <a:r>
              <a:rPr lang="nn-NO" baseline="0" noProof="0" dirty="0" err="1"/>
              <a:t>SSB’s</a:t>
            </a:r>
            <a:r>
              <a:rPr lang="nn-NO" baseline="0" noProof="0" dirty="0"/>
              <a:t> middelalternativ fram til 2030. Denne framskrivinga viser ei nokså lineær utvikling og er basert på seinare års utvikling. og at årlige svingingar sjølvsagt ikkje fangast opp. Jo lengre fram i tid ein ser, jo mindre treffsikker er framskrivinga. Desse tar heller ikkje omsyn til hendingar det er grunn til å tru kan ha betyding, som til dømes større infrastrukturprosjekter eller bedrifts etableringar. </a:t>
            </a:r>
          </a:p>
          <a:p>
            <a:r>
              <a:rPr lang="nn-NO" baseline="0" noProof="0" dirty="0"/>
              <a:t>Figuren til høgre er det knyta lite uvisse til auken i den aldrande befolkninga. Dette er menneskjer vi allereie har hos oss i dag.</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dirty="0"/>
              <a:t>Kartet til høgre</a:t>
            </a:r>
            <a:r>
              <a:rPr lang="nn-NO" baseline="0" noProof="0" dirty="0"/>
              <a:t> er laget på grunnlag av </a:t>
            </a:r>
            <a:r>
              <a:rPr lang="nn-NO" baseline="0" noProof="0" dirty="0" err="1"/>
              <a:t>SSB’s</a:t>
            </a:r>
            <a:r>
              <a:rPr lang="nn-NO" baseline="0" noProof="0" dirty="0"/>
              <a:t> rutenettstatistikk</a:t>
            </a:r>
            <a:r>
              <a:rPr lang="nn-NO" baseline="0"/>
              <a:t>.</a:t>
            </a:r>
          </a:p>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Sentralisering</a:t>
            </a:r>
            <a:r>
              <a:rPr lang="nn-NO" baseline="0" noProof="0"/>
              <a:t> </a:t>
            </a:r>
            <a:r>
              <a:rPr lang="nn-NO" baseline="0" noProof="0" dirty="0"/>
              <a:t>er ei global </a:t>
            </a:r>
            <a:r>
              <a:rPr lang="nn-NO" baseline="0" noProof="0" dirty="0" err="1"/>
              <a:t>megatrend</a:t>
            </a:r>
            <a:r>
              <a:rPr lang="nn-NO" baseline="0" noProof="0" dirty="0"/>
              <a:t>.</a:t>
            </a:r>
            <a:endParaRPr lang="nn-NO" noProof="0" dirty="0"/>
          </a:p>
          <a:p>
            <a:endParaRPr lang="nb-NO"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1461697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Kjelde for verksemdsinformasjon:</a:t>
            </a:r>
            <a:r>
              <a:rPr lang="nn-NO" baseline="0" noProof="0"/>
              <a:t> Brønnøysund registeret.</a:t>
            </a:r>
            <a:endParaRPr lang="nn-NO"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nn-NO" noProof="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15</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sz="1200" b="1" i="0" kern="1200" noProof="0" dirty="0">
                <a:solidFill>
                  <a:schemeClr val="tx1"/>
                </a:solidFill>
                <a:effectLst/>
                <a:latin typeface="+mn-lt"/>
                <a:ea typeface="+mn-ea"/>
                <a:cs typeface="+mn-cs"/>
              </a:rPr>
              <a:t>FHI</a:t>
            </a:r>
            <a:r>
              <a:rPr lang="nn-NO" sz="1200" b="0" i="0" kern="1200" noProof="0" dirty="0">
                <a:solidFill>
                  <a:schemeClr val="tx1"/>
                </a:solidFill>
                <a:effectLst/>
                <a:latin typeface="+mn-lt"/>
                <a:ea typeface="+mn-ea"/>
                <a:cs typeface="+mn-cs"/>
              </a:rPr>
              <a:t> - Born som bur i hushald med inntekt under 60 % av nasjonal medianinntekt over ein treårsperiode, rekna</a:t>
            </a:r>
            <a:r>
              <a:rPr lang="nn-NO" sz="1200" b="0" i="0" kern="1200" baseline="0" noProof="0" dirty="0">
                <a:solidFill>
                  <a:schemeClr val="tx1"/>
                </a:solidFill>
                <a:effectLst/>
                <a:latin typeface="+mn-lt"/>
                <a:ea typeface="+mn-ea"/>
                <a:cs typeface="+mn-cs"/>
              </a:rPr>
              <a:t> ut</a:t>
            </a:r>
            <a:r>
              <a:rPr lang="nn-NO" sz="1200" b="0" i="0" kern="1200" noProof="0" dirty="0">
                <a:solidFill>
                  <a:schemeClr val="tx1"/>
                </a:solidFill>
                <a:effectLst/>
                <a:latin typeface="+mn-lt"/>
                <a:ea typeface="+mn-ea"/>
                <a:cs typeface="+mn-cs"/>
              </a:rPr>
              <a:t> etter EU-skala. Vedvarande </a:t>
            </a:r>
            <a:r>
              <a:rPr lang="nn-NO" sz="1200" b="0" i="0" kern="1200" noProof="0" dirty="0" err="1">
                <a:solidFill>
                  <a:schemeClr val="tx1"/>
                </a:solidFill>
                <a:effectLst/>
                <a:latin typeface="+mn-lt"/>
                <a:ea typeface="+mn-ea"/>
                <a:cs typeface="+mn-cs"/>
              </a:rPr>
              <a:t>låginntekt</a:t>
            </a:r>
            <a:r>
              <a:rPr lang="nn-NO" sz="1200" b="0" i="0" kern="1200" noProof="0" dirty="0">
                <a:solidFill>
                  <a:schemeClr val="tx1"/>
                </a:solidFill>
                <a:effectLst/>
                <a:latin typeface="+mn-lt"/>
                <a:ea typeface="+mn-ea"/>
                <a:cs typeface="+mn-cs"/>
              </a:rPr>
              <a:t> er rekna</a:t>
            </a:r>
            <a:r>
              <a:rPr lang="nn-NO" sz="1200" b="0" i="0" kern="1200" baseline="0" noProof="0" dirty="0">
                <a:solidFill>
                  <a:schemeClr val="tx1"/>
                </a:solidFill>
                <a:effectLst/>
                <a:latin typeface="+mn-lt"/>
                <a:ea typeface="+mn-ea"/>
                <a:cs typeface="+mn-cs"/>
              </a:rPr>
              <a:t> ut</a:t>
            </a:r>
            <a:r>
              <a:rPr lang="nn-NO" sz="1200" b="0" i="0" kern="1200" noProof="0" dirty="0">
                <a:solidFill>
                  <a:schemeClr val="tx1"/>
                </a:solidFill>
                <a:effectLst/>
                <a:latin typeface="+mn-lt"/>
                <a:ea typeface="+mn-ea"/>
                <a:cs typeface="+mn-cs"/>
              </a:rPr>
              <a:t> ved å slå saman inntekter til hushald over ein treårsperiode, og del denne summen på 3. Dette er den </a:t>
            </a:r>
            <a:r>
              <a:rPr lang="nn-NO" sz="1200" b="0" i="0" kern="1200" noProof="0">
                <a:solidFill>
                  <a:schemeClr val="tx1"/>
                </a:solidFill>
                <a:effectLst/>
                <a:latin typeface="+mn-lt"/>
                <a:ea typeface="+mn-ea"/>
                <a:cs typeface="+mn-cs"/>
              </a:rPr>
              <a:t>gjennomsnittlige hushaldsinntekta </a:t>
            </a:r>
            <a:r>
              <a:rPr lang="nn-NO" sz="1200" b="0" i="0" kern="1200" noProof="0" dirty="0">
                <a:solidFill>
                  <a:schemeClr val="tx1"/>
                </a:solidFill>
                <a:effectLst/>
                <a:latin typeface="+mn-lt"/>
                <a:ea typeface="+mn-ea"/>
                <a:cs typeface="+mn-cs"/>
              </a:rPr>
              <a:t>i treårsperioden.</a:t>
            </a:r>
            <a:endParaRPr lang="nn-NO" noProof="0" dirty="0"/>
          </a:p>
          <a:p>
            <a:endParaRPr lang="nn-NO" noProof="0" dirty="0"/>
          </a:p>
          <a:p>
            <a:r>
              <a:rPr lang="nn-NO" noProof="0" dirty="0"/>
              <a:t>Kjelde: Folkehelseinstituttet,</a:t>
            </a:r>
            <a:r>
              <a:rPr lang="nn-NO" baseline="0" noProof="0" dirty="0"/>
              <a:t> kommunehelsa.</a:t>
            </a:r>
            <a:endParaRPr lang="nn-NO" noProof="0" dirty="0"/>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3846278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n-NO" noProof="0" dirty="0"/>
              <a:t>Statistikk for Agder samla sett viser ein markant nedgang i tenner med karies for 5-åringar. </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18</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1.png"/><Relationship Id="rId5" Type="http://schemas.microsoft.com/office/2014/relationships/chartEx" Target="../charts/chartEx1.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5.xml"/><Relationship Id="rId4" Type="http://schemas.openxmlformats.org/officeDocument/2006/relationships/chart" Target="../charts/char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hyperlink" Target="https://agdertall.no/energi-og-klim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Hægebostad</a:t>
            </a:r>
          </a:p>
        </p:txBody>
      </p:sp>
      <p:sp>
        <p:nvSpPr>
          <p:cNvPr id="3" name="Undertittel 2"/>
          <p:cNvSpPr>
            <a:spLocks noGrp="1"/>
          </p:cNvSpPr>
          <p:nvPr>
            <p:ph type="subTitle" idx="1"/>
          </p:nvPr>
        </p:nvSpPr>
        <p:spPr>
          <a:xfrm>
            <a:off x="1193800" y="3594627"/>
            <a:ext cx="6776493" cy="1541688"/>
          </a:xfrm>
        </p:spPr>
        <p:txBody>
          <a:bodyPr/>
          <a:lstStyle/>
          <a:p>
            <a:endParaRPr lang="nb-NO" dirty="0"/>
          </a:p>
          <a:p>
            <a:r>
              <a:rPr lang="nb-NO" dirty="0" err="1"/>
              <a:t>Utval</a:t>
            </a:r>
            <a:r>
              <a:rPr lang="nb-NO" dirty="0"/>
              <a: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2" y="295900"/>
            <a:ext cx="535072" cy="668840"/>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Hægebostad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079458559"/>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dirty="0"/>
                        <a:t>Areal (km</a:t>
                      </a:r>
                      <a:r>
                        <a:rPr lang="nn-NO" sz="1200" baseline="30000" noProof="0" dirty="0"/>
                        <a:t>2</a:t>
                      </a:r>
                      <a:r>
                        <a:rPr lang="nn-NO" sz="1200" noProof="0" dirty="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dirty="0"/>
                        <a:t>Areal</a:t>
                      </a:r>
                    </a:p>
                  </a:txBody>
                  <a:tcPr/>
                </a:tc>
                <a:tc>
                  <a:txBody>
                    <a:bodyPr/>
                    <a:lstStyle/>
                    <a:p>
                      <a:pPr algn="ctr"/>
                      <a:r>
                        <a:rPr lang="nn-NO" sz="1200" noProof="0" dirty="0"/>
                        <a:t>461</a:t>
                      </a:r>
                    </a:p>
                  </a:txBody>
                  <a:tcPr/>
                </a:tc>
                <a:extLst>
                  <a:ext uri="{0D108BD9-81ED-4DB2-BD59-A6C34878D82A}">
                    <a16:rowId xmlns:a16="http://schemas.microsoft.com/office/drawing/2014/main" val="3696038960"/>
                  </a:ext>
                </a:extLst>
              </a:tr>
              <a:tr h="312707">
                <a:tc>
                  <a:txBody>
                    <a:bodyPr/>
                    <a:lstStyle/>
                    <a:p>
                      <a:r>
                        <a:rPr lang="nn-NO" sz="1200" noProof="0" dirty="0"/>
                        <a:t>Landareal</a:t>
                      </a:r>
                    </a:p>
                  </a:txBody>
                  <a:tcPr/>
                </a:tc>
                <a:tc>
                  <a:txBody>
                    <a:bodyPr/>
                    <a:lstStyle/>
                    <a:p>
                      <a:pPr algn="ctr"/>
                      <a:r>
                        <a:rPr lang="nn-NO" sz="1200" noProof="0" dirty="0"/>
                        <a:t>423</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n-NO" sz="1200" noProof="0" dirty="0"/>
                        <a:t>6</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Ferskvatn</a:t>
                      </a:r>
                    </a:p>
                  </a:txBody>
                  <a:tcPr/>
                </a:tc>
                <a:tc>
                  <a:txBody>
                    <a:bodyPr/>
                    <a:lstStyle/>
                    <a:p>
                      <a:pPr algn="ctr"/>
                      <a:r>
                        <a:rPr lang="nn-NO" sz="1200" noProof="0" dirty="0"/>
                        <a:t>39</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noProof="0" dirty="0"/>
                        <a:t>16</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Verna areal</a:t>
                      </a:r>
                    </a:p>
                  </a:txBody>
                  <a:tcPr/>
                </a:tc>
                <a:tc>
                  <a:txBody>
                    <a:bodyPr/>
                    <a:lstStyle/>
                    <a:p>
                      <a:pPr algn="ctr"/>
                      <a:r>
                        <a:rPr lang="nn-NO" sz="1200" noProof="0" dirty="0"/>
                        <a:t>86 </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254200760"/>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dirty="0"/>
                        <a:t>Tenester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dirty="0"/>
                        <a:t>Barneskular</a:t>
                      </a:r>
                    </a:p>
                  </a:txBody>
                  <a:tcPr/>
                </a:tc>
                <a:tc>
                  <a:txBody>
                    <a:bodyPr/>
                    <a:lstStyle/>
                    <a:p>
                      <a:pPr algn="ctr"/>
                      <a:r>
                        <a:rPr lang="nn-NO" sz="1200" noProof="0" dirty="0">
                          <a:solidFill>
                            <a:schemeClr val="tx1"/>
                          </a:solidFill>
                        </a:rPr>
                        <a:t>2 (167 </a:t>
                      </a:r>
                      <a:r>
                        <a:rPr lang="nn-NO" sz="1200" baseline="0" noProof="0" dirty="0">
                          <a:solidFill>
                            <a:schemeClr val="tx1"/>
                          </a:solidFill>
                        </a:rPr>
                        <a:t>elevar)</a:t>
                      </a:r>
                      <a:endParaRPr lang="nn-NO" sz="1200" noProof="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n-NO" sz="1200" noProof="0" dirty="0"/>
                        <a:t>Ungdomsskular</a:t>
                      </a:r>
                    </a:p>
                  </a:txBody>
                  <a:tcPr/>
                </a:tc>
                <a:tc>
                  <a:txBody>
                    <a:bodyPr/>
                    <a:lstStyle/>
                    <a:p>
                      <a:pPr algn="ctr"/>
                      <a:r>
                        <a:rPr lang="nn-NO" sz="1200" noProof="0" dirty="0">
                          <a:solidFill>
                            <a:schemeClr val="tx1"/>
                          </a:solidFill>
                        </a:rPr>
                        <a:t>Byremo</a:t>
                      </a:r>
                    </a:p>
                  </a:txBody>
                  <a:tcPr/>
                </a:tc>
                <a:extLst>
                  <a:ext uri="{0D108BD9-81ED-4DB2-BD59-A6C34878D82A}">
                    <a16:rowId xmlns:a16="http://schemas.microsoft.com/office/drawing/2014/main" val="291333389"/>
                  </a:ext>
                </a:extLst>
              </a:tr>
              <a:tr h="312707">
                <a:tc>
                  <a:txBody>
                    <a:bodyPr/>
                    <a:lstStyle/>
                    <a:p>
                      <a:r>
                        <a:rPr lang="nn-NO" sz="1200" noProof="0" dirty="0"/>
                        <a:t>Vidaregåande skular</a:t>
                      </a:r>
                    </a:p>
                  </a:txBody>
                  <a:tcPr/>
                </a:tc>
                <a:tc>
                  <a:txBody>
                    <a:bodyPr/>
                    <a:lstStyle/>
                    <a:p>
                      <a:pPr algn="ctr"/>
                      <a:endParaRPr lang="nn-NO" sz="1200" noProof="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Tannklinikk</a:t>
                      </a:r>
                    </a:p>
                  </a:txBody>
                  <a:tcPr/>
                </a:tc>
                <a:tc>
                  <a:txBody>
                    <a:bodyPr/>
                    <a:lstStyle/>
                    <a:p>
                      <a:pPr algn="ctr"/>
                      <a:r>
                        <a:rPr lang="nn-NO" sz="1200" noProof="0" dirty="0">
                          <a:solidFill>
                            <a:schemeClr val="tx1"/>
                          </a:solidFill>
                        </a:rPr>
                        <a:t>Byremo</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Fylkesveg (km)</a:t>
                      </a:r>
                    </a:p>
                  </a:txBody>
                  <a:tcPr/>
                </a:tc>
                <a:tc>
                  <a:txBody>
                    <a:bodyPr/>
                    <a:lstStyle/>
                    <a:p>
                      <a:pPr algn="ctr"/>
                      <a:r>
                        <a:rPr lang="nn-NO" sz="1200" noProof="0" dirty="0"/>
                        <a:t>102</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4125023318"/>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dirty="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dirty="0"/>
                        <a:t>Folketal</a:t>
                      </a:r>
                    </a:p>
                  </a:txBody>
                  <a:tcPr/>
                </a:tc>
                <a:tc>
                  <a:txBody>
                    <a:bodyPr/>
                    <a:lstStyle/>
                    <a:p>
                      <a:pPr algn="ctr"/>
                      <a:r>
                        <a:rPr lang="nn-NO" sz="1200" dirty="0"/>
                        <a:t>1 794</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dirty="0" err="1"/>
                        <a:t>Andel</a:t>
                      </a:r>
                      <a:r>
                        <a:rPr lang="nn-NO" sz="1200" dirty="0"/>
                        <a:t> kvinner</a:t>
                      </a:r>
                    </a:p>
                  </a:txBody>
                  <a:tcPr/>
                </a:tc>
                <a:tc>
                  <a:txBody>
                    <a:bodyPr/>
                    <a:lstStyle/>
                    <a:p>
                      <a:pPr algn="ctr"/>
                      <a:r>
                        <a:rPr lang="nn-NO" sz="1200" dirty="0"/>
                        <a:t>47,4 (Agder:</a:t>
                      </a:r>
                      <a:r>
                        <a:rPr lang="nn-NO" sz="1200" baseline="0" dirty="0"/>
                        <a:t> </a:t>
                      </a:r>
                      <a:r>
                        <a:rPr lang="nn-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dirty="0" err="1"/>
                        <a:t>Andel</a:t>
                      </a:r>
                      <a:r>
                        <a:rPr lang="nn-NO" sz="1200" dirty="0"/>
                        <a:t> i </a:t>
                      </a:r>
                      <a:r>
                        <a:rPr lang="nn-NO" sz="1200" noProof="0" dirty="0"/>
                        <a:t>tettstad</a:t>
                      </a:r>
                      <a:r>
                        <a:rPr lang="nn-NO" sz="1200" dirty="0"/>
                        <a:t>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dirty="0"/>
                        <a:t>13 %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dirty="0"/>
                        <a:t>Gjennomsnittsalder</a:t>
                      </a:r>
                    </a:p>
                  </a:txBody>
                  <a:tcPr/>
                </a:tc>
                <a:tc>
                  <a:txBody>
                    <a:bodyPr/>
                    <a:lstStyle/>
                    <a:p>
                      <a:pPr algn="ctr"/>
                      <a:r>
                        <a:rPr lang="nn-NO" sz="1200" baseline="0" dirty="0"/>
                        <a:t>menn </a:t>
                      </a:r>
                      <a:r>
                        <a:rPr lang="nn-NO" sz="1200" dirty="0"/>
                        <a:t>39,7 – kvinner 41,4</a:t>
                      </a:r>
                    </a:p>
                  </a:txBody>
                  <a:tcPr/>
                </a:tc>
                <a:extLst>
                  <a:ext uri="{0D108BD9-81ED-4DB2-BD59-A6C34878D82A}">
                    <a16:rowId xmlns:a16="http://schemas.microsoft.com/office/drawing/2014/main" val="3931694125"/>
                  </a:ext>
                </a:extLst>
              </a:tr>
              <a:tr h="312707">
                <a:tc>
                  <a:txBody>
                    <a:bodyPr/>
                    <a:lstStyle/>
                    <a:p>
                      <a:r>
                        <a:rPr lang="nn-NO" sz="1200" dirty="0"/>
                        <a:t>Forventa levealder</a:t>
                      </a:r>
                    </a:p>
                  </a:txBody>
                  <a:tcPr/>
                </a:tc>
                <a:tc>
                  <a:txBody>
                    <a:bodyPr/>
                    <a:lstStyle/>
                    <a:p>
                      <a:pPr algn="ctr"/>
                      <a:r>
                        <a:rPr lang="nn-NO" sz="1200" dirty="0">
                          <a:solidFill>
                            <a:schemeClr val="tx1"/>
                          </a:solidFill>
                        </a:rPr>
                        <a:t>menn 79,3 - kvinner 82,8</a:t>
                      </a:r>
                    </a:p>
                  </a:txBody>
                  <a:tcPr/>
                </a:tc>
                <a:extLst>
                  <a:ext uri="{0D108BD9-81ED-4DB2-BD59-A6C34878D82A}">
                    <a16:rowId xmlns:a16="http://schemas.microsoft.com/office/drawing/2014/main" val="2448623123"/>
                  </a:ext>
                </a:extLst>
              </a:tr>
              <a:tr h="312707">
                <a:tc>
                  <a:txBody>
                    <a:bodyPr/>
                    <a:lstStyle/>
                    <a:p>
                      <a:pPr lvl="0">
                        <a:buNone/>
                      </a:pPr>
                      <a:r>
                        <a:rPr lang="nn-NO" sz="1200" b="0" u="none" strike="noStrike" noProof="0"/>
                        <a:t>Personar </a:t>
                      </a:r>
                      <a:r>
                        <a:rPr lang="nn-NO" sz="1200" b="0" u="none" strike="noStrike" noProof="0" dirty="0"/>
                        <a:t>per hushald</a:t>
                      </a:r>
                      <a:endParaRPr lang="nn-NO" dirty="0"/>
                    </a:p>
                  </a:txBody>
                  <a:tcPr/>
                </a:tc>
                <a:tc>
                  <a:txBody>
                    <a:bodyPr/>
                    <a:lstStyle/>
                    <a:p>
                      <a:pPr lvl="0" algn="ctr">
                        <a:buNone/>
                      </a:pPr>
                      <a:r>
                        <a:rPr lang="nn-NO" sz="1200" b="0" u="none" strike="noStrike" noProof="0" dirty="0">
                          <a:solidFill>
                            <a:schemeClr val="tx1"/>
                          </a:solidFill>
                        </a:rPr>
                        <a:t>2,3 (Agder: 2,1)</a:t>
                      </a:r>
                      <a:endParaRPr lang="nn-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783483408"/>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dirty="0"/>
                        <a:t>Administrasjonssenter</a:t>
                      </a:r>
                    </a:p>
                  </a:txBody>
                  <a:tcPr/>
                </a:tc>
                <a:tc>
                  <a:txBody>
                    <a:bodyPr/>
                    <a:lstStyle/>
                    <a:p>
                      <a:pPr algn="ctr"/>
                      <a:r>
                        <a:rPr lang="nn-NO" sz="1200" noProof="0" dirty="0">
                          <a:solidFill>
                            <a:schemeClr val="tx1"/>
                          </a:solidFill>
                        </a:rPr>
                        <a:t>Tingvatn</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Interkommunalt politisk</a:t>
                      </a:r>
                      <a:r>
                        <a:rPr lang="nn-NO" sz="1200" baseline="0" noProof="0" dirty="0"/>
                        <a:t> råd</a:t>
                      </a:r>
                      <a:endParaRPr lang="nn-NO" sz="1200" noProof="0" dirty="0"/>
                    </a:p>
                  </a:txBody>
                  <a:tcPr/>
                </a:tc>
                <a:tc>
                  <a:txBody>
                    <a:bodyPr/>
                    <a:lstStyle/>
                    <a:p>
                      <a:pPr algn="ctr"/>
                      <a:r>
                        <a:rPr lang="nn-NO" sz="1200" noProof="0" dirty="0"/>
                        <a:t>Listerregionen</a:t>
                      </a:r>
                    </a:p>
                  </a:txBody>
                  <a:tcPr/>
                </a:tc>
                <a:extLst>
                  <a:ext uri="{0D108BD9-81ED-4DB2-BD59-A6C34878D82A}">
                    <a16:rowId xmlns:a16="http://schemas.microsoft.com/office/drawing/2014/main" val="291333389"/>
                  </a:ext>
                </a:extLst>
              </a:tr>
              <a:tr h="312707">
                <a:tc>
                  <a:txBody>
                    <a:bodyPr/>
                    <a:lstStyle/>
                    <a:p>
                      <a:r>
                        <a:rPr lang="nn-NO" sz="1200" noProof="0" dirty="0" err="1"/>
                        <a:t>Sentralitetsklasse</a:t>
                      </a:r>
                      <a:endParaRPr lang="nn-NO" sz="1200" noProof="0" dirty="0"/>
                    </a:p>
                  </a:txBody>
                  <a:tcPr/>
                </a:tc>
                <a:tc>
                  <a:txBody>
                    <a:bodyPr/>
                    <a:lstStyle/>
                    <a:p>
                      <a:pPr algn="ctr"/>
                      <a:r>
                        <a:rPr lang="nn-NO" sz="1200" noProof="0" dirty="0"/>
                        <a:t>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Distriktsindeks</a:t>
                      </a:r>
                    </a:p>
                  </a:txBody>
                  <a:tcPr/>
                </a:tc>
                <a:tc>
                  <a:txBody>
                    <a:bodyPr/>
                    <a:lstStyle/>
                    <a:p>
                      <a:pPr algn="ctr"/>
                      <a:r>
                        <a:rPr lang="nn-NO" sz="1200" noProof="0"/>
                        <a:t>50,6</a:t>
                      </a:r>
                      <a:endParaRPr lang="nn-NO" sz="1200" noProof="0" dirty="0"/>
                    </a:p>
                  </a:txBody>
                  <a:tcPr/>
                </a:tc>
                <a:extLst>
                  <a:ext uri="{0D108BD9-81ED-4DB2-BD59-A6C34878D82A}">
                    <a16:rowId xmlns:a16="http://schemas.microsoft.com/office/drawing/2014/main" val="3931694125"/>
                  </a:ext>
                </a:extLst>
              </a:tr>
              <a:tr h="312707">
                <a:tc>
                  <a:txBody>
                    <a:bodyPr/>
                    <a:lstStyle/>
                    <a:p>
                      <a:r>
                        <a:rPr lang="nn-NO" sz="1200" noProof="0" dirty="0"/>
                        <a:t>BA-område</a:t>
                      </a:r>
                    </a:p>
                  </a:txBody>
                  <a:tcPr/>
                </a:tc>
                <a:tc>
                  <a:txBody>
                    <a:bodyPr/>
                    <a:lstStyle/>
                    <a:p>
                      <a:pPr algn="ctr"/>
                      <a:r>
                        <a:rPr lang="nn-NO" sz="1200" noProof="0" dirty="0"/>
                        <a:t>BA46 Lyngdal</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5"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645673" y="4968922"/>
            <a:ext cx="4430318" cy="584775"/>
          </a:xfrm>
          <a:prstGeom prst="rect">
            <a:avLst/>
          </a:prstGeom>
          <a:noFill/>
        </p:spPr>
        <p:txBody>
          <a:bodyPr wrap="square" rtlCol="0">
            <a:spAutoFit/>
          </a:bodyPr>
          <a:lstStyle/>
          <a:p>
            <a:pPr algn="l"/>
            <a:r>
              <a:rPr lang="nn-NO" sz="1600" dirty="0"/>
              <a:t>SSB spår befolkningsnedgang som følgje av negativ innanlands flytting.</a:t>
            </a:r>
          </a:p>
        </p:txBody>
      </p:sp>
      <p:sp>
        <p:nvSpPr>
          <p:cNvPr id="8" name="TekstSylinder 7"/>
          <p:cNvSpPr txBox="1"/>
          <p:nvPr/>
        </p:nvSpPr>
        <p:spPr>
          <a:xfrm>
            <a:off x="5820442" y="4968922"/>
            <a:ext cx="6177766" cy="830997"/>
          </a:xfrm>
          <a:prstGeom prst="rect">
            <a:avLst/>
          </a:prstGeom>
          <a:noFill/>
        </p:spPr>
        <p:txBody>
          <a:bodyPr wrap="square" rtlCol="0">
            <a:spAutoFit/>
          </a:bodyPr>
          <a:lstStyle/>
          <a:p>
            <a:pPr algn="l"/>
            <a:r>
              <a:rPr lang="nn-NO" sz="1600" dirty="0"/>
              <a:t>Dersom </a:t>
            </a:r>
            <a:r>
              <a:rPr lang="nn-NO" sz="1600" dirty="0" err="1"/>
              <a:t>SSB’s</a:t>
            </a:r>
            <a:r>
              <a:rPr lang="nn-NO" sz="1600" dirty="0"/>
              <a:t> framskriving slår til, vil aldersbereevna minka frå dagens 3,5 til 2,5 i 2040. Aldringa vil truleg verte større enn snittet for Agder. </a:t>
            </a:r>
          </a:p>
        </p:txBody>
      </p:sp>
      <p:sp>
        <p:nvSpPr>
          <p:cNvPr id="5" name="TekstSylinder 4">
            <a:extLst>
              <a:ext uri="{FF2B5EF4-FFF2-40B4-BE49-F238E27FC236}">
                <a16:creationId xmlns:a16="http://schemas.microsoft.com/office/drawing/2014/main" id="{0DD29606-B93F-D0CB-563E-BF61FF8C72FD}"/>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1164A85B-5F83-92B7-5344-18DAD66713D0}"/>
              </a:ext>
            </a:extLst>
          </p:cNvPr>
          <p:cNvPicPr>
            <a:picLocks noChangeAspect="1"/>
          </p:cNvPicPr>
          <p:nvPr/>
        </p:nvPicPr>
        <p:blipFill>
          <a:blip r:embed="rId4"/>
          <a:stretch>
            <a:fillRect/>
          </a:stretch>
        </p:blipFill>
        <p:spPr>
          <a:xfrm>
            <a:off x="5820442" y="1398427"/>
            <a:ext cx="6177766" cy="3324520"/>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279596507"/>
              </p:ext>
            </p:extLst>
          </p:nvPr>
        </p:nvGraphicFramePr>
        <p:xfrm>
          <a:off x="359091" y="1398427"/>
          <a:ext cx="5003483" cy="332452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dirty="0"/>
              <a:t>Befolkningsutvikling</a:t>
            </a:r>
          </a:p>
        </p:txBody>
      </p:sp>
      <p:sp>
        <p:nvSpPr>
          <p:cNvPr id="5" name="TekstSylinder 4"/>
          <p:cNvSpPr txBox="1"/>
          <p:nvPr/>
        </p:nvSpPr>
        <p:spPr>
          <a:xfrm>
            <a:off x="496763" y="1197551"/>
            <a:ext cx="5363263" cy="4247317"/>
          </a:xfrm>
          <a:prstGeom prst="rect">
            <a:avLst/>
          </a:prstGeom>
          <a:noFill/>
        </p:spPr>
        <p:txBody>
          <a:bodyPr wrap="square" rtlCol="0">
            <a:spAutoFit/>
          </a:bodyPr>
          <a:lstStyle/>
          <a:p>
            <a:r>
              <a:rPr lang="nn-NO" dirty="0"/>
              <a:t>Frå 2020 til 2026 auka folketalet i Hægebostad med 114 personar (6,8 %). Folketalet auka mest i grunnkretsane Eiken (+75), Birkeland (+25) og Kvåle (+14). Mindre sentrale grunnkretsar har i hovudsak hatt svak eller negativ vekst. </a:t>
            </a:r>
          </a:p>
          <a:p>
            <a:endParaRPr lang="nn-NO" dirty="0"/>
          </a:p>
          <a:p>
            <a:r>
              <a:rPr lang="nn-NO" dirty="0"/>
              <a:t>Kartet til høgre viser utviklinga </a:t>
            </a:r>
            <a:r>
              <a:rPr lang="nn-NO"/>
              <a:t>frå 2020-2026, </a:t>
            </a:r>
            <a:r>
              <a:rPr lang="nn-NO" dirty="0"/>
              <a:t>og illustrerer at veksten vesentleg har kome i samanheng med eksisterande tettstader.</a:t>
            </a:r>
          </a:p>
          <a:p>
            <a:endParaRPr lang="nn-NO" dirty="0"/>
          </a:p>
          <a:p>
            <a:r>
              <a:rPr lang="nn-NO" dirty="0"/>
              <a:t>Innvandring til kommunesentre og byane, aldring, og ynskje etter nærleik til service/tenester​ og arbeidsmarknad​ er vanlige forklaringar på at trykket er størst i dei sentrale områda i ein kommune.</a:t>
            </a:r>
          </a:p>
        </p:txBody>
      </p:sp>
      <p:pic>
        <p:nvPicPr>
          <p:cNvPr id="6" name="Bilde 5">
            <a:extLst>
              <a:ext uri="{FF2B5EF4-FFF2-40B4-BE49-F238E27FC236}">
                <a16:creationId xmlns:a16="http://schemas.microsoft.com/office/drawing/2014/main" id="{B87F176F-1441-FEED-664E-F5B19B2498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3819" y="147483"/>
            <a:ext cx="5796116" cy="5796116"/>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6599" y="398463"/>
            <a:ext cx="4538261" cy="685606"/>
          </a:xfrm>
        </p:spPr>
        <p:txBody>
          <a:bodyPr/>
          <a:lstStyle/>
          <a:p>
            <a:r>
              <a:rPr lang="nn-NO" dirty="0"/>
              <a:t>Bustadbygging </a:t>
            </a:r>
          </a:p>
        </p:txBody>
      </p:sp>
      <p:sp>
        <p:nvSpPr>
          <p:cNvPr id="7" name="Plassholder for innhold 2"/>
          <p:cNvSpPr txBox="1">
            <a:spLocks/>
          </p:cNvSpPr>
          <p:nvPr/>
        </p:nvSpPr>
        <p:spPr>
          <a:xfrm>
            <a:off x="486453" y="1221115"/>
            <a:ext cx="5808654" cy="967903"/>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dirty="0"/>
              <a:t>I perioden 2020-2025 ble det igangsett i gjennomsnitt 9 bustader i året, </a:t>
            </a:r>
            <a:r>
              <a:rPr lang="nn-NO" sz="2000" dirty="0" err="1"/>
              <a:t>hvorav</a:t>
            </a:r>
            <a:r>
              <a:rPr lang="nn-NO" sz="2000" dirty="0"/>
              <a:t>               ca. 77 % einebustader.</a:t>
            </a:r>
          </a:p>
        </p:txBody>
      </p:sp>
      <p:sp>
        <p:nvSpPr>
          <p:cNvPr id="5" name="Tittel 1">
            <a:extLst>
              <a:ext uri="{FF2B5EF4-FFF2-40B4-BE49-F238E27FC236}">
                <a16:creationId xmlns:a16="http://schemas.microsoft.com/office/drawing/2014/main" id="{469D5768-48BE-511A-15C8-DA2233CCF3D3}"/>
              </a:ext>
            </a:extLst>
          </p:cNvPr>
          <p:cNvSpPr txBox="1">
            <a:spLocks/>
          </p:cNvSpPr>
          <p:nvPr/>
        </p:nvSpPr>
        <p:spPr>
          <a:xfrm>
            <a:off x="6382910" y="398463"/>
            <a:ext cx="4538261"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n-NO" dirty="0"/>
              <a:t>Bustadmasse </a:t>
            </a:r>
          </a:p>
        </p:txBody>
      </p:sp>
      <p:sp>
        <p:nvSpPr>
          <p:cNvPr id="18" name="Plassholder for innhold 2"/>
          <p:cNvSpPr txBox="1">
            <a:spLocks/>
          </p:cNvSpPr>
          <p:nvPr/>
        </p:nvSpPr>
        <p:spPr>
          <a:xfrm>
            <a:off x="6382910" y="1221115"/>
            <a:ext cx="5322637" cy="967902"/>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900 </a:t>
            </a:r>
            <a:r>
              <a:rPr lang="nb-NO" sz="2000" dirty="0" err="1"/>
              <a:t>bustader</a:t>
            </a:r>
            <a:r>
              <a:rPr lang="nb-NO" sz="2000" dirty="0"/>
              <a:t> i kommunen (budde og ubudde).</a:t>
            </a:r>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901605908"/>
              </p:ext>
            </p:extLst>
          </p:nvPr>
        </p:nvGraphicFramePr>
        <p:xfrm>
          <a:off x="736599" y="2326064"/>
          <a:ext cx="5227320" cy="33248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90079036"/>
              </p:ext>
            </p:extLst>
          </p:nvPr>
        </p:nvGraphicFramePr>
        <p:xfrm>
          <a:off x="6544835" y="2326063"/>
          <a:ext cx="5385912" cy="33523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1541688"/>
          </a:xfrm>
        </p:spPr>
        <p:txBody>
          <a:bodyPr/>
          <a:lstStyle/>
          <a:p>
            <a:r>
              <a:rPr lang="nn-NO" i="1" noProof="0" dirty="0"/>
              <a:t>I Regionplan Agder 2030 teiknast eit framtidsbilete der Agder i 2030 lukkast med å bruka det grøne skiftet </a:t>
            </a:r>
            <a:r>
              <a:rPr lang="nn-NO" b="0" i="1" noProof="0" dirty="0">
                <a:effectLst/>
              </a:rPr>
              <a:t>til innovasjon og verdiskaping, og ny teknologi bid</a:t>
            </a:r>
            <a:r>
              <a:rPr lang="nn-NO" i="1" noProof="0" dirty="0"/>
              <a:t>reg</a:t>
            </a:r>
            <a:r>
              <a:rPr lang="nn-NO" b="0" i="1" noProof="0" dirty="0">
                <a:effectLst/>
              </a:rPr>
              <a:t> til å løyse dei store klima- og miljøutfordringane. Fleire ressursar vært </a:t>
            </a:r>
            <a:r>
              <a:rPr lang="nn-NO" b="0" i="1" noProof="0" dirty="0" err="1">
                <a:effectLst/>
              </a:rPr>
              <a:t>gjenbrukt</a:t>
            </a:r>
            <a:r>
              <a:rPr lang="nn-NO" b="0" i="1" noProof="0" dirty="0">
                <a:effectLst/>
              </a:rPr>
              <a:t> og Agder er omstilt til ein meir sirkulær økonomi. Agder er ein attraktiv region for etablering av ny grøn kraftforedlande industri, basert på regionens fortrinn og eigne kraftressursar.</a:t>
            </a:r>
            <a:endParaRPr lang="nn-NO" i="1" noProof="0"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5696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5277911" cy="685606"/>
          </a:xfrm>
        </p:spPr>
        <p:txBody>
          <a:bodyPr/>
          <a:lstStyle/>
          <a:p>
            <a:r>
              <a:rPr lang="nn-NO" dirty="0"/>
              <a:t>Sysselsetting</a:t>
            </a:r>
          </a:p>
        </p:txBody>
      </p:sp>
      <p:sp>
        <p:nvSpPr>
          <p:cNvPr id="5" name="Plassholder for innhold 3"/>
          <p:cNvSpPr>
            <a:spLocks noGrp="1"/>
          </p:cNvSpPr>
          <p:nvPr>
            <p:ph sz="half" idx="1"/>
          </p:nvPr>
        </p:nvSpPr>
        <p:spPr>
          <a:xfrm>
            <a:off x="573578" y="950781"/>
            <a:ext cx="5277911" cy="3136027"/>
          </a:xfrm>
        </p:spPr>
        <p:txBody>
          <a:bodyPr/>
          <a:lstStyle/>
          <a:p>
            <a:pPr marL="0" indent="0">
              <a:buNone/>
            </a:pPr>
            <a:r>
              <a:rPr lang="nn-NO" sz="2000" i="1" dirty="0"/>
              <a:t>Regionale forskjellar:</a:t>
            </a:r>
          </a:p>
          <a:p>
            <a:r>
              <a:rPr lang="nn-NO" sz="2000" dirty="0"/>
              <a:t>Lågast </a:t>
            </a:r>
            <a:r>
              <a:rPr lang="nn-NO" sz="2000" dirty="0" err="1"/>
              <a:t>sysselsettingsandel</a:t>
            </a:r>
            <a:r>
              <a:rPr lang="nn-NO" sz="2000" dirty="0"/>
              <a:t> helt aust i Agder, og høgast </a:t>
            </a:r>
            <a:r>
              <a:rPr lang="nn-NO" sz="2000" dirty="0" err="1"/>
              <a:t>andel</a:t>
            </a:r>
            <a:r>
              <a:rPr lang="nn-NO" sz="2000" dirty="0"/>
              <a:t> i dei aller minst sentrale kommunane.</a:t>
            </a:r>
          </a:p>
          <a:p>
            <a:pPr marL="0" indent="0">
              <a:buNone/>
            </a:pPr>
            <a:endParaRPr lang="nn-NO" sz="800" i="1" dirty="0"/>
          </a:p>
          <a:p>
            <a:pPr marL="0" indent="0">
              <a:buNone/>
            </a:pPr>
            <a:r>
              <a:rPr lang="nn-NO" sz="2000" i="1" dirty="0"/>
              <a:t>Hægebostad:</a:t>
            </a:r>
          </a:p>
          <a:p>
            <a:r>
              <a:rPr lang="nn-NO" sz="2000" dirty="0"/>
              <a:t>Vesentleg høgare </a:t>
            </a:r>
            <a:r>
              <a:rPr lang="nn-NO" sz="2000" dirty="0" err="1"/>
              <a:t>sysselsettingsandel</a:t>
            </a:r>
            <a:r>
              <a:rPr lang="nn-NO" sz="2000" dirty="0"/>
              <a:t> enn fylket elles og gjennomsnittet for landet.</a:t>
            </a:r>
          </a:p>
          <a:p>
            <a:endParaRPr lang="nb-NO" sz="2000" dirty="0"/>
          </a:p>
        </p:txBody>
      </p:sp>
      <p:sp>
        <p:nvSpPr>
          <p:cNvPr id="8" name="TekstSylinder 7">
            <a:extLst>
              <a:ext uri="{FF2B5EF4-FFF2-40B4-BE49-F238E27FC236}">
                <a16:creationId xmlns:a16="http://schemas.microsoft.com/office/drawing/2014/main" id="{7FD796C8-555C-A8D8-DB77-8F549269E356}"/>
              </a:ext>
            </a:extLst>
          </p:cNvPr>
          <p:cNvSpPr txBox="1"/>
          <p:nvPr/>
        </p:nvSpPr>
        <p:spPr>
          <a:xfrm>
            <a:off x="9185153" y="6217891"/>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44434982-DF2E-0A43-CDB4-E41AC3A3FA9C}"/>
              </a:ext>
            </a:extLst>
          </p:cNvPr>
          <p:cNvGraphicFramePr>
            <a:graphicFrameLocks noGrp="1"/>
          </p:cNvGraphicFramePr>
          <p:nvPr>
            <p:extLst>
              <p:ext uri="{D42A27DB-BD31-4B8C-83A1-F6EECF244321}">
                <p14:modId xmlns:p14="http://schemas.microsoft.com/office/powerpoint/2010/main" val="178612857"/>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a:t>Kvinner</a:t>
                      </a:r>
                      <a:endParaRPr lang="nb-NO" sz="1600" b="1"/>
                    </a:p>
                  </a:txBody>
                  <a:tcPr anchor="ctr"/>
                </a:tc>
                <a:extLst>
                  <a:ext uri="{0D108BD9-81ED-4DB2-BD59-A6C34878D82A}">
                    <a16:rowId xmlns:a16="http://schemas.microsoft.com/office/drawing/2014/main" val="957641228"/>
                  </a:ext>
                </a:extLst>
              </a:tr>
              <a:tr h="269427">
                <a:tc>
                  <a:txBody>
                    <a:bodyPr/>
                    <a:lstStyle/>
                    <a:p>
                      <a:pPr algn="ctr"/>
                      <a:r>
                        <a:rPr lang="nb-NO" sz="1400" b="0" dirty="0"/>
                        <a:t>Hægebostad</a:t>
                      </a:r>
                    </a:p>
                  </a:txBody>
                  <a:tcPr anchor="ctr"/>
                </a:tc>
                <a:tc>
                  <a:txBody>
                    <a:bodyPr/>
                    <a:lstStyle/>
                    <a:p>
                      <a:pPr algn="ctr"/>
                      <a:r>
                        <a:rPr lang="nb-NO" sz="1400" b="0" dirty="0"/>
                        <a:t>79,9</a:t>
                      </a:r>
                    </a:p>
                  </a:txBody>
                  <a:tcPr anchor="ctr"/>
                </a:tc>
                <a:tc>
                  <a:txBody>
                    <a:bodyPr/>
                    <a:lstStyle/>
                    <a:p>
                      <a:pPr algn="ctr"/>
                      <a:r>
                        <a:rPr lang="nb-NO" sz="1400" b="0" dirty="0"/>
                        <a:t>82,9</a:t>
                      </a:r>
                    </a:p>
                  </a:txBody>
                  <a:tcPr anchor="ctr"/>
                </a:tc>
                <a:tc>
                  <a:txBody>
                    <a:bodyPr/>
                    <a:lstStyle/>
                    <a:p>
                      <a:pPr algn="ctr"/>
                      <a:r>
                        <a:rPr lang="nb-NO" sz="1400" b="0" dirty="0"/>
                        <a:t>76,4</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4A233953-1337-9E5A-FEF3-308E10315259}"/>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A7977C88-A93A-8BBE-9B1D-8666701E661A}"/>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n-NO" dirty="0">
                <a:solidFill>
                  <a:schemeClr val="bg2">
                    <a:lumMod val="10000"/>
                  </a:schemeClr>
                </a:solidFill>
              </a:rPr>
              <a:t>Bu- og arbeidsmarknader</a:t>
            </a:r>
            <a:endParaRPr lang="nb-NO" dirty="0">
              <a:solidFill>
                <a:schemeClr val="bg2">
                  <a:lumMod val="10000"/>
                </a:schemeClr>
              </a:solidFill>
            </a:endParaRPr>
          </a:p>
        </p:txBody>
      </p:sp>
      <p:sp>
        <p:nvSpPr>
          <p:cNvPr id="3" name="Plassholder for innhold 2"/>
          <p:cNvSpPr>
            <a:spLocks noGrp="1"/>
          </p:cNvSpPr>
          <p:nvPr>
            <p:ph idx="1"/>
          </p:nvPr>
        </p:nvSpPr>
        <p:spPr>
          <a:xfrm>
            <a:off x="527347" y="1189554"/>
            <a:ext cx="6636105" cy="1308952"/>
          </a:xfrm>
        </p:spPr>
        <p:txBody>
          <a:bodyPr>
            <a:noAutofit/>
          </a:bodyPr>
          <a:lstStyle/>
          <a:p>
            <a:r>
              <a:rPr lang="nn-NO" sz="2000" dirty="0"/>
              <a:t>Hægebostad høyrer til Lyngdal bu- og arbeidsmarknads -region. 57 % av de sysselsette med bustad i Hægebostad arbeider i sin eigen kommune. 16 % av dei sysselsette hadde arbeidsstad i Lyngdal kommune. </a:t>
            </a:r>
          </a:p>
          <a:p>
            <a:endParaRPr lang="nb-NO" sz="2000" i="1" dirty="0"/>
          </a:p>
        </p:txBody>
      </p:sp>
      <p:sp>
        <p:nvSpPr>
          <p:cNvPr id="29" name="TekstSylinder 28"/>
          <p:cNvSpPr txBox="1"/>
          <p:nvPr/>
        </p:nvSpPr>
        <p:spPr>
          <a:xfrm>
            <a:off x="4767297" y="2605775"/>
            <a:ext cx="1793966" cy="646331"/>
          </a:xfrm>
          <a:prstGeom prst="rect">
            <a:avLst/>
          </a:prstGeom>
          <a:noFill/>
        </p:spPr>
        <p:txBody>
          <a:bodyPr wrap="square" rtlCol="0">
            <a:spAutoFit/>
          </a:bodyPr>
          <a:lstStyle/>
          <a:p>
            <a:r>
              <a:rPr lang="nn-NO" sz="1200" dirty="0"/>
              <a:t>Kommunens viktigaste pendlingsrelasjonar per 4. </a:t>
            </a:r>
            <a:r>
              <a:rPr lang="nn-NO" sz="1200" dirty="0" err="1"/>
              <a:t>kv</a:t>
            </a:r>
            <a:r>
              <a:rPr lang="nn-NO" sz="1200" dirty="0"/>
              <a:t> 2025 (SSB) </a:t>
            </a:r>
          </a:p>
        </p:txBody>
      </p:sp>
      <p:sp>
        <p:nvSpPr>
          <p:cNvPr id="4" name="TekstSylinder 3"/>
          <p:cNvSpPr txBox="1"/>
          <p:nvPr/>
        </p:nvSpPr>
        <p:spPr>
          <a:xfrm>
            <a:off x="10056997" y="307849"/>
            <a:ext cx="1725407" cy="1754326"/>
          </a:xfrm>
          <a:prstGeom prst="rect">
            <a:avLst/>
          </a:prstGeom>
          <a:noFill/>
        </p:spPr>
        <p:txBody>
          <a:bodyPr wrap="square" rtlCol="0">
            <a:spAutoFit/>
          </a:bodyPr>
          <a:lstStyle/>
          <a:p>
            <a:pPr lvl="0">
              <a:defRPr/>
            </a:pPr>
            <a:r>
              <a:rPr lang="nn-NO" sz="1200" i="1" dirty="0">
                <a:solidFill>
                  <a:srgbClr val="ECEAE6">
                    <a:lumMod val="10000"/>
                  </a:srgbClr>
                </a:solidFill>
              </a:rPr>
              <a:t>Definisjon:</a:t>
            </a:r>
            <a:br>
              <a:rPr lang="nn-NO" sz="1200" i="1" dirty="0">
                <a:solidFill>
                  <a:srgbClr val="ECEAE6">
                    <a:lumMod val="10000"/>
                  </a:srgbClr>
                </a:solidFill>
              </a:rPr>
            </a:br>
            <a:r>
              <a:rPr lang="nn-NO" sz="1200" i="1" dirty="0">
                <a:solidFill>
                  <a:srgbClr val="ECEAE6">
                    <a:lumMod val="10000"/>
                  </a:srgbClr>
                </a:solidFill>
              </a:rPr>
              <a:t>Ein region med felles marknader for arbeidskraft og arbeidsplassar, der innbyggarane ikkje treng å flytte eller bruke </a:t>
            </a:r>
            <a:r>
              <a:rPr lang="nn-NO" sz="1200" i="1" dirty="0" err="1">
                <a:solidFill>
                  <a:srgbClr val="ECEAE6">
                    <a:lumMod val="10000"/>
                  </a:srgbClr>
                </a:solidFill>
              </a:rPr>
              <a:t>vesentlig</a:t>
            </a:r>
            <a:r>
              <a:rPr lang="nn-NO" sz="1200" i="1" dirty="0">
                <a:solidFill>
                  <a:srgbClr val="ECEAE6">
                    <a:lumMod val="10000"/>
                  </a:srgbClr>
                </a:solidFill>
              </a:rPr>
              <a:t> tid på å reise for å arbeide</a:t>
            </a: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229222" y="6213098"/>
            <a:ext cx="1731337" cy="276999"/>
          </a:xfrm>
          <a:prstGeom prst="rect">
            <a:avLst/>
          </a:prstGeom>
          <a:noFill/>
        </p:spPr>
        <p:txBody>
          <a:bodyPr wrap="square" rtlCol="0">
            <a:spAutoFit/>
          </a:bodyPr>
          <a:lstStyle/>
          <a:p>
            <a:r>
              <a:rPr lang="nb-NO" sz="1200" dirty="0"/>
              <a:t>Kjelde: TØI 1713/2019</a:t>
            </a:r>
          </a:p>
        </p:txBody>
      </p:sp>
      <p:sp>
        <p:nvSpPr>
          <p:cNvPr id="6" name="TekstSylinder 5">
            <a:extLst>
              <a:ext uri="{FF2B5EF4-FFF2-40B4-BE49-F238E27FC236}">
                <a16:creationId xmlns:a16="http://schemas.microsoft.com/office/drawing/2014/main" id="{FE2A2EFF-689C-01F8-D5E9-52368122FCBF}"/>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C99B9E71-8F3A-5964-FC3D-DC5A4C8F1FCA}"/>
              </a:ext>
            </a:extLst>
          </p:cNvPr>
          <p:cNvGraphicFramePr>
            <a:graphicFrameLocks noGrp="1"/>
          </p:cNvGraphicFramePr>
          <p:nvPr>
            <p:extLst>
              <p:ext uri="{D42A27DB-BD31-4B8C-83A1-F6EECF244321}">
                <p14:modId xmlns:p14="http://schemas.microsoft.com/office/powerpoint/2010/main" val="4059937548"/>
              </p:ext>
            </p:extLst>
          </p:nvPr>
        </p:nvGraphicFramePr>
        <p:xfrm>
          <a:off x="772617" y="2583783"/>
          <a:ext cx="3670301" cy="1543050"/>
        </p:xfrm>
        <a:graphic>
          <a:graphicData uri="http://schemas.openxmlformats.org/drawingml/2006/table">
            <a:tbl>
              <a:tblPr/>
              <a:tblGrid>
                <a:gridCol w="1433860">
                  <a:extLst>
                    <a:ext uri="{9D8B030D-6E8A-4147-A177-3AD203B41FA5}">
                      <a16:colId xmlns:a16="http://schemas.microsoft.com/office/drawing/2014/main" val="3371230718"/>
                    </a:ext>
                  </a:extLst>
                </a:gridCol>
                <a:gridCol w="1322831">
                  <a:extLst>
                    <a:ext uri="{9D8B030D-6E8A-4147-A177-3AD203B41FA5}">
                      <a16:colId xmlns:a16="http://schemas.microsoft.com/office/drawing/2014/main" val="1094570642"/>
                    </a:ext>
                  </a:extLst>
                </a:gridCol>
                <a:gridCol w="913610">
                  <a:extLst>
                    <a:ext uri="{9D8B030D-6E8A-4147-A177-3AD203B41FA5}">
                      <a16:colId xmlns:a16="http://schemas.microsoft.com/office/drawing/2014/main" val="322843741"/>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204842803"/>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549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040552202"/>
                  </a:ext>
                </a:extLst>
              </a:tr>
              <a:tr h="219075">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284789291"/>
                  </a:ext>
                </a:extLst>
              </a:tr>
              <a:tr h="219075">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47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651737505"/>
                  </a:ext>
                </a:extLst>
              </a:tr>
              <a:tr h="219075">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46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698601460"/>
                  </a:ext>
                </a:extLst>
              </a:tr>
              <a:tr h="219075">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845175944"/>
                  </a:ext>
                </a:extLst>
              </a:tr>
              <a:tr h="219075">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716536236"/>
                  </a:ext>
                </a:extLst>
              </a:tr>
            </a:tbl>
          </a:graphicData>
        </a:graphic>
      </p:graphicFrame>
      <p:graphicFrame>
        <p:nvGraphicFramePr>
          <p:cNvPr id="41" name="Tabell 40">
            <a:extLst>
              <a:ext uri="{FF2B5EF4-FFF2-40B4-BE49-F238E27FC236}">
                <a16:creationId xmlns:a16="http://schemas.microsoft.com/office/drawing/2014/main" id="{CECF77B6-29C0-9DD9-1596-074AFB62F6B2}"/>
              </a:ext>
            </a:extLst>
          </p:cNvPr>
          <p:cNvGraphicFramePr>
            <a:graphicFrameLocks noGrp="1"/>
          </p:cNvGraphicFramePr>
          <p:nvPr>
            <p:extLst>
              <p:ext uri="{D42A27DB-BD31-4B8C-83A1-F6EECF244321}">
                <p14:modId xmlns:p14="http://schemas.microsoft.com/office/powerpoint/2010/main" val="1844284472"/>
              </p:ext>
            </p:extLst>
          </p:nvPr>
        </p:nvGraphicFramePr>
        <p:xfrm>
          <a:off x="778691" y="4291518"/>
          <a:ext cx="3670301" cy="1600200"/>
        </p:xfrm>
        <a:graphic>
          <a:graphicData uri="http://schemas.openxmlformats.org/drawingml/2006/table">
            <a:tbl>
              <a:tblPr/>
              <a:tblGrid>
                <a:gridCol w="1433860">
                  <a:extLst>
                    <a:ext uri="{9D8B030D-6E8A-4147-A177-3AD203B41FA5}">
                      <a16:colId xmlns:a16="http://schemas.microsoft.com/office/drawing/2014/main" val="2302456003"/>
                    </a:ext>
                  </a:extLst>
                </a:gridCol>
                <a:gridCol w="1322831">
                  <a:extLst>
                    <a:ext uri="{9D8B030D-6E8A-4147-A177-3AD203B41FA5}">
                      <a16:colId xmlns:a16="http://schemas.microsoft.com/office/drawing/2014/main" val="3309041040"/>
                    </a:ext>
                  </a:extLst>
                </a:gridCol>
                <a:gridCol w="913610">
                  <a:extLst>
                    <a:ext uri="{9D8B030D-6E8A-4147-A177-3AD203B41FA5}">
                      <a16:colId xmlns:a16="http://schemas.microsoft.com/office/drawing/2014/main" val="2104222839"/>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369154448"/>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549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565528869"/>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95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26273279"/>
                  </a:ext>
                </a:extLst>
              </a:tr>
              <a:tr h="228600">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363513661"/>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42934566"/>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951875166"/>
                  </a:ext>
                </a:extLst>
              </a:tr>
              <a:tr h="228600">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202547037"/>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tilsetteutvikling</a:t>
            </a:r>
          </a:p>
        </p:txBody>
      </p:sp>
      <p:sp>
        <p:nvSpPr>
          <p:cNvPr id="10" name="TekstSylinder 9"/>
          <p:cNvSpPr txBox="1"/>
          <p:nvPr/>
        </p:nvSpPr>
        <p:spPr>
          <a:xfrm>
            <a:off x="676027" y="4585097"/>
            <a:ext cx="5865341" cy="1200329"/>
          </a:xfrm>
          <a:prstGeom prst="rect">
            <a:avLst/>
          </a:prstGeom>
          <a:noFill/>
        </p:spPr>
        <p:txBody>
          <a:bodyPr wrap="square" rtlCol="0">
            <a:spAutoFit/>
          </a:bodyPr>
          <a:lstStyle/>
          <a:p>
            <a:pPr fontAlgn="t">
              <a:lnSpc>
                <a:spcPct val="100000"/>
              </a:lnSpc>
              <a:buNone/>
            </a:pPr>
            <a:r>
              <a:rPr lang="nb-NO" dirty="0"/>
              <a:t>Hægebostad har </a:t>
            </a:r>
            <a:r>
              <a:rPr lang="nb-NO" dirty="0" err="1"/>
              <a:t>ein</a:t>
            </a:r>
            <a:r>
              <a:rPr lang="nb-NO" dirty="0"/>
              <a:t> </a:t>
            </a:r>
            <a:r>
              <a:rPr lang="nb-NO" dirty="0" err="1"/>
              <a:t>høgare</a:t>
            </a:r>
            <a:r>
              <a:rPr lang="nb-NO" dirty="0"/>
              <a:t> del tilsette i privat sektor enn gjennomsnittet for Agder og </a:t>
            </a:r>
            <a:r>
              <a:rPr lang="nb-NO" dirty="0" err="1"/>
              <a:t>Noreg</a:t>
            </a:r>
            <a:r>
              <a:rPr lang="nb-NO" dirty="0"/>
              <a:t>. </a:t>
            </a:r>
            <a:r>
              <a:rPr lang="nb-NO" dirty="0" err="1"/>
              <a:t>Talet</a:t>
            </a:r>
            <a:r>
              <a:rPr lang="nb-NO" dirty="0"/>
              <a:t> på tilsette i privat sektor har </a:t>
            </a:r>
            <a:r>
              <a:rPr lang="nb-NO" dirty="0" err="1"/>
              <a:t>auka</a:t>
            </a:r>
            <a:r>
              <a:rPr lang="nb-NO" dirty="0"/>
              <a:t> med om lag 50 </a:t>
            </a:r>
            <a:r>
              <a:rPr lang="nb-NO" dirty="0" err="1"/>
              <a:t>personar</a:t>
            </a:r>
            <a:r>
              <a:rPr lang="nb-NO" dirty="0"/>
              <a:t> i perioden 2020–2025.</a:t>
            </a:r>
          </a:p>
        </p:txBody>
      </p:sp>
      <p:graphicFrame>
        <p:nvGraphicFramePr>
          <p:cNvPr id="8" name="Tabell 7">
            <a:extLst>
              <a:ext uri="{FF2B5EF4-FFF2-40B4-BE49-F238E27FC236}">
                <a16:creationId xmlns:a16="http://schemas.microsoft.com/office/drawing/2014/main" id="{B73C802B-416A-3645-B1F2-3323DC9FEDBA}"/>
              </a:ext>
            </a:extLst>
          </p:cNvPr>
          <p:cNvGraphicFramePr>
            <a:graphicFrameLocks noGrp="1"/>
          </p:cNvGraphicFramePr>
          <p:nvPr>
            <p:extLst>
              <p:ext uri="{D42A27DB-BD31-4B8C-83A1-F6EECF244321}">
                <p14:modId xmlns:p14="http://schemas.microsoft.com/office/powerpoint/2010/main" val="4275966452"/>
              </p:ext>
            </p:extLst>
          </p:nvPr>
        </p:nvGraphicFramePr>
        <p:xfrm>
          <a:off x="7423800" y="4529680"/>
          <a:ext cx="4633809" cy="1324980"/>
        </p:xfrm>
        <a:graphic>
          <a:graphicData uri="http://schemas.openxmlformats.org/drawingml/2006/table">
            <a:tbl>
              <a:tblPr firstRow="1"/>
              <a:tblGrid>
                <a:gridCol w="1664782">
                  <a:extLst>
                    <a:ext uri="{9D8B030D-6E8A-4147-A177-3AD203B41FA5}">
                      <a16:colId xmlns:a16="http://schemas.microsoft.com/office/drawing/2014/main" val="1365999862"/>
                    </a:ext>
                  </a:extLst>
                </a:gridCol>
                <a:gridCol w="609600">
                  <a:extLst>
                    <a:ext uri="{9D8B030D-6E8A-4147-A177-3AD203B41FA5}">
                      <a16:colId xmlns:a16="http://schemas.microsoft.com/office/drawing/2014/main" val="3749660731"/>
                    </a:ext>
                  </a:extLst>
                </a:gridCol>
                <a:gridCol w="612837">
                  <a:extLst>
                    <a:ext uri="{9D8B030D-6E8A-4147-A177-3AD203B41FA5}">
                      <a16:colId xmlns:a16="http://schemas.microsoft.com/office/drawing/2014/main" val="2274519698"/>
                    </a:ext>
                  </a:extLst>
                </a:gridCol>
                <a:gridCol w="748539">
                  <a:extLst>
                    <a:ext uri="{9D8B030D-6E8A-4147-A177-3AD203B41FA5}">
                      <a16:colId xmlns:a16="http://schemas.microsoft.com/office/drawing/2014/main" val="3548841313"/>
                    </a:ext>
                  </a:extLst>
                </a:gridCol>
                <a:gridCol w="998051">
                  <a:extLst>
                    <a:ext uri="{9D8B030D-6E8A-4147-A177-3AD203B41FA5}">
                      <a16:colId xmlns:a16="http://schemas.microsoft.com/office/drawing/2014/main" val="3353876632"/>
                    </a:ext>
                  </a:extLst>
                </a:gridCol>
              </a:tblGrid>
              <a:tr h="136824">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Hægebostad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4236578464"/>
                  </a:ext>
                </a:extLst>
              </a:tr>
              <a:tr h="136824">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5589206"/>
                  </a:ext>
                </a:extLst>
              </a:tr>
              <a:tr h="225760">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7109672"/>
                  </a:ext>
                </a:extLst>
              </a:tr>
              <a:tr h="225760">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8654313"/>
                  </a:ext>
                </a:extLst>
              </a:tr>
              <a:tr h="136824">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272149"/>
                  </a:ext>
                </a:extLst>
              </a:tr>
              <a:tr h="225760">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30,6 %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4561216"/>
                  </a:ext>
                </a:extLst>
              </a:tr>
              <a:tr h="136824">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66,1 %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8099587"/>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239154034"/>
              </p:ext>
            </p:extLst>
          </p:nvPr>
        </p:nvGraphicFramePr>
        <p:xfrm>
          <a:off x="551172" y="1230511"/>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541923818"/>
              </p:ext>
            </p:extLst>
          </p:nvPr>
        </p:nvGraphicFramePr>
        <p:xfrm>
          <a:off x="6828384" y="1230511"/>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7024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7239" y="295469"/>
            <a:ext cx="10153651" cy="685606"/>
          </a:xfrm>
        </p:spPr>
        <p:txBody>
          <a:bodyPr/>
          <a:lstStyle/>
          <a:p>
            <a:r>
              <a:rPr lang="nb-NO" dirty="0"/>
              <a:t>Næringsstruktur – 4. kvartal 2025</a:t>
            </a:r>
          </a:p>
        </p:txBody>
      </p:sp>
      <p:sp>
        <p:nvSpPr>
          <p:cNvPr id="10" name="TekstSylinder 9"/>
          <p:cNvSpPr txBox="1"/>
          <p:nvPr/>
        </p:nvSpPr>
        <p:spPr>
          <a:xfrm>
            <a:off x="342250" y="5163941"/>
            <a:ext cx="11716400" cy="830997"/>
          </a:xfrm>
          <a:prstGeom prst="rect">
            <a:avLst/>
          </a:prstGeom>
          <a:noFill/>
        </p:spPr>
        <p:txBody>
          <a:bodyPr wrap="square" rtlCol="0">
            <a:spAutoFit/>
          </a:bodyPr>
          <a:lstStyle/>
          <a:p>
            <a:r>
              <a:rPr lang="nn-NO" sz="1600" dirty="0"/>
              <a:t>Banefjell AS (bygging av jernbaner og undergrunnsbaner), Eiken mekaniske verkstad AS (produksjon av </a:t>
            </a:r>
            <a:r>
              <a:rPr lang="nn-NO" sz="1600" dirty="0" err="1"/>
              <a:t>metallkonstruksjoner</a:t>
            </a:r>
            <a:r>
              <a:rPr lang="nn-NO" sz="1600" dirty="0"/>
              <a:t> og deler), Hamran </a:t>
            </a:r>
            <a:r>
              <a:rPr lang="nn-NO" sz="1600" dirty="0" err="1"/>
              <a:t>snekkerverksted</a:t>
            </a:r>
            <a:r>
              <a:rPr lang="nn-NO" sz="1600" dirty="0"/>
              <a:t> AS (kjøkkenmøbler) og </a:t>
            </a:r>
            <a:r>
              <a:rPr lang="nn-NO" sz="1600" dirty="0" err="1"/>
              <a:t>Framtre</a:t>
            </a:r>
            <a:r>
              <a:rPr lang="nn-NO" sz="1600" dirty="0"/>
              <a:t> industri AS </a:t>
            </a:r>
            <a:r>
              <a:rPr lang="nn-NO" sz="1600" dirty="0" err="1"/>
              <a:t>avd</a:t>
            </a:r>
            <a:r>
              <a:rPr lang="nn-NO" sz="1600" dirty="0"/>
              <a:t>. Eikås (Saging og </a:t>
            </a:r>
            <a:r>
              <a:rPr lang="nn-NO" sz="1600" dirty="0" err="1"/>
              <a:t>høvling</a:t>
            </a:r>
            <a:r>
              <a:rPr lang="nn-NO" sz="1600" dirty="0"/>
              <a:t> av tre) er dei største private arbeidsgivarane i Hægebostad, kor tre-foredlande industri har ein god posisjon.</a:t>
            </a:r>
          </a:p>
        </p:txBody>
      </p:sp>
      <p:sp>
        <p:nvSpPr>
          <p:cNvPr id="5" name="TekstSylinder 4">
            <a:extLst>
              <a:ext uri="{FF2B5EF4-FFF2-40B4-BE49-F238E27FC236}">
                <a16:creationId xmlns:a16="http://schemas.microsoft.com/office/drawing/2014/main" id="{B2D22B60-289E-AE9A-A053-532B4697CA88}"/>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p:graphicFrame>
        <p:nvGraphicFramePr>
          <p:cNvPr id="8" name="Diagram 7"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1683395678"/>
              </p:ext>
            </p:extLst>
          </p:nvPr>
        </p:nvGraphicFramePr>
        <p:xfrm>
          <a:off x="5591175" y="1356202"/>
          <a:ext cx="6555349" cy="3574136"/>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4125366358"/>
                  </p:ext>
                </p:extLst>
              </p:nvPr>
            </p:nvGraphicFramePr>
            <p:xfrm>
              <a:off x="290511" y="1356202"/>
              <a:ext cx="5300664" cy="3557588"/>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6"/>
              <a:stretch>
                <a:fillRect/>
              </a:stretch>
            </p:blipFill>
            <p:spPr>
              <a:xfrm>
                <a:off x="290511" y="1356202"/>
                <a:ext cx="5300664" cy="3557588"/>
              </a:xfrm>
              <a:prstGeom prst="rect">
                <a:avLst/>
              </a:prstGeom>
            </p:spPr>
          </p:pic>
        </mc:Fallback>
      </mc:AlternateContent>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3"/>
            <a:ext cx="10171112" cy="2083625"/>
          </a:xfrm>
        </p:spPr>
        <p:txBody>
          <a:bodyPr/>
          <a:lstStyle/>
          <a:p>
            <a:pPr>
              <a:spcAft>
                <a:spcPts val="375"/>
              </a:spcAft>
            </a:pPr>
            <a:r>
              <a:rPr lang="nn-NO" i="1" noProof="0" dirty="0"/>
              <a:t>Regionplan Agder 2030 teiknar eit framtidsbilete der Agder er </a:t>
            </a:r>
            <a:r>
              <a:rPr lang="nn-NO" b="0" i="1" noProof="0" dirty="0">
                <a:solidFill>
                  <a:srgbClr val="000000"/>
                </a:solidFill>
                <a:effectLst/>
              </a:rPr>
              <a:t>eit meir inkluderande samfunn</a:t>
            </a:r>
            <a:r>
              <a:rPr lang="nn-NO" i="1" noProof="0" dirty="0">
                <a:solidFill>
                  <a:srgbClr val="000000"/>
                </a:solidFill>
              </a:rPr>
              <a:t>.</a:t>
            </a:r>
            <a:r>
              <a:rPr lang="nn-NO" b="0" i="1" noProof="0" dirty="0">
                <a:solidFill>
                  <a:srgbClr val="000000"/>
                </a:solidFill>
                <a:effectLst/>
              </a:rPr>
              <a:t> Fleire Egder lever aktive liv, og både deltar og bidrar i samfunnet.</a:t>
            </a:r>
          </a:p>
          <a:p>
            <a:pPr algn="l">
              <a:spcAft>
                <a:spcPts val="375"/>
              </a:spcAft>
            </a:pPr>
            <a:r>
              <a:rPr lang="nn-NO" b="0" i="1" noProof="0" dirty="0">
                <a:solidFill>
                  <a:srgbClr val="000000"/>
                </a:solidFill>
                <a:effectLst/>
              </a:rPr>
              <a:t>Utdanningstilbodet gir alle tilgang til arbeidsrelevant kompetanse, og fleire er i arbeid. Færre veks opp i fattigdom. </a:t>
            </a:r>
          </a:p>
          <a:p>
            <a:endParaRPr lang="nb-NO" i="1"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24809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a:t>
            </a:r>
            <a:r>
              <a:rPr lang="nn-NO" dirty="0"/>
              <a:t> vidaregåande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585323"/>
          </a:xfrm>
          <a:prstGeom prst="rect">
            <a:avLst/>
          </a:prstGeom>
          <a:noFill/>
        </p:spPr>
        <p:txBody>
          <a:bodyPr wrap="square" rtlCol="0">
            <a:spAutoFit/>
          </a:bodyPr>
          <a:lstStyle/>
          <a:p>
            <a:pPr marL="285750" indent="-285750">
              <a:buFont typeface="Arial" panose="020B0604020202020204" pitchFamily="34" charset="0"/>
              <a:buChar char="•"/>
            </a:pPr>
            <a:r>
              <a:rPr lang="nn-NO" dirty="0"/>
              <a:t>For 2018-kullet var fullføringsgrada i kommunen 100 %. </a:t>
            </a:r>
          </a:p>
          <a:p>
            <a:pPr marL="285750" indent="-285750">
              <a:buFont typeface="Arial" panose="020B0604020202020204" pitchFamily="34" charset="0"/>
              <a:buChar char="•"/>
            </a:pPr>
            <a:r>
              <a:rPr lang="nn-NO" dirty="0"/>
              <a:t>Nye prikkeregler for 2018-kullet kan gi utslag på fullføringsgrada.</a:t>
            </a:r>
          </a:p>
          <a:p>
            <a:pPr marL="285750" indent="-285750">
              <a:buFont typeface="Arial" panose="020B0604020202020204" pitchFamily="34" charset="0"/>
              <a:buChar char="•"/>
            </a:pPr>
            <a:r>
              <a:rPr lang="nn-NO" dirty="0"/>
              <a:t>Se </a:t>
            </a:r>
            <a:r>
              <a:rPr lang="nn-NO" dirty="0" err="1"/>
              <a:t>notater</a:t>
            </a:r>
            <a:r>
              <a:rPr lang="nn-NO" dirty="0"/>
              <a:t> for detaljer.</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a:p>
            <a:endParaRPr lang="nn-NO" dirty="0"/>
          </a:p>
        </p:txBody>
      </p:sp>
      <p:graphicFrame>
        <p:nvGraphicFramePr>
          <p:cNvPr id="4" name="Tabell 3">
            <a:extLst>
              <a:ext uri="{FF2B5EF4-FFF2-40B4-BE49-F238E27FC236}">
                <a16:creationId xmlns:a16="http://schemas.microsoft.com/office/drawing/2014/main" id="{C93B278F-1D74-89F7-27B9-EED5394AFB9B}"/>
              </a:ext>
            </a:extLst>
          </p:cNvPr>
          <p:cNvGraphicFramePr>
            <a:graphicFrameLocks noGrp="1"/>
          </p:cNvGraphicFramePr>
          <p:nvPr>
            <p:extLst>
              <p:ext uri="{D42A27DB-BD31-4B8C-83A1-F6EECF244321}">
                <p14:modId xmlns:p14="http://schemas.microsoft.com/office/powerpoint/2010/main" val="1766877251"/>
              </p:ext>
            </p:extLst>
          </p:nvPr>
        </p:nvGraphicFramePr>
        <p:xfrm>
          <a:off x="695910" y="3668951"/>
          <a:ext cx="4038600" cy="1546860"/>
        </p:xfrm>
        <a:graphic>
          <a:graphicData uri="http://schemas.openxmlformats.org/drawingml/2006/table">
            <a:tbl>
              <a:tblPr firstRow="1"/>
              <a:tblGrid>
                <a:gridCol w="1054100">
                  <a:extLst>
                    <a:ext uri="{9D8B030D-6E8A-4147-A177-3AD203B41FA5}">
                      <a16:colId xmlns:a16="http://schemas.microsoft.com/office/drawing/2014/main" val="4287067532"/>
                    </a:ext>
                  </a:extLst>
                </a:gridCol>
                <a:gridCol w="1054100">
                  <a:extLst>
                    <a:ext uri="{9D8B030D-6E8A-4147-A177-3AD203B41FA5}">
                      <a16:colId xmlns:a16="http://schemas.microsoft.com/office/drawing/2014/main" val="829690422"/>
                    </a:ext>
                  </a:extLst>
                </a:gridCol>
                <a:gridCol w="965200">
                  <a:extLst>
                    <a:ext uri="{9D8B030D-6E8A-4147-A177-3AD203B41FA5}">
                      <a16:colId xmlns:a16="http://schemas.microsoft.com/office/drawing/2014/main" val="49282808"/>
                    </a:ext>
                  </a:extLst>
                </a:gridCol>
                <a:gridCol w="965200">
                  <a:extLst>
                    <a:ext uri="{9D8B030D-6E8A-4147-A177-3AD203B41FA5}">
                      <a16:colId xmlns:a16="http://schemas.microsoft.com/office/drawing/2014/main" val="1935141425"/>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029915320"/>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Hægebostad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85,0 %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15,0 %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06684511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77,8 %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22,2 %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271704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90,9 %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9,1 %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30749437"/>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14934881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308974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8034805"/>
                  </a:ext>
                </a:extLst>
              </a:tr>
            </a:tbl>
          </a:graphicData>
        </a:graphic>
      </p:graphicFrame>
      <p:sp>
        <p:nvSpPr>
          <p:cNvPr id="2" name="TekstSylinder 1"/>
          <p:cNvSpPr txBox="1"/>
          <p:nvPr/>
        </p:nvSpPr>
        <p:spPr>
          <a:xfrm>
            <a:off x="5627077" y="6199833"/>
            <a:ext cx="5345723" cy="276999"/>
          </a:xfrm>
          <a:prstGeom prst="rect">
            <a:avLst/>
          </a:prstGeom>
          <a:noFill/>
        </p:spPr>
        <p:txBody>
          <a:bodyPr wrap="square" rtlCol="0">
            <a:spAutoFit/>
          </a:bodyPr>
          <a:lstStyle/>
          <a:p>
            <a:r>
              <a:rPr lang="nn-NO" sz="1200" dirty="0"/>
              <a:t>Eventuelle 0-verdiar </a:t>
            </a:r>
            <a:r>
              <a:rPr lang="nn-NO" sz="1200" dirty="0" err="1"/>
              <a:t>skyldas</a:t>
            </a:r>
            <a:r>
              <a:rPr lang="nn-NO" sz="1200" dirty="0"/>
              <a:t> at bakgrunnsdata er undertrykt grunna lite utval</a:t>
            </a:r>
            <a:endParaRPr lang="nb-NO" sz="1200" dirty="0"/>
          </a:p>
        </p:txBody>
      </p:sp>
      <p:sp>
        <p:nvSpPr>
          <p:cNvPr id="5" name="TekstSylinder 4">
            <a:extLst>
              <a:ext uri="{FF2B5EF4-FFF2-40B4-BE49-F238E27FC236}">
                <a16:creationId xmlns:a16="http://schemas.microsoft.com/office/drawing/2014/main" id="{EAE70E87-D774-2986-AC87-9DE6FA228FAA}"/>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1919612276"/>
              </p:ext>
            </p:extLst>
          </p:nvPr>
        </p:nvGraphicFramePr>
        <p:xfrm>
          <a:off x="5134707" y="1174006"/>
          <a:ext cx="7038631" cy="41938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n-NO" dirty="0"/>
              <a:t>Lærekontraktar kommunal og privat sektor</a:t>
            </a:r>
          </a:p>
        </p:txBody>
      </p:sp>
      <p:sp>
        <p:nvSpPr>
          <p:cNvPr id="12" name="TekstSylinder 11"/>
          <p:cNvSpPr txBox="1"/>
          <p:nvPr/>
        </p:nvSpPr>
        <p:spPr>
          <a:xfrm>
            <a:off x="308762" y="1003580"/>
            <a:ext cx="4092416" cy="4247317"/>
          </a:xfrm>
          <a:prstGeom prst="rect">
            <a:avLst/>
          </a:prstGeom>
          <a:noFill/>
        </p:spPr>
        <p:txBody>
          <a:bodyPr wrap="square" rtlCol="0">
            <a:spAutoFit/>
          </a:bodyPr>
          <a:lstStyle/>
          <a:p>
            <a:pPr marL="285750" indent="-285750" algn="l">
              <a:buFont typeface="Arial" panose="020B0604020202020204" pitchFamily="34" charset="0"/>
              <a:buChar char="•"/>
            </a:pPr>
            <a:r>
              <a:rPr lang="nn-NO" dirty="0"/>
              <a:t>Hægebostad har ikkje nådd målsetjinga om tre lærekontraktar i kommunal sektor per 1000 innbyggarar i 2026.</a:t>
            </a:r>
          </a:p>
          <a:p>
            <a:pPr marL="285750" indent="-285750" algn="l">
              <a:buFont typeface="Arial" panose="020B0604020202020204" pitchFamily="34" charset="0"/>
              <a:buChar char="•"/>
            </a:pPr>
            <a:endParaRPr lang="nn-NO" dirty="0"/>
          </a:p>
          <a:p>
            <a:pPr marL="285750" indent="-285750">
              <a:buFont typeface="Arial" panose="020B0604020202020204" pitchFamily="34" charset="0"/>
              <a:buChar char="•"/>
            </a:pPr>
            <a:r>
              <a:rPr lang="nn-NO" dirty="0"/>
              <a:t>Kommunen har 4 lærekontraktar i kommunal sektor, og manglar 1 for å nå målsetjinga.</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De har 12 lærekontraktar per 1000 innbyggarar i privat sektor, som er blant det høgaste i fylket i 2026.</a:t>
            </a:r>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4270414154"/>
              </p:ext>
            </p:extLst>
          </p:nvPr>
        </p:nvGraphicFramePr>
        <p:xfrm>
          <a:off x="4908761" y="3621463"/>
          <a:ext cx="707326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699117692"/>
              </p:ext>
            </p:extLst>
          </p:nvPr>
        </p:nvGraphicFramePr>
        <p:xfrm>
          <a:off x="4908761" y="1096052"/>
          <a:ext cx="7073265"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51357" y="295469"/>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1B7500E9-F20C-C7D7-B98F-036EC30087AD}"/>
              </a:ext>
            </a:extLst>
          </p:cNvPr>
          <p:cNvSpPr txBox="1"/>
          <p:nvPr/>
        </p:nvSpPr>
        <p:spPr>
          <a:xfrm>
            <a:off x="9146099" y="6249353"/>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5" name="Tabell 4">
            <a:extLst>
              <a:ext uri="{FF2B5EF4-FFF2-40B4-BE49-F238E27FC236}">
                <a16:creationId xmlns:a16="http://schemas.microsoft.com/office/drawing/2014/main" id="{2DE0DA68-3BC3-A332-DAD6-EC58882318A3}"/>
              </a:ext>
            </a:extLst>
          </p:cNvPr>
          <p:cNvGraphicFramePr>
            <a:graphicFrameLocks noGrp="1"/>
          </p:cNvGraphicFramePr>
          <p:nvPr>
            <p:extLst>
              <p:ext uri="{D42A27DB-BD31-4B8C-83A1-F6EECF244321}">
                <p14:modId xmlns:p14="http://schemas.microsoft.com/office/powerpoint/2010/main" val="3132803455"/>
              </p:ext>
            </p:extLst>
          </p:nvPr>
        </p:nvGraphicFramePr>
        <p:xfrm>
          <a:off x="647830" y="4327382"/>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a:t>Status 2024, </a:t>
                      </a:r>
                      <a:r>
                        <a:rPr lang="nb-NO" sz="1400" dirty="0"/>
                        <a:t>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dirty="0"/>
                        <a:t>Hægebostad</a:t>
                      </a:r>
                      <a:endParaRPr lang="nb-NO" sz="1400" b="1" dirty="0"/>
                    </a:p>
                  </a:txBody>
                  <a:tcPr anchor="ctr"/>
                </a:tc>
                <a:tc>
                  <a:txBody>
                    <a:bodyPr/>
                    <a:lstStyle/>
                    <a:p>
                      <a:pPr algn="ctr"/>
                      <a:r>
                        <a:rPr lang="nb-NO" sz="1400" b="0" dirty="0"/>
                        <a:t>34,8</a:t>
                      </a:r>
                    </a:p>
                  </a:txBody>
                  <a:tcPr anchor="ctr"/>
                </a:tc>
                <a:tc>
                  <a:txBody>
                    <a:bodyPr/>
                    <a:lstStyle/>
                    <a:p>
                      <a:pPr algn="ctr"/>
                      <a:r>
                        <a:rPr lang="nb-NO" sz="1400" b="0" dirty="0"/>
                        <a:t>18,2</a:t>
                      </a:r>
                    </a:p>
                  </a:txBody>
                  <a:tcPr anchor="ctr"/>
                </a:tc>
                <a:tc>
                  <a:txBody>
                    <a:bodyPr/>
                    <a:lstStyle/>
                    <a:p>
                      <a:pPr algn="ctr"/>
                      <a:r>
                        <a:rPr lang="nb-NO" sz="1400" b="0" dirty="0"/>
                        <a:t>55,3</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A3299F4D-46D7-419E-197A-B0C93AAE1C89}"/>
              </a:ext>
            </a:extLst>
          </p:cNvPr>
          <p:cNvGraphicFramePr>
            <a:graphicFrameLocks/>
          </p:cNvGraphicFramePr>
          <p:nvPr>
            <p:extLst>
              <p:ext uri="{D42A27DB-BD31-4B8C-83A1-F6EECF244321}">
                <p14:modId xmlns:p14="http://schemas.microsoft.com/office/powerpoint/2010/main" val="2786783835"/>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B658ABF7-F3EF-983E-66C6-FC333F3CB8C6}"/>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n-NO" dirty="0"/>
              <a:t>Sysselsetjing etter landbakgrunn</a:t>
            </a:r>
          </a:p>
        </p:txBody>
      </p:sp>
      <p:sp>
        <p:nvSpPr>
          <p:cNvPr id="3" name="TekstSylinder 2"/>
          <p:cNvSpPr txBox="1"/>
          <p:nvPr/>
        </p:nvSpPr>
        <p:spPr>
          <a:xfrm>
            <a:off x="422564" y="1175211"/>
            <a:ext cx="3354306" cy="3139321"/>
          </a:xfrm>
          <a:prstGeom prst="rect">
            <a:avLst/>
          </a:prstGeom>
          <a:noFill/>
        </p:spPr>
        <p:txBody>
          <a:bodyPr wrap="square" rtlCol="0">
            <a:spAutoFit/>
          </a:bodyPr>
          <a:lstStyle/>
          <a:p>
            <a:pPr marL="285750" indent="-285750">
              <a:buFont typeface="Arial" panose="020B0604020202020204" pitchFamily="34" charset="0"/>
              <a:buChar char="•"/>
            </a:pPr>
            <a:r>
              <a:rPr lang="nn-NO" dirty="0"/>
              <a:t>Sysselsetjingsandelen for befolkninga totalt sett ligg vesentleg høgare enn for Agder og Norge.</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Hægebostad har likevel vesentleg lågare </a:t>
            </a:r>
            <a:r>
              <a:rPr lang="nn-NO" dirty="0" err="1"/>
              <a:t>sysselsetjingsandel</a:t>
            </a:r>
            <a:r>
              <a:rPr lang="nn-NO" dirty="0"/>
              <a:t> blant innvandrarar enn befolkninga elles. </a:t>
            </a:r>
          </a:p>
          <a:p>
            <a:endParaRPr lang="nb-NO" dirty="0"/>
          </a:p>
        </p:txBody>
      </p:sp>
      <p:sp>
        <p:nvSpPr>
          <p:cNvPr id="4" name="TekstSylinder 3">
            <a:extLst>
              <a:ext uri="{FF2B5EF4-FFF2-40B4-BE49-F238E27FC236}">
                <a16:creationId xmlns:a16="http://schemas.microsoft.com/office/drawing/2014/main" id="{7B7FDD24-59E7-CC97-F4B0-605C777B2199}"/>
              </a:ext>
            </a:extLst>
          </p:cNvPr>
          <p:cNvSpPr txBox="1"/>
          <p:nvPr/>
        </p:nvSpPr>
        <p:spPr>
          <a:xfrm>
            <a:off x="707708" y="4410668"/>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087776618"/>
              </p:ext>
            </p:extLst>
          </p:nvPr>
        </p:nvGraphicFramePr>
        <p:xfrm>
          <a:off x="3950017" y="1175211"/>
          <a:ext cx="7819419" cy="38433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n-NO" dirty="0"/>
              <a:t>Vedvarande </a:t>
            </a:r>
            <a:r>
              <a:rPr lang="nn-NO" dirty="0" err="1"/>
              <a:t>låginntekt</a:t>
            </a:r>
            <a:endParaRPr lang="nn-NO" dirty="0"/>
          </a:p>
        </p:txBody>
      </p:sp>
      <p:sp>
        <p:nvSpPr>
          <p:cNvPr id="3" name="TekstSylinder 2"/>
          <p:cNvSpPr txBox="1"/>
          <p:nvPr/>
        </p:nvSpPr>
        <p:spPr>
          <a:xfrm>
            <a:off x="325406" y="1149232"/>
            <a:ext cx="3878846" cy="3970318"/>
          </a:xfrm>
          <a:prstGeom prst="rect">
            <a:avLst/>
          </a:prstGeom>
          <a:noFill/>
        </p:spPr>
        <p:txBody>
          <a:bodyPr wrap="square" rtlCol="0">
            <a:spAutoFit/>
          </a:bodyPr>
          <a:lstStyle/>
          <a:p>
            <a:pPr marL="285750" indent="-285750">
              <a:buFont typeface="Arial" panose="020B0604020202020204" pitchFamily="34" charset="0"/>
              <a:buChar char="•"/>
            </a:pPr>
            <a:r>
              <a:rPr lang="nn-NO" dirty="0"/>
              <a:t>Inntekt og økonomi er grunnleggande påverknadsfaktorar for helse, og forsking har vist at det er ein samanheng mellom inntektsnivå og helsetilstand.</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err="1"/>
              <a:t>Låginntekt</a:t>
            </a:r>
            <a:r>
              <a:rPr lang="nn-NO" dirty="0"/>
              <a:t> aukar sannsynet for dårleg sjølvopplevd helse, sjukdom og for tidleg død.</a:t>
            </a:r>
          </a:p>
          <a:p>
            <a:endParaRPr lang="nn-NO" dirty="0"/>
          </a:p>
          <a:p>
            <a:pPr marL="285750" indent="-285750">
              <a:buFont typeface="Arial" panose="020B0604020202020204" pitchFamily="34" charset="0"/>
              <a:buChar char="•"/>
            </a:pPr>
            <a:r>
              <a:rPr lang="nn-NO" dirty="0" err="1"/>
              <a:t>Andel</a:t>
            </a:r>
            <a:r>
              <a:rPr lang="nn-NO" dirty="0"/>
              <a:t> personar i hushald med </a:t>
            </a:r>
            <a:r>
              <a:rPr lang="nn-NO" dirty="0" err="1"/>
              <a:t>låginntekt</a:t>
            </a:r>
            <a:r>
              <a:rPr lang="nn-NO" dirty="0"/>
              <a:t> har auka meir i Agder enn i Norge elles. </a:t>
            </a:r>
          </a:p>
        </p:txBody>
      </p:sp>
      <p:sp>
        <p:nvSpPr>
          <p:cNvPr id="4" name="TekstSylinder 3">
            <a:extLst>
              <a:ext uri="{FF2B5EF4-FFF2-40B4-BE49-F238E27FC236}">
                <a16:creationId xmlns:a16="http://schemas.microsoft.com/office/drawing/2014/main" id="{01B00F99-23C6-CB0E-689D-58E814194692}"/>
              </a:ext>
            </a:extLst>
          </p:cNvPr>
          <p:cNvSpPr txBox="1"/>
          <p:nvPr/>
        </p:nvSpPr>
        <p:spPr>
          <a:xfrm>
            <a:off x="510831" y="5254323"/>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114227363"/>
              </p:ext>
            </p:extLst>
          </p:nvPr>
        </p:nvGraphicFramePr>
        <p:xfrm>
          <a:off x="4454012" y="1149232"/>
          <a:ext cx="758688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58624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4197284" cy="3416320"/>
          </a:xfrm>
          <a:prstGeom prst="rect">
            <a:avLst/>
          </a:prstGeom>
          <a:noFill/>
        </p:spPr>
        <p:txBody>
          <a:bodyPr wrap="square" rtlCol="0">
            <a:spAutoFit/>
          </a:bodyPr>
          <a:lstStyle/>
          <a:p>
            <a:pPr marL="285750" indent="-285750">
              <a:buFont typeface="Arial" panose="020B0604020202020204" pitchFamily="34" charset="0"/>
              <a:buChar char="•"/>
            </a:pPr>
            <a:r>
              <a:rPr lang="nn-NO" dirty="0"/>
              <a:t>Den offentlige tannhelsetenesta overvakar tannhelsa i den unge befolkninga gjennom systematiske registreringar av </a:t>
            </a:r>
            <a:r>
              <a:rPr lang="nn-NO" dirty="0" err="1"/>
              <a:t>antal</a:t>
            </a:r>
            <a:r>
              <a:rPr lang="nn-NO" dirty="0"/>
              <a:t> nye hol, tannflater med fyllingar og tapte tenner (DMFT).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Registreringane gir eit grovt mål på utviklinga i tannhelsa over fleire år, og gjev moglegheit for å samanlikne tannhelsa mellom kommunar, fylke og gjennomsnitt for landet.</a:t>
            </a:r>
            <a:endParaRPr lang="nn-NO" dirty="0">
              <a:solidFill>
                <a:srgbClr val="FF0000"/>
              </a:solidFill>
            </a:endParaRPr>
          </a:p>
        </p:txBody>
      </p:sp>
      <p:graphicFrame>
        <p:nvGraphicFramePr>
          <p:cNvPr id="5" name="Diagram 4"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079818409"/>
              </p:ext>
            </p:extLst>
          </p:nvPr>
        </p:nvGraphicFramePr>
        <p:xfrm>
          <a:off x="5341741" y="4407831"/>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Diagram 5"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4182994144"/>
              </p:ext>
            </p:extLst>
          </p:nvPr>
        </p:nvGraphicFramePr>
        <p:xfrm>
          <a:off x="5341741" y="2619375"/>
          <a:ext cx="6541768"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Diagram 7"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482885242"/>
              </p:ext>
            </p:extLst>
          </p:nvPr>
        </p:nvGraphicFramePr>
        <p:xfrm>
          <a:off x="5341741" y="821392"/>
          <a:ext cx="6541768"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12" name="TekstSylinder 11">
            <a:extLst>
              <a:ext uri="{FF2B5EF4-FFF2-40B4-BE49-F238E27FC236}">
                <a16:creationId xmlns:a16="http://schemas.microsoft.com/office/drawing/2014/main" id="{36958F1B-B276-9607-902D-F74B3E500530}"/>
              </a:ext>
            </a:extLst>
          </p:cNvPr>
          <p:cNvSpPr txBox="1"/>
          <p:nvPr/>
        </p:nvSpPr>
        <p:spPr>
          <a:xfrm>
            <a:off x="6421120" y="140619"/>
            <a:ext cx="5348314" cy="369332"/>
          </a:xfrm>
          <a:prstGeom prst="rect">
            <a:avLst/>
          </a:prstGeom>
          <a:noFill/>
        </p:spPr>
        <p:txBody>
          <a:bodyPr wrap="square" rtlCol="0">
            <a:spAutoFit/>
          </a:bodyPr>
          <a:lstStyle/>
          <a:p>
            <a:pPr algn="l"/>
            <a:r>
              <a:rPr lang="nb-NO" dirty="0"/>
              <a:t>* </a:t>
            </a:r>
            <a:r>
              <a:rPr lang="nb-NO" sz="1400" dirty="0"/>
              <a:t>Andel og antall for 2024 og 2025 er tall for Byremo tannklinikk</a:t>
            </a:r>
            <a:r>
              <a:rPr lang="nb-NO" dirty="0"/>
              <a:t>.</a:t>
            </a:r>
          </a:p>
        </p:txBody>
      </p:sp>
      <p:sp>
        <p:nvSpPr>
          <p:cNvPr id="9" name="TekstSylinder 8">
            <a:extLst>
              <a:ext uri="{FF2B5EF4-FFF2-40B4-BE49-F238E27FC236}">
                <a16:creationId xmlns:a16="http://schemas.microsoft.com/office/drawing/2014/main" id="{4A43764A-13C2-7250-4C34-19FFE6BAD966}"/>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n-NO" i="1" noProof="0" dirty="0"/>
              <a:t>Regionplan Agder 2030 teiknar et framtidsbilde der Agder har redusert klimagassutslepp med minst 55 prosent. </a:t>
            </a:r>
            <a:r>
              <a:rPr lang="nn-NO" b="0" i="1" noProof="0" dirty="0">
                <a:solidFill>
                  <a:srgbClr val="000000"/>
                </a:solidFill>
                <a:effectLst/>
              </a:rPr>
              <a:t>Vi er på god veg mot </a:t>
            </a:r>
            <a:r>
              <a:rPr lang="nn-NO" b="0" i="1" noProof="0" dirty="0" err="1">
                <a:solidFill>
                  <a:srgbClr val="000000"/>
                </a:solidFill>
                <a:effectLst/>
              </a:rPr>
              <a:t>lavutslepps</a:t>
            </a:r>
            <a:r>
              <a:rPr lang="nn-NO" b="0" i="1" noProof="0" dirty="0">
                <a:solidFill>
                  <a:srgbClr val="000000"/>
                </a:solidFill>
                <a:effectLst/>
              </a:rPr>
              <a:t> samfunnet, og samarbeider på tvers av sektorar og næringar om ein meir effektiv bruk og gjenbruk av alle ressursar. </a:t>
            </a:r>
          </a:p>
          <a:p>
            <a:r>
              <a:rPr lang="nn-NO" b="0" i="1" noProof="0" dirty="0">
                <a:solidFill>
                  <a:srgbClr val="000000"/>
                </a:solidFill>
                <a:effectLst/>
              </a:rPr>
              <a:t>Vi tar grøne reiseval i heile regionen, og det er lagt til rette for nullutsleppsløysningar for personmobilitet og godstransport. Det er enkelt og attraktivt å reise kollektivt, gå og sykle til daglege gjeremål. </a:t>
            </a:r>
          </a:p>
          <a:p>
            <a:endParaRPr lang="nb-NO" i="1"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8605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dirty="0"/>
              <a:t>Klimagassutslepp</a:t>
            </a:r>
            <a:endParaRPr lang="nb-NO" dirty="0"/>
          </a:p>
        </p:txBody>
      </p:sp>
      <p:sp>
        <p:nvSpPr>
          <p:cNvPr id="3" name="Plassholder for innhold 2"/>
          <p:cNvSpPr>
            <a:spLocks noGrp="1"/>
          </p:cNvSpPr>
          <p:nvPr>
            <p:ph idx="1"/>
          </p:nvPr>
        </p:nvSpPr>
        <p:spPr>
          <a:xfrm>
            <a:off x="519867" y="1230411"/>
            <a:ext cx="3471108" cy="3386746"/>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r>
              <a:rPr lang="nn-NO" sz="1400" dirty="0"/>
              <a:t>Tonn CO</a:t>
            </a:r>
            <a:r>
              <a:rPr lang="nn-NO" sz="1400" baseline="30000" dirty="0"/>
              <a:t>2</a:t>
            </a:r>
            <a:r>
              <a:rPr lang="nn-NO" sz="1400" dirty="0"/>
              <a:t>, inkl. kvotepliktige utslepp, </a:t>
            </a:r>
            <a:r>
              <a:rPr lang="nn-NO" sz="1400" dirty="0" err="1"/>
              <a:t>referanseår</a:t>
            </a:r>
            <a:r>
              <a:rPr lang="nn-NO" sz="1400" dirty="0"/>
              <a:t> 2017</a:t>
            </a:r>
          </a:p>
        </p:txBody>
      </p:sp>
      <p:pic>
        <p:nvPicPr>
          <p:cNvPr id="8" name="Bilde 7">
            <a:extLst>
              <a:ext uri="{FF2B5EF4-FFF2-40B4-BE49-F238E27FC236}">
                <a16:creationId xmlns:a16="http://schemas.microsoft.com/office/drawing/2014/main" id="{E4433D66-C2D4-5199-B39E-069CF5DD0DCB}"/>
              </a:ext>
            </a:extLst>
          </p:cNvPr>
          <p:cNvPicPr>
            <a:picLocks noChangeAspect="1"/>
          </p:cNvPicPr>
          <p:nvPr/>
        </p:nvPicPr>
        <p:blipFill>
          <a:blip r:embed="rId3"/>
          <a:stretch>
            <a:fillRect/>
          </a:stretch>
        </p:blipFill>
        <p:spPr>
          <a:xfrm>
            <a:off x="4147582" y="1230411"/>
            <a:ext cx="7954485" cy="4210638"/>
          </a:xfrm>
          <a:prstGeom prst="rect">
            <a:avLst/>
          </a:prstGeom>
        </p:spPr>
      </p:pic>
      <p:sp>
        <p:nvSpPr>
          <p:cNvPr id="10" name="TekstSylinder 9">
            <a:extLst>
              <a:ext uri="{FF2B5EF4-FFF2-40B4-BE49-F238E27FC236}">
                <a16:creationId xmlns:a16="http://schemas.microsoft.com/office/drawing/2014/main" id="{33353B7A-16F8-BFFD-28EA-17DF3A66D696}"/>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4"/>
              </a:rPr>
              <a:t>Datagrunnlag figur</a:t>
            </a:r>
            <a:endParaRPr lang="nb-NO" dirty="0"/>
          </a:p>
        </p:txBody>
      </p:sp>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3648"/>
            <a:ext cx="5274340" cy="1200329"/>
          </a:xfrm>
          <a:prstGeom prst="rect">
            <a:avLst/>
          </a:prstGeom>
          <a:noFill/>
        </p:spPr>
        <p:txBody>
          <a:bodyPr wrap="square" rtlCol="0">
            <a:spAutoFit/>
          </a:bodyPr>
          <a:lstStyle/>
          <a:p>
            <a:pPr algn="l"/>
            <a:r>
              <a:rPr lang="nn-NO" b="0" i="0" dirty="0">
                <a:solidFill>
                  <a:srgbClr val="000000"/>
                </a:solidFill>
                <a:effectLst/>
                <a:latin typeface="Arial" panose="020B0604020202020204" pitchFamily="34" charset="0"/>
              </a:rPr>
              <a:t>Per 2025 er 54 % av Hægebostad dekt av skog, </a:t>
            </a:r>
            <a:r>
              <a:rPr lang="nn-NO" dirty="0">
                <a:solidFill>
                  <a:srgbClr val="000000"/>
                </a:solidFill>
                <a:latin typeface="Arial" panose="020B0604020202020204" pitchFamily="34" charset="0"/>
              </a:rPr>
              <a:t>25</a:t>
            </a:r>
            <a:r>
              <a:rPr lang="nn-NO" b="0" i="0" dirty="0">
                <a:solidFill>
                  <a:srgbClr val="000000"/>
                </a:solidFill>
                <a:effectLst/>
                <a:latin typeface="Arial" panose="020B0604020202020204" pitchFamily="34" charset="0"/>
              </a:rPr>
              <a:t> % open fastmark, 9 % ferskvatn, 7,1 % myr, medan fulldyrka jord utgjer 2,2 %. </a:t>
            </a:r>
            <a:r>
              <a:rPr lang="nn-NO" b="0" i="0" dirty="0" err="1">
                <a:solidFill>
                  <a:srgbClr val="000000"/>
                </a:solidFill>
                <a:effectLst/>
                <a:latin typeface="Arial" panose="020B0604020202020204" pitchFamily="34" charset="0"/>
              </a:rPr>
              <a:t>Bebygd</a:t>
            </a:r>
            <a:r>
              <a:rPr lang="nn-NO" b="0" i="0" dirty="0">
                <a:solidFill>
                  <a:srgbClr val="000000"/>
                </a:solidFill>
                <a:effectLst/>
                <a:latin typeface="Arial" panose="020B0604020202020204" pitchFamily="34" charset="0"/>
              </a:rPr>
              <a:t> areal og samferdsel utgjer til saman 1,4 %.</a:t>
            </a:r>
            <a:endParaRPr lang="nb-NO" dirty="0"/>
          </a:p>
        </p:txBody>
      </p:sp>
      <p:sp>
        <p:nvSpPr>
          <p:cNvPr id="7" name="Plassholder for innhold 2"/>
          <p:cNvSpPr txBox="1">
            <a:spLocks/>
          </p:cNvSpPr>
          <p:nvPr/>
        </p:nvSpPr>
        <p:spPr>
          <a:xfrm>
            <a:off x="5978284" y="1113648"/>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19 % av landarealet i Hægebostad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F6A3076E-5B0A-10B1-D8C6-8C565192327A}"/>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10" name="Bilde 9">
            <a:extLst>
              <a:ext uri="{FF2B5EF4-FFF2-40B4-BE49-F238E27FC236}">
                <a16:creationId xmlns:a16="http://schemas.microsoft.com/office/drawing/2014/main" id="{89C63604-AB9E-8D3B-0278-CBEB86C059AF}"/>
              </a:ext>
            </a:extLst>
          </p:cNvPr>
          <p:cNvPicPr>
            <a:picLocks noChangeAspect="1"/>
          </p:cNvPicPr>
          <p:nvPr/>
        </p:nvPicPr>
        <p:blipFill>
          <a:blip r:embed="rId4"/>
          <a:stretch>
            <a:fillRect/>
          </a:stretch>
        </p:blipFill>
        <p:spPr>
          <a:xfrm>
            <a:off x="540377" y="2735115"/>
            <a:ext cx="5121084" cy="302540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4584697" cy="685606"/>
          </a:xfrm>
        </p:spPr>
        <p:txBody>
          <a:bodyPr/>
          <a:lstStyle/>
          <a:p>
            <a:r>
              <a:rPr lang="nn-NO" dirty="0"/>
              <a:t>Planlagt arealbruk</a:t>
            </a:r>
            <a:endParaRPr lang="nb-NO" dirty="0"/>
          </a:p>
        </p:txBody>
      </p:sp>
      <p:sp>
        <p:nvSpPr>
          <p:cNvPr id="3" name="Plassholder for innhold 2"/>
          <p:cNvSpPr>
            <a:spLocks noGrp="1"/>
          </p:cNvSpPr>
          <p:nvPr>
            <p:ph idx="1"/>
          </p:nvPr>
        </p:nvSpPr>
        <p:spPr>
          <a:xfrm>
            <a:off x="472273" y="1167319"/>
            <a:ext cx="3623478" cy="4679577"/>
          </a:xfrm>
        </p:spPr>
        <p:txBody>
          <a:bodyPr/>
          <a:lstStyle/>
          <a:p>
            <a:r>
              <a:rPr lang="nn-NO" sz="2000" dirty="0"/>
              <a:t>Regionalt </a:t>
            </a:r>
            <a:r>
              <a:rPr lang="nn-NO" sz="2000" dirty="0" err="1">
                <a:hlinkClick r:id="rId3"/>
              </a:rPr>
              <a:t>arealreikneskap</a:t>
            </a:r>
            <a:r>
              <a:rPr lang="nn-NO" sz="2000" dirty="0"/>
              <a:t> er utarbeida ved å </a:t>
            </a:r>
            <a:r>
              <a:rPr lang="nn-NO" sz="2000" dirty="0" err="1"/>
              <a:t>samanstille</a:t>
            </a:r>
            <a:r>
              <a:rPr lang="nn-NO" sz="2000" dirty="0"/>
              <a:t> kommuneplanen sin arealdel, digitale reguleringsplanar, arealressursdata (AR5 og AR50) og SSB sitt datasett for arealbruk. </a:t>
            </a:r>
          </a:p>
          <a:p>
            <a:r>
              <a:rPr lang="nn-NO" sz="2000" dirty="0"/>
              <a:t>Regionalt </a:t>
            </a:r>
            <a:r>
              <a:rPr lang="nn-NO" sz="2000" dirty="0" err="1"/>
              <a:t>arealreikneskap</a:t>
            </a:r>
            <a:r>
              <a:rPr lang="nn-NO" sz="2000" dirty="0"/>
              <a:t> viser at Hægebostad har satt av </a:t>
            </a:r>
            <a:r>
              <a:rPr lang="nn-NO" sz="2000" dirty="0" err="1"/>
              <a:t>sers</a:t>
            </a:r>
            <a:r>
              <a:rPr lang="nn-NO" sz="2000" dirty="0"/>
              <a:t> store areal, og då særleg til fritidsbustader. </a:t>
            </a:r>
          </a:p>
        </p:txBody>
      </p:sp>
      <p:sp>
        <p:nvSpPr>
          <p:cNvPr id="5" name="TekstSylinder 4"/>
          <p:cNvSpPr txBox="1"/>
          <p:nvPr/>
        </p:nvSpPr>
        <p:spPr>
          <a:xfrm>
            <a:off x="10720552" y="6205328"/>
            <a:ext cx="137948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pic>
        <p:nvPicPr>
          <p:cNvPr id="9" name="Bilde 8">
            <a:extLst>
              <a:ext uri="{FF2B5EF4-FFF2-40B4-BE49-F238E27FC236}">
                <a16:creationId xmlns:a16="http://schemas.microsoft.com/office/drawing/2014/main" id="{8B1EB7B8-3726-7B90-42E0-F62D0A5FBD43}"/>
              </a:ext>
            </a:extLst>
          </p:cNvPr>
          <p:cNvPicPr>
            <a:picLocks noChangeAspect="1"/>
          </p:cNvPicPr>
          <p:nvPr/>
        </p:nvPicPr>
        <p:blipFill>
          <a:blip r:embed="rId4"/>
          <a:stretch>
            <a:fillRect/>
          </a:stretch>
        </p:blipFill>
        <p:spPr>
          <a:xfrm>
            <a:off x="4602243" y="1186369"/>
            <a:ext cx="7117484" cy="2015132"/>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800 bruksenheter til fritid i Hægebostad, og nesten 1 300 eiere (alle eierandeler inkludert).</a:t>
            </a:r>
          </a:p>
          <a:p>
            <a:endParaRPr lang="nb-NO" sz="2000" dirty="0"/>
          </a:p>
          <a:p>
            <a:r>
              <a:rPr lang="nb-NO" sz="2000" dirty="0"/>
              <a:t>Hægebostad er største «hytteeierkommune».</a:t>
            </a:r>
          </a:p>
          <a:p>
            <a:endParaRPr lang="nb-NO" sz="2000" dirty="0"/>
          </a:p>
          <a:p>
            <a:r>
              <a:rPr lang="nb-NO" sz="2000" dirty="0"/>
              <a:t>Figur gir en oversikt på antall hytteeiere fordelt på kommuner.</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CDD8AC90-12FE-1D3C-6F65-8155EE959754}"/>
              </a:ext>
            </a:extLst>
          </p:cNvPr>
          <p:cNvPicPr>
            <a:picLocks noChangeAspect="1"/>
          </p:cNvPicPr>
          <p:nvPr/>
        </p:nvPicPr>
        <p:blipFill>
          <a:blip r:embed="rId3"/>
          <a:stretch>
            <a:fillRect/>
          </a:stretch>
        </p:blipFill>
        <p:spPr>
          <a:xfrm>
            <a:off x="5929312" y="1004128"/>
            <a:ext cx="5038725" cy="4105275"/>
          </a:xfrm>
          <a:prstGeom prst="rect">
            <a:avLst/>
          </a:prstGeom>
        </p:spPr>
      </p:pic>
      <p:sp>
        <p:nvSpPr>
          <p:cNvPr id="4" name="TekstSylinder 3">
            <a:extLst>
              <a:ext uri="{FF2B5EF4-FFF2-40B4-BE49-F238E27FC236}">
                <a16:creationId xmlns:a16="http://schemas.microsoft.com/office/drawing/2014/main" id="{76460E0F-0901-79FA-2D4B-9506F70DA54A}"/>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purl.org/dc/dcmitype/"/>
    <ds:schemaRef ds:uri="http://purl.org/dc/elements/1.1/"/>
    <ds:schemaRef ds:uri="http://schemas.openxmlformats.org/package/2006/metadata/core-properties"/>
    <ds:schemaRef ds:uri="http://purl.org/dc/terms/"/>
    <ds:schemaRef ds:uri="http://schemas.microsoft.com/office/2006/documentManagement/types"/>
    <ds:schemaRef ds:uri="http://www.w3.org/XML/1998/namespace"/>
    <ds:schemaRef ds:uri="b9237df9-74d4-4981-b925-a3afcda37962"/>
    <ds:schemaRef ds:uri="http://schemas.microsoft.com/office/infopath/2007/PartnerControls"/>
    <ds:schemaRef ds:uri="294d40f2-363f-4de8-8168-aab5e855b592"/>
    <ds:schemaRef ds:uri="http://schemas.microsoft.com/office/2006/metadata/properties"/>
  </ds:schemaRefs>
</ds:datastoreItem>
</file>

<file path=customXml/itemProps2.xml><?xml version="1.0" encoding="utf-8"?>
<ds:datastoreItem xmlns:ds="http://schemas.openxmlformats.org/officeDocument/2006/customXml" ds:itemID="{DD930A83-D6B3-490F-89D3-691042E8C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2505</TotalTime>
  <Words>2867</Words>
  <Application>Microsoft Office PowerPoint</Application>
  <PresentationFormat>Widescreen</PresentationFormat>
  <Paragraphs>405</Paragraphs>
  <Slides>22</Slides>
  <Notes>19</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22</vt:i4>
      </vt:variant>
    </vt:vector>
  </HeadingPairs>
  <TitlesOfParts>
    <vt:vector size="25" baseType="lpstr">
      <vt:lpstr>Arial</vt:lpstr>
      <vt:lpstr>Calibri</vt:lpstr>
      <vt:lpstr>Agder fylkeskommune PowerPointmal 16:9</vt:lpstr>
      <vt:lpstr>Hægebostad</vt:lpstr>
      <vt:lpstr>Kjappe fakta om Hægebostad kommune</vt:lpstr>
      <vt:lpstr>Befolkning og demografi</vt:lpstr>
      <vt:lpstr>Befolkningsutvikling</vt:lpstr>
      <vt:lpstr>Bustadbygging </vt:lpstr>
      <vt:lpstr>Økonomisk bærekraft</vt:lpstr>
      <vt:lpstr>Sysselsetting</vt:lpstr>
      <vt:lpstr>Bu- og arbeidsmarknader</vt:lpstr>
      <vt:lpstr>Sektorfordeling og tilsetteutvikling</vt:lpstr>
      <vt:lpstr>Næringsstruktur – 4. kvartal 2025</vt:lpstr>
      <vt:lpstr>Sosial bærekraft</vt:lpstr>
      <vt:lpstr>Fullføring vidaregåande opplæring</vt:lpstr>
      <vt:lpstr>Lærekontraktar kommunal og privat sektor</vt:lpstr>
      <vt:lpstr>Deltid kvinner 20-66 år</vt:lpstr>
      <vt:lpstr>Sysselsetjing etter landbakgrunn</vt:lpstr>
      <vt:lpstr>Vedvarande låginntekt</vt:lpstr>
      <vt:lpstr>Tannhelse</vt:lpstr>
      <vt:lpstr>Klima- og miljømessig bærekraft</vt:lpstr>
      <vt:lpstr>Klimagassutslepp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308</cp:revision>
  <dcterms:created xsi:type="dcterms:W3CDTF">2021-09-13T19:20:02Z</dcterms:created>
  <dcterms:modified xsi:type="dcterms:W3CDTF">2026-10-23T11:11:17Z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