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3.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267" r:id="rId10"/>
    <p:sldId id="272" r:id="rId11"/>
    <p:sldId id="284" r:id="rId12"/>
    <p:sldId id="293" r:id="rId13"/>
    <p:sldId id="279" r:id="rId14"/>
    <p:sldId id="262" r:id="rId15"/>
    <p:sldId id="282" r:id="rId16"/>
    <p:sldId id="285" r:id="rId17"/>
    <p:sldId id="283" r:id="rId18"/>
    <p:sldId id="276" r:id="rId19"/>
    <p:sldId id="275" r:id="rId20"/>
    <p:sldId id="277" r:id="rId21"/>
    <p:sldId id="289" r:id="rId22"/>
    <p:sldId id="264"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FAC800"/>
    <a:srgbClr val="E6E6E6"/>
    <a:srgbClr val="00B050"/>
    <a:srgbClr val="352D86"/>
    <a:srgbClr val="002060"/>
    <a:srgbClr val="00695A"/>
    <a:srgbClr val="342C86"/>
    <a:srgbClr val="DF1F1D"/>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741" autoAdjust="0"/>
  </p:normalViewPr>
  <p:slideViewPr>
    <p:cSldViewPr snapToGrid="0">
      <p:cViewPr varScale="1">
        <p:scale>
          <a:sx n="84" d="100"/>
          <a:sy n="84" d="100"/>
        </p:scale>
        <p:origin x="629"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redo custSel modSld">
      <pc:chgData name="Michaelsen, Børje" userId="c36523e3-11ed-4011-9a41-1983019c0634" providerId="ADAL" clId="{83FF8062-202C-4766-8BEB-380B0CC5A041}" dt="2026-10-23T08:58:09.677" v="2357" actId="1035"/>
      <pc:docMkLst>
        <pc:docMk/>
      </pc:docMkLst>
      <pc:sldChg chg="addSp delSp modSp mod">
        <pc:chgData name="Michaelsen, Børje" userId="c36523e3-11ed-4011-9a41-1983019c0634" providerId="ADAL" clId="{83FF8062-202C-4766-8BEB-380B0CC5A041}" dt="2026-10-07T08:35:03.129" v="2081" actId="20577"/>
        <pc:sldMkLst>
          <pc:docMk/>
          <pc:sldMk cId="2044844844" sldId="273"/>
        </pc:sldMkLst>
        <pc:spChg chg="mod">
          <ac:chgData name="Michaelsen, Børje" userId="c36523e3-11ed-4011-9a41-1983019c0634" providerId="ADAL" clId="{83FF8062-202C-4766-8BEB-380B0CC5A041}" dt="2026-10-07T08:35:03.129" v="2081"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1T10:38:32.034" v="1630" actId="14100"/>
          <ac:picMkLst>
            <pc:docMk/>
            <pc:sldMk cId="2044844844" sldId="273"/>
            <ac:picMk id="6" creationId="{5FCA0CF7-F738-1E47-C78F-015359B60954}"/>
          </ac:picMkLst>
        </pc:picChg>
      </pc:sldChg>
      <pc:sldChg chg="addSp delSp modSp mod">
        <pc:chgData name="Michaelsen, Børje" userId="c36523e3-11ed-4011-9a41-1983019c0634" providerId="ADAL" clId="{83FF8062-202C-4766-8BEB-380B0CC5A041}" dt="2026-10-12T08:48:46.078" v="2209" actId="20577"/>
        <pc:sldMkLst>
          <pc:docMk/>
          <pc:sldMk cId="4206418978" sldId="283"/>
        </pc:sldMkLst>
        <pc:spChg chg="mod">
          <ac:chgData name="Michaelsen, Børje" userId="c36523e3-11ed-4011-9a41-1983019c0634" providerId="ADAL" clId="{83FF8062-202C-4766-8BEB-380B0CC5A041}" dt="2026-10-12T08:48:46.078" v="2209"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08:39:10.679" v="2099" actId="207"/>
          <ac:graphicFrameMkLst>
            <pc:docMk/>
            <pc:sldMk cId="4206418978" sldId="283"/>
            <ac:graphicFrameMk id="2" creationId="{FBB011A6-7FD3-43A1-AC1E-7AD921DD006D}"/>
          </ac:graphicFrameMkLst>
        </pc:graphicFrameChg>
        <pc:graphicFrameChg chg="add mod">
          <ac:chgData name="Michaelsen, Børje" userId="c36523e3-11ed-4011-9a41-1983019c0634" providerId="ADAL" clId="{83FF8062-202C-4766-8BEB-380B0CC5A041}" dt="2026-10-12T08:47:23.775" v="2203" actId="207"/>
          <ac:graphicFrameMkLst>
            <pc:docMk/>
            <pc:sldMk cId="4206418978" sldId="283"/>
            <ac:graphicFrameMk id="6" creationId="{CB820AD4-0F80-475B-87E4-3F2CAC0140AD}"/>
          </ac:graphicFrameMkLst>
        </pc:graphicFrameChg>
      </pc:sldChg>
      <pc:sldChg chg="modSp mod">
        <pc:chgData name="Michaelsen, Børje" userId="c36523e3-11ed-4011-9a41-1983019c0634" providerId="ADAL" clId="{83FF8062-202C-4766-8BEB-380B0CC5A041}" dt="2026-09-23T10:16:50.026" v="1607" actId="20577"/>
        <pc:sldMkLst>
          <pc:docMk/>
          <pc:sldMk cId="3156779651" sldId="284"/>
        </pc:sldMkLst>
        <pc:spChg chg="mod">
          <ac:chgData name="Michaelsen, Børje" userId="c36523e3-11ed-4011-9a41-1983019c0634" providerId="ADAL" clId="{83FF8062-202C-4766-8BEB-380B0CC5A041}" dt="2026-09-23T10:16:50.026" v="1607"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10:15:53.838" v="1593" actId="20577"/>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10:16:29.700" v="1603" actId="20577"/>
          <ac:graphicFrameMkLst>
            <pc:docMk/>
            <pc:sldMk cId="3156779651" sldId="284"/>
            <ac:graphicFrameMk id="40" creationId="{2FDF212A-B9D0-2703-30FC-883E5405CFA0}"/>
          </ac:graphicFrameMkLst>
        </pc:graphicFrameChg>
        <pc:graphicFrameChg chg="mod modGraphic">
          <ac:chgData name="Michaelsen, Børje" userId="c36523e3-11ed-4011-9a41-1983019c0634" providerId="ADAL" clId="{83FF8062-202C-4766-8BEB-380B0CC5A041}" dt="2026-09-23T10:16:25.825" v="1600" actId="20577"/>
          <ac:graphicFrameMkLst>
            <pc:docMk/>
            <pc:sldMk cId="3156779651" sldId="284"/>
            <ac:graphicFrameMk id="41" creationId="{D845507B-9507-8EC0-0D63-BC4A8A64FF65}"/>
          </ac:graphicFrameMkLst>
        </pc:graphicFrameChg>
      </pc:sldChg>
      <pc:sldChg chg="modSp mod">
        <pc:chgData name="Michaelsen, Børje" userId="c36523e3-11ed-4011-9a41-1983019c0634" providerId="ADAL" clId="{83FF8062-202C-4766-8BEB-380B0CC5A041}" dt="2026-09-28T08:08:45.955" v="1609" actId="6549"/>
        <pc:sldMkLst>
          <pc:docMk/>
          <pc:sldMk cId="4268334138" sldId="285"/>
        </pc:sldMkLst>
        <pc:spChg chg="mod">
          <ac:chgData name="Michaelsen, Børje" userId="c36523e3-11ed-4011-9a41-1983019c0634" providerId="ADAL" clId="{83FF8062-202C-4766-8BEB-380B0CC5A041}" dt="2026-09-28T08:08:45.955" v="1609" actId="6549"/>
          <ac:spMkLst>
            <pc:docMk/>
            <pc:sldMk cId="4268334138" sldId="285"/>
            <ac:spMk id="3" creationId="{0E208661-40B4-4483-9A05-FE473BED7235}"/>
          </ac:spMkLst>
        </pc:spChg>
      </pc:sldChg>
      <pc:sldChg chg="modSp mod">
        <pc:chgData name="Michaelsen, Børje" userId="c36523e3-11ed-4011-9a41-1983019c0634" providerId="ADAL" clId="{83FF8062-202C-4766-8BEB-380B0CC5A041}" dt="2026-10-07T08:42:49.727" v="2089" actId="14100"/>
        <pc:sldMkLst>
          <pc:docMk/>
          <pc:sldMk cId="2154520298" sldId="287"/>
        </pc:sldMkLst>
        <pc:spChg chg="mod">
          <ac:chgData name="Michaelsen, Børje" userId="c36523e3-11ed-4011-9a41-1983019c0634" providerId="ADAL" clId="{83FF8062-202C-4766-8BEB-380B0CC5A041}" dt="2026-10-07T08:42:49.727" v="2089" actId="14100"/>
          <ac:spMkLst>
            <pc:docMk/>
            <pc:sldMk cId="2154520298" sldId="287"/>
            <ac:spMk id="11" creationId="{00000000-0000-0000-0000-000000000000}"/>
          </ac:spMkLst>
        </pc:spChg>
      </pc:sldChg>
      <pc:sldChg chg="addSp delSp mod">
        <pc:chgData name="Michaelsen, Børje" userId="c36523e3-11ed-4011-9a41-1983019c0634" providerId="ADAL" clId="{83FF8062-202C-4766-8BEB-380B0CC5A041}" dt="2026-10-23T08:09:02.275" v="2349" actId="22"/>
        <pc:sldMkLst>
          <pc:docMk/>
          <pc:sldMk cId="1736272724" sldId="289"/>
        </pc:sldMkLst>
        <pc:spChg chg="add">
          <ac:chgData name="Michaelsen, Børje" userId="c36523e3-11ed-4011-9a41-1983019c0634" providerId="ADAL" clId="{83FF8062-202C-4766-8BEB-380B0CC5A041}" dt="2026-10-23T08:09:02.275" v="2349" actId="22"/>
          <ac:spMkLst>
            <pc:docMk/>
            <pc:sldMk cId="1736272724" sldId="289"/>
            <ac:spMk id="6" creationId="{C87C7B23-5F79-1389-3B74-0F62B237299B}"/>
          </ac:spMkLst>
        </pc:spChg>
        <pc:spChg chg="del">
          <ac:chgData name="Michaelsen, Børje" userId="c36523e3-11ed-4011-9a41-1983019c0634" providerId="ADAL" clId="{83FF8062-202C-4766-8BEB-380B0CC5A041}" dt="2026-10-23T08:09:01.280" v="2348" actId="478"/>
          <ac:spMkLst>
            <pc:docMk/>
            <pc:sldMk cId="1736272724" sldId="289"/>
            <ac:spMk id="7" creationId="{3BE08811-97EF-2656-3E79-00237FDC1311}"/>
          </ac:spMkLst>
        </pc:spChg>
      </pc:sldChg>
      <pc:sldChg chg="addSp delSp modSp mod modNotesTx">
        <pc:chgData name="Michaelsen, Børje" userId="c36523e3-11ed-4011-9a41-1983019c0634" providerId="ADAL" clId="{83FF8062-202C-4766-8BEB-380B0CC5A041}" dt="2026-10-23T08:02:47.013" v="2347" actId="20577"/>
        <pc:sldMkLst>
          <pc:docMk/>
          <pc:sldMk cId="1620681685" sldId="1096"/>
        </pc:sldMkLst>
        <pc:spChg chg="mod">
          <ac:chgData name="Michaelsen, Børje" userId="c36523e3-11ed-4011-9a41-1983019c0634" providerId="ADAL" clId="{83FF8062-202C-4766-8BEB-380B0CC5A041}" dt="2026-10-23T07:52:31.669" v="2345" actId="20577"/>
          <ac:spMkLst>
            <pc:docMk/>
            <pc:sldMk cId="1620681685" sldId="1096"/>
            <ac:spMk id="3" creationId="{00000000-0000-0000-0000-000000000000}"/>
          </ac:spMkLst>
        </pc:spChg>
        <pc:spChg chg="del">
          <ac:chgData name="Michaelsen, Børje" userId="c36523e3-11ed-4011-9a41-1983019c0634" providerId="ADAL" clId="{83FF8062-202C-4766-8BEB-380B0CC5A041}" dt="2026-10-23T07:50:22.326" v="2325" actId="478"/>
          <ac:spMkLst>
            <pc:docMk/>
            <pc:sldMk cId="1620681685" sldId="1096"/>
            <ac:spMk id="5" creationId="{00000000-0000-0000-0000-000000000000}"/>
          </ac:spMkLst>
        </pc:spChg>
        <pc:picChg chg="del">
          <ac:chgData name="Michaelsen, Børje" userId="c36523e3-11ed-4011-9a41-1983019c0634" providerId="ADAL" clId="{83FF8062-202C-4766-8BEB-380B0CC5A041}" dt="2026-10-23T07:50:17.124" v="2324" actId="478"/>
          <ac:picMkLst>
            <pc:docMk/>
            <pc:sldMk cId="1620681685" sldId="1096"/>
            <ac:picMk id="6" creationId="{BDB7A498-7871-FE02-57C8-890E8909426E}"/>
          </ac:picMkLst>
        </pc:picChg>
        <pc:picChg chg="add mod">
          <ac:chgData name="Michaelsen, Børje" userId="c36523e3-11ed-4011-9a41-1983019c0634" providerId="ADAL" clId="{83FF8062-202C-4766-8BEB-380B0CC5A041}" dt="2026-10-23T07:51:09.676" v="2329" actId="1076"/>
          <ac:picMkLst>
            <pc:docMk/>
            <pc:sldMk cId="1620681685" sldId="1096"/>
            <ac:picMk id="7" creationId="{9552087E-5DA2-4098-E291-11C27641EADC}"/>
          </ac:picMkLst>
        </pc:picChg>
      </pc:sldChg>
      <pc:sldChg chg="addSp delSp modSp mod">
        <pc:chgData name="Michaelsen, Børje" userId="c36523e3-11ed-4011-9a41-1983019c0634" providerId="ADAL" clId="{83FF8062-202C-4766-8BEB-380B0CC5A041}" dt="2026-10-23T08:58:09.677" v="2357" actId="1035"/>
        <pc:sldMkLst>
          <pc:docMk/>
          <pc:sldMk cId="1610994730" sldId="1097"/>
        </pc:sldMkLst>
        <pc:spChg chg="mod">
          <ac:chgData name="Michaelsen, Børje" userId="c36523e3-11ed-4011-9a41-1983019c0634" providerId="ADAL" clId="{83FF8062-202C-4766-8BEB-380B0CC5A041}" dt="2026-10-23T07:51:57.445" v="2336" actId="20577"/>
          <ac:spMkLst>
            <pc:docMk/>
            <pc:sldMk cId="1610994730" sldId="1097"/>
            <ac:spMk id="7" creationId="{00000000-0000-0000-0000-000000000000}"/>
          </ac:spMkLst>
        </pc:spChg>
        <pc:spChg chg="mod">
          <ac:chgData name="Michaelsen, Børje" userId="c36523e3-11ed-4011-9a41-1983019c0634" providerId="ADAL" clId="{83FF8062-202C-4766-8BEB-380B0CC5A041}" dt="2026-10-23T07:24:32.025" v="2219" actId="20577"/>
          <ac:spMkLst>
            <pc:docMk/>
            <pc:sldMk cId="1610994730" sldId="1097"/>
            <ac:spMk id="16" creationId="{01B63842-A613-4DE2-23CF-65894B874DE1}"/>
          </ac:spMkLst>
        </pc:spChg>
        <pc:graphicFrameChg chg="del">
          <ac:chgData name="Michaelsen, Børje" userId="c36523e3-11ed-4011-9a41-1983019c0634" providerId="ADAL" clId="{83FF8062-202C-4766-8BEB-380B0CC5A041}" dt="2026-10-23T07:33:48.137" v="2262" actId="478"/>
          <ac:graphicFrameMkLst>
            <pc:docMk/>
            <pc:sldMk cId="1610994730" sldId="1097"/>
            <ac:graphicFrameMk id="12" creationId="{02F3DED4-52B2-ED4A-F002-268A294A1591}"/>
          </ac:graphicFrameMkLst>
        </pc:graphicFrameChg>
        <pc:picChg chg="add del mod">
          <ac:chgData name="Michaelsen, Børje" userId="c36523e3-11ed-4011-9a41-1983019c0634" providerId="ADAL" clId="{83FF8062-202C-4766-8BEB-380B0CC5A041}" dt="2026-10-23T07:25:18.321" v="2251" actId="478"/>
          <ac:picMkLst>
            <pc:docMk/>
            <pc:sldMk cId="1610994730" sldId="1097"/>
            <ac:picMk id="4" creationId="{6494ECF4-C41E-4C7B-7B71-D353A9A313D2}"/>
          </ac:picMkLst>
        </pc:picChg>
        <pc:picChg chg="del">
          <ac:chgData name="Michaelsen, Børje" userId="c36523e3-11ed-4011-9a41-1983019c0634" providerId="ADAL" clId="{83FF8062-202C-4766-8BEB-380B0CC5A041}" dt="2026-10-23T07:24:50.177" v="2220" actId="478"/>
          <ac:picMkLst>
            <pc:docMk/>
            <pc:sldMk cId="1610994730" sldId="1097"/>
            <ac:picMk id="5" creationId="{58F86110-86CF-B3BF-1BAE-42CEB1981D0F}"/>
          </ac:picMkLst>
        </pc:picChg>
        <pc:picChg chg="add del mod">
          <ac:chgData name="Michaelsen, Børje" userId="c36523e3-11ed-4011-9a41-1983019c0634" providerId="ADAL" clId="{83FF8062-202C-4766-8BEB-380B0CC5A041}" dt="2026-10-23T07:26:14.476" v="2254" actId="478"/>
          <ac:picMkLst>
            <pc:docMk/>
            <pc:sldMk cId="1610994730" sldId="1097"/>
            <ac:picMk id="8" creationId="{F1018335-0622-A218-2762-30A2FB06B49A}"/>
          </ac:picMkLst>
        </pc:picChg>
        <pc:picChg chg="add mod">
          <ac:chgData name="Michaelsen, Børje" userId="c36523e3-11ed-4011-9a41-1983019c0634" providerId="ADAL" clId="{83FF8062-202C-4766-8BEB-380B0CC5A041}" dt="2026-10-23T07:26:42.812" v="2261" actId="1035"/>
          <ac:picMkLst>
            <pc:docMk/>
            <pc:sldMk cId="1610994730" sldId="1097"/>
            <ac:picMk id="10" creationId="{20B52112-AF28-F94A-F9DE-D27EF0BE70BF}"/>
          </ac:picMkLst>
        </pc:picChg>
        <pc:picChg chg="add del mod">
          <ac:chgData name="Michaelsen, Børje" userId="c36523e3-11ed-4011-9a41-1983019c0634" providerId="ADAL" clId="{83FF8062-202C-4766-8BEB-380B0CC5A041}" dt="2026-10-23T07:35:25.668" v="2265" actId="478"/>
          <ac:picMkLst>
            <pc:docMk/>
            <pc:sldMk cId="1610994730" sldId="1097"/>
            <ac:picMk id="13" creationId="{C55BBA7F-9AD4-E295-3B1A-59C26385A86D}"/>
          </ac:picMkLst>
        </pc:picChg>
        <pc:picChg chg="add del mod">
          <ac:chgData name="Michaelsen, Børje" userId="c36523e3-11ed-4011-9a41-1983019c0634" providerId="ADAL" clId="{83FF8062-202C-4766-8BEB-380B0CC5A041}" dt="2026-10-23T07:36:04.364" v="2270" actId="478"/>
          <ac:picMkLst>
            <pc:docMk/>
            <pc:sldMk cId="1610994730" sldId="1097"/>
            <ac:picMk id="15" creationId="{D7669C3B-754A-681A-82A8-CE1FDEAC971D}"/>
          </ac:picMkLst>
        </pc:picChg>
        <pc:picChg chg="add del mod">
          <ac:chgData name="Michaelsen, Børje" userId="c36523e3-11ed-4011-9a41-1983019c0634" providerId="ADAL" clId="{83FF8062-202C-4766-8BEB-380B0CC5A041}" dt="2026-10-23T07:36:31.980" v="2273" actId="478"/>
          <ac:picMkLst>
            <pc:docMk/>
            <pc:sldMk cId="1610994730" sldId="1097"/>
            <ac:picMk id="18" creationId="{D53B7B4D-1523-8180-8E7E-206880B5540A}"/>
          </ac:picMkLst>
        </pc:picChg>
        <pc:picChg chg="add del mod">
          <ac:chgData name="Michaelsen, Børje" userId="c36523e3-11ed-4011-9a41-1983019c0634" providerId="ADAL" clId="{83FF8062-202C-4766-8BEB-380B0CC5A041}" dt="2026-10-23T08:56:44.829" v="2350" actId="478"/>
          <ac:picMkLst>
            <pc:docMk/>
            <pc:sldMk cId="1610994730" sldId="1097"/>
            <ac:picMk id="20" creationId="{77E94E24-8F82-DC2F-B1E6-76E5B7A31207}"/>
          </ac:picMkLst>
        </pc:picChg>
        <pc:picChg chg="add del">
          <ac:chgData name="Michaelsen, Børje" userId="c36523e3-11ed-4011-9a41-1983019c0634" providerId="ADAL" clId="{83FF8062-202C-4766-8BEB-380B0CC5A041}" dt="2026-10-23T08:57:57.214" v="2352" actId="478"/>
          <ac:picMkLst>
            <pc:docMk/>
            <pc:sldMk cId="1610994730" sldId="1097"/>
            <ac:picMk id="22" creationId="{FCF012B8-72F8-9318-1D5D-204C99387E81}"/>
          </ac:picMkLst>
        </pc:picChg>
        <pc:picChg chg="add mod">
          <ac:chgData name="Michaelsen, Børje" userId="c36523e3-11ed-4011-9a41-1983019c0634" providerId="ADAL" clId="{83FF8062-202C-4766-8BEB-380B0CC5A041}" dt="2026-10-23T08:58:09.677" v="2357" actId="1035"/>
          <ac:picMkLst>
            <pc:docMk/>
            <pc:sldMk cId="1610994730" sldId="1097"/>
            <ac:picMk id="24" creationId="{4732FB2F-9377-09BE-BE55-DDE3C2E3E1B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05"/>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Arendal</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88</c:v>
                </c:pt>
                <c:pt idx="1">
                  <c:v>73</c:v>
                </c:pt>
                <c:pt idx="2">
                  <c:v>49</c:v>
                </c:pt>
                <c:pt idx="3">
                  <c:v>38</c:v>
                </c:pt>
                <c:pt idx="4">
                  <c:v>-2</c:v>
                </c:pt>
                <c:pt idx="5">
                  <c:v>-9</c:v>
                </c:pt>
                <c:pt idx="6">
                  <c:v>41</c:v>
                </c:pt>
                <c:pt idx="7">
                  <c:v>0</c:v>
                </c:pt>
                <c:pt idx="8">
                  <c:v>-17</c:v>
                </c:pt>
                <c:pt idx="9">
                  <c:v>-29</c:v>
                </c:pt>
                <c:pt idx="10">
                  <c:v>-29</c:v>
                </c:pt>
                <c:pt idx="11">
                  <c:v>-24</c:v>
                </c:pt>
                <c:pt idx="12">
                  <c:v>-38</c:v>
                </c:pt>
                <c:pt idx="13">
                  <c:v>-44</c:v>
                </c:pt>
                <c:pt idx="14">
                  <c:v>-54</c:v>
                </c:pt>
                <c:pt idx="15">
                  <c:v>-59</c:v>
                </c:pt>
              </c:numCache>
            </c:numRef>
          </c:val>
          <c:smooth val="1"/>
          <c:extLst>
            <c:ext xmlns:c16="http://schemas.microsoft.com/office/drawing/2014/chart" uri="{C3380CC4-5D6E-409C-BE32-E72D297353CC}">
              <c16:uniqueId val="{00000000-F862-4E1E-B7C2-09FCE82024A4}"/>
            </c:ext>
          </c:extLst>
        </c:ser>
        <c:ser>
          <c:idx val="1"/>
          <c:order val="1"/>
          <c:tx>
            <c:strRef>
              <c:f>'Pivot kommuner'!$C$1:$C$3</c:f>
              <c:strCache>
                <c:ptCount val="1"/>
                <c:pt idx="0">
                  <c:v>Netto innlands - Arendal</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-133</c:v>
                </c:pt>
                <c:pt idx="1">
                  <c:v>-137</c:v>
                </c:pt>
                <c:pt idx="2">
                  <c:v>-36</c:v>
                </c:pt>
                <c:pt idx="3">
                  <c:v>72</c:v>
                </c:pt>
                <c:pt idx="4">
                  <c:v>94</c:v>
                </c:pt>
                <c:pt idx="5">
                  <c:v>-17</c:v>
                </c:pt>
                <c:pt idx="6">
                  <c:v>301</c:v>
                </c:pt>
                <c:pt idx="7">
                  <c:v>73</c:v>
                </c:pt>
                <c:pt idx="8">
                  <c:v>32</c:v>
                </c:pt>
                <c:pt idx="9">
                  <c:v>49</c:v>
                </c:pt>
                <c:pt idx="10">
                  <c:v>35</c:v>
                </c:pt>
                <c:pt idx="11">
                  <c:v>-25</c:v>
                </c:pt>
                <c:pt idx="12">
                  <c:v>-45</c:v>
                </c:pt>
                <c:pt idx="13">
                  <c:v>-23</c:v>
                </c:pt>
                <c:pt idx="14">
                  <c:v>0</c:v>
                </c:pt>
                <c:pt idx="15">
                  <c:v>20</c:v>
                </c:pt>
              </c:numCache>
            </c:numRef>
          </c:val>
          <c:smooth val="1"/>
          <c:extLst>
            <c:ext xmlns:c16="http://schemas.microsoft.com/office/drawing/2014/chart" uri="{C3380CC4-5D6E-409C-BE32-E72D297353CC}">
              <c16:uniqueId val="{00000001-F862-4E1E-B7C2-09FCE82024A4}"/>
            </c:ext>
          </c:extLst>
        </c:ser>
        <c:ser>
          <c:idx val="2"/>
          <c:order val="2"/>
          <c:tx>
            <c:strRef>
              <c:f>'Pivot kommuner'!$D$1:$D$3</c:f>
              <c:strCache>
                <c:ptCount val="1"/>
                <c:pt idx="0">
                  <c:v>Netto innvandring - Arendal</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138</c:v>
                </c:pt>
                <c:pt idx="1">
                  <c:v>327</c:v>
                </c:pt>
                <c:pt idx="2">
                  <c:v>57</c:v>
                </c:pt>
                <c:pt idx="3">
                  <c:v>22</c:v>
                </c:pt>
                <c:pt idx="4">
                  <c:v>122</c:v>
                </c:pt>
                <c:pt idx="5">
                  <c:v>92</c:v>
                </c:pt>
                <c:pt idx="6">
                  <c:v>97</c:v>
                </c:pt>
                <c:pt idx="7">
                  <c:v>138</c:v>
                </c:pt>
                <c:pt idx="8">
                  <c:v>73</c:v>
                </c:pt>
                <c:pt idx="9">
                  <c:v>31</c:v>
                </c:pt>
                <c:pt idx="10">
                  <c:v>35</c:v>
                </c:pt>
                <c:pt idx="11">
                  <c:v>7</c:v>
                </c:pt>
                <c:pt idx="12">
                  <c:v>121</c:v>
                </c:pt>
                <c:pt idx="13">
                  <c:v>121</c:v>
                </c:pt>
                <c:pt idx="14">
                  <c:v>123</c:v>
                </c:pt>
                <c:pt idx="15">
                  <c:v>122</c:v>
                </c:pt>
              </c:numCache>
            </c:numRef>
          </c:val>
          <c:smooth val="1"/>
          <c:extLst>
            <c:ext xmlns:c16="http://schemas.microsoft.com/office/drawing/2014/chart" uri="{C3380CC4-5D6E-409C-BE32-E72D297353CC}">
              <c16:uniqueId val="{00000002-F862-4E1E-B7C2-09FCE82024A4}"/>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Arendal</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44219</c:v>
                </c:pt>
                <c:pt idx="1">
                  <c:v>44313</c:v>
                </c:pt>
                <c:pt idx="2">
                  <c:v>44576</c:v>
                </c:pt>
                <c:pt idx="3">
                  <c:v>44645</c:v>
                </c:pt>
                <c:pt idx="4">
                  <c:v>44785</c:v>
                </c:pt>
                <c:pt idx="5">
                  <c:v>44999</c:v>
                </c:pt>
                <c:pt idx="6">
                  <c:v>45065</c:v>
                </c:pt>
                <c:pt idx="7">
                  <c:v>45509</c:v>
                </c:pt>
                <c:pt idx="8">
                  <c:v>45891</c:v>
                </c:pt>
                <c:pt idx="9">
                  <c:v>46355</c:v>
                </c:pt>
                <c:pt idx="10">
                  <c:v>46568</c:v>
                </c:pt>
                <c:pt idx="11">
                  <c:v>46603</c:v>
                </c:pt>
                <c:pt idx="12">
                  <c:v>46625</c:v>
                </c:pt>
                <c:pt idx="13">
                  <c:v>46663</c:v>
                </c:pt>
                <c:pt idx="14">
                  <c:v>46717</c:v>
                </c:pt>
                <c:pt idx="15">
                  <c:v>46786</c:v>
                </c:pt>
              </c:numCache>
            </c:numRef>
          </c:val>
          <c:smooth val="0"/>
          <c:extLst>
            <c:ext xmlns:c16="http://schemas.microsoft.com/office/drawing/2014/chart" uri="{C3380CC4-5D6E-409C-BE32-E72D297353CC}">
              <c16:uniqueId val="{00000003-F862-4E1E-B7C2-09FCE82024A4}"/>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91</c:v>
                </c:pt>
                <c:pt idx="1">
                  <c:v>106</c:v>
                </c:pt>
                <c:pt idx="2">
                  <c:v>76</c:v>
                </c:pt>
                <c:pt idx="3">
                  <c:v>54</c:v>
                </c:pt>
                <c:pt idx="4">
                  <c:v>53</c:v>
                </c:pt>
                <c:pt idx="5">
                  <c:v>40</c:v>
                </c:pt>
              </c:numCache>
            </c:numRef>
          </c:val>
          <c:extLst>
            <c:ext xmlns:c16="http://schemas.microsoft.com/office/drawing/2014/chart" uri="{C3380CC4-5D6E-409C-BE32-E72D297353CC}">
              <c16:uniqueId val="{00000000-FC65-4E3B-A38F-7A06983603D0}"/>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41</c:v>
                </c:pt>
                <c:pt idx="1">
                  <c:v>78</c:v>
                </c:pt>
                <c:pt idx="2">
                  <c:v>37</c:v>
                </c:pt>
                <c:pt idx="3">
                  <c:v>85</c:v>
                </c:pt>
                <c:pt idx="4">
                  <c:v>58</c:v>
                </c:pt>
                <c:pt idx="5">
                  <c:v>64</c:v>
                </c:pt>
              </c:numCache>
            </c:numRef>
          </c:val>
          <c:extLst>
            <c:ext xmlns:c16="http://schemas.microsoft.com/office/drawing/2014/chart" uri="{C3380CC4-5D6E-409C-BE32-E72D297353CC}">
              <c16:uniqueId val="{00000001-FC65-4E3B-A38F-7A06983603D0}"/>
            </c:ext>
          </c:extLst>
        </c:ser>
        <c:ser>
          <c:idx val="2"/>
          <c:order val="2"/>
          <c:tx>
            <c:strRef>
              <c:f>'Bolig pivot'!$T$32</c:f>
              <c:strCache>
                <c:ptCount val="1"/>
                <c:pt idx="0">
                  <c:v>Leilighetsbygg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166</c:v>
                </c:pt>
                <c:pt idx="1">
                  <c:v>54</c:v>
                </c:pt>
                <c:pt idx="2">
                  <c:v>106</c:v>
                </c:pt>
                <c:pt idx="3">
                  <c:v>98</c:v>
                </c:pt>
                <c:pt idx="4">
                  <c:v>41</c:v>
                </c:pt>
                <c:pt idx="5">
                  <c:v>36</c:v>
                </c:pt>
              </c:numCache>
            </c:numRef>
          </c:val>
          <c:extLst>
            <c:ext xmlns:c16="http://schemas.microsoft.com/office/drawing/2014/chart" uri="{C3380CC4-5D6E-409C-BE32-E72D297353CC}">
              <c16:uniqueId val="{00000002-FC65-4E3B-A38F-7A06983603D0}"/>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65-4E3B-A38F-7A06983603D0}"/>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65-4E3B-A38F-7A06983603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5</c:v>
                </c:pt>
                <c:pt idx="1">
                  <c:v>12</c:v>
                </c:pt>
                <c:pt idx="2">
                  <c:v>4</c:v>
                </c:pt>
                <c:pt idx="3">
                  <c:v>10</c:v>
                </c:pt>
                <c:pt idx="4">
                  <c:v>2</c:v>
                </c:pt>
                <c:pt idx="5">
                  <c:v>11</c:v>
                </c:pt>
              </c:numCache>
            </c:numRef>
          </c:val>
          <c:extLst>
            <c:ext xmlns:c16="http://schemas.microsoft.com/office/drawing/2014/chart" uri="{C3380CC4-5D6E-409C-BE32-E72D297353CC}">
              <c16:uniqueId val="{00000005-FC65-4E3B-A38F-7A06983603D0}"/>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09"/>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Arendal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13</c:v>
                </c:pt>
                <c:pt idx="2">
                  <c:v>1</c:v>
                </c:pt>
                <c:pt idx="3">
                  <c:v>63</c:v>
                </c:pt>
                <c:pt idx="4">
                  <c:v>12</c:v>
                </c:pt>
                <c:pt idx="5">
                  <c:v>7</c:v>
                </c:pt>
              </c:numCache>
            </c:numRef>
          </c:val>
          <c:extLst>
            <c:ext xmlns:c16="http://schemas.microsoft.com/office/drawing/2014/chart" uri="{C3380CC4-5D6E-409C-BE32-E72D297353CC}">
              <c16:uniqueId val="{00000000-4421-4D0C-BC37-CAEBFC5F6308}"/>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4421-4D0C-BC37-CAEBFC5F6308}"/>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2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728</c:v>
                </c:pt>
                <c:pt idx="1">
                  <c:v>745</c:v>
                </c:pt>
                <c:pt idx="2">
                  <c:v>738</c:v>
                </c:pt>
                <c:pt idx="3">
                  <c:v>749</c:v>
                </c:pt>
                <c:pt idx="4">
                  <c:v>788</c:v>
                </c:pt>
                <c:pt idx="5">
                  <c:v>761</c:v>
                </c:pt>
              </c:numCache>
            </c:numRef>
          </c:val>
          <c:extLst>
            <c:ext xmlns:c16="http://schemas.microsoft.com/office/drawing/2014/chart" uri="{C3380CC4-5D6E-409C-BE32-E72D297353CC}">
              <c16:uniqueId val="{00000000-E8DF-40B2-A97D-C8DF98C01F4D}"/>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4088</c:v>
                </c:pt>
                <c:pt idx="1">
                  <c:v>4155</c:v>
                </c:pt>
                <c:pt idx="2">
                  <c:v>4230</c:v>
                </c:pt>
                <c:pt idx="3">
                  <c:v>4281</c:v>
                </c:pt>
                <c:pt idx="4">
                  <c:v>4337</c:v>
                </c:pt>
                <c:pt idx="5">
                  <c:v>4453</c:v>
                </c:pt>
              </c:numCache>
            </c:numRef>
          </c:val>
          <c:extLst>
            <c:ext xmlns:c16="http://schemas.microsoft.com/office/drawing/2014/chart" uri="{C3380CC4-5D6E-409C-BE32-E72D297353CC}">
              <c16:uniqueId val="{00000001-E8DF-40B2-A97D-C8DF98C01F4D}"/>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603</c:v>
                </c:pt>
                <c:pt idx="1">
                  <c:v>676</c:v>
                </c:pt>
                <c:pt idx="2">
                  <c:v>660</c:v>
                </c:pt>
                <c:pt idx="3">
                  <c:v>704</c:v>
                </c:pt>
                <c:pt idx="4">
                  <c:v>877</c:v>
                </c:pt>
                <c:pt idx="5">
                  <c:v>815</c:v>
                </c:pt>
              </c:numCache>
            </c:numRef>
          </c:val>
          <c:extLst>
            <c:ext xmlns:c16="http://schemas.microsoft.com/office/drawing/2014/chart" uri="{C3380CC4-5D6E-409C-BE32-E72D297353CC}">
              <c16:uniqueId val="{00000002-E8DF-40B2-A97D-C8DF98C01F4D}"/>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12088</c:v>
                </c:pt>
                <c:pt idx="1">
                  <c:v>12596</c:v>
                </c:pt>
                <c:pt idx="2">
                  <c:v>12900</c:v>
                </c:pt>
                <c:pt idx="3">
                  <c:v>13148</c:v>
                </c:pt>
                <c:pt idx="4">
                  <c:v>13067</c:v>
                </c:pt>
                <c:pt idx="5">
                  <c:v>13375</c:v>
                </c:pt>
              </c:numCache>
            </c:numRef>
          </c:val>
          <c:extLst>
            <c:ext xmlns:c16="http://schemas.microsoft.com/office/drawing/2014/chart" uri="{C3380CC4-5D6E-409C-BE32-E72D297353CC}">
              <c16:uniqueId val="{00000003-E8DF-40B2-A97D-C8DF98C01F4D}"/>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E8DF-40B2-A97D-C8DF98C01F4D}"/>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E8DF-40B2-A97D-C8DF98C01F4D}"/>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E8DF-40B2-A97D-C8DF98C01F4D}"/>
              </c:ext>
            </c:extLst>
          </c:dPt>
          <c:dPt>
            <c:idx val="3"/>
            <c:invertIfNegative val="0"/>
            <c:bubble3D val="0"/>
            <c:extLst>
              <c:ext xmlns:c16="http://schemas.microsoft.com/office/drawing/2014/chart" uri="{C3380CC4-5D6E-409C-BE32-E72D297353CC}">
                <c16:uniqueId val="{0000000A-E8DF-40B2-A97D-C8DF98C01F4D}"/>
              </c:ext>
            </c:extLst>
          </c:dPt>
          <c:dPt>
            <c:idx val="4"/>
            <c:invertIfNegative val="0"/>
            <c:bubble3D val="0"/>
            <c:extLst>
              <c:ext xmlns:c16="http://schemas.microsoft.com/office/drawing/2014/chart" uri="{C3380CC4-5D6E-409C-BE32-E72D297353CC}">
                <c16:uniqueId val="{0000000B-E8DF-40B2-A97D-C8DF98C01F4D}"/>
              </c:ext>
            </c:extLst>
          </c:dPt>
          <c:dPt>
            <c:idx val="5"/>
            <c:invertIfNegative val="0"/>
            <c:bubble3D val="0"/>
            <c:extLst>
              <c:ext xmlns:c16="http://schemas.microsoft.com/office/drawing/2014/chart" uri="{C3380CC4-5D6E-409C-BE32-E72D297353CC}">
                <c16:uniqueId val="{0000000C-E8DF-40B2-A97D-C8DF98C01F4D}"/>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8DF-40B2-A97D-C8DF98C01F4D}"/>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8DF-40B2-A97D-C8DF98C01F4D}"/>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8DF-40B2-A97D-C8DF98C01F4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2954</c:v>
                </c:pt>
                <c:pt idx="1">
                  <c:v>2995</c:v>
                </c:pt>
                <c:pt idx="2">
                  <c:v>3012</c:v>
                </c:pt>
                <c:pt idx="3">
                  <c:v>2918</c:v>
                </c:pt>
                <c:pt idx="4">
                  <c:v>3045</c:v>
                </c:pt>
                <c:pt idx="5">
                  <c:v>3105</c:v>
                </c:pt>
              </c:numCache>
            </c:numRef>
          </c:val>
          <c:extLst>
            <c:ext xmlns:c16="http://schemas.microsoft.com/office/drawing/2014/chart" uri="{C3380CC4-5D6E-409C-BE32-E72D297353CC}">
              <c16:uniqueId val="{0000000D-E8DF-40B2-A97D-C8DF98C01F4D}"/>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2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9A39-43C2-8148-4DA6B4DF49A6}"/>
              </c:ext>
            </c:extLst>
          </c:dPt>
          <c:dPt>
            <c:idx val="1"/>
            <c:bubble3D val="0"/>
            <c:spPr>
              <a:solidFill>
                <a:schemeClr val="accent2"/>
              </a:solidFill>
              <a:ln>
                <a:noFill/>
              </a:ln>
              <a:effectLst/>
            </c:spPr>
            <c:extLst>
              <c:ext xmlns:c16="http://schemas.microsoft.com/office/drawing/2014/chart" uri="{C3380CC4-5D6E-409C-BE32-E72D297353CC}">
                <c16:uniqueId val="{00000003-9A39-43C2-8148-4DA6B4DF49A6}"/>
              </c:ext>
            </c:extLst>
          </c:dPt>
          <c:dPt>
            <c:idx val="2"/>
            <c:bubble3D val="0"/>
            <c:spPr>
              <a:solidFill>
                <a:schemeClr val="accent3"/>
              </a:solidFill>
              <a:ln>
                <a:noFill/>
              </a:ln>
              <a:effectLst/>
            </c:spPr>
            <c:extLst>
              <c:ext xmlns:c16="http://schemas.microsoft.com/office/drawing/2014/chart" uri="{C3380CC4-5D6E-409C-BE32-E72D297353CC}">
                <c16:uniqueId val="{00000005-9A39-43C2-8148-4DA6B4DF49A6}"/>
              </c:ext>
            </c:extLst>
          </c:dPt>
          <c:dPt>
            <c:idx val="3"/>
            <c:bubble3D val="0"/>
            <c:spPr>
              <a:solidFill>
                <a:schemeClr val="accent4"/>
              </a:solidFill>
              <a:ln>
                <a:noFill/>
              </a:ln>
              <a:effectLst/>
            </c:spPr>
            <c:extLst>
              <c:ext xmlns:c16="http://schemas.microsoft.com/office/drawing/2014/chart" uri="{C3380CC4-5D6E-409C-BE32-E72D297353CC}">
                <c16:uniqueId val="{00000007-9A39-43C2-8148-4DA6B4DF49A6}"/>
              </c:ext>
            </c:extLst>
          </c:dPt>
          <c:dPt>
            <c:idx val="4"/>
            <c:bubble3D val="0"/>
            <c:spPr>
              <a:solidFill>
                <a:schemeClr val="accent5"/>
              </a:solidFill>
              <a:ln>
                <a:noFill/>
              </a:ln>
              <a:effectLst/>
            </c:spPr>
            <c:extLst>
              <c:ext xmlns:c16="http://schemas.microsoft.com/office/drawing/2014/chart" uri="{C3380CC4-5D6E-409C-BE32-E72D297353CC}">
                <c16:uniqueId val="{00000009-9A39-43C2-8148-4DA6B4DF49A6}"/>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A39-43C2-8148-4DA6B4DF49A6}"/>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761</c:v>
                </c:pt>
                <c:pt idx="1">
                  <c:v>4453</c:v>
                </c:pt>
                <c:pt idx="2">
                  <c:v>815</c:v>
                </c:pt>
                <c:pt idx="3">
                  <c:v>13375</c:v>
                </c:pt>
                <c:pt idx="4">
                  <c:v>3105</c:v>
                </c:pt>
              </c:numCache>
            </c:numRef>
          </c:val>
          <c:extLst>
            <c:ext xmlns:c16="http://schemas.microsoft.com/office/drawing/2014/chart" uri="{C3380CC4-5D6E-409C-BE32-E72D297353CC}">
              <c16:uniqueId val="{0000000A-9A39-43C2-8148-4DA6B4DF49A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3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26 Data- og elektronisk industri</c:v>
                </c:pt>
              </c:strCache>
            </c:strRef>
          </c:tx>
          <c:spPr>
            <a:ln w="28575"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480</c:v>
                </c:pt>
                <c:pt idx="1">
                  <c:v>486</c:v>
                </c:pt>
                <c:pt idx="2">
                  <c:v>498</c:v>
                </c:pt>
                <c:pt idx="3">
                  <c:v>516</c:v>
                </c:pt>
                <c:pt idx="4">
                  <c:v>627</c:v>
                </c:pt>
                <c:pt idx="5">
                  <c:v>716</c:v>
                </c:pt>
                <c:pt idx="6">
                  <c:v>741</c:v>
                </c:pt>
              </c:numCache>
            </c:numRef>
          </c:val>
          <c:smooth val="0"/>
          <c:extLst>
            <c:ext xmlns:c16="http://schemas.microsoft.com/office/drawing/2014/chart" uri="{C3380CC4-5D6E-409C-BE32-E72D297353CC}">
              <c16:uniqueId val="{00000000-DB81-4D27-85B5-914B701616B2}"/>
            </c:ext>
          </c:extLst>
        </c:ser>
        <c:ser>
          <c:idx val="3"/>
          <c:order val="1"/>
          <c:tx>
            <c:strRef>
              <c:f>'pivot 2 siffer'!$C$4:$C$5</c:f>
              <c:strCache>
                <c:ptCount val="1"/>
                <c:pt idx="0">
                  <c:v>30 Transportmiddelindustri ellers</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161</c:v>
                </c:pt>
                <c:pt idx="1">
                  <c:v>157</c:v>
                </c:pt>
                <c:pt idx="2">
                  <c:v>157</c:v>
                </c:pt>
                <c:pt idx="3">
                  <c:v>160</c:v>
                </c:pt>
                <c:pt idx="4">
                  <c:v>175</c:v>
                </c:pt>
                <c:pt idx="5">
                  <c:v>184</c:v>
                </c:pt>
                <c:pt idx="6">
                  <c:v>197</c:v>
                </c:pt>
              </c:numCache>
            </c:numRef>
          </c:val>
          <c:smooth val="0"/>
          <c:extLst>
            <c:ext xmlns:c16="http://schemas.microsoft.com/office/drawing/2014/chart" uri="{C3380CC4-5D6E-409C-BE32-E72D297353CC}">
              <c16:uniqueId val="{00000001-DB81-4D27-85B5-914B701616B2}"/>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462</c:v>
                </c:pt>
                <c:pt idx="1">
                  <c:v>473</c:v>
                </c:pt>
                <c:pt idx="2">
                  <c:v>527</c:v>
                </c:pt>
                <c:pt idx="3">
                  <c:v>547</c:v>
                </c:pt>
                <c:pt idx="4">
                  <c:v>581</c:v>
                </c:pt>
                <c:pt idx="5">
                  <c:v>471</c:v>
                </c:pt>
                <c:pt idx="6">
                  <c:v>510</c:v>
                </c:pt>
              </c:numCache>
            </c:numRef>
          </c:val>
          <c:smooth val="0"/>
          <c:extLst>
            <c:ext xmlns:c16="http://schemas.microsoft.com/office/drawing/2014/chart" uri="{C3380CC4-5D6E-409C-BE32-E72D297353CC}">
              <c16:uniqueId val="{00000002-DB81-4D27-85B5-914B701616B2}"/>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952</c:v>
                </c:pt>
                <c:pt idx="1">
                  <c:v>925</c:v>
                </c:pt>
                <c:pt idx="2">
                  <c:v>957</c:v>
                </c:pt>
                <c:pt idx="3">
                  <c:v>1006</c:v>
                </c:pt>
                <c:pt idx="4">
                  <c:v>1008</c:v>
                </c:pt>
                <c:pt idx="5">
                  <c:v>1095</c:v>
                </c:pt>
                <c:pt idx="6">
                  <c:v>1317</c:v>
                </c:pt>
              </c:numCache>
            </c:numRef>
          </c:val>
          <c:smooth val="0"/>
          <c:extLst>
            <c:ext xmlns:c16="http://schemas.microsoft.com/office/drawing/2014/chart" uri="{C3380CC4-5D6E-409C-BE32-E72D297353CC}">
              <c16:uniqueId val="{00000003-DB81-4D27-85B5-914B701616B2}"/>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27"/>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Arendal</c:v>
                </c:pt>
              </c:strCache>
            </c:strRef>
          </c:cat>
          <c:val>
            <c:numRef>
              <c:f>Pivot_2026!$B$5:$B$7</c:f>
              <c:numCache>
                <c:formatCode>General</c:formatCode>
                <c:ptCount val="2"/>
                <c:pt idx="0">
                  <c:v>42.8</c:v>
                </c:pt>
                <c:pt idx="1">
                  <c:v>41.7</c:v>
                </c:pt>
              </c:numCache>
            </c:numRef>
          </c:val>
          <c:extLst>
            <c:ext xmlns:c16="http://schemas.microsoft.com/office/drawing/2014/chart" uri="{C3380CC4-5D6E-409C-BE32-E72D297353CC}">
              <c16:uniqueId val="{00000000-F7DC-41EA-AC93-B35B3ACDCFDB}"/>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Arendal</c:v>
                </c:pt>
              </c:strCache>
            </c:strRef>
          </c:cat>
          <c:val>
            <c:numRef>
              <c:f>Pivot_2026!$C$5:$C$7</c:f>
              <c:numCache>
                <c:formatCode>General</c:formatCode>
                <c:ptCount val="2"/>
                <c:pt idx="0">
                  <c:v>41.5</c:v>
                </c:pt>
                <c:pt idx="1">
                  <c:v>41</c:v>
                </c:pt>
              </c:numCache>
            </c:numRef>
          </c:val>
          <c:extLst>
            <c:ext xmlns:c16="http://schemas.microsoft.com/office/drawing/2014/chart" uri="{C3380CC4-5D6E-409C-BE32-E72D297353CC}">
              <c16:uniqueId val="{00000001-F7DC-41EA-AC93-B35B3ACDCFDB}"/>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Arendal</c:v>
                </c:pt>
              </c:strCache>
            </c:strRef>
          </c:cat>
          <c:val>
            <c:numRef>
              <c:f>Pivot_2026!$D$5:$D$7</c:f>
              <c:numCache>
                <c:formatCode>General</c:formatCode>
                <c:ptCount val="2"/>
                <c:pt idx="0">
                  <c:v>41.6</c:v>
                </c:pt>
                <c:pt idx="1">
                  <c:v>41.1</c:v>
                </c:pt>
              </c:numCache>
            </c:numRef>
          </c:val>
          <c:extLst>
            <c:ext xmlns:c16="http://schemas.microsoft.com/office/drawing/2014/chart" uri="{C3380CC4-5D6E-409C-BE32-E72D297353CC}">
              <c16:uniqueId val="{00000002-F7DC-41EA-AC93-B35B3ACDCFDB}"/>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Arendal</c:v>
                </c:pt>
              </c:strCache>
            </c:strRef>
          </c:cat>
          <c:val>
            <c:numRef>
              <c:f>Pivot_2026!$E$5:$E$7</c:f>
              <c:numCache>
                <c:formatCode>General</c:formatCode>
                <c:ptCount val="2"/>
                <c:pt idx="0">
                  <c:v>42</c:v>
                </c:pt>
                <c:pt idx="1">
                  <c:v>41.7</c:v>
                </c:pt>
              </c:numCache>
            </c:numRef>
          </c:val>
          <c:extLst>
            <c:ext xmlns:c16="http://schemas.microsoft.com/office/drawing/2014/chart" uri="{C3380CC4-5D6E-409C-BE32-E72D297353CC}">
              <c16:uniqueId val="{00000003-F7DC-41EA-AC93-B35B3ACDCFDB}"/>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Arendal</c:v>
                </c:pt>
              </c:strCache>
            </c:strRef>
          </c:cat>
          <c:val>
            <c:numRef>
              <c:f>Pivot_2026!$F$5:$F$7</c:f>
              <c:numCache>
                <c:formatCode>General</c:formatCode>
                <c:ptCount val="2"/>
                <c:pt idx="0">
                  <c:v>42.2</c:v>
                </c:pt>
                <c:pt idx="1">
                  <c:v>42.1</c:v>
                </c:pt>
              </c:numCache>
            </c:numRef>
          </c:val>
          <c:extLst>
            <c:ext xmlns:c16="http://schemas.microsoft.com/office/drawing/2014/chart" uri="{C3380CC4-5D6E-409C-BE32-E72D297353CC}">
              <c16:uniqueId val="{00000004-F7DC-41EA-AC93-B35B3ACDCFDB}"/>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8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dirty="0">
                <a:solidFill>
                  <a:sysClr val="windowText" lastClr="000000"/>
                </a:solidFill>
                <a:latin typeface="Arial" panose="020B0604020202020204" pitchFamily="34" charset="0"/>
                <a:cs typeface="Arial" panose="020B0604020202020204" pitchFamily="34" charset="0"/>
              </a:rPr>
              <a:t>Fullføring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E093-40F7-97E0-A2EBFAE4F100}"/>
            </c:ext>
          </c:extLst>
        </c:ser>
        <c:ser>
          <c:idx val="1"/>
          <c:order val="1"/>
          <c:tx>
            <c:strRef>
              <c:f>'Pivot - bruk denne'!$C$5:$C$6</c:f>
              <c:strCache>
                <c:ptCount val="1"/>
                <c:pt idx="0">
                  <c:v>Arendal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73.400000000000006</c:v>
                </c:pt>
                <c:pt idx="1">
                  <c:v>76.2</c:v>
                </c:pt>
                <c:pt idx="2">
                  <c:v>76.400000000000006</c:v>
                </c:pt>
                <c:pt idx="3">
                  <c:v>77.3</c:v>
                </c:pt>
                <c:pt idx="4">
                  <c:v>83.8</c:v>
                </c:pt>
                <c:pt idx="5">
                  <c:v>80.900000000000006</c:v>
                </c:pt>
              </c:numCache>
            </c:numRef>
          </c:val>
          <c:extLst>
            <c:ext xmlns:c16="http://schemas.microsoft.com/office/drawing/2014/chart" uri="{C3380CC4-5D6E-409C-BE32-E72D297353CC}">
              <c16:uniqueId val="{00000001-E093-40F7-97E0-A2EBFAE4F100}"/>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3"/>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4-1B1E-4FB8-8D9D-FFA5767D35C9}"/>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1B1E-4FB8-8D9D-FFA5767D35C9}"/>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1B1E-4FB8-8D9D-FFA5767D35C9}"/>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1B1E-4FB8-8D9D-FFA5767D35C9}"/>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342C86">
                <a:lumMod val="75000"/>
              </a:srgbClr>
            </a:solidFill>
            <a:ln>
              <a:noFill/>
            </a:ln>
            <a:effectLst/>
          </c:spPr>
          <c:invertIfNegative val="0"/>
          <c:dPt>
            <c:idx val="0"/>
            <c:invertIfNegative val="0"/>
            <c:bubble3D val="0"/>
            <c:spPr>
              <a:solidFill>
                <a:srgbClr val="342C86">
                  <a:lumMod val="75000"/>
                </a:srgbClr>
              </a:solidFill>
              <a:ln>
                <a:noFill/>
              </a:ln>
              <a:effectLst/>
            </c:spPr>
            <c:extLst>
              <c:ext xmlns:c16="http://schemas.microsoft.com/office/drawing/2014/chart" uri="{C3380CC4-5D6E-409C-BE32-E72D297353CC}">
                <c16:uniqueId val="{00000001-3884-45CB-94F6-037F9020719F}"/>
              </c:ext>
            </c:extLst>
          </c:dPt>
          <c:dPt>
            <c:idx val="1"/>
            <c:invertIfNegative val="0"/>
            <c:bubble3D val="0"/>
            <c:spPr>
              <a:solidFill>
                <a:srgbClr val="342C86">
                  <a:lumMod val="75000"/>
                </a:srgbClr>
              </a:solidFill>
              <a:ln>
                <a:noFill/>
              </a:ln>
              <a:effectLst/>
            </c:spPr>
            <c:extLst>
              <c:ext xmlns:c16="http://schemas.microsoft.com/office/drawing/2014/chart" uri="{C3380CC4-5D6E-409C-BE32-E72D297353CC}">
                <c16:uniqueId val="{00000003-3884-45CB-94F6-037F9020719F}"/>
              </c:ext>
            </c:extLst>
          </c:dPt>
          <c:dPt>
            <c:idx val="2"/>
            <c:invertIfNegative val="0"/>
            <c:bubble3D val="0"/>
            <c:spPr>
              <a:solidFill>
                <a:srgbClr val="342C86">
                  <a:lumMod val="75000"/>
                </a:srgbClr>
              </a:solidFill>
              <a:ln>
                <a:noFill/>
              </a:ln>
              <a:effectLst/>
            </c:spPr>
            <c:extLst>
              <c:ext xmlns:c16="http://schemas.microsoft.com/office/drawing/2014/chart" uri="{C3380CC4-5D6E-409C-BE32-E72D297353CC}">
                <c16:uniqueId val="{00000005-3884-45CB-94F6-037F9020719F}"/>
              </c:ext>
            </c:extLst>
          </c:dPt>
          <c:dPt>
            <c:idx val="3"/>
            <c:invertIfNegative val="0"/>
            <c:bubble3D val="0"/>
            <c:spPr>
              <a:solidFill>
                <a:srgbClr val="342C86">
                  <a:lumMod val="75000"/>
                </a:srgbClr>
              </a:solidFill>
              <a:ln>
                <a:noFill/>
              </a:ln>
              <a:effectLst/>
            </c:spPr>
            <c:extLst>
              <c:ext xmlns:c16="http://schemas.microsoft.com/office/drawing/2014/chart" uri="{C3380CC4-5D6E-409C-BE32-E72D297353CC}">
                <c16:uniqueId val="{00000007-3884-45CB-94F6-037F9020719F}"/>
              </c:ext>
            </c:extLst>
          </c:dPt>
          <c:dPt>
            <c:idx val="4"/>
            <c:invertIfNegative val="0"/>
            <c:bubble3D val="0"/>
            <c:spPr>
              <a:solidFill>
                <a:srgbClr val="342C86">
                  <a:lumMod val="75000"/>
                </a:srgbClr>
              </a:solidFill>
              <a:ln>
                <a:noFill/>
              </a:ln>
              <a:effectLst/>
            </c:spPr>
            <c:extLst>
              <c:ext xmlns:c16="http://schemas.microsoft.com/office/drawing/2014/chart" uri="{C3380CC4-5D6E-409C-BE32-E72D297353CC}">
                <c16:uniqueId val="{00000009-3884-45CB-94F6-037F9020719F}"/>
              </c:ext>
            </c:extLst>
          </c:dPt>
          <c:dPt>
            <c:idx val="5"/>
            <c:invertIfNegative val="0"/>
            <c:bubble3D val="0"/>
            <c:spPr>
              <a:solidFill>
                <a:srgbClr val="342C86">
                  <a:lumMod val="75000"/>
                </a:srgbClr>
              </a:solidFill>
              <a:ln>
                <a:noFill/>
              </a:ln>
              <a:effectLst/>
            </c:spPr>
            <c:extLst>
              <c:ext xmlns:c16="http://schemas.microsoft.com/office/drawing/2014/chart" uri="{C3380CC4-5D6E-409C-BE32-E72D297353CC}">
                <c16:uniqueId val="{0000000B-3884-45CB-94F6-037F9020719F}"/>
              </c:ext>
            </c:extLst>
          </c:dPt>
          <c:dPt>
            <c:idx val="6"/>
            <c:invertIfNegative val="0"/>
            <c:bubble3D val="0"/>
            <c:spPr>
              <a:solidFill>
                <a:srgbClr val="342C86">
                  <a:lumMod val="75000"/>
                </a:srgbClr>
              </a:solidFill>
              <a:ln>
                <a:noFill/>
              </a:ln>
              <a:effectLst/>
            </c:spPr>
            <c:extLst>
              <c:ext xmlns:c16="http://schemas.microsoft.com/office/drawing/2014/chart" uri="{C3380CC4-5D6E-409C-BE32-E72D297353CC}">
                <c16:uniqueId val="{0000000D-3884-45CB-94F6-037F9020719F}"/>
              </c:ext>
            </c:extLst>
          </c:dPt>
          <c:dPt>
            <c:idx val="7"/>
            <c:invertIfNegative val="0"/>
            <c:bubble3D val="0"/>
            <c:spPr>
              <a:solidFill>
                <a:srgbClr val="00A9DA"/>
              </a:solidFill>
              <a:ln>
                <a:noFill/>
              </a:ln>
              <a:effectLst/>
            </c:spPr>
            <c:extLst>
              <c:ext xmlns:c16="http://schemas.microsoft.com/office/drawing/2014/chart" uri="{C3380CC4-5D6E-409C-BE32-E72D297353CC}">
                <c16:uniqueId val="{0000000F-3884-45CB-94F6-037F9020719F}"/>
              </c:ext>
            </c:extLst>
          </c:dPt>
          <c:dPt>
            <c:idx val="8"/>
            <c:invertIfNegative val="0"/>
            <c:bubble3D val="0"/>
            <c:spPr>
              <a:solidFill>
                <a:srgbClr val="342C86">
                  <a:lumMod val="75000"/>
                </a:srgbClr>
              </a:solidFill>
              <a:ln>
                <a:noFill/>
              </a:ln>
              <a:effectLst/>
            </c:spPr>
            <c:extLst>
              <c:ext xmlns:c16="http://schemas.microsoft.com/office/drawing/2014/chart" uri="{C3380CC4-5D6E-409C-BE32-E72D297353CC}">
                <c16:uniqueId val="{00000011-3884-45CB-94F6-037F9020719F}"/>
              </c:ext>
            </c:extLst>
          </c:dPt>
          <c:dPt>
            <c:idx val="9"/>
            <c:invertIfNegative val="0"/>
            <c:bubble3D val="0"/>
            <c:spPr>
              <a:solidFill>
                <a:srgbClr val="342C86">
                  <a:lumMod val="75000"/>
                </a:srgbClr>
              </a:solidFill>
              <a:ln>
                <a:noFill/>
              </a:ln>
              <a:effectLst/>
            </c:spPr>
            <c:extLst>
              <c:ext xmlns:c16="http://schemas.microsoft.com/office/drawing/2014/chart" uri="{C3380CC4-5D6E-409C-BE32-E72D297353CC}">
                <c16:uniqueId val="{00000013-3884-45CB-94F6-037F9020719F}"/>
              </c:ext>
            </c:extLst>
          </c:dPt>
          <c:dPt>
            <c:idx val="10"/>
            <c:invertIfNegative val="0"/>
            <c:bubble3D val="0"/>
            <c:spPr>
              <a:solidFill>
                <a:srgbClr val="342C86">
                  <a:lumMod val="75000"/>
                </a:srgbClr>
              </a:solidFill>
              <a:ln>
                <a:noFill/>
              </a:ln>
              <a:effectLst/>
            </c:spPr>
            <c:extLst>
              <c:ext xmlns:c16="http://schemas.microsoft.com/office/drawing/2014/chart" uri="{C3380CC4-5D6E-409C-BE32-E72D297353CC}">
                <c16:uniqueId val="{00000015-3884-45CB-94F6-037F9020719F}"/>
              </c:ext>
            </c:extLst>
          </c:dPt>
          <c:dPt>
            <c:idx val="11"/>
            <c:invertIfNegative val="0"/>
            <c:bubble3D val="0"/>
            <c:spPr>
              <a:solidFill>
                <a:srgbClr val="342C86">
                  <a:lumMod val="75000"/>
                </a:srgbClr>
              </a:solidFill>
              <a:ln>
                <a:noFill/>
              </a:ln>
              <a:effectLst/>
            </c:spPr>
            <c:extLst>
              <c:ext xmlns:c16="http://schemas.microsoft.com/office/drawing/2014/chart" uri="{C3380CC4-5D6E-409C-BE32-E72D297353CC}">
                <c16:uniqueId val="{00000017-3884-45CB-94F6-037F9020719F}"/>
              </c:ext>
            </c:extLst>
          </c:dPt>
          <c:dPt>
            <c:idx val="12"/>
            <c:invertIfNegative val="0"/>
            <c:bubble3D val="0"/>
            <c:spPr>
              <a:solidFill>
                <a:srgbClr val="342C86">
                  <a:lumMod val="75000"/>
                </a:srgbClr>
              </a:solidFill>
              <a:ln>
                <a:noFill/>
              </a:ln>
              <a:effectLst/>
            </c:spPr>
            <c:extLst>
              <c:ext xmlns:c16="http://schemas.microsoft.com/office/drawing/2014/chart" uri="{C3380CC4-5D6E-409C-BE32-E72D297353CC}">
                <c16:uniqueId val="{00000019-3884-45CB-94F6-037F9020719F}"/>
              </c:ext>
            </c:extLst>
          </c:dPt>
          <c:dPt>
            <c:idx val="13"/>
            <c:invertIfNegative val="0"/>
            <c:bubble3D val="0"/>
            <c:spPr>
              <a:solidFill>
                <a:srgbClr val="342C86">
                  <a:lumMod val="75000"/>
                </a:srgbClr>
              </a:solidFill>
              <a:ln>
                <a:noFill/>
              </a:ln>
              <a:effectLst/>
            </c:spPr>
            <c:extLst>
              <c:ext xmlns:c16="http://schemas.microsoft.com/office/drawing/2014/chart" uri="{C3380CC4-5D6E-409C-BE32-E72D297353CC}">
                <c16:uniqueId val="{0000001B-3884-45CB-94F6-037F9020719F}"/>
              </c:ext>
            </c:extLst>
          </c:dPt>
          <c:dPt>
            <c:idx val="14"/>
            <c:invertIfNegative val="0"/>
            <c:bubble3D val="0"/>
            <c:spPr>
              <a:solidFill>
                <a:srgbClr val="FAC800"/>
              </a:solidFill>
              <a:ln>
                <a:noFill/>
              </a:ln>
              <a:effectLst/>
            </c:spPr>
            <c:extLst>
              <c:ext xmlns:c16="http://schemas.microsoft.com/office/drawing/2014/chart" uri="{C3380CC4-5D6E-409C-BE32-E72D297353CC}">
                <c16:uniqueId val="{0000001D-3884-45CB-94F6-037F9020719F}"/>
              </c:ext>
            </c:extLst>
          </c:dPt>
          <c:dPt>
            <c:idx val="15"/>
            <c:invertIfNegative val="0"/>
            <c:bubble3D val="0"/>
            <c:spPr>
              <a:solidFill>
                <a:srgbClr val="342C86">
                  <a:lumMod val="75000"/>
                </a:srgbClr>
              </a:solidFill>
              <a:ln>
                <a:noFill/>
              </a:ln>
              <a:effectLst/>
            </c:spPr>
            <c:extLst>
              <c:ext xmlns:c16="http://schemas.microsoft.com/office/drawing/2014/chart" uri="{C3380CC4-5D6E-409C-BE32-E72D297353CC}">
                <c16:uniqueId val="{0000001F-3884-45CB-94F6-037F9020719F}"/>
              </c:ext>
            </c:extLst>
          </c:dPt>
          <c:dPt>
            <c:idx val="16"/>
            <c:invertIfNegative val="0"/>
            <c:bubble3D val="0"/>
            <c:spPr>
              <a:solidFill>
                <a:srgbClr val="342C86">
                  <a:lumMod val="75000"/>
                </a:srgbClr>
              </a:solidFill>
              <a:ln>
                <a:noFill/>
              </a:ln>
              <a:effectLst/>
            </c:spPr>
            <c:extLst>
              <c:ext xmlns:c16="http://schemas.microsoft.com/office/drawing/2014/chart" uri="{C3380CC4-5D6E-409C-BE32-E72D297353CC}">
                <c16:uniqueId val="{00000021-3884-45CB-94F6-037F9020719F}"/>
              </c:ext>
            </c:extLst>
          </c:dPt>
          <c:dPt>
            <c:idx val="17"/>
            <c:invertIfNegative val="0"/>
            <c:bubble3D val="0"/>
            <c:spPr>
              <a:solidFill>
                <a:srgbClr val="342C86">
                  <a:lumMod val="75000"/>
                </a:srgbClr>
              </a:solidFill>
              <a:ln>
                <a:noFill/>
              </a:ln>
              <a:effectLst/>
            </c:spPr>
            <c:extLst>
              <c:ext xmlns:c16="http://schemas.microsoft.com/office/drawing/2014/chart" uri="{C3380CC4-5D6E-409C-BE32-E72D297353CC}">
                <c16:uniqueId val="{00000023-3884-45CB-94F6-037F9020719F}"/>
              </c:ext>
            </c:extLst>
          </c:dPt>
          <c:dPt>
            <c:idx val="18"/>
            <c:invertIfNegative val="0"/>
            <c:bubble3D val="0"/>
            <c:spPr>
              <a:solidFill>
                <a:srgbClr val="342C86">
                  <a:lumMod val="75000"/>
                </a:srgbClr>
              </a:solidFill>
              <a:ln>
                <a:noFill/>
              </a:ln>
              <a:effectLst/>
            </c:spPr>
            <c:extLst>
              <c:ext xmlns:c16="http://schemas.microsoft.com/office/drawing/2014/chart" uri="{C3380CC4-5D6E-409C-BE32-E72D297353CC}">
                <c16:uniqueId val="{00000025-3884-45CB-94F6-037F9020719F}"/>
              </c:ext>
            </c:extLst>
          </c:dPt>
          <c:dPt>
            <c:idx val="19"/>
            <c:invertIfNegative val="0"/>
            <c:bubble3D val="0"/>
            <c:spPr>
              <a:solidFill>
                <a:srgbClr val="342C86">
                  <a:lumMod val="75000"/>
                </a:srgbClr>
              </a:solidFill>
              <a:ln>
                <a:noFill/>
              </a:ln>
              <a:effectLst/>
            </c:spPr>
            <c:extLst>
              <c:ext xmlns:c16="http://schemas.microsoft.com/office/drawing/2014/chart" uri="{C3380CC4-5D6E-409C-BE32-E72D297353CC}">
                <c16:uniqueId val="{00000027-3884-45CB-94F6-037F9020719F}"/>
              </c:ext>
            </c:extLst>
          </c:dPt>
          <c:dPt>
            <c:idx val="20"/>
            <c:invertIfNegative val="0"/>
            <c:bubble3D val="0"/>
            <c:spPr>
              <a:solidFill>
                <a:srgbClr val="342C86">
                  <a:lumMod val="75000"/>
                </a:srgbClr>
              </a:solidFill>
              <a:ln>
                <a:noFill/>
              </a:ln>
              <a:effectLst/>
            </c:spPr>
            <c:extLst>
              <c:ext xmlns:c16="http://schemas.microsoft.com/office/drawing/2014/chart" uri="{C3380CC4-5D6E-409C-BE32-E72D297353CC}">
                <c16:uniqueId val="{00000029-3884-45CB-94F6-037F9020719F}"/>
              </c:ext>
            </c:extLst>
          </c:dPt>
          <c:dPt>
            <c:idx val="22"/>
            <c:invertIfNegative val="0"/>
            <c:bubble3D val="0"/>
            <c:spPr>
              <a:solidFill>
                <a:srgbClr val="342C86">
                  <a:lumMod val="75000"/>
                </a:srgbClr>
              </a:solidFill>
              <a:ln>
                <a:noFill/>
              </a:ln>
              <a:effectLst/>
            </c:spPr>
            <c:extLst>
              <c:ext xmlns:c16="http://schemas.microsoft.com/office/drawing/2014/chart" uri="{C3380CC4-5D6E-409C-BE32-E72D297353CC}">
                <c16:uniqueId val="{0000002B-3884-45CB-94F6-037F9020719F}"/>
              </c:ext>
            </c:extLst>
          </c:dPt>
          <c:dPt>
            <c:idx val="24"/>
            <c:invertIfNegative val="0"/>
            <c:bubble3D val="0"/>
            <c:spPr>
              <a:solidFill>
                <a:srgbClr val="342C86">
                  <a:lumMod val="75000"/>
                </a:srgbClr>
              </a:solidFill>
              <a:ln>
                <a:noFill/>
              </a:ln>
              <a:effectLst/>
            </c:spPr>
            <c:extLst>
              <c:ext xmlns:c16="http://schemas.microsoft.com/office/drawing/2014/chart" uri="{C3380CC4-5D6E-409C-BE32-E72D297353CC}">
                <c16:uniqueId val="{0000002D-3884-45CB-94F6-037F9020719F}"/>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3884-45CB-94F6-037F9020719F}"/>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1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1CF7-4745-9B01-61FB15509605}"/>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1CF7-4745-9B01-61FB15509605}"/>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9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70.900000000000006</c:v>
                </c:pt>
                <c:pt idx="1">
                  <c:v>75.099999999999994</c:v>
                </c:pt>
                <c:pt idx="2">
                  <c:v>51.4</c:v>
                </c:pt>
                <c:pt idx="3">
                  <c:v>61.8</c:v>
                </c:pt>
              </c:numCache>
            </c:numRef>
          </c:val>
          <c:extLst>
            <c:ext xmlns:c16="http://schemas.microsoft.com/office/drawing/2014/chart" uri="{C3380CC4-5D6E-409C-BE32-E72D297353CC}">
              <c16:uniqueId val="{00000000-5DBA-47E3-8C4A-1A3FCA4249EA}"/>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71.400000000000006</c:v>
                </c:pt>
                <c:pt idx="1">
                  <c:v>75.5</c:v>
                </c:pt>
                <c:pt idx="2">
                  <c:v>49.7</c:v>
                </c:pt>
                <c:pt idx="3">
                  <c:v>60.3</c:v>
                </c:pt>
              </c:numCache>
            </c:numRef>
          </c:val>
          <c:extLst>
            <c:ext xmlns:c16="http://schemas.microsoft.com/office/drawing/2014/chart" uri="{C3380CC4-5D6E-409C-BE32-E72D297353CC}">
              <c16:uniqueId val="{00000001-5DBA-47E3-8C4A-1A3FCA4249EA}"/>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71.3</c:v>
                </c:pt>
                <c:pt idx="1">
                  <c:v>75.2</c:v>
                </c:pt>
                <c:pt idx="2">
                  <c:v>52</c:v>
                </c:pt>
                <c:pt idx="3">
                  <c:v>62.5</c:v>
                </c:pt>
              </c:numCache>
            </c:numRef>
          </c:val>
          <c:extLst>
            <c:ext xmlns:c16="http://schemas.microsoft.com/office/drawing/2014/chart" uri="{C3380CC4-5D6E-409C-BE32-E72D297353CC}">
              <c16:uniqueId val="{00000002-5DBA-47E3-8C4A-1A3FCA4249EA}"/>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71.2</c:v>
                </c:pt>
                <c:pt idx="1">
                  <c:v>75.2</c:v>
                </c:pt>
                <c:pt idx="2">
                  <c:v>54.2</c:v>
                </c:pt>
                <c:pt idx="3">
                  <c:v>64.3</c:v>
                </c:pt>
              </c:numCache>
            </c:numRef>
          </c:val>
          <c:extLst>
            <c:ext xmlns:c16="http://schemas.microsoft.com/office/drawing/2014/chart" uri="{C3380CC4-5D6E-409C-BE32-E72D297353CC}">
              <c16:uniqueId val="{00000003-5DBA-47E3-8C4A-1A3FCA4249EA}"/>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0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C870-4D07-A1ED-FBE4848818F9}"/>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C870-4D07-A1ED-FBE4848818F9}"/>
            </c:ext>
          </c:extLst>
        </c:ser>
        <c:ser>
          <c:idx val="2"/>
          <c:order val="2"/>
          <c:tx>
            <c:strRef>
              <c:f>Pivot!$D$3:$D$4</c:f>
              <c:strCache>
                <c:ptCount val="1"/>
                <c:pt idx="0">
                  <c:v>Arendal</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C870-4D07-A1ED-FBE4848818F9}"/>
              </c:ext>
            </c:extLst>
          </c:dPt>
          <c:dPt>
            <c:idx val="1"/>
            <c:invertIfNegative val="0"/>
            <c:bubble3D val="0"/>
            <c:extLst>
              <c:ext xmlns:c16="http://schemas.microsoft.com/office/drawing/2014/chart" uri="{C3380CC4-5D6E-409C-BE32-E72D297353CC}">
                <c16:uniqueId val="{00000003-C870-4D07-A1ED-FBE4848818F9}"/>
              </c:ext>
            </c:extLst>
          </c:dPt>
          <c:dPt>
            <c:idx val="2"/>
            <c:invertIfNegative val="0"/>
            <c:bubble3D val="0"/>
            <c:extLst>
              <c:ext xmlns:c16="http://schemas.microsoft.com/office/drawing/2014/chart" uri="{C3380CC4-5D6E-409C-BE32-E72D297353CC}">
                <c16:uniqueId val="{00000004-C870-4D07-A1ED-FBE4848818F9}"/>
              </c:ext>
            </c:extLst>
          </c:dPt>
          <c:dPt>
            <c:idx val="3"/>
            <c:invertIfNegative val="0"/>
            <c:bubble3D val="0"/>
            <c:extLst>
              <c:ext xmlns:c16="http://schemas.microsoft.com/office/drawing/2014/chart" uri="{C3380CC4-5D6E-409C-BE32-E72D297353CC}">
                <c16:uniqueId val="{00000005-C870-4D07-A1ED-FBE4848818F9}"/>
              </c:ext>
            </c:extLst>
          </c:dPt>
          <c:dPt>
            <c:idx val="4"/>
            <c:invertIfNegative val="0"/>
            <c:bubble3D val="0"/>
            <c:extLst>
              <c:ext xmlns:c16="http://schemas.microsoft.com/office/drawing/2014/chart" uri="{C3380CC4-5D6E-409C-BE32-E72D297353CC}">
                <c16:uniqueId val="{00000006-C870-4D07-A1ED-FBE4848818F9}"/>
              </c:ext>
            </c:extLst>
          </c:dPt>
          <c:dPt>
            <c:idx val="5"/>
            <c:invertIfNegative val="0"/>
            <c:bubble3D val="0"/>
            <c:extLst>
              <c:ext xmlns:c16="http://schemas.microsoft.com/office/drawing/2014/chart" uri="{C3380CC4-5D6E-409C-BE32-E72D297353CC}">
                <c16:uniqueId val="{00000007-C870-4D07-A1ED-FBE4848818F9}"/>
              </c:ext>
            </c:extLst>
          </c:dPt>
          <c:dPt>
            <c:idx val="6"/>
            <c:invertIfNegative val="0"/>
            <c:bubble3D val="0"/>
            <c:extLst>
              <c:ext xmlns:c16="http://schemas.microsoft.com/office/drawing/2014/chart" uri="{C3380CC4-5D6E-409C-BE32-E72D297353CC}">
                <c16:uniqueId val="{00000008-C870-4D07-A1ED-FBE4848818F9}"/>
              </c:ext>
            </c:extLst>
          </c:dPt>
          <c:dPt>
            <c:idx val="7"/>
            <c:invertIfNegative val="0"/>
            <c:bubble3D val="0"/>
            <c:extLst>
              <c:ext xmlns:c16="http://schemas.microsoft.com/office/drawing/2014/chart" uri="{C3380CC4-5D6E-409C-BE32-E72D297353CC}">
                <c16:uniqueId val="{00000009-C870-4D07-A1ED-FBE4848818F9}"/>
              </c:ext>
            </c:extLst>
          </c:dPt>
          <c:dPt>
            <c:idx val="8"/>
            <c:invertIfNegative val="0"/>
            <c:bubble3D val="0"/>
            <c:extLst>
              <c:ext xmlns:c16="http://schemas.microsoft.com/office/drawing/2014/chart" uri="{C3380CC4-5D6E-409C-BE32-E72D297353CC}">
                <c16:uniqueId val="{0000000A-C870-4D07-A1ED-FBE4848818F9}"/>
              </c:ext>
            </c:extLst>
          </c:dPt>
          <c:dPt>
            <c:idx val="9"/>
            <c:invertIfNegative val="0"/>
            <c:bubble3D val="0"/>
            <c:extLst>
              <c:ext xmlns:c16="http://schemas.microsoft.com/office/drawing/2014/chart" uri="{C3380CC4-5D6E-409C-BE32-E72D297353CC}">
                <c16:uniqueId val="{0000000B-C870-4D07-A1ED-FBE4848818F9}"/>
              </c:ext>
            </c:extLst>
          </c:dPt>
          <c:dPt>
            <c:idx val="10"/>
            <c:invertIfNegative val="0"/>
            <c:bubble3D val="0"/>
            <c:extLst>
              <c:ext xmlns:c16="http://schemas.microsoft.com/office/drawing/2014/chart" uri="{C3380CC4-5D6E-409C-BE32-E72D297353CC}">
                <c16:uniqueId val="{0000000C-C870-4D07-A1ED-FBE4848818F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8.4000000000000005E-2</c:v>
                </c:pt>
                <c:pt idx="1">
                  <c:v>9.3000000000000013E-2</c:v>
                </c:pt>
                <c:pt idx="2">
                  <c:v>9.8000000000000004E-2</c:v>
                </c:pt>
                <c:pt idx="3">
                  <c:v>0.10400000000000001</c:v>
                </c:pt>
                <c:pt idx="4">
                  <c:v>0.107</c:v>
                </c:pt>
                <c:pt idx="5">
                  <c:v>0.111</c:v>
                </c:pt>
                <c:pt idx="6">
                  <c:v>0.114</c:v>
                </c:pt>
                <c:pt idx="7">
                  <c:v>0.11699999999999999</c:v>
                </c:pt>
                <c:pt idx="8">
                  <c:v>0.11800000000000001</c:v>
                </c:pt>
                <c:pt idx="9">
                  <c:v>0.11800000000000001</c:v>
                </c:pt>
                <c:pt idx="10">
                  <c:v>0.11600000000000001</c:v>
                </c:pt>
                <c:pt idx="11">
                  <c:v>0.113</c:v>
                </c:pt>
                <c:pt idx="12">
                  <c:v>0.11199999999999999</c:v>
                </c:pt>
              </c:numCache>
            </c:numRef>
          </c:val>
          <c:extLst>
            <c:ext xmlns:c16="http://schemas.microsoft.com/office/drawing/2014/chart" uri="{C3380CC4-5D6E-409C-BE32-E72D297353CC}">
              <c16:uniqueId val="{0000000D-C870-4D07-A1ED-FBE4848818F9}"/>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4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517</c:v>
                </c:pt>
                <c:pt idx="1">
                  <c:v>508</c:v>
                </c:pt>
                <c:pt idx="2">
                  <c:v>486</c:v>
                </c:pt>
                <c:pt idx="3">
                  <c:v>537</c:v>
                </c:pt>
                <c:pt idx="4">
                  <c:v>483</c:v>
                </c:pt>
                <c:pt idx="5">
                  <c:v>469</c:v>
                </c:pt>
                <c:pt idx="6">
                  <c:v>455</c:v>
                </c:pt>
                <c:pt idx="7">
                  <c:v>465</c:v>
                </c:pt>
                <c:pt idx="8">
                  <c:v>470</c:v>
                </c:pt>
                <c:pt idx="9">
                  <c:v>504</c:v>
                </c:pt>
                <c:pt idx="10">
                  <c:v>531</c:v>
                </c:pt>
                <c:pt idx="11">
                  <c:v>545</c:v>
                </c:pt>
                <c:pt idx="12">
                  <c:v>559</c:v>
                </c:pt>
                <c:pt idx="13">
                  <c:v>568</c:v>
                </c:pt>
                <c:pt idx="14">
                  <c:v>550</c:v>
                </c:pt>
                <c:pt idx="15">
                  <c:v>519</c:v>
                </c:pt>
                <c:pt idx="16">
                  <c:v>531</c:v>
                </c:pt>
                <c:pt idx="17">
                  <c:v>514</c:v>
                </c:pt>
                <c:pt idx="18">
                  <c:v>489</c:v>
                </c:pt>
                <c:pt idx="19">
                  <c:v>474</c:v>
                </c:pt>
                <c:pt idx="20">
                  <c:v>495</c:v>
                </c:pt>
                <c:pt idx="21">
                  <c:v>472</c:v>
                </c:pt>
                <c:pt idx="22">
                  <c:v>444</c:v>
                </c:pt>
                <c:pt idx="23">
                  <c:v>435</c:v>
                </c:pt>
              </c:numCache>
            </c:numRef>
          </c:val>
          <c:smooth val="0"/>
          <c:extLst>
            <c:ext xmlns:c16="http://schemas.microsoft.com/office/drawing/2014/chart" uri="{C3380CC4-5D6E-409C-BE32-E72D297353CC}">
              <c16:uniqueId val="{00000000-B575-434D-BCB1-33A28EEC6330}"/>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9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1.9</c:v>
                </c:pt>
                <c:pt idx="1">
                  <c:v>1.7</c:v>
                </c:pt>
                <c:pt idx="2">
                  <c:v>1.3</c:v>
                </c:pt>
                <c:pt idx="3">
                  <c:v>1.2</c:v>
                </c:pt>
                <c:pt idx="4">
                  <c:v>1</c:v>
                </c:pt>
                <c:pt idx="5">
                  <c:v>0.8</c:v>
                </c:pt>
                <c:pt idx="6">
                  <c:v>0.6</c:v>
                </c:pt>
                <c:pt idx="7">
                  <c:v>0.7</c:v>
                </c:pt>
                <c:pt idx="8">
                  <c:v>0.6</c:v>
                </c:pt>
                <c:pt idx="9">
                  <c:v>0.5</c:v>
                </c:pt>
                <c:pt idx="10">
                  <c:v>0.5</c:v>
                </c:pt>
                <c:pt idx="11">
                  <c:v>0.8</c:v>
                </c:pt>
                <c:pt idx="12">
                  <c:v>0.5</c:v>
                </c:pt>
                <c:pt idx="13">
                  <c:v>1.9</c:v>
                </c:pt>
                <c:pt idx="14">
                  <c:v>1.2</c:v>
                </c:pt>
                <c:pt idx="15">
                  <c:v>0.5</c:v>
                </c:pt>
                <c:pt idx="16">
                  <c:v>0.7</c:v>
                </c:pt>
                <c:pt idx="17">
                  <c:v>0.6</c:v>
                </c:pt>
                <c:pt idx="18">
                  <c:v>0.9</c:v>
                </c:pt>
                <c:pt idx="19">
                  <c:v>0.7</c:v>
                </c:pt>
                <c:pt idx="20">
                  <c:v>0.9</c:v>
                </c:pt>
                <c:pt idx="21">
                  <c:v>0.8</c:v>
                </c:pt>
                <c:pt idx="22">
                  <c:v>1.3</c:v>
                </c:pt>
                <c:pt idx="23">
                  <c:v>1</c:v>
                </c:pt>
              </c:numCache>
            </c:numRef>
          </c:val>
          <c:extLst>
            <c:ext xmlns:c16="http://schemas.microsoft.com/office/drawing/2014/chart" uri="{C3380CC4-5D6E-409C-BE32-E72D297353CC}">
              <c16:uniqueId val="{00000000-2254-4AF4-BC40-F9DC8EDA4DCA}"/>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0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60.2</c:v>
                </c:pt>
                <c:pt idx="1">
                  <c:v>60.2</c:v>
                </c:pt>
                <c:pt idx="2">
                  <c:v>66.400000000000006</c:v>
                </c:pt>
                <c:pt idx="3">
                  <c:v>71.400000000000006</c:v>
                </c:pt>
                <c:pt idx="4">
                  <c:v>72.099999999999994</c:v>
                </c:pt>
                <c:pt idx="5">
                  <c:v>75.8</c:v>
                </c:pt>
                <c:pt idx="6">
                  <c:v>80.099999999999994</c:v>
                </c:pt>
                <c:pt idx="7">
                  <c:v>83.3</c:v>
                </c:pt>
                <c:pt idx="8">
                  <c:v>83.2</c:v>
                </c:pt>
                <c:pt idx="9">
                  <c:v>84.9</c:v>
                </c:pt>
                <c:pt idx="10">
                  <c:v>86.2</c:v>
                </c:pt>
                <c:pt idx="11">
                  <c:v>81.5</c:v>
                </c:pt>
                <c:pt idx="12">
                  <c:v>85</c:v>
                </c:pt>
                <c:pt idx="13">
                  <c:v>86</c:v>
                </c:pt>
                <c:pt idx="14">
                  <c:v>81</c:v>
                </c:pt>
                <c:pt idx="15">
                  <c:v>85</c:v>
                </c:pt>
                <c:pt idx="16">
                  <c:v>81</c:v>
                </c:pt>
                <c:pt idx="17">
                  <c:v>80.5</c:v>
                </c:pt>
                <c:pt idx="18">
                  <c:v>81</c:v>
                </c:pt>
                <c:pt idx="19">
                  <c:v>84</c:v>
                </c:pt>
                <c:pt idx="20">
                  <c:v>80.2</c:v>
                </c:pt>
                <c:pt idx="21">
                  <c:v>81</c:v>
                </c:pt>
                <c:pt idx="22">
                  <c:v>73</c:v>
                </c:pt>
                <c:pt idx="23">
                  <c:v>80</c:v>
                </c:pt>
              </c:numCache>
            </c:numRef>
          </c:val>
          <c:extLst>
            <c:ext xmlns:c16="http://schemas.microsoft.com/office/drawing/2014/chart" uri="{C3380CC4-5D6E-409C-BE32-E72D297353CC}">
              <c16:uniqueId val="{00000000-1C85-46E0-B53B-ED5B7C412842}"/>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167</cx:pt>
          <cx:pt idx="1">196</cx:pt>
          <cx:pt idx="2">1772</cx:pt>
          <cx:pt idx="3">341</cx:pt>
          <cx:pt idx="4">2024</cx:pt>
          <cx:pt idx="5">3011</cx:pt>
          <cx:pt idx="6">1128</cx:pt>
          <cx:pt idx="7">658</cx:pt>
          <cx:pt idx="8">461</cx:pt>
          <cx:pt idx="9">639</cx:pt>
          <cx:pt idx="10">962</cx:pt>
          <cx:pt idx="11">706</cx:pt>
          <cx:pt idx="12">1595</cx:pt>
          <cx:pt idx="13">1832</cx:pt>
          <cx:pt idx="14">6063</cx:pt>
          <cx:pt idx="15">782</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Gjennomsnittsalder Arendal samlet for hele befolkningen: 43,0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2026,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2762655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9</a:t>
            </a:fld>
            <a:endParaRPr lang="nb-NO"/>
          </a:p>
        </p:txBody>
      </p:sp>
    </p:spTree>
    <p:extLst>
      <p:ext uri="{BB962C8B-B14F-4D97-AF65-F5344CB8AC3E}">
        <p14:creationId xmlns:p14="http://schemas.microsoft.com/office/powerpoint/2010/main" val="193372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for virksomhetsinfo:</a:t>
            </a:r>
            <a:r>
              <a:rPr lang="nb-NO" baseline="0" dirty="0"/>
              <a:t> Brønnøysundregisteret.</a:t>
            </a:r>
          </a:p>
          <a:p>
            <a:endParaRPr lang="nb-NO" baseline="0" dirty="0"/>
          </a:p>
          <a:p>
            <a:r>
              <a:rPr lang="nb-NO" baseline="0" dirty="0"/>
              <a:t>SSB, tabell 13470 – næringsstruktur.</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Arendal</a:t>
            </a:r>
          </a:p>
        </p:txBody>
      </p:sp>
      <p:sp>
        <p:nvSpPr>
          <p:cNvPr id="3" name="Undertittel 2"/>
          <p:cNvSpPr>
            <a:spLocks noGrp="1"/>
          </p:cNvSpPr>
          <p:nvPr>
            <p:ph type="subTitle" idx="1"/>
          </p:nvPr>
        </p:nvSpPr>
        <p:spPr>
          <a:xfrm>
            <a:off x="1193800" y="3594627"/>
            <a:ext cx="7331364" cy="1541688"/>
          </a:xfrm>
        </p:spPr>
        <p:txBody>
          <a:bodyPr/>
          <a:lstStyle/>
          <a:p>
            <a:endParaRPr lang="nb-NO"/>
          </a:p>
          <a:p>
            <a:r>
              <a:rPr lang="nb-NO"/>
              <a:t>Utvalgt statistikk fordelt på økonomisk, sosial, og klima- og miljømessig bærekraft</a:t>
            </a:r>
          </a:p>
          <a:p>
            <a:endParaRPr lang="nb-NO"/>
          </a:p>
        </p:txBody>
      </p:sp>
      <p:pic>
        <p:nvPicPr>
          <p:cNvPr id="4" name="Bilde 3" descr="Bilde av ikon for FN bærekraftsmål 17. Tekst på ikon &quot;Samarbeid for å nå målene&quot;.&#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Våpenskjold Arendal kommu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72" y="295900"/>
            <a:ext cx="429172"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Arendal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264248337"/>
              </p:ext>
            </p:extLst>
          </p:nvPr>
        </p:nvGraphicFramePr>
        <p:xfrm>
          <a:off x="748169" y="1354710"/>
          <a:ext cx="3986158" cy="2188951"/>
        </p:xfrm>
        <a:graphic>
          <a:graphicData uri="http://schemas.openxmlformats.org/drawingml/2006/table">
            <a:tbl>
              <a:tblPr firstRow="1" bandRow="1">
                <a:tableStyleId>{7DF18680-E054-41AD-8BC1-D1AEF772440D}</a:tableStyleId>
              </a:tblPr>
              <a:tblGrid>
                <a:gridCol w="1964551">
                  <a:extLst>
                    <a:ext uri="{9D8B030D-6E8A-4147-A177-3AD203B41FA5}">
                      <a16:colId xmlns:a16="http://schemas.microsoft.com/office/drawing/2014/main" val="1134397318"/>
                    </a:ext>
                  </a:extLst>
                </a:gridCol>
                <a:gridCol w="2021607">
                  <a:extLst>
                    <a:ext uri="{9D8B030D-6E8A-4147-A177-3AD203B41FA5}">
                      <a16:colId xmlns:a16="http://schemas.microsoft.com/office/drawing/2014/main" val="4088212826"/>
                    </a:ext>
                  </a:extLst>
                </a:gridCol>
              </a:tblGrid>
              <a:tr h="279217">
                <a:tc gridSpan="2">
                  <a:txBody>
                    <a:bodyPr/>
                    <a:lstStyle/>
                    <a:p>
                      <a:pPr algn="ctr"/>
                      <a:r>
                        <a:rPr lang="nb-NO" sz="1200" dirty="0"/>
                        <a:t>Areal (km</a:t>
                      </a:r>
                      <a:r>
                        <a:rPr lang="nb-NO" sz="1200" baseline="30000" dirty="0"/>
                        <a:t>2</a:t>
                      </a:r>
                      <a:r>
                        <a:rPr lang="nb-NO" sz="1200" dirty="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8289">
                <a:tc>
                  <a:txBody>
                    <a:bodyPr/>
                    <a:lstStyle/>
                    <a:p>
                      <a:r>
                        <a:rPr lang="nb-NO" sz="1200">
                          <a:solidFill>
                            <a:schemeClr val="tx1"/>
                          </a:solidFill>
                        </a:rPr>
                        <a:t>Areal</a:t>
                      </a:r>
                    </a:p>
                  </a:txBody>
                  <a:tcPr/>
                </a:tc>
                <a:tc>
                  <a:txBody>
                    <a:bodyPr/>
                    <a:lstStyle/>
                    <a:p>
                      <a:pPr algn="ctr"/>
                      <a:r>
                        <a:rPr lang="nb-NO" sz="1200" dirty="0">
                          <a:solidFill>
                            <a:schemeClr val="tx1"/>
                          </a:solidFill>
                        </a:rPr>
                        <a:t>272</a:t>
                      </a:r>
                    </a:p>
                  </a:txBody>
                  <a:tcPr/>
                </a:tc>
                <a:extLst>
                  <a:ext uri="{0D108BD9-81ED-4DB2-BD59-A6C34878D82A}">
                    <a16:rowId xmlns:a16="http://schemas.microsoft.com/office/drawing/2014/main" val="3696038960"/>
                  </a:ext>
                </a:extLst>
              </a:tr>
              <a:tr h="318289">
                <a:tc>
                  <a:txBody>
                    <a:bodyPr/>
                    <a:lstStyle/>
                    <a:p>
                      <a:r>
                        <a:rPr lang="nb-NO" sz="1200">
                          <a:solidFill>
                            <a:schemeClr val="tx1"/>
                          </a:solidFill>
                        </a:rPr>
                        <a:t>Landareal</a:t>
                      </a:r>
                    </a:p>
                  </a:txBody>
                  <a:tcPr/>
                </a:tc>
                <a:tc>
                  <a:txBody>
                    <a:bodyPr/>
                    <a:lstStyle/>
                    <a:p>
                      <a:pPr algn="ctr"/>
                      <a:r>
                        <a:rPr lang="nb-NO" sz="1200" dirty="0">
                          <a:solidFill>
                            <a:schemeClr val="tx1"/>
                          </a:solidFill>
                        </a:rPr>
                        <a:t>254</a:t>
                      </a:r>
                    </a:p>
                  </a:txBody>
                  <a:tcPr/>
                </a:tc>
                <a:extLst>
                  <a:ext uri="{0D108BD9-81ED-4DB2-BD59-A6C34878D82A}">
                    <a16:rowId xmlns:a16="http://schemas.microsoft.com/office/drawing/2014/main" val="291333389"/>
                  </a:ext>
                </a:extLst>
              </a:tr>
              <a:tr h="318289">
                <a:tc>
                  <a:txBody>
                    <a:bodyPr/>
                    <a:lstStyle/>
                    <a:p>
                      <a:r>
                        <a:rPr lang="nb-NO" sz="1200">
                          <a:solidFill>
                            <a:schemeClr val="tx1"/>
                          </a:solidFill>
                        </a:rPr>
                        <a:t>Bebygd/samferdsel areal</a:t>
                      </a:r>
                    </a:p>
                  </a:txBody>
                  <a:tcPr/>
                </a:tc>
                <a:tc>
                  <a:txBody>
                    <a:bodyPr/>
                    <a:lstStyle/>
                    <a:p>
                      <a:pPr algn="ctr"/>
                      <a:r>
                        <a:rPr lang="nb-NO" sz="1200" dirty="0">
                          <a:solidFill>
                            <a:schemeClr val="tx1"/>
                          </a:solidFill>
                        </a:rPr>
                        <a:t>36</a:t>
                      </a:r>
                    </a:p>
                  </a:txBody>
                  <a:tcPr/>
                </a:tc>
                <a:extLst>
                  <a:ext uri="{0D108BD9-81ED-4DB2-BD59-A6C34878D82A}">
                    <a16:rowId xmlns:a16="http://schemas.microsoft.com/office/drawing/2014/main" val="3873297019"/>
                  </a:ext>
                </a:extLst>
              </a:tr>
              <a:tr h="31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Ferskvann</a:t>
                      </a:r>
                    </a:p>
                  </a:txBody>
                  <a:tcPr/>
                </a:tc>
                <a:tc>
                  <a:txBody>
                    <a:bodyPr/>
                    <a:lstStyle/>
                    <a:p>
                      <a:pPr algn="ctr"/>
                      <a:r>
                        <a:rPr lang="nb-NO" sz="1200" dirty="0">
                          <a:solidFill>
                            <a:schemeClr val="tx1"/>
                          </a:solidFill>
                        </a:rPr>
                        <a:t>18</a:t>
                      </a:r>
                    </a:p>
                  </a:txBody>
                  <a:tcPr/>
                </a:tc>
                <a:extLst>
                  <a:ext uri="{0D108BD9-81ED-4DB2-BD59-A6C34878D82A}">
                    <a16:rowId xmlns:a16="http://schemas.microsoft.com/office/drawing/2014/main" val="2448623123"/>
                  </a:ext>
                </a:extLst>
              </a:tr>
              <a:tr h="31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19</a:t>
                      </a:r>
                    </a:p>
                  </a:txBody>
                  <a:tcPr/>
                </a:tc>
                <a:extLst>
                  <a:ext uri="{0D108BD9-81ED-4DB2-BD59-A6C34878D82A}">
                    <a16:rowId xmlns:a16="http://schemas.microsoft.com/office/drawing/2014/main" val="2180202923"/>
                  </a:ext>
                </a:extLst>
              </a:tr>
              <a:tr h="31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solidFill>
                            <a:schemeClr val="tx1"/>
                          </a:solidFill>
                        </a:rPr>
                        <a:t>Vernet areal</a:t>
                      </a:r>
                    </a:p>
                  </a:txBody>
                  <a:tcPr/>
                </a:tc>
                <a:tc>
                  <a:txBody>
                    <a:bodyPr/>
                    <a:lstStyle/>
                    <a:p>
                      <a:pPr algn="ctr"/>
                      <a:r>
                        <a:rPr lang="nb-NO" sz="1200" dirty="0">
                          <a:solidFill>
                            <a:schemeClr val="tx1"/>
                          </a:solidFill>
                        </a:rPr>
                        <a:t>477 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983257989"/>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829568">
                  <a:extLst>
                    <a:ext uri="{9D8B030D-6E8A-4147-A177-3AD203B41FA5}">
                      <a16:colId xmlns:a16="http://schemas.microsoft.com/office/drawing/2014/main" val="1134397318"/>
                    </a:ext>
                  </a:extLst>
                </a:gridCol>
                <a:gridCol w="2156590">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16 (3 150 </a:t>
                      </a:r>
                      <a:r>
                        <a:rPr lang="nb-NO" sz="1200" baseline="0" dirty="0">
                          <a:solidFill>
                            <a:schemeClr val="tx1"/>
                          </a:solidFill>
                        </a:rPr>
                        <a:t>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9 (1 522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a:t>Arendal </a:t>
                      </a:r>
                      <a:r>
                        <a:rPr lang="nb-NO" sz="1200" err="1"/>
                        <a:t>vgs</a:t>
                      </a:r>
                      <a:r>
                        <a:rPr lang="nb-NO" sz="1200"/>
                        <a:t>, Sam Eyde </a:t>
                      </a:r>
                      <a:r>
                        <a:rPr lang="nb-NO" sz="1200" err="1"/>
                        <a:t>vgs</a:t>
                      </a:r>
                      <a:endParaRPr lang="nb-NO" sz="120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err="1">
                          <a:solidFill>
                            <a:schemeClr val="tx1"/>
                          </a:solidFill>
                        </a:rPr>
                        <a:t>Maxis</a:t>
                      </a:r>
                      <a:r>
                        <a:rPr lang="nb-NO" sz="1200">
                          <a:solidFill>
                            <a:schemeClr val="tx1"/>
                          </a:solidFill>
                        </a:rPr>
                        <a:t>, </a:t>
                      </a:r>
                      <a:r>
                        <a:rPr lang="nb-NO" sz="1200" err="1">
                          <a:solidFill>
                            <a:schemeClr val="tx1"/>
                          </a:solidFill>
                        </a:rPr>
                        <a:t>Krøgenes</a:t>
                      </a:r>
                      <a:endParaRPr lang="nb-NO" sz="120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249</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218530004"/>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46 603</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50,1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88 %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a:t>
                      </a:r>
                      <a:r>
                        <a:rPr lang="nb-NO" sz="1200" dirty="0"/>
                        <a:t> 42,2 - kvinner 43,7</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t>menn 80,3 - kvinner 83,5</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u="none" strike="noStrike" noProof="0"/>
                        <a:t>Personer per husholdning</a:t>
                      </a:r>
                      <a:endParaRPr lang="nb-NO"/>
                    </a:p>
                  </a:txBody>
                  <a:tcPr/>
                </a:tc>
                <a:tc>
                  <a:txBody>
                    <a:bodyPr/>
                    <a:lstStyle/>
                    <a:p>
                      <a:pPr lvl="0" algn="ctr">
                        <a:buNone/>
                      </a:pPr>
                      <a:r>
                        <a:rPr lang="nb-NO" sz="1200" u="none" strike="noStrike" noProof="0" dirty="0"/>
                        <a:t>2,1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402933028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t>Arendal</a:t>
                      </a:r>
                      <a:endParaRPr lang="nb-NO" sz="1200">
                        <a:solidFill>
                          <a:schemeClr val="tx1"/>
                        </a:solidFill>
                      </a:endParaRP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a:p>
                  </a:txBody>
                  <a:tcPr/>
                </a:tc>
                <a:tc>
                  <a:txBody>
                    <a:bodyPr/>
                    <a:lstStyle/>
                    <a:p>
                      <a:pPr algn="ctr"/>
                      <a:r>
                        <a:rPr lang="nb-NO" sz="120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64,9</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BA40 Arendal</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5"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533200" y="4794422"/>
            <a:ext cx="5064777" cy="830997"/>
          </a:xfrm>
          <a:prstGeom prst="rect">
            <a:avLst/>
          </a:prstGeom>
          <a:noFill/>
        </p:spPr>
        <p:txBody>
          <a:bodyPr wrap="square" rtlCol="0">
            <a:spAutoFit/>
          </a:bodyPr>
          <a:lstStyle/>
          <a:p>
            <a:pPr algn="l"/>
            <a:r>
              <a:rPr lang="nb-NO" sz="1600" dirty="0"/>
              <a:t>SSB spår befolkningsøkning som følge av positiv netto innvandring. </a:t>
            </a:r>
            <a:r>
              <a:rPr lang="nb-NO" sz="1600" dirty="0" err="1"/>
              <a:t>SSB’s</a:t>
            </a:r>
            <a:r>
              <a:rPr lang="nb-NO" sz="1600" dirty="0"/>
              <a:t> prognose forventer synkende fødselsoverskudd og sterkere aldring.</a:t>
            </a:r>
          </a:p>
        </p:txBody>
      </p:sp>
      <p:sp>
        <p:nvSpPr>
          <p:cNvPr id="8" name="TekstSylinder 7"/>
          <p:cNvSpPr txBox="1"/>
          <p:nvPr/>
        </p:nvSpPr>
        <p:spPr>
          <a:xfrm>
            <a:off x="5895324" y="4798183"/>
            <a:ext cx="6153743"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a:t>
            </a:r>
            <a:r>
              <a:rPr lang="nb-NO" sz="1600"/>
              <a:t>dagens 3,0 </a:t>
            </a:r>
            <a:r>
              <a:rPr lang="nb-NO" sz="1600" dirty="0"/>
              <a:t>til 2,3 i 2040. Aldringen forventes å være sterkere enn snittet for Agder. </a:t>
            </a:r>
          </a:p>
        </p:txBody>
      </p:sp>
      <p:sp>
        <p:nvSpPr>
          <p:cNvPr id="5" name="TekstSylinder 4">
            <a:extLst>
              <a:ext uri="{FF2B5EF4-FFF2-40B4-BE49-F238E27FC236}">
                <a16:creationId xmlns:a16="http://schemas.microsoft.com/office/drawing/2014/main" id="{D1A8E5A3-E391-8C5C-CC34-FB784912BC87}"/>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902384589"/>
              </p:ext>
            </p:extLst>
          </p:nvPr>
        </p:nvGraphicFramePr>
        <p:xfrm>
          <a:off x="401746" y="1232580"/>
          <a:ext cx="5064776" cy="3359297"/>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F30B7E32-3FBD-883C-3B78-3E29038FF975}"/>
              </a:ext>
            </a:extLst>
          </p:cNvPr>
          <p:cNvPicPr>
            <a:picLocks noChangeAspect="1"/>
          </p:cNvPicPr>
          <p:nvPr/>
        </p:nvPicPr>
        <p:blipFill>
          <a:blip r:embed="rId5"/>
          <a:stretch>
            <a:fillRect/>
          </a:stretch>
        </p:blipFill>
        <p:spPr>
          <a:xfrm>
            <a:off x="5895325" y="1228025"/>
            <a:ext cx="6153744" cy="3319447"/>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a:t>
            </a:r>
          </a:p>
        </p:txBody>
      </p:sp>
      <p:sp>
        <p:nvSpPr>
          <p:cNvPr id="5" name="TekstSylinder 4"/>
          <p:cNvSpPr txBox="1"/>
          <p:nvPr/>
        </p:nvSpPr>
        <p:spPr>
          <a:xfrm>
            <a:off x="380027" y="1197551"/>
            <a:ext cx="5599237" cy="4524315"/>
          </a:xfrm>
          <a:prstGeom prst="rect">
            <a:avLst/>
          </a:prstGeom>
          <a:noFill/>
        </p:spPr>
        <p:txBody>
          <a:bodyPr wrap="square" rtlCol="0">
            <a:spAutoFit/>
          </a:bodyPr>
          <a:lstStyle/>
          <a:p>
            <a:r>
              <a:rPr lang="nb-NO" dirty="0"/>
              <a:t>Fra 2020 til 2026 økte folketallet i Arendal med 1 604 personer (3,6 %). </a:t>
            </a:r>
          </a:p>
          <a:p>
            <a:endParaRPr lang="nb-NO" dirty="0"/>
          </a:p>
          <a:p>
            <a:r>
              <a:rPr lang="nb-NO" dirty="0"/>
              <a:t>Grunnkretsene med størst vekst er Nedenes (+177), Steina (+173) og His 1 (+153). De grunnkretsene som har hatt størst nedgang er Bie (-35) og Holmesund (-61).</a:t>
            </a:r>
            <a:r>
              <a:rPr lang="nb-NO" dirty="0">
                <a:solidFill>
                  <a:srgbClr val="FF0000"/>
                </a:solidFill>
              </a:rPr>
              <a:t> </a:t>
            </a:r>
          </a:p>
          <a:p>
            <a:endParaRPr lang="nb-NO" dirty="0"/>
          </a:p>
          <a:p>
            <a:r>
              <a:rPr lang="nb-NO" dirty="0"/>
              <a:t>Kartet til høyre viser utviklingen fra 2020-2026, og illustrerer at store deler av Arendal har hatt befolkningsvekst i perioden</a:t>
            </a:r>
            <a:r>
              <a:rPr lang="nb-NO"/>
              <a:t>. </a:t>
            </a:r>
          </a:p>
          <a:p>
            <a:endParaRPr lang="nb-NO" dirty="0"/>
          </a:p>
          <a:p>
            <a:r>
              <a:rPr lang="nb-NO" dirty="0"/>
              <a:t>Innvandring til byene, aldring, og søken etter nærhet til service/tjenester​ og arbeidsmarked​ er vanlige forklaringer på at trykket er størst i de sentrale områdene i en kommune.</a:t>
            </a:r>
          </a:p>
        </p:txBody>
      </p:sp>
      <p:pic>
        <p:nvPicPr>
          <p:cNvPr id="6" name="Bilde 5">
            <a:extLst>
              <a:ext uri="{FF2B5EF4-FFF2-40B4-BE49-F238E27FC236}">
                <a16:creationId xmlns:a16="http://schemas.microsoft.com/office/drawing/2014/main" id="{5FCA0CF7-F738-1E47-C78F-015359B60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7037" y="145915"/>
            <a:ext cx="5778230" cy="5778230"/>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64029" y="323797"/>
            <a:ext cx="2778465" cy="685606"/>
          </a:xfrm>
        </p:spPr>
        <p:txBody>
          <a:bodyPr/>
          <a:lstStyle/>
          <a:p>
            <a:r>
              <a:rPr lang="nb-NO"/>
              <a:t>Boligbygging 	</a:t>
            </a:r>
          </a:p>
        </p:txBody>
      </p:sp>
      <p:sp>
        <p:nvSpPr>
          <p:cNvPr id="7" name="Plassholder for innhold 2"/>
          <p:cNvSpPr txBox="1">
            <a:spLocks/>
          </p:cNvSpPr>
          <p:nvPr/>
        </p:nvSpPr>
        <p:spPr>
          <a:xfrm>
            <a:off x="435429" y="1221114"/>
            <a:ext cx="5528049" cy="950585"/>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221 boliger i året, hvorav ca. 32 % var eneboliger.</a:t>
            </a:r>
          </a:p>
        </p:txBody>
      </p:sp>
      <p:sp>
        <p:nvSpPr>
          <p:cNvPr id="6" name="Tittel 1">
            <a:extLst>
              <a:ext uri="{FF2B5EF4-FFF2-40B4-BE49-F238E27FC236}">
                <a16:creationId xmlns:a16="http://schemas.microsoft.com/office/drawing/2014/main" id="{592CF09D-12B9-8697-59B3-8B2EAD048C16}"/>
              </a:ext>
            </a:extLst>
          </p:cNvPr>
          <p:cNvSpPr txBox="1">
            <a:spLocks/>
          </p:cNvSpPr>
          <p:nvPr/>
        </p:nvSpPr>
        <p:spPr>
          <a:xfrm>
            <a:off x="6601364" y="323797"/>
            <a:ext cx="2778465"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a:t>
            </a:r>
            <a:r>
              <a:rPr lang="nb-NO" sz="2000"/>
              <a:t>er 23 134 </a:t>
            </a:r>
            <a:r>
              <a:rPr lang="nb-NO" sz="2000" dirty="0"/>
              <a:t>boliger i kommunen (bebodde og ubebodde).</a:t>
            </a:r>
          </a:p>
        </p:txBody>
      </p:sp>
      <p:sp>
        <p:nvSpPr>
          <p:cNvPr id="4" name="TekstSylinder 3">
            <a:extLst>
              <a:ext uri="{FF2B5EF4-FFF2-40B4-BE49-F238E27FC236}">
                <a16:creationId xmlns:a16="http://schemas.microsoft.com/office/drawing/2014/main" id="{33B695EE-8F62-554B-56D5-D658E51C3B01}"/>
              </a:ext>
            </a:extLst>
          </p:cNvPr>
          <p:cNvSpPr txBox="1"/>
          <p:nvPr/>
        </p:nvSpPr>
        <p:spPr>
          <a:xfrm>
            <a:off x="9499916" y="6267227"/>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556718082"/>
              </p:ext>
            </p:extLst>
          </p:nvPr>
        </p:nvGraphicFramePr>
        <p:xfrm>
          <a:off x="664029" y="2383410"/>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82137434"/>
              </p:ext>
            </p:extLst>
          </p:nvPr>
        </p:nvGraphicFramePr>
        <p:xfrm>
          <a:off x="6601364" y="2383410"/>
          <a:ext cx="5362259"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244153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9" y="196352"/>
            <a:ext cx="5430982" cy="685606"/>
          </a:xfrm>
        </p:spPr>
        <p:txBody>
          <a:bodyPr/>
          <a:lstStyle/>
          <a:p>
            <a:r>
              <a:rPr lang="nb-NO"/>
              <a:t>Sysselsetting</a:t>
            </a:r>
          </a:p>
        </p:txBody>
      </p:sp>
      <p:sp>
        <p:nvSpPr>
          <p:cNvPr id="5" name="Plassholder for innhold 3"/>
          <p:cNvSpPr>
            <a:spLocks noGrp="1"/>
          </p:cNvSpPr>
          <p:nvPr>
            <p:ph sz="half" idx="1"/>
          </p:nvPr>
        </p:nvSpPr>
        <p:spPr>
          <a:xfrm>
            <a:off x="573579" y="995220"/>
            <a:ext cx="5277911" cy="2860778"/>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endParaRPr lang="nb-NO" sz="800" dirty="0"/>
          </a:p>
          <a:p>
            <a:pPr marL="0" indent="0">
              <a:buNone/>
            </a:pPr>
            <a:r>
              <a:rPr lang="nb-NO" sz="2000" i="1" dirty="0"/>
              <a:t>Arendal:</a:t>
            </a:r>
          </a:p>
          <a:p>
            <a:r>
              <a:rPr lang="nb-NO" sz="2000" dirty="0"/>
              <a:t>Lavere sysselsettingsandel enn fylket for øvrig. Sysselsettingsandelen er lavere en snittet i fylket for både menn og kvinner.</a:t>
            </a:r>
          </a:p>
        </p:txBody>
      </p:sp>
      <p:graphicFrame>
        <p:nvGraphicFramePr>
          <p:cNvPr id="6" name="Tabell 5"/>
          <p:cNvGraphicFramePr>
            <a:graphicFrameLocks noGrp="1"/>
          </p:cNvGraphicFramePr>
          <p:nvPr>
            <p:extLst>
              <p:ext uri="{D42A27DB-BD31-4B8C-83A1-F6EECF244321}">
                <p14:modId xmlns:p14="http://schemas.microsoft.com/office/powerpoint/2010/main" val="1986032057"/>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dirty="0"/>
                        <a:t>Menn</a:t>
                      </a:r>
                      <a:endParaRPr lang="nb-NO" sz="16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Arendal</a:t>
                      </a:r>
                    </a:p>
                  </a:txBody>
                  <a:tcPr anchor="ctr"/>
                </a:tc>
                <a:tc>
                  <a:txBody>
                    <a:bodyPr/>
                    <a:lstStyle/>
                    <a:p>
                      <a:pPr algn="ctr"/>
                      <a:r>
                        <a:rPr lang="nb-NO" sz="1400" b="0" dirty="0"/>
                        <a:t>71,6</a:t>
                      </a:r>
                    </a:p>
                  </a:txBody>
                  <a:tcPr anchor="ctr"/>
                </a:tc>
                <a:tc>
                  <a:txBody>
                    <a:bodyPr/>
                    <a:lstStyle/>
                    <a:p>
                      <a:pPr algn="ctr"/>
                      <a:r>
                        <a:rPr lang="nb-NO" sz="1400" b="0" dirty="0"/>
                        <a:t>73,9</a:t>
                      </a:r>
                    </a:p>
                  </a:txBody>
                  <a:tcPr anchor="ctr"/>
                </a:tc>
                <a:tc>
                  <a:txBody>
                    <a:bodyPr/>
                    <a:lstStyle/>
                    <a:p>
                      <a:pPr algn="ctr"/>
                      <a:r>
                        <a:rPr lang="nb-NO" sz="1400" b="0" dirty="0"/>
                        <a:t>69,2</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sp>
        <p:nvSpPr>
          <p:cNvPr id="8" name="TekstSylinder 7">
            <a:extLst>
              <a:ext uri="{FF2B5EF4-FFF2-40B4-BE49-F238E27FC236}">
                <a16:creationId xmlns:a16="http://schemas.microsoft.com/office/drawing/2014/main" id="{46EBE33F-2AC6-7C67-CA50-142F244885FD}"/>
              </a:ext>
            </a:extLst>
          </p:cNvPr>
          <p:cNvSpPr txBox="1"/>
          <p:nvPr/>
        </p:nvSpPr>
        <p:spPr>
          <a:xfrm>
            <a:off x="9245007" y="6227044"/>
            <a:ext cx="2423432" cy="369332"/>
          </a:xfrm>
          <a:prstGeom prst="rect">
            <a:avLst/>
          </a:prstGeom>
          <a:noFill/>
        </p:spPr>
        <p:txBody>
          <a:bodyPr wrap="square" rtlCol="0">
            <a:spAutoFit/>
          </a:bodyPr>
          <a:lstStyle/>
          <a:p>
            <a:pPr algn="l"/>
            <a:r>
              <a:rPr lang="nb-NO">
                <a:hlinkClick r:id="rId3"/>
              </a:rPr>
              <a:t>Rapport sysselsetting</a:t>
            </a:r>
            <a:endParaRPr lang="nb-NO"/>
          </a:p>
        </p:txBody>
      </p:sp>
      <p:pic>
        <p:nvPicPr>
          <p:cNvPr id="4" name="Bilde 3">
            <a:extLst>
              <a:ext uri="{FF2B5EF4-FFF2-40B4-BE49-F238E27FC236}">
                <a16:creationId xmlns:a16="http://schemas.microsoft.com/office/drawing/2014/main" id="{314A1BAE-66EB-6F2E-320C-665A702DF6EE}"/>
              </a:ext>
            </a:extLst>
          </p:cNvPr>
          <p:cNvPicPr>
            <a:picLocks noChangeAspect="1"/>
          </p:cNvPicPr>
          <p:nvPr/>
        </p:nvPicPr>
        <p:blipFill>
          <a:blip r:embed="rId4"/>
          <a:stretch>
            <a:fillRect/>
          </a:stretch>
        </p:blipFill>
        <p:spPr>
          <a:xfrm>
            <a:off x="6679439" y="0"/>
            <a:ext cx="5512561" cy="6040877"/>
          </a:xfrm>
          <a:prstGeom prst="rect">
            <a:avLst/>
          </a:prstGeom>
        </p:spPr>
      </p:pic>
      <p:sp>
        <p:nvSpPr>
          <p:cNvPr id="9" name="TekstSylinder 8">
            <a:extLst>
              <a:ext uri="{FF2B5EF4-FFF2-40B4-BE49-F238E27FC236}">
                <a16:creationId xmlns:a16="http://schemas.microsoft.com/office/drawing/2014/main" id="{D868D2DB-EFF2-C3BB-8DC7-7A521A70A958}"/>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art som viser bo- og arbeidsmarked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313026"/>
          </a:xfrm>
        </p:spPr>
        <p:txBody>
          <a:bodyPr>
            <a:noAutofit/>
          </a:bodyPr>
          <a:lstStyle/>
          <a:p>
            <a:r>
              <a:rPr lang="nb-NO" sz="2000" dirty="0"/>
              <a:t>Arendal er senterkommune for Froland, Grimstad og Tvedestrand. </a:t>
            </a:r>
            <a:r>
              <a:rPr lang="nb-NO" sz="2000"/>
              <a:t>71 </a:t>
            </a:r>
            <a:r>
              <a:rPr lang="nb-NO" sz="2000" dirty="0"/>
              <a:t>% av de sysselsatte med bosted i Arendal jobber i egen kommune. 9 % har arbeidssted i Grimstad kommune per 4. kvartal 2025 (SSB). </a:t>
            </a:r>
          </a:p>
          <a:p>
            <a:endParaRPr lang="nb-NO" sz="2000" i="1" dirty="0"/>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BB32B8C1-5ACE-BCA6-3C60-C11749E0FA88}"/>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sp>
        <p:nvSpPr>
          <p:cNvPr id="29" name="TekstSylinder 28"/>
          <p:cNvSpPr txBox="1"/>
          <p:nvPr/>
        </p:nvSpPr>
        <p:spPr>
          <a:xfrm>
            <a:off x="4666877" y="2605775"/>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graphicFrame>
        <p:nvGraphicFramePr>
          <p:cNvPr id="40" name="Tabell 39">
            <a:extLst>
              <a:ext uri="{FF2B5EF4-FFF2-40B4-BE49-F238E27FC236}">
                <a16:creationId xmlns:a16="http://schemas.microsoft.com/office/drawing/2014/main" id="{2FDF212A-B9D0-2703-30FC-883E5405CFA0}"/>
              </a:ext>
            </a:extLst>
          </p:cNvPr>
          <p:cNvGraphicFramePr>
            <a:graphicFrameLocks noGrp="1"/>
          </p:cNvGraphicFramePr>
          <p:nvPr>
            <p:extLst>
              <p:ext uri="{D42A27DB-BD31-4B8C-83A1-F6EECF244321}">
                <p14:modId xmlns:p14="http://schemas.microsoft.com/office/powerpoint/2010/main" val="1598662046"/>
              </p:ext>
            </p:extLst>
          </p:nvPr>
        </p:nvGraphicFramePr>
        <p:xfrm>
          <a:off x="790633" y="2566475"/>
          <a:ext cx="3670301" cy="1543050"/>
        </p:xfrm>
        <a:graphic>
          <a:graphicData uri="http://schemas.openxmlformats.org/drawingml/2006/table">
            <a:tbl>
              <a:tblPr/>
              <a:tblGrid>
                <a:gridCol w="1433860">
                  <a:extLst>
                    <a:ext uri="{9D8B030D-6E8A-4147-A177-3AD203B41FA5}">
                      <a16:colId xmlns:a16="http://schemas.microsoft.com/office/drawing/2014/main" val="689862058"/>
                    </a:ext>
                  </a:extLst>
                </a:gridCol>
                <a:gridCol w="1322831">
                  <a:extLst>
                    <a:ext uri="{9D8B030D-6E8A-4147-A177-3AD203B41FA5}">
                      <a16:colId xmlns:a16="http://schemas.microsoft.com/office/drawing/2014/main" val="318069862"/>
                    </a:ext>
                  </a:extLst>
                </a:gridCol>
                <a:gridCol w="913610">
                  <a:extLst>
                    <a:ext uri="{9D8B030D-6E8A-4147-A177-3AD203B41FA5}">
                      <a16:colId xmlns:a16="http://schemas.microsoft.com/office/drawing/2014/main" val="108196743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4092139722"/>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15 274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237557633"/>
                  </a:ext>
                </a:extLst>
              </a:tr>
              <a:tr h="219075">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1 843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737848113"/>
                  </a:ext>
                </a:extLst>
              </a:tr>
              <a:tr h="219075">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1 052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65203308"/>
                  </a:ext>
                </a:extLst>
              </a:tr>
              <a:tr h="219075">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596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285362949"/>
                  </a:ext>
                </a:extLst>
              </a:tr>
              <a:tr h="219075">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378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99245138"/>
                  </a:ext>
                </a:extLst>
              </a:tr>
              <a:tr h="219075">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296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95486618"/>
                  </a:ext>
                </a:extLst>
              </a:tr>
            </a:tbl>
          </a:graphicData>
        </a:graphic>
      </p:graphicFrame>
      <p:graphicFrame>
        <p:nvGraphicFramePr>
          <p:cNvPr id="41" name="Tabell 40">
            <a:extLst>
              <a:ext uri="{FF2B5EF4-FFF2-40B4-BE49-F238E27FC236}">
                <a16:creationId xmlns:a16="http://schemas.microsoft.com/office/drawing/2014/main" id="{D845507B-9507-8EC0-0D63-BC4A8A64FF65}"/>
              </a:ext>
            </a:extLst>
          </p:cNvPr>
          <p:cNvGraphicFramePr>
            <a:graphicFrameLocks noGrp="1"/>
          </p:cNvGraphicFramePr>
          <p:nvPr>
            <p:extLst>
              <p:ext uri="{D42A27DB-BD31-4B8C-83A1-F6EECF244321}">
                <p14:modId xmlns:p14="http://schemas.microsoft.com/office/powerpoint/2010/main" val="3545843988"/>
              </p:ext>
            </p:extLst>
          </p:nvPr>
        </p:nvGraphicFramePr>
        <p:xfrm>
          <a:off x="790633" y="4332814"/>
          <a:ext cx="3670301" cy="1600200"/>
        </p:xfrm>
        <a:graphic>
          <a:graphicData uri="http://schemas.openxmlformats.org/drawingml/2006/table">
            <a:tbl>
              <a:tblPr/>
              <a:tblGrid>
                <a:gridCol w="1433860">
                  <a:extLst>
                    <a:ext uri="{9D8B030D-6E8A-4147-A177-3AD203B41FA5}">
                      <a16:colId xmlns:a16="http://schemas.microsoft.com/office/drawing/2014/main" val="478790853"/>
                    </a:ext>
                  </a:extLst>
                </a:gridCol>
                <a:gridCol w="1322831">
                  <a:extLst>
                    <a:ext uri="{9D8B030D-6E8A-4147-A177-3AD203B41FA5}">
                      <a16:colId xmlns:a16="http://schemas.microsoft.com/office/drawing/2014/main" val="4264711414"/>
                    </a:ext>
                  </a:extLst>
                </a:gridCol>
                <a:gridCol w="913610">
                  <a:extLst>
                    <a:ext uri="{9D8B030D-6E8A-4147-A177-3AD203B41FA5}">
                      <a16:colId xmlns:a16="http://schemas.microsoft.com/office/drawing/2014/main" val="3493761574"/>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898074708"/>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15 274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099159505"/>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2 656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411784544"/>
                  </a:ext>
                </a:extLst>
              </a:tr>
              <a:tr h="228600">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1 212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929613193"/>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684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563914898"/>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643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89596849"/>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05857310"/>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Sektorfordeling og sysselsettingsutvikling</a:t>
            </a:r>
          </a:p>
        </p:txBody>
      </p:sp>
      <p:sp>
        <p:nvSpPr>
          <p:cNvPr id="10" name="TekstSylinder 9"/>
          <p:cNvSpPr txBox="1"/>
          <p:nvPr/>
        </p:nvSpPr>
        <p:spPr>
          <a:xfrm>
            <a:off x="676027" y="4567679"/>
            <a:ext cx="5865341" cy="1323439"/>
          </a:xfrm>
          <a:prstGeom prst="rect">
            <a:avLst/>
          </a:prstGeom>
          <a:noFill/>
        </p:spPr>
        <p:txBody>
          <a:bodyPr wrap="square" rtlCol="0">
            <a:spAutoFit/>
          </a:bodyPr>
          <a:lstStyle/>
          <a:p>
            <a:pPr algn="l"/>
            <a:r>
              <a:rPr lang="nb-NO" sz="1600" dirty="0"/>
              <a:t>Arendal har lavere andel ansatte i privat sektor enn snittet for Agder og Norge, men over for statsansatte. </a:t>
            </a:r>
          </a:p>
          <a:p>
            <a:pPr algn="l"/>
            <a:endParaRPr lang="nb-NO" sz="1600" dirty="0"/>
          </a:p>
          <a:p>
            <a:pPr algn="l"/>
            <a:r>
              <a:rPr lang="nb-NO" sz="1600" dirty="0"/>
              <a:t>Antall ansatte i privat sektor har økt med nærmere 1 300 personer siden 2020. </a:t>
            </a:r>
          </a:p>
        </p:txBody>
      </p:sp>
      <p:graphicFrame>
        <p:nvGraphicFramePr>
          <p:cNvPr id="7" name="Tabell 6">
            <a:extLst>
              <a:ext uri="{FF2B5EF4-FFF2-40B4-BE49-F238E27FC236}">
                <a16:creationId xmlns:a16="http://schemas.microsoft.com/office/drawing/2014/main" id="{949606B3-6B16-DD9E-1659-7366D3BDB4FC}"/>
              </a:ext>
            </a:extLst>
          </p:cNvPr>
          <p:cNvGraphicFramePr>
            <a:graphicFrameLocks noGrp="1"/>
          </p:cNvGraphicFramePr>
          <p:nvPr>
            <p:extLst>
              <p:ext uri="{D42A27DB-BD31-4B8C-83A1-F6EECF244321}">
                <p14:modId xmlns:p14="http://schemas.microsoft.com/office/powerpoint/2010/main" val="3138937129"/>
              </p:ext>
            </p:extLst>
          </p:nvPr>
        </p:nvGraphicFramePr>
        <p:xfrm>
          <a:off x="7568407" y="4442691"/>
          <a:ext cx="4479016" cy="1488099"/>
        </p:xfrm>
        <a:graphic>
          <a:graphicData uri="http://schemas.openxmlformats.org/drawingml/2006/table">
            <a:tbl>
              <a:tblPr firstRow="1"/>
              <a:tblGrid>
                <a:gridCol w="1472907">
                  <a:extLst>
                    <a:ext uri="{9D8B030D-6E8A-4147-A177-3AD203B41FA5}">
                      <a16:colId xmlns:a16="http://schemas.microsoft.com/office/drawing/2014/main" val="3129997597"/>
                    </a:ext>
                  </a:extLst>
                </a:gridCol>
                <a:gridCol w="620171">
                  <a:extLst>
                    <a:ext uri="{9D8B030D-6E8A-4147-A177-3AD203B41FA5}">
                      <a16:colId xmlns:a16="http://schemas.microsoft.com/office/drawing/2014/main" val="80468490"/>
                    </a:ext>
                  </a:extLst>
                </a:gridCol>
                <a:gridCol w="697693">
                  <a:extLst>
                    <a:ext uri="{9D8B030D-6E8A-4147-A177-3AD203B41FA5}">
                      <a16:colId xmlns:a16="http://schemas.microsoft.com/office/drawing/2014/main" val="658430978"/>
                    </a:ext>
                  </a:extLst>
                </a:gridCol>
                <a:gridCol w="723534">
                  <a:extLst>
                    <a:ext uri="{9D8B030D-6E8A-4147-A177-3AD203B41FA5}">
                      <a16:colId xmlns:a16="http://schemas.microsoft.com/office/drawing/2014/main" val="4019444019"/>
                    </a:ext>
                  </a:extLst>
                </a:gridCol>
                <a:gridCol w="964711">
                  <a:extLst>
                    <a:ext uri="{9D8B030D-6E8A-4147-A177-3AD203B41FA5}">
                      <a16:colId xmlns:a16="http://schemas.microsoft.com/office/drawing/2014/main" val="2016820923"/>
                    </a:ext>
                  </a:extLst>
                </a:gridCol>
              </a:tblGrid>
              <a:tr h="159416">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Arendal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453464316"/>
                  </a:ext>
                </a:extLst>
              </a:tr>
              <a:tr h="159416">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4424711"/>
                  </a:ext>
                </a:extLst>
              </a:tr>
              <a:tr h="263037">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815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3,6 %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4864171"/>
                  </a:ext>
                </a:extLst>
              </a:tr>
              <a:tr h="285003">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761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3,4 %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7314081"/>
                  </a:ext>
                </a:extLst>
              </a:tr>
              <a:tr h="159416">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3 105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13,8 %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3754337"/>
                  </a:ext>
                </a:extLst>
              </a:tr>
              <a:tr h="263037">
                <a:tc>
                  <a:txBody>
                    <a:bodyPr/>
                    <a:lstStyle/>
                    <a:p>
                      <a:pPr algn="l" fontAlgn="b"/>
                      <a:r>
                        <a:rPr lang="nb-NO" sz="1000" b="0" i="0" u="none" strike="noStrike" dirty="0">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4 453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815052"/>
                  </a:ext>
                </a:extLst>
              </a:tr>
              <a:tr h="159416">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13 375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59,4 %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6462254"/>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038632082"/>
              </p:ext>
            </p:extLst>
          </p:nvPr>
        </p:nvGraphicFramePr>
        <p:xfrm>
          <a:off x="426318" y="1221802"/>
          <a:ext cx="6115050" cy="3105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5"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785208678"/>
              </p:ext>
            </p:extLst>
          </p:nvPr>
        </p:nvGraphicFramePr>
        <p:xfrm>
          <a:off x="6962775" y="1221802"/>
          <a:ext cx="5229225" cy="3400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702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840856" y="5098892"/>
            <a:ext cx="11127825" cy="830997"/>
          </a:xfrm>
          <a:prstGeom prst="rect">
            <a:avLst/>
          </a:prstGeom>
          <a:noFill/>
        </p:spPr>
        <p:txBody>
          <a:bodyPr wrap="square" rtlCol="0">
            <a:spAutoFit/>
          </a:bodyPr>
          <a:lstStyle/>
          <a:p>
            <a:r>
              <a:rPr lang="nb-NO" sz="1600" dirty="0"/>
              <a:t>Kitron AS (produksjon av kretskort) er den største private arbeidsgiveren i Arendal, foran NSE Fagstilas AS (Spesialisert bygge- og anleggsvirksomhet). Andre, store industribedrifter er </a:t>
            </a:r>
            <a:r>
              <a:rPr lang="en-US" sz="1600" dirty="0"/>
              <a:t>Viking life-saving equipment Norway AS</a:t>
            </a:r>
            <a:r>
              <a:rPr lang="nb-NO" sz="1600" dirty="0"/>
              <a:t> og </a:t>
            </a:r>
            <a:r>
              <a:rPr lang="nb-NO" sz="1600" dirty="0" err="1"/>
              <a:t>Hernis</a:t>
            </a:r>
            <a:r>
              <a:rPr lang="nb-NO" sz="1600" dirty="0"/>
              <a:t> </a:t>
            </a:r>
            <a:r>
              <a:rPr lang="nb-NO" sz="1600" dirty="0" err="1"/>
              <a:t>scan</a:t>
            </a:r>
            <a:r>
              <a:rPr lang="nb-NO" sz="1600" dirty="0"/>
              <a:t> system AS. </a:t>
            </a:r>
            <a:r>
              <a:rPr lang="nb-NO" sz="1600" dirty="0" err="1"/>
              <a:t>Oneco</a:t>
            </a:r>
            <a:r>
              <a:rPr lang="nb-NO" sz="1600" dirty="0"/>
              <a:t> </a:t>
            </a:r>
            <a:r>
              <a:rPr lang="nb-NO" sz="1600" dirty="0" err="1"/>
              <a:t>Infra</a:t>
            </a:r>
            <a:r>
              <a:rPr lang="nb-NO" sz="1600" dirty="0"/>
              <a:t> AS og NSE Fagstillas AS er de største bygge- og anleggsvirksomhetene.</a:t>
            </a:r>
          </a:p>
        </p:txBody>
      </p:sp>
      <p:sp>
        <p:nvSpPr>
          <p:cNvPr id="5" name="TekstSylinder 4">
            <a:extLst>
              <a:ext uri="{FF2B5EF4-FFF2-40B4-BE49-F238E27FC236}">
                <a16:creationId xmlns:a16="http://schemas.microsoft.com/office/drawing/2014/main" id="{B8EF8D28-9469-DA04-C233-12F0A7D73606}"/>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596778427"/>
                  </p:ext>
                </p:extLst>
              </p:nvPr>
            </p:nvGraphicFramePr>
            <p:xfrm>
              <a:off x="543545" y="1279726"/>
              <a:ext cx="4997176"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543545" y="1279726"/>
                <a:ext cx="4997176"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34852328"/>
              </p:ext>
            </p:extLst>
          </p:nvPr>
        </p:nvGraphicFramePr>
        <p:xfrm>
          <a:off x="5767940" y="1279726"/>
          <a:ext cx="6378584"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50220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Grunnskolepoeng</a:t>
            </a:r>
          </a:p>
        </p:txBody>
      </p:sp>
      <p:sp>
        <p:nvSpPr>
          <p:cNvPr id="3" name="Plassholder for innhold 2"/>
          <p:cNvSpPr>
            <a:spLocks noGrp="1"/>
          </p:cNvSpPr>
          <p:nvPr>
            <p:ph idx="1"/>
          </p:nvPr>
        </p:nvSpPr>
        <p:spPr>
          <a:xfrm>
            <a:off x="516862" y="1300163"/>
            <a:ext cx="4316396" cy="3729038"/>
          </a:xfrm>
        </p:spPr>
        <p:txBody>
          <a:bodyPr/>
          <a:lstStyle/>
          <a:p>
            <a:r>
              <a:rPr lang="nb-NO" sz="2000" dirty="0"/>
              <a:t>Arendal ligger rett under snittet for fylket de siste fem årene.</a:t>
            </a:r>
          </a:p>
          <a:p>
            <a:pPr marL="0" indent="0">
              <a:buNone/>
            </a:pPr>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4" name="TekstSylinder 3">
            <a:extLst>
              <a:ext uri="{FF2B5EF4-FFF2-40B4-BE49-F238E27FC236}">
                <a16:creationId xmlns:a16="http://schemas.microsoft.com/office/drawing/2014/main" id="{8D5B31E8-D3E8-A91D-4C06-A6EA40C08AD6}"/>
              </a:ext>
            </a:extLst>
          </p:cNvPr>
          <p:cNvSpPr txBox="1"/>
          <p:nvPr/>
        </p:nvSpPr>
        <p:spPr>
          <a:xfrm>
            <a:off x="664111" y="5029201"/>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47551357"/>
              </p:ext>
            </p:extLst>
          </p:nvPr>
        </p:nvGraphicFramePr>
        <p:xfrm>
          <a:off x="5327498"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749510" y="279612"/>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3" y="1174007"/>
            <a:ext cx="4616560" cy="2308324"/>
          </a:xfrm>
          <a:prstGeom prst="rect">
            <a:avLst/>
          </a:prstGeom>
          <a:noFill/>
        </p:spPr>
        <p:txBody>
          <a:bodyPr wrap="square" rtlCol="0">
            <a:spAutoFit/>
          </a:bodyPr>
          <a:lstStyle/>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For 2018-kullet var fullføringsgraden i Arendal kommune 80,9 %. Dette er under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F538031B-6700-1ED0-785F-BF29375F349A}"/>
              </a:ext>
            </a:extLst>
          </p:cNvPr>
          <p:cNvGraphicFramePr>
            <a:graphicFrameLocks noGrp="1"/>
          </p:cNvGraphicFramePr>
          <p:nvPr>
            <p:extLst>
              <p:ext uri="{D42A27DB-BD31-4B8C-83A1-F6EECF244321}">
                <p14:modId xmlns:p14="http://schemas.microsoft.com/office/powerpoint/2010/main" val="3364166486"/>
              </p:ext>
            </p:extLst>
          </p:nvPr>
        </p:nvGraphicFramePr>
        <p:xfrm>
          <a:off x="749509" y="3870641"/>
          <a:ext cx="4038600" cy="1546860"/>
        </p:xfrm>
        <a:graphic>
          <a:graphicData uri="http://schemas.openxmlformats.org/drawingml/2006/table">
            <a:tbl>
              <a:tblPr firstRow="1"/>
              <a:tblGrid>
                <a:gridCol w="1054100">
                  <a:extLst>
                    <a:ext uri="{9D8B030D-6E8A-4147-A177-3AD203B41FA5}">
                      <a16:colId xmlns:a16="http://schemas.microsoft.com/office/drawing/2014/main" val="1445878742"/>
                    </a:ext>
                  </a:extLst>
                </a:gridCol>
                <a:gridCol w="1054100">
                  <a:extLst>
                    <a:ext uri="{9D8B030D-6E8A-4147-A177-3AD203B41FA5}">
                      <a16:colId xmlns:a16="http://schemas.microsoft.com/office/drawing/2014/main" val="1752685504"/>
                    </a:ext>
                  </a:extLst>
                </a:gridCol>
                <a:gridCol w="965200">
                  <a:extLst>
                    <a:ext uri="{9D8B030D-6E8A-4147-A177-3AD203B41FA5}">
                      <a16:colId xmlns:a16="http://schemas.microsoft.com/office/drawing/2014/main" val="3414066998"/>
                    </a:ext>
                  </a:extLst>
                </a:gridCol>
                <a:gridCol w="965200">
                  <a:extLst>
                    <a:ext uri="{9D8B030D-6E8A-4147-A177-3AD203B41FA5}">
                      <a16:colId xmlns:a16="http://schemas.microsoft.com/office/drawing/2014/main" val="1556647602"/>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004835225"/>
                  </a:ext>
                </a:extLst>
              </a:tr>
              <a:tr h="220980">
                <a:tc rowSpan="3">
                  <a:txBody>
                    <a:bodyPr/>
                    <a:lstStyle/>
                    <a:p>
                      <a:pPr algn="ctr" fontAlgn="ctr">
                        <a:buNone/>
                      </a:pPr>
                      <a:r>
                        <a:rPr lang="nb-NO" sz="1300" b="1" i="0" u="none" strike="noStrike" dirty="0">
                          <a:solidFill>
                            <a:srgbClr val="000000"/>
                          </a:solidFill>
                          <a:effectLst/>
                          <a:latin typeface="Calibri" panose="020F0502020204030204" pitchFamily="34" charset="0"/>
                        </a:rPr>
                        <a:t>Arendal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nb-NO" sz="1300" b="0" i="0" u="none" strike="noStrike">
                          <a:solidFill>
                            <a:srgbClr val="000000"/>
                          </a:solidFill>
                          <a:effectLst/>
                          <a:latin typeface="Calibri" panose="020F0502020204030204" pitchFamily="34" charset="0"/>
                        </a:rPr>
                        <a:t>Begge kjønn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a:solidFill>
                            <a:srgbClr val="000000"/>
                          </a:solidFill>
                          <a:effectLst/>
                          <a:latin typeface="Calibri" panose="020F0502020204030204" pitchFamily="34" charset="0"/>
                        </a:rPr>
                        <a:t>49,8 %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a:solidFill>
                            <a:srgbClr val="000000"/>
                          </a:solidFill>
                          <a:effectLst/>
                          <a:latin typeface="Calibri" panose="020F0502020204030204" pitchFamily="34" charset="0"/>
                        </a:rPr>
                        <a:t>50,2 %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860425297"/>
                  </a:ext>
                </a:extLst>
              </a:tr>
              <a:tr h="220980">
                <a:tc vMerge="1">
                  <a:txBody>
                    <a:bodyPr/>
                    <a:lstStyle/>
                    <a:p>
                      <a:endParaRPr lang="nb-NO"/>
                    </a:p>
                  </a:txBody>
                  <a:tcPr/>
                </a:tc>
                <a:tc>
                  <a:txBody>
                    <a:bodyPr/>
                    <a:lstStyle/>
                    <a:p>
                      <a:pPr algn="l" fontAlgn="b">
                        <a:buNone/>
                      </a:pPr>
                      <a:r>
                        <a:rPr lang="nb-NO" sz="1300" b="0" i="0" u="none" strike="noStrike">
                          <a:solidFill>
                            <a:srgbClr val="000000"/>
                          </a:solidFill>
                          <a:effectLst/>
                          <a:latin typeface="Calibri" panose="020F0502020204030204" pitchFamily="34" charset="0"/>
                        </a:rPr>
                        <a:t>Kvinner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46,4 %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53,6 %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5552840"/>
                  </a:ext>
                </a:extLst>
              </a:tr>
              <a:tr h="220980">
                <a:tc vMerge="1">
                  <a:txBody>
                    <a:bodyPr/>
                    <a:lstStyle/>
                    <a:p>
                      <a:endParaRPr lang="nb-NO"/>
                    </a:p>
                  </a:txBody>
                  <a:tcPr/>
                </a:tc>
                <a:tc>
                  <a:txBody>
                    <a:bodyPr/>
                    <a:lstStyle/>
                    <a:p>
                      <a:pPr algn="l" fontAlgn="b">
                        <a:buNone/>
                      </a:pPr>
                      <a:r>
                        <a:rPr lang="nb-NO" sz="1300" b="0" i="0" u="none" strike="noStrike">
                          <a:solidFill>
                            <a:srgbClr val="000000"/>
                          </a:solidFill>
                          <a:effectLst/>
                          <a:latin typeface="Calibri" panose="020F0502020204030204" pitchFamily="34" charset="0"/>
                        </a:rPr>
                        <a:t>Menn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5055366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nb-NO" sz="1300" b="0" i="0" u="none" strike="noStrike" dirty="0">
                          <a:solidFill>
                            <a:srgbClr val="000000"/>
                          </a:solidFill>
                          <a:effectLst/>
                          <a:latin typeface="Calibri" panose="020F0502020204030204" pitchFamily="34" charset="0"/>
                        </a:rPr>
                        <a:t>Begge kjønn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02080296"/>
                  </a:ext>
                </a:extLst>
              </a:tr>
              <a:tr h="220980">
                <a:tc vMerge="1">
                  <a:txBody>
                    <a:bodyPr/>
                    <a:lstStyle/>
                    <a:p>
                      <a:endParaRPr lang="nb-NO"/>
                    </a:p>
                  </a:txBody>
                  <a:tcPr/>
                </a:tc>
                <a:tc>
                  <a:txBody>
                    <a:bodyPr/>
                    <a:lstStyle/>
                    <a:p>
                      <a:pPr algn="l" fontAlgn="b">
                        <a:buNone/>
                      </a:pPr>
                      <a:r>
                        <a:rPr lang="nb-NO" sz="1300" b="0" i="0" u="none" strike="noStrike">
                          <a:solidFill>
                            <a:srgbClr val="000000"/>
                          </a:solidFill>
                          <a:effectLst/>
                          <a:latin typeface="Calibri" panose="020F0502020204030204" pitchFamily="34" charset="0"/>
                        </a:rPr>
                        <a:t>Kvinner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04420"/>
                  </a:ext>
                </a:extLst>
              </a:tr>
              <a:tr h="220980">
                <a:tc vMerge="1">
                  <a:txBody>
                    <a:bodyPr/>
                    <a:lstStyle/>
                    <a:p>
                      <a:endParaRPr lang="nb-NO"/>
                    </a:p>
                  </a:txBody>
                  <a:tcPr/>
                </a:tc>
                <a:tc>
                  <a:txBody>
                    <a:bodyPr/>
                    <a:lstStyle/>
                    <a:p>
                      <a:pPr algn="l" fontAlgn="b">
                        <a:buNone/>
                      </a:pPr>
                      <a:r>
                        <a:rPr lang="nb-NO" sz="1300" b="0" i="0" u="none" strike="noStrike">
                          <a:solidFill>
                            <a:srgbClr val="000000"/>
                          </a:solidFill>
                          <a:effectLst/>
                          <a:latin typeface="Calibri" panose="020F0502020204030204" pitchFamily="34" charset="0"/>
                        </a:rPr>
                        <a:t>Menn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1696527"/>
                  </a:ext>
                </a:extLst>
              </a:tr>
            </a:tbl>
          </a:graphicData>
        </a:graphic>
      </p:graphicFrame>
      <p:sp>
        <p:nvSpPr>
          <p:cNvPr id="5" name="TekstSylinder 4">
            <a:extLst>
              <a:ext uri="{FF2B5EF4-FFF2-40B4-BE49-F238E27FC236}">
                <a16:creationId xmlns:a16="http://schemas.microsoft.com/office/drawing/2014/main" id="{405BEB92-5060-202D-2FA2-C79E84161433}"/>
              </a:ext>
            </a:extLst>
          </p:cNvPr>
          <p:cNvSpPr txBox="1"/>
          <p:nvPr/>
        </p:nvSpPr>
        <p:spPr>
          <a:xfrm>
            <a:off x="9044780" y="6312024"/>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1729106224"/>
              </p:ext>
            </p:extLst>
          </p:nvPr>
        </p:nvGraphicFramePr>
        <p:xfrm>
          <a:off x="5247860" y="1329931"/>
          <a:ext cx="6839737" cy="41981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a:t>Lærekontrakter kommunal og privat sektor</a:t>
            </a:r>
          </a:p>
        </p:txBody>
      </p:sp>
      <p:sp>
        <p:nvSpPr>
          <p:cNvPr id="12" name="TekstSylinder 11"/>
          <p:cNvSpPr txBox="1"/>
          <p:nvPr/>
        </p:nvSpPr>
        <p:spPr>
          <a:xfrm>
            <a:off x="308762" y="1003580"/>
            <a:ext cx="4092416"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Arendal har i 2026 nådd målsetningen om tre lærekontrakter i kommunal sektor per 1000 innbyggere.</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Arendal har 102 lærekontrakter i kommunal sektor. Dette er 38 færre enn antall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Arendal har 6 lærekontrakter per 1000 innbyggere i privat sektor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026809445"/>
              </p:ext>
            </p:extLst>
          </p:nvPr>
        </p:nvGraphicFramePr>
        <p:xfrm>
          <a:off x="4720684" y="1003580"/>
          <a:ext cx="7319098" cy="24254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5"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595951942"/>
              </p:ext>
            </p:extLst>
          </p:nvPr>
        </p:nvGraphicFramePr>
        <p:xfrm>
          <a:off x="4720685" y="3651041"/>
          <a:ext cx="7319098"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630" y="435625"/>
            <a:ext cx="6174393" cy="685606"/>
          </a:xfrm>
        </p:spPr>
        <p:txBody>
          <a:bodyPr/>
          <a:lstStyle/>
          <a:p>
            <a:r>
              <a:rPr lang="nb-NO" sz="4000"/>
              <a:t>Deltid kvinner 20-66 år</a:t>
            </a:r>
          </a:p>
        </p:txBody>
      </p:sp>
      <p:graphicFrame>
        <p:nvGraphicFramePr>
          <p:cNvPr id="8" name="Tabell 7"/>
          <p:cNvGraphicFramePr>
            <a:graphicFrameLocks noGrp="1"/>
          </p:cNvGraphicFramePr>
          <p:nvPr>
            <p:extLst>
              <p:ext uri="{D42A27DB-BD31-4B8C-83A1-F6EECF244321}">
                <p14:modId xmlns:p14="http://schemas.microsoft.com/office/powerpoint/2010/main" val="208867835"/>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dirty="0"/>
                        <a:t>Arendal</a:t>
                      </a:r>
                      <a:endParaRPr lang="nb-NO" sz="1400" b="1" dirty="0"/>
                    </a:p>
                  </a:txBody>
                  <a:tcPr anchor="ctr"/>
                </a:tc>
                <a:tc>
                  <a:txBody>
                    <a:bodyPr/>
                    <a:lstStyle/>
                    <a:p>
                      <a:pPr algn="ctr"/>
                      <a:r>
                        <a:rPr lang="nb-NO" sz="1400" b="0" dirty="0"/>
                        <a:t>27,5</a:t>
                      </a:r>
                    </a:p>
                  </a:txBody>
                  <a:tcPr anchor="ctr"/>
                </a:tc>
                <a:tc>
                  <a:txBody>
                    <a:bodyPr/>
                    <a:lstStyle/>
                    <a:p>
                      <a:pPr algn="ctr"/>
                      <a:r>
                        <a:rPr lang="nb-NO" sz="1400" b="0" dirty="0"/>
                        <a:t>17,4</a:t>
                      </a:r>
                    </a:p>
                  </a:txBody>
                  <a:tcPr anchor="ctr"/>
                </a:tc>
                <a:tc>
                  <a:txBody>
                    <a:bodyPr/>
                    <a:lstStyle/>
                    <a:p>
                      <a:pPr algn="ctr"/>
                      <a:r>
                        <a:rPr lang="nb-NO" sz="1400" b="0" dirty="0"/>
                        <a:t>38,5</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sp>
        <p:nvSpPr>
          <p:cNvPr id="3" name="TekstSylinder 2">
            <a:extLst>
              <a:ext uri="{FF2B5EF4-FFF2-40B4-BE49-F238E27FC236}">
                <a16:creationId xmlns:a16="http://schemas.microsoft.com/office/drawing/2014/main" id="{99454CA7-BBA9-BD97-1920-60774951CB63}"/>
              </a:ext>
            </a:extLst>
          </p:cNvPr>
          <p:cNvSpPr txBox="1"/>
          <p:nvPr/>
        </p:nvSpPr>
        <p:spPr>
          <a:xfrm>
            <a:off x="9126242" y="6232908"/>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7" name="Diagram 6">
            <a:extLst>
              <a:ext uri="{FF2B5EF4-FFF2-40B4-BE49-F238E27FC236}">
                <a16:creationId xmlns:a16="http://schemas.microsoft.com/office/drawing/2014/main" id="{CA8E0895-EE8D-4047-BB8B-31D49B0E7A3A}"/>
              </a:ext>
            </a:extLst>
          </p:cNvPr>
          <p:cNvGraphicFramePr>
            <a:graphicFrameLocks/>
          </p:cNvGraphicFramePr>
          <p:nvPr>
            <p:extLst>
              <p:ext uri="{D42A27DB-BD31-4B8C-83A1-F6EECF244321}">
                <p14:modId xmlns:p14="http://schemas.microsoft.com/office/powerpoint/2010/main" val="3681192773"/>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Bilde 10">
            <a:extLst>
              <a:ext uri="{FF2B5EF4-FFF2-40B4-BE49-F238E27FC236}">
                <a16:creationId xmlns:a16="http://schemas.microsoft.com/office/drawing/2014/main" id="{D0A4F0CE-5175-FF3F-B984-FDE2BA186AB6}"/>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Blant innvandrere – og særlig innvandrere fra Gruppe 2-land – er det en betydelig lavere sysselsetting enn befolkningen for øvrig.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En målrettet satsing på kvalifisering og inkludering av innvandrere fra Gruppe 2-land til arbeidslivet er nødvendig for å ta ut potensialet i gruppa.</a:t>
            </a:r>
          </a:p>
        </p:txBody>
      </p:sp>
      <p:sp>
        <p:nvSpPr>
          <p:cNvPr id="4" name="TekstSylinder 3">
            <a:extLst>
              <a:ext uri="{FF2B5EF4-FFF2-40B4-BE49-F238E27FC236}">
                <a16:creationId xmlns:a16="http://schemas.microsoft.com/office/drawing/2014/main" id="{8E7DE3B3-9C57-F39A-5AB7-EC1AF80D4356}"/>
              </a:ext>
            </a:extLst>
          </p:cNvPr>
          <p:cNvSpPr txBox="1"/>
          <p:nvPr/>
        </p:nvSpPr>
        <p:spPr>
          <a:xfrm>
            <a:off x="812491" y="5035783"/>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462048193"/>
              </p:ext>
            </p:extLst>
          </p:nvPr>
        </p:nvGraphicFramePr>
        <p:xfrm>
          <a:off x="3895062"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325407" y="1149232"/>
            <a:ext cx="3581576" cy="4247317"/>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Andel personer i husholdninger med lavinntekt har gått ned ved siste måling.</a:t>
            </a:r>
          </a:p>
        </p:txBody>
      </p:sp>
      <p:sp>
        <p:nvSpPr>
          <p:cNvPr id="4" name="TekstSylinder 3">
            <a:extLst>
              <a:ext uri="{FF2B5EF4-FFF2-40B4-BE49-F238E27FC236}">
                <a16:creationId xmlns:a16="http://schemas.microsoft.com/office/drawing/2014/main" id="{1F46606E-0563-3D53-5D0F-42E1B9525834}"/>
              </a:ext>
            </a:extLst>
          </p:cNvPr>
          <p:cNvSpPr txBox="1"/>
          <p:nvPr/>
        </p:nvSpPr>
        <p:spPr>
          <a:xfrm>
            <a:off x="693477" y="5524566"/>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60997113"/>
              </p:ext>
            </p:extLst>
          </p:nvPr>
        </p:nvGraphicFramePr>
        <p:xfrm>
          <a:off x="4177145" y="1152191"/>
          <a:ext cx="7932189"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4251037" cy="3416320"/>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4" name="Diagram 3"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64213700"/>
              </p:ext>
            </p:extLst>
          </p:nvPr>
        </p:nvGraphicFramePr>
        <p:xfrm>
          <a:off x="5369557" y="4327074"/>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 7"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06285670"/>
              </p:ext>
            </p:extLst>
          </p:nvPr>
        </p:nvGraphicFramePr>
        <p:xfrm>
          <a:off x="5369558" y="2470018"/>
          <a:ext cx="6541767"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568358799"/>
              </p:ext>
            </p:extLst>
          </p:nvPr>
        </p:nvGraphicFramePr>
        <p:xfrm>
          <a:off x="5369557" y="603435"/>
          <a:ext cx="6541766"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6" name="TekstSylinder 5">
            <a:extLst>
              <a:ext uri="{FF2B5EF4-FFF2-40B4-BE49-F238E27FC236}">
                <a16:creationId xmlns:a16="http://schemas.microsoft.com/office/drawing/2014/main" id="{C87C7B23-5F79-1389-3B74-0F62B237299B}"/>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44542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519866" y="1171776"/>
            <a:ext cx="3418391" cy="3834789"/>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a:t>Tonn CO</a:t>
            </a:r>
            <a:r>
              <a:rPr lang="nb-NO" sz="1400" baseline="30000"/>
              <a:t>2</a:t>
            </a:r>
            <a:r>
              <a:rPr lang="nb-NO" sz="1400"/>
              <a:t>, inkl. kvotepliktige utslipp, referanseår 2017</a:t>
            </a:r>
          </a:p>
        </p:txBody>
      </p:sp>
      <p:sp>
        <p:nvSpPr>
          <p:cNvPr id="8" name="TekstSylinder 7">
            <a:extLst>
              <a:ext uri="{FF2B5EF4-FFF2-40B4-BE49-F238E27FC236}">
                <a16:creationId xmlns:a16="http://schemas.microsoft.com/office/drawing/2014/main" id="{18E15BBA-C54B-24AE-14D7-82E510B63CAD}"/>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2" name="Bilde 11">
            <a:extLst>
              <a:ext uri="{FF2B5EF4-FFF2-40B4-BE49-F238E27FC236}">
                <a16:creationId xmlns:a16="http://schemas.microsoft.com/office/drawing/2014/main" id="{7BAD0AB2-60BA-E3C2-B05D-C9973A948CCE}"/>
              </a:ext>
            </a:extLst>
          </p:cNvPr>
          <p:cNvPicPr>
            <a:picLocks noChangeAspect="1"/>
          </p:cNvPicPr>
          <p:nvPr/>
        </p:nvPicPr>
        <p:blipFill>
          <a:blip r:embed="rId4"/>
          <a:stretch>
            <a:fillRect/>
          </a:stretch>
        </p:blipFill>
        <p:spPr>
          <a:xfrm>
            <a:off x="4180128" y="1171776"/>
            <a:ext cx="7887801" cy="4153480"/>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47</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Arendal dekket av skog,      32 % hav, 5 % ferskvann</a:t>
            </a:r>
            <a:r>
              <a:rPr lang="nb-NO" dirty="0">
                <a:solidFill>
                  <a:srgbClr val="000000"/>
                </a:solidFill>
                <a:latin typeface="Arial" panose="020B0604020202020204" pitchFamily="34" charset="0"/>
              </a:rPr>
              <a:t>, 1,4 % myr</a:t>
            </a:r>
            <a:r>
              <a:rPr lang="nb-NO" b="0" i="0" dirty="0">
                <a:solidFill>
                  <a:srgbClr val="000000"/>
                </a:solidFill>
                <a:effectLst/>
                <a:latin typeface="Arial" panose="020B0604020202020204" pitchFamily="34" charset="0"/>
              </a:rPr>
              <a:t>, mens fulldyrka jord utgjør 4,3 %. Bebygd areal og samferdsel utgjør til sammen 8,9 %. </a:t>
            </a:r>
            <a:endParaRPr lang="nb-NO" dirty="0"/>
          </a:p>
        </p:txBody>
      </p:sp>
      <p:sp>
        <p:nvSpPr>
          <p:cNvPr id="7" name="Plassholder for innhold 2"/>
          <p:cNvSpPr txBox="1">
            <a:spLocks/>
          </p:cNvSpPr>
          <p:nvPr/>
        </p:nvSpPr>
        <p:spPr>
          <a:xfrm>
            <a:off x="6072553" y="1178336"/>
            <a:ext cx="5672925" cy="1396913"/>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2 % av landarealet i Arendal er vernet etter naturmangfoldloven i 2025.</a:t>
            </a:r>
          </a:p>
          <a:p>
            <a:pPr marL="0" indent="0">
              <a:buNone/>
            </a:pPr>
            <a:r>
              <a:rPr lang="nb-NO" sz="1800" dirty="0"/>
              <a:t>Samlet for Agder er 18 % av landarealet vernet.  </a:t>
            </a:r>
          </a:p>
        </p:txBody>
      </p:sp>
      <p:pic>
        <p:nvPicPr>
          <p:cNvPr id="10" name="Bilde 9">
            <a:extLst>
              <a:ext uri="{FF2B5EF4-FFF2-40B4-BE49-F238E27FC236}">
                <a16:creationId xmlns:a16="http://schemas.microsoft.com/office/drawing/2014/main" id="{20B52112-AF28-F94A-F9DE-D27EF0BE70BF}"/>
              </a:ext>
            </a:extLst>
          </p:cNvPr>
          <p:cNvPicPr>
            <a:picLocks noChangeAspect="1"/>
          </p:cNvPicPr>
          <p:nvPr/>
        </p:nvPicPr>
        <p:blipFill>
          <a:blip r:embed="rId3"/>
          <a:stretch>
            <a:fillRect/>
          </a:stretch>
        </p:blipFill>
        <p:spPr>
          <a:xfrm>
            <a:off x="446522" y="2703262"/>
            <a:ext cx="5143946" cy="3048264"/>
          </a:xfrm>
          <a:prstGeom prst="rect">
            <a:avLst/>
          </a:prstGeom>
        </p:spPr>
      </p:pic>
      <p:pic>
        <p:nvPicPr>
          <p:cNvPr id="24" name="Bilde 23">
            <a:extLst>
              <a:ext uri="{FF2B5EF4-FFF2-40B4-BE49-F238E27FC236}">
                <a16:creationId xmlns:a16="http://schemas.microsoft.com/office/drawing/2014/main" id="{4732FB2F-9377-09BE-BE55-DDE3C2E3E1BB}"/>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a:t>Planlagt arealbruk</a:t>
            </a:r>
            <a:endParaRPr lang="nb-NO"/>
          </a:p>
        </p:txBody>
      </p:sp>
      <p:sp>
        <p:nvSpPr>
          <p:cNvPr id="3" name="Plassholder for innhold 2"/>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Arendal har satt av store areal, og da mest til </a:t>
            </a:r>
            <a:r>
              <a:rPr lang="nn-NO" sz="2000" dirty="0" err="1"/>
              <a:t>boligbebyggelse</a:t>
            </a:r>
            <a:r>
              <a:rPr lang="nn-NO" sz="2000" dirty="0"/>
              <a:t>. </a:t>
            </a:r>
          </a:p>
        </p:txBody>
      </p:sp>
      <p:pic>
        <p:nvPicPr>
          <p:cNvPr id="7" name="Bilde 6">
            <a:extLst>
              <a:ext uri="{FF2B5EF4-FFF2-40B4-BE49-F238E27FC236}">
                <a16:creationId xmlns:a16="http://schemas.microsoft.com/office/drawing/2014/main" id="{9552087E-5DA2-4098-E291-11C27641EADC}"/>
              </a:ext>
            </a:extLst>
          </p:cNvPr>
          <p:cNvPicPr>
            <a:picLocks noChangeAspect="1"/>
          </p:cNvPicPr>
          <p:nvPr/>
        </p:nvPicPr>
        <p:blipFill>
          <a:blip r:embed="rId4"/>
          <a:stretch>
            <a:fillRect/>
          </a:stretch>
        </p:blipFill>
        <p:spPr>
          <a:xfrm>
            <a:off x="5260248" y="1167319"/>
            <a:ext cx="6552087" cy="1916349"/>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4" y="1221115"/>
            <a:ext cx="4796745" cy="320317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2100 bruksenheter til fritid i Arendal, og litt over 4000 eiere (alle eierandeler inkludert).</a:t>
            </a:r>
          </a:p>
          <a:p>
            <a:endParaRPr lang="nb-NO" sz="2000"/>
          </a:p>
          <a:p>
            <a:r>
              <a:rPr lang="nb-NO" sz="2000"/>
              <a:t>Figur gir en oversikt på antall hytteeiere fordelt på kommuner.</a:t>
            </a:r>
          </a:p>
          <a:p>
            <a:endParaRPr lang="nb-NO" sz="2000"/>
          </a:p>
          <a:p>
            <a:r>
              <a:rPr lang="nb-NO" sz="2000"/>
              <a:t>Oslo er største «hytteeierkommune».</a:t>
            </a:r>
          </a:p>
        </p:txBody>
      </p:sp>
      <p:sp>
        <p:nvSpPr>
          <p:cNvPr id="11" name="TekstSylinder 10"/>
          <p:cNvSpPr txBox="1"/>
          <p:nvPr/>
        </p:nvSpPr>
        <p:spPr>
          <a:xfrm>
            <a:off x="9885680" y="6357399"/>
            <a:ext cx="2146037" cy="307777"/>
          </a:xfrm>
          <a:prstGeom prst="rect">
            <a:avLst/>
          </a:prstGeom>
          <a:noFill/>
        </p:spPr>
        <p:txBody>
          <a:bodyPr wrap="square" rtlCol="0">
            <a:spAutoFit/>
          </a:bodyPr>
          <a:lstStyle/>
          <a:p>
            <a:pPr algn="l"/>
            <a:r>
              <a:rPr lang="nb-NO" sz="1400" dirty="0"/>
              <a:t>Kilde: Matrikkelen (2023)</a:t>
            </a:r>
          </a:p>
        </p:txBody>
      </p:sp>
      <p:pic>
        <p:nvPicPr>
          <p:cNvPr id="5" name="Bilde 4" descr="Bilde gir en oversikt på antall hytteeiere fordelt på kommuner. ">
            <a:extLst>
              <a:ext uri="{FF2B5EF4-FFF2-40B4-BE49-F238E27FC236}">
                <a16:creationId xmlns:a16="http://schemas.microsoft.com/office/drawing/2014/main" id="{BC316287-58AB-2238-1240-50DAD673C543}"/>
              </a:ext>
            </a:extLst>
          </p:cNvPr>
          <p:cNvPicPr>
            <a:picLocks noChangeAspect="1"/>
          </p:cNvPicPr>
          <p:nvPr/>
        </p:nvPicPr>
        <p:blipFill>
          <a:blip r:embed="rId3"/>
          <a:stretch>
            <a:fillRect/>
          </a:stretch>
        </p:blipFill>
        <p:spPr>
          <a:xfrm>
            <a:off x="5796834" y="1004128"/>
            <a:ext cx="6162675" cy="4486275"/>
          </a:xfrm>
          <a:prstGeom prst="rect">
            <a:avLst/>
          </a:prstGeom>
        </p:spPr>
      </p:pic>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dcmitype/"/>
    <ds:schemaRef ds:uri="294d40f2-363f-4de8-8168-aab5e855b592"/>
    <ds:schemaRef ds:uri="http://purl.org/dc/terms/"/>
    <ds:schemaRef ds:uri="http://purl.org/dc/elements/1.1/"/>
    <ds:schemaRef ds:uri="b9237df9-74d4-4981-b925-a3afcda37962"/>
    <ds:schemaRef ds:uri="http://schemas.openxmlformats.org/package/2006/metadata/core-properties"/>
  </ds:schemaRefs>
</ds:datastoreItem>
</file>

<file path=customXml/itemProps2.xml><?xml version="1.0" encoding="utf-8"?>
<ds:datastoreItem xmlns:ds="http://schemas.openxmlformats.org/officeDocument/2006/customXml" ds:itemID="{BAE8AE7F-181A-4B6E-82B3-4AF4A41B0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6951</TotalTime>
  <Words>3004</Words>
  <Application>Microsoft Office PowerPoint</Application>
  <PresentationFormat>Widescreen</PresentationFormat>
  <Paragraphs>412</Paragraphs>
  <Slides>23</Slides>
  <Notes>21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Arendal</vt:lpstr>
      <vt:lpstr>Kjappe fakta om Arendal kommune</vt:lpstr>
      <vt:lpstr>Befolkning og demografi</vt:lpstr>
      <vt:lpstr>Befolkningsutvikling</vt:lpstr>
      <vt:lpstr>Boligbygging  </vt:lpstr>
      <vt:lpstr>Økonomisk bærekraft</vt:lpstr>
      <vt:lpstr>Sysselsetting</vt:lpstr>
      <vt:lpstr>Bo- og arbeidsmarkeder</vt:lpstr>
      <vt:lpstr>Sektorfordeling og sysselsettingsutvikling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Kommunepresentasjon Arendal</dc:title>
  <dc:creator>Lindaas, Gunnar Ogwyn</dc:creator>
  <cp:lastModifiedBy>Michaelsen, Børje</cp:lastModifiedBy>
  <cp:revision>1</cp:revision>
  <dcterms:created xsi:type="dcterms:W3CDTF">2021-09-13T19:20:02Z</dcterms:created>
  <dcterms:modified xsi:type="dcterms:W3CDTF">2026-10-23T08:58:18Z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