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9" r:id="rId10"/>
    <p:sldId id="272" r:id="rId11"/>
    <p:sldId id="284" r:id="rId12"/>
    <p:sldId id="263" r:id="rId13"/>
    <p:sldId id="279" r:id="rId14"/>
    <p:sldId id="1098" r:id="rId15"/>
    <p:sldId id="282" r:id="rId16"/>
    <p:sldId id="261" r:id="rId17"/>
    <p:sldId id="290" r:id="rId18"/>
    <p:sldId id="276" r:id="rId19"/>
    <p:sldId id="275" r:id="rId20"/>
    <p:sldId id="277" r:id="rId21"/>
    <p:sldId id="289" r:id="rId22"/>
    <p:sldId id="1097"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0D83D0-8333-4623-8152-3C4E4067250B}" v="2" dt="2026-10-23T08:12:38.78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52" autoAdjust="0"/>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14:14.162" v="1821" actId="1035"/>
      <pc:docMkLst>
        <pc:docMk/>
      </pc:docMkLst>
      <pc:sldChg chg="addSp delSp modSp mod">
        <pc:chgData name="Michaelsen, Børje" userId="c36523e3-11ed-4011-9a41-1983019c0634" providerId="ADAL" clId="{83FF8062-202C-4766-8BEB-380B0CC5A041}" dt="2026-10-07T07:22:10.769" v="1713" actId="6549"/>
        <pc:sldMkLst>
          <pc:docMk/>
          <pc:sldMk cId="2044844844" sldId="273"/>
        </pc:sldMkLst>
        <pc:spChg chg="mod">
          <ac:chgData name="Michaelsen, Børje" userId="c36523e3-11ed-4011-9a41-1983019c0634" providerId="ADAL" clId="{83FF8062-202C-4766-8BEB-380B0CC5A041}" dt="2026-10-07T07:22:10.769" v="1713"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7T07:18:04.614" v="1200" actId="1036"/>
          <ac:picMkLst>
            <pc:docMk/>
            <pc:sldMk cId="2044844844" sldId="273"/>
            <ac:picMk id="7" creationId="{7FE7FAD5-2A54-B28E-7362-D614B8335255}"/>
          </ac:picMkLst>
        </pc:picChg>
      </pc:sldChg>
      <pc:sldChg chg="modSp mod">
        <pc:chgData name="Michaelsen, Børje" userId="c36523e3-11ed-4011-9a41-1983019c0634" providerId="ADAL" clId="{83FF8062-202C-4766-8BEB-380B0CC5A041}" dt="2026-09-23T10:01:34.611" v="1186" actId="20577"/>
        <pc:sldMkLst>
          <pc:docMk/>
          <pc:sldMk cId="1751997248" sldId="284"/>
        </pc:sldMkLst>
        <pc:spChg chg="mod">
          <ac:chgData name="Michaelsen, Børje" userId="c36523e3-11ed-4011-9a41-1983019c0634" providerId="ADAL" clId="{83FF8062-202C-4766-8BEB-380B0CC5A041}" dt="2026-09-23T10:01:34.611" v="1186"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3T10:01:25.574" v="1184"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3T10:01:04.260" v="1181" actId="20577"/>
          <ac:graphicFrameMkLst>
            <pc:docMk/>
            <pc:sldMk cId="1751997248" sldId="284"/>
            <ac:graphicFrameMk id="40" creationId="{A43153FE-257C-811D-551B-5805F2B00F5F}"/>
          </ac:graphicFrameMkLst>
        </pc:graphicFrameChg>
        <pc:graphicFrameChg chg="mod modGraphic">
          <ac:chgData name="Michaelsen, Børje" userId="c36523e3-11ed-4011-9a41-1983019c0634" providerId="ADAL" clId="{83FF8062-202C-4766-8BEB-380B0CC5A041}" dt="2026-09-23T10:01:06.026" v="1182" actId="20577"/>
          <ac:graphicFrameMkLst>
            <pc:docMk/>
            <pc:sldMk cId="1751997248" sldId="284"/>
            <ac:graphicFrameMk id="41" creationId="{684B571C-3E00-D3C8-21D1-EF17BEA6B9C0}"/>
          </ac:graphicFrameMkLst>
        </pc:graphicFrameChg>
      </pc:sldChg>
      <pc:sldChg chg="addSp delSp mod">
        <pc:chgData name="Michaelsen, Børje" userId="c36523e3-11ed-4011-9a41-1983019c0634" providerId="ADAL" clId="{83FF8062-202C-4766-8BEB-380B0CC5A041}" dt="2026-10-12T11:20:11.363" v="1745" actId="22"/>
        <pc:sldMkLst>
          <pc:docMk/>
          <pc:sldMk cId="2154520298" sldId="287"/>
        </pc:sldMkLst>
        <pc:spChg chg="add">
          <ac:chgData name="Michaelsen, Børje" userId="c36523e3-11ed-4011-9a41-1983019c0634" providerId="ADAL" clId="{83FF8062-202C-4766-8BEB-380B0CC5A041}" dt="2026-10-12T11:20:11.363" v="1745" actId="22"/>
          <ac:spMkLst>
            <pc:docMk/>
            <pc:sldMk cId="2154520298" sldId="287"/>
            <ac:spMk id="4" creationId="{1C1C950C-5782-4A6F-B9F3-CDF1C7B331ED}"/>
          </ac:spMkLst>
        </pc:spChg>
      </pc:sldChg>
      <pc:sldChg chg="addSp delSp modSp mod">
        <pc:chgData name="Michaelsen, Børje" userId="c36523e3-11ed-4011-9a41-1983019c0634" providerId="ADAL" clId="{83FF8062-202C-4766-8BEB-380B0CC5A041}" dt="2026-10-23T08:10:04.500" v="1748" actId="1076"/>
        <pc:sldMkLst>
          <pc:docMk/>
          <pc:sldMk cId="990372706" sldId="289"/>
        </pc:sldMkLst>
        <pc:spChg chg="add mod">
          <ac:chgData name="Michaelsen, Børje" userId="c36523e3-11ed-4011-9a41-1983019c0634" providerId="ADAL" clId="{83FF8062-202C-4766-8BEB-380B0CC5A041}" dt="2026-10-23T08:10:04.500" v="1748" actId="1076"/>
          <ac:spMkLst>
            <pc:docMk/>
            <pc:sldMk cId="990372706" sldId="289"/>
            <ac:spMk id="5" creationId="{C17ED03F-5B64-66BC-84EE-F5ECCCB6588B}"/>
          </ac:spMkLst>
        </pc:spChg>
        <pc:spChg chg="del">
          <ac:chgData name="Michaelsen, Børje" userId="c36523e3-11ed-4011-9a41-1983019c0634" providerId="ADAL" clId="{83FF8062-202C-4766-8BEB-380B0CC5A041}" dt="2026-10-23T08:09:59.296" v="1746" actId="478"/>
          <ac:spMkLst>
            <pc:docMk/>
            <pc:sldMk cId="990372706" sldId="289"/>
            <ac:spMk id="7" creationId="{1A564FF0-F000-0644-C9E7-71F241E7A07C}"/>
          </ac:spMkLst>
        </pc:spChg>
      </pc:sldChg>
      <pc:sldChg chg="addSp delSp modSp mod">
        <pc:chgData name="Michaelsen, Børje" userId="c36523e3-11ed-4011-9a41-1983019c0634" providerId="ADAL" clId="{83FF8062-202C-4766-8BEB-380B0CC5A041}" dt="2026-10-12T08:59:33.849" v="1743" actId="207"/>
        <pc:sldMkLst>
          <pc:docMk/>
          <pc:sldMk cId="1557024307" sldId="290"/>
        </pc:sldMkLst>
        <pc:spChg chg="mod">
          <ac:chgData name="Michaelsen, Børje" userId="c36523e3-11ed-4011-9a41-1983019c0634" providerId="ADAL" clId="{83FF8062-202C-4766-8BEB-380B0CC5A041}" dt="2026-10-12T08:24:01.592" v="1739"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8:59:25.446" v="1742" actId="207"/>
          <ac:graphicFrameMkLst>
            <pc:docMk/>
            <pc:sldMk cId="1557024307" sldId="290"/>
            <ac:graphicFrameMk id="2" creationId="{CB820AD4-0F80-475B-87E4-3F2CAC0140AD}"/>
          </ac:graphicFrameMkLst>
        </pc:graphicFrameChg>
        <pc:graphicFrameChg chg="add mod">
          <ac:chgData name="Michaelsen, Børje" userId="c36523e3-11ed-4011-9a41-1983019c0634" providerId="ADAL" clId="{83FF8062-202C-4766-8BEB-380B0CC5A041}" dt="2026-10-12T08:59:33.849" v="1743" actId="207"/>
          <ac:graphicFrameMkLst>
            <pc:docMk/>
            <pc:sldMk cId="1557024307" sldId="290"/>
            <ac:graphicFrameMk id="4" creationId="{FBB011A6-7FD3-43A1-AC1E-7AD921DD006D}"/>
          </ac:graphicFrameMkLst>
        </pc:graphicFrameChg>
      </pc:sldChg>
      <pc:sldChg chg="addSp delSp modSp mod modNotesTx">
        <pc:chgData name="Michaelsen, Børje" userId="c36523e3-11ed-4011-9a41-1983019c0634" providerId="ADAL" clId="{83FF8062-202C-4766-8BEB-380B0CC5A041}" dt="2026-10-23T08:15:18.200" v="1810" actId="14100"/>
        <pc:sldMkLst>
          <pc:docMk/>
          <pc:sldMk cId="2611775227" sldId="1095"/>
        </pc:sldMkLst>
        <pc:spChg chg="del">
          <ac:chgData name="Michaelsen, Børje" userId="c36523e3-11ed-4011-9a41-1983019c0634" providerId="ADAL" clId="{83FF8062-202C-4766-8BEB-380B0CC5A041}" dt="2026-10-23T08:12:35.153" v="1777"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08:12:37.176" v="1778" actId="478"/>
          <ac:spMkLst>
            <pc:docMk/>
            <pc:sldMk cId="2611775227" sldId="1095"/>
            <ac:spMk id="7" creationId="{869FD392-6476-E27A-4AAC-5D9FAA98CEA3}"/>
          </ac:spMkLst>
        </pc:spChg>
        <pc:spChg chg="add mod">
          <ac:chgData name="Michaelsen, Børje" userId="c36523e3-11ed-4011-9a41-1983019c0634" providerId="ADAL" clId="{83FF8062-202C-4766-8BEB-380B0CC5A041}" dt="2026-10-23T08:12:47.434" v="1797" actId="6549"/>
          <ac:spMkLst>
            <pc:docMk/>
            <pc:sldMk cId="2611775227" sldId="1095"/>
            <ac:spMk id="8" creationId="{C4CBE08D-EFD6-C04A-A276-9A06C45F2C0B}"/>
          </ac:spMkLst>
        </pc:spChg>
        <pc:picChg chg="del">
          <ac:chgData name="Michaelsen, Børje" userId="c36523e3-11ed-4011-9a41-1983019c0634" providerId="ADAL" clId="{83FF8062-202C-4766-8BEB-380B0CC5A041}" dt="2026-10-23T08:12:50.399" v="1798" actId="478"/>
          <ac:picMkLst>
            <pc:docMk/>
            <pc:sldMk cId="2611775227" sldId="1095"/>
            <ac:picMk id="6" creationId="{6236BE43-1BE6-A3D6-387C-5631889937B8}"/>
          </ac:picMkLst>
        </pc:picChg>
        <pc:picChg chg="add mod">
          <ac:chgData name="Michaelsen, Børje" userId="c36523e3-11ed-4011-9a41-1983019c0634" providerId="ADAL" clId="{83FF8062-202C-4766-8BEB-380B0CC5A041}" dt="2026-10-23T08:15:18.200" v="1810" actId="14100"/>
          <ac:picMkLst>
            <pc:docMk/>
            <pc:sldMk cId="2611775227" sldId="1095"/>
            <ac:picMk id="10" creationId="{D3699D6A-E390-FA05-B451-A00DC9132403}"/>
          </ac:picMkLst>
        </pc:picChg>
      </pc:sldChg>
      <pc:sldChg chg="addSp delSp modSp mod">
        <pc:chgData name="Michaelsen, Børje" userId="c36523e3-11ed-4011-9a41-1983019c0634" providerId="ADAL" clId="{83FF8062-202C-4766-8BEB-380B0CC5A041}" dt="2026-10-23T09:14:14.162" v="1821" actId="1035"/>
        <pc:sldMkLst>
          <pc:docMk/>
          <pc:sldMk cId="3440108124" sldId="1096"/>
        </pc:sldMkLst>
        <pc:spChg chg="mod">
          <ac:chgData name="Michaelsen, Børje" userId="c36523e3-11ed-4011-9a41-1983019c0634" providerId="ADAL" clId="{83FF8062-202C-4766-8BEB-380B0CC5A041}" dt="2026-10-23T08:11:38.146" v="1774" actId="20577"/>
          <ac:spMkLst>
            <pc:docMk/>
            <pc:sldMk cId="3440108124" sldId="1096"/>
            <ac:spMk id="7" creationId="{00000000-0000-0000-0000-000000000000}"/>
          </ac:spMkLst>
        </pc:spChg>
        <pc:spChg chg="mod">
          <ac:chgData name="Michaelsen, Børje" userId="c36523e3-11ed-4011-9a41-1983019c0634" providerId="ADAL" clId="{83FF8062-202C-4766-8BEB-380B0CC5A041}" dt="2026-10-23T08:14:27.633" v="1807" actId="20577"/>
          <ac:spMkLst>
            <pc:docMk/>
            <pc:sldMk cId="3440108124" sldId="1096"/>
            <ac:spMk id="16" creationId="{01B63842-A613-4DE2-23CF-65894B874DE1}"/>
          </ac:spMkLst>
        </pc:spChg>
        <pc:graphicFrameChg chg="del">
          <ac:chgData name="Michaelsen, Børje" userId="c36523e3-11ed-4011-9a41-1983019c0634" providerId="ADAL" clId="{83FF8062-202C-4766-8BEB-380B0CC5A041}" dt="2026-10-23T08:10:34.782" v="1749" actId="478"/>
          <ac:graphicFrameMkLst>
            <pc:docMk/>
            <pc:sldMk cId="3440108124" sldId="1096"/>
            <ac:graphicFrameMk id="12" creationId="{02F3DED4-52B2-ED4A-F002-268A294A1591}"/>
          </ac:graphicFrameMkLst>
        </pc:graphicFrameChg>
        <pc:picChg chg="add del mod">
          <ac:chgData name="Michaelsen, Børje" userId="c36523e3-11ed-4011-9a41-1983019c0634" providerId="ADAL" clId="{83FF8062-202C-4766-8BEB-380B0CC5A041}" dt="2026-10-23T09:14:07.211" v="1811" actId="478"/>
          <ac:picMkLst>
            <pc:docMk/>
            <pc:sldMk cId="3440108124" sldId="1096"/>
            <ac:picMk id="4" creationId="{3C15532B-8C6C-1658-AE52-D4843A166839}"/>
          </ac:picMkLst>
        </pc:picChg>
        <pc:picChg chg="add">
          <ac:chgData name="Michaelsen, Børje" userId="c36523e3-11ed-4011-9a41-1983019c0634" providerId="ADAL" clId="{83FF8062-202C-4766-8BEB-380B0CC5A041}" dt="2026-10-23T09:14:08.594" v="1812" actId="22"/>
          <ac:picMkLst>
            <pc:docMk/>
            <pc:sldMk cId="3440108124" sldId="1096"/>
            <ac:picMk id="5" creationId="{22E50972-251D-C1C0-34D2-B0858F15FFE2}"/>
          </ac:picMkLst>
        </pc:picChg>
        <pc:picChg chg="del">
          <ac:chgData name="Michaelsen, Børje" userId="c36523e3-11ed-4011-9a41-1983019c0634" providerId="ADAL" clId="{83FF8062-202C-4766-8BEB-380B0CC5A041}" dt="2026-10-23T08:12:53.239" v="1799" actId="478"/>
          <ac:picMkLst>
            <pc:docMk/>
            <pc:sldMk cId="3440108124" sldId="1096"/>
            <ac:picMk id="5" creationId="{94CA5AA8-391E-5594-FC27-A8503A8CBBCD}"/>
          </ac:picMkLst>
        </pc:picChg>
        <pc:picChg chg="add mod">
          <ac:chgData name="Michaelsen, Børje" userId="c36523e3-11ed-4011-9a41-1983019c0634" providerId="ADAL" clId="{83FF8062-202C-4766-8BEB-380B0CC5A041}" dt="2026-10-23T09:14:14.162" v="1821" actId="1035"/>
          <ac:picMkLst>
            <pc:docMk/>
            <pc:sldMk cId="3440108124" sldId="1096"/>
            <ac:picMk id="8" creationId="{DD669E31-F88F-B8F2-A20D-5639534B6BA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184"/>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Flekkefjord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1</c:v>
                </c:pt>
                <c:pt idx="1">
                  <c:v>14</c:v>
                </c:pt>
                <c:pt idx="2">
                  <c:v>-30</c:v>
                </c:pt>
                <c:pt idx="3">
                  <c:v>-19</c:v>
                </c:pt>
                <c:pt idx="4">
                  <c:v>2</c:v>
                </c:pt>
                <c:pt idx="5">
                  <c:v>12</c:v>
                </c:pt>
                <c:pt idx="6">
                  <c:v>-8</c:v>
                </c:pt>
                <c:pt idx="7">
                  <c:v>-13</c:v>
                </c:pt>
                <c:pt idx="8">
                  <c:v>1</c:v>
                </c:pt>
                <c:pt idx="9">
                  <c:v>-1</c:v>
                </c:pt>
                <c:pt idx="10">
                  <c:v>7</c:v>
                </c:pt>
                <c:pt idx="11">
                  <c:v>-3</c:v>
                </c:pt>
                <c:pt idx="12">
                  <c:v>-10</c:v>
                </c:pt>
                <c:pt idx="13">
                  <c:v>-10</c:v>
                </c:pt>
                <c:pt idx="14">
                  <c:v>-11</c:v>
                </c:pt>
                <c:pt idx="15">
                  <c:v>-10</c:v>
                </c:pt>
              </c:numCache>
            </c:numRef>
          </c:val>
          <c:smooth val="1"/>
          <c:extLst>
            <c:ext xmlns:c16="http://schemas.microsoft.com/office/drawing/2014/chart" uri="{C3380CC4-5D6E-409C-BE32-E72D297353CC}">
              <c16:uniqueId val="{00000000-58BA-4E5A-B5D7-F300008A00C6}"/>
            </c:ext>
          </c:extLst>
        </c:ser>
        <c:ser>
          <c:idx val="1"/>
          <c:order val="1"/>
          <c:tx>
            <c:strRef>
              <c:f>'Pivot kommuner'!$C$1:$C$3</c:f>
              <c:strCache>
                <c:ptCount val="1"/>
                <c:pt idx="0">
                  <c:v>Netto innlands - Flekkefjord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-60</c:v>
                </c:pt>
                <c:pt idx="1">
                  <c:v>-119</c:v>
                </c:pt>
                <c:pt idx="2">
                  <c:v>-42</c:v>
                </c:pt>
                <c:pt idx="3">
                  <c:v>-15</c:v>
                </c:pt>
                <c:pt idx="4">
                  <c:v>-65</c:v>
                </c:pt>
                <c:pt idx="5">
                  <c:v>-32</c:v>
                </c:pt>
                <c:pt idx="6">
                  <c:v>9</c:v>
                </c:pt>
                <c:pt idx="7">
                  <c:v>-57</c:v>
                </c:pt>
                <c:pt idx="8">
                  <c:v>42</c:v>
                </c:pt>
                <c:pt idx="9">
                  <c:v>10</c:v>
                </c:pt>
                <c:pt idx="10">
                  <c:v>-7</c:v>
                </c:pt>
                <c:pt idx="11">
                  <c:v>-26</c:v>
                </c:pt>
                <c:pt idx="12">
                  <c:v>-25</c:v>
                </c:pt>
                <c:pt idx="13">
                  <c:v>-27</c:v>
                </c:pt>
                <c:pt idx="14">
                  <c:v>-28</c:v>
                </c:pt>
                <c:pt idx="15">
                  <c:v>-30</c:v>
                </c:pt>
              </c:numCache>
            </c:numRef>
          </c:val>
          <c:smooth val="1"/>
          <c:extLst>
            <c:ext xmlns:c16="http://schemas.microsoft.com/office/drawing/2014/chart" uri="{C3380CC4-5D6E-409C-BE32-E72D297353CC}">
              <c16:uniqueId val="{00000001-58BA-4E5A-B5D7-F300008A00C6}"/>
            </c:ext>
          </c:extLst>
        </c:ser>
        <c:ser>
          <c:idx val="2"/>
          <c:order val="2"/>
          <c:tx>
            <c:strRef>
              <c:f>'Pivot kommuner'!$D$1:$D$3</c:f>
              <c:strCache>
                <c:ptCount val="1"/>
                <c:pt idx="0">
                  <c:v>Netto innvandring - Flekkefjord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85</c:v>
                </c:pt>
                <c:pt idx="1">
                  <c:v>99</c:v>
                </c:pt>
                <c:pt idx="2">
                  <c:v>48</c:v>
                </c:pt>
                <c:pt idx="3">
                  <c:v>32</c:v>
                </c:pt>
                <c:pt idx="4">
                  <c:v>25</c:v>
                </c:pt>
                <c:pt idx="5">
                  <c:v>21</c:v>
                </c:pt>
                <c:pt idx="6">
                  <c:v>26</c:v>
                </c:pt>
                <c:pt idx="7">
                  <c:v>53</c:v>
                </c:pt>
                <c:pt idx="8">
                  <c:v>11</c:v>
                </c:pt>
                <c:pt idx="9">
                  <c:v>2</c:v>
                </c:pt>
                <c:pt idx="10">
                  <c:v>-9</c:v>
                </c:pt>
                <c:pt idx="11">
                  <c:v>8</c:v>
                </c:pt>
                <c:pt idx="12">
                  <c:v>8</c:v>
                </c:pt>
                <c:pt idx="13">
                  <c:v>14</c:v>
                </c:pt>
                <c:pt idx="14">
                  <c:v>22</c:v>
                </c:pt>
                <c:pt idx="15">
                  <c:v>28</c:v>
                </c:pt>
              </c:numCache>
            </c:numRef>
          </c:val>
          <c:smooth val="1"/>
          <c:extLst>
            <c:ext xmlns:c16="http://schemas.microsoft.com/office/drawing/2014/chart" uri="{C3380CC4-5D6E-409C-BE32-E72D297353CC}">
              <c16:uniqueId val="{00000002-58BA-4E5A-B5D7-F300008A00C6}"/>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Flekkefjord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9069</c:v>
                </c:pt>
                <c:pt idx="1">
                  <c:v>9096</c:v>
                </c:pt>
                <c:pt idx="2">
                  <c:v>9090</c:v>
                </c:pt>
                <c:pt idx="3">
                  <c:v>9066</c:v>
                </c:pt>
                <c:pt idx="4">
                  <c:v>9066</c:v>
                </c:pt>
                <c:pt idx="5">
                  <c:v>9028</c:v>
                </c:pt>
                <c:pt idx="6">
                  <c:v>9027</c:v>
                </c:pt>
                <c:pt idx="7">
                  <c:v>9048</c:v>
                </c:pt>
                <c:pt idx="8">
                  <c:v>9216</c:v>
                </c:pt>
                <c:pt idx="9">
                  <c:v>9279</c:v>
                </c:pt>
                <c:pt idx="10">
                  <c:v>9329</c:v>
                </c:pt>
                <c:pt idx="11">
                  <c:v>9373</c:v>
                </c:pt>
                <c:pt idx="12">
                  <c:v>9341</c:v>
                </c:pt>
                <c:pt idx="13">
                  <c:v>9314</c:v>
                </c:pt>
                <c:pt idx="14">
                  <c:v>9291</c:v>
                </c:pt>
                <c:pt idx="15">
                  <c:v>9274</c:v>
                </c:pt>
              </c:numCache>
            </c:numRef>
          </c:val>
          <c:smooth val="0"/>
          <c:extLst>
            <c:ext xmlns:c16="http://schemas.microsoft.com/office/drawing/2014/chart" uri="{C3380CC4-5D6E-409C-BE32-E72D297353CC}">
              <c16:uniqueId val="{00000003-58BA-4E5A-B5D7-F300008A00C6}"/>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13</c:v>
                </c:pt>
                <c:pt idx="1">
                  <c:v>20</c:v>
                </c:pt>
                <c:pt idx="2">
                  <c:v>17</c:v>
                </c:pt>
                <c:pt idx="3">
                  <c:v>14</c:v>
                </c:pt>
                <c:pt idx="4">
                  <c:v>8</c:v>
                </c:pt>
                <c:pt idx="5">
                  <c:v>11</c:v>
                </c:pt>
              </c:numCache>
            </c:numRef>
          </c:val>
          <c:extLst>
            <c:ext xmlns:c16="http://schemas.microsoft.com/office/drawing/2014/chart" uri="{C3380CC4-5D6E-409C-BE32-E72D297353CC}">
              <c16:uniqueId val="{00000000-60A4-475E-8132-0B44AF751E2E}"/>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9-60A4-475E-8132-0B44AF751E2E}"/>
                </c:ext>
              </c:extLst>
            </c:dLbl>
            <c:dLbl>
              <c:idx val="5"/>
              <c:delete val="1"/>
              <c:extLst>
                <c:ext xmlns:c15="http://schemas.microsoft.com/office/drawing/2012/chart" uri="{CE6537A1-D6FC-4f65-9D91-7224C49458BB}"/>
                <c:ext xmlns:c16="http://schemas.microsoft.com/office/drawing/2014/chart" uri="{C3380CC4-5D6E-409C-BE32-E72D297353CC}">
                  <c16:uniqueId val="{0000000A-60A4-475E-8132-0B44AF751E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1</c:v>
                </c:pt>
                <c:pt idx="1">
                  <c:v>23</c:v>
                </c:pt>
                <c:pt idx="2">
                  <c:v>11</c:v>
                </c:pt>
                <c:pt idx="3">
                  <c:v>22</c:v>
                </c:pt>
                <c:pt idx="4">
                  <c:v>0</c:v>
                </c:pt>
                <c:pt idx="5">
                  <c:v>0</c:v>
                </c:pt>
              </c:numCache>
            </c:numRef>
          </c:val>
          <c:extLst>
            <c:ext xmlns:c16="http://schemas.microsoft.com/office/drawing/2014/chart" uri="{C3380CC4-5D6E-409C-BE32-E72D297353CC}">
              <c16:uniqueId val="{00000001-60A4-475E-8132-0B44AF751E2E}"/>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60A4-475E-8132-0B44AF751E2E}"/>
                </c:ext>
              </c:extLst>
            </c:dLbl>
            <c:dLbl>
              <c:idx val="3"/>
              <c:delete val="1"/>
              <c:extLst>
                <c:ext xmlns:c15="http://schemas.microsoft.com/office/drawing/2012/chart" uri="{CE6537A1-D6FC-4f65-9D91-7224C49458BB}"/>
                <c:ext xmlns:c16="http://schemas.microsoft.com/office/drawing/2014/chart" uri="{C3380CC4-5D6E-409C-BE32-E72D297353CC}">
                  <c16:uniqueId val="{00000007-60A4-475E-8132-0B44AF751E2E}"/>
                </c:ext>
              </c:extLst>
            </c:dLbl>
            <c:dLbl>
              <c:idx val="4"/>
              <c:delete val="1"/>
              <c:extLst>
                <c:ext xmlns:c15="http://schemas.microsoft.com/office/drawing/2012/chart" uri="{CE6537A1-D6FC-4f65-9D91-7224C49458BB}"/>
                <c:ext xmlns:c16="http://schemas.microsoft.com/office/drawing/2014/chart" uri="{C3380CC4-5D6E-409C-BE32-E72D297353CC}">
                  <c16:uniqueId val="{00000008-60A4-475E-8132-0B44AF751E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30</c:v>
                </c:pt>
                <c:pt idx="1">
                  <c:v>0</c:v>
                </c:pt>
                <c:pt idx="2">
                  <c:v>12</c:v>
                </c:pt>
                <c:pt idx="3">
                  <c:v>0</c:v>
                </c:pt>
                <c:pt idx="4">
                  <c:v>0</c:v>
                </c:pt>
                <c:pt idx="5">
                  <c:v>5</c:v>
                </c:pt>
              </c:numCache>
            </c:numRef>
          </c:val>
          <c:extLst>
            <c:ext xmlns:c16="http://schemas.microsoft.com/office/drawing/2014/chart" uri="{C3380CC4-5D6E-409C-BE32-E72D297353CC}">
              <c16:uniqueId val="{00000002-60A4-475E-8132-0B44AF751E2E}"/>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0A4-475E-8132-0B44AF751E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6</c:v>
                </c:pt>
                <c:pt idx="4">
                  <c:v>0</c:v>
                </c:pt>
                <c:pt idx="5">
                  <c:v>0</c:v>
                </c:pt>
              </c:numCache>
            </c:numRef>
          </c:val>
          <c:extLst>
            <c:ext xmlns:c16="http://schemas.microsoft.com/office/drawing/2014/chart" uri="{C3380CC4-5D6E-409C-BE32-E72D297353CC}">
              <c16:uniqueId val="{00000005-60A4-475E-8132-0B44AF751E2E}"/>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39"/>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Flekkefjord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6</c:v>
                </c:pt>
                <c:pt idx="1">
                  <c:v>7</c:v>
                </c:pt>
                <c:pt idx="2">
                  <c:v>1</c:v>
                </c:pt>
                <c:pt idx="3">
                  <c:v>71</c:v>
                </c:pt>
                <c:pt idx="4">
                  <c:v>9</c:v>
                </c:pt>
                <c:pt idx="5">
                  <c:v>6</c:v>
                </c:pt>
              </c:numCache>
            </c:numRef>
          </c:val>
          <c:extLst>
            <c:ext xmlns:c16="http://schemas.microsoft.com/office/drawing/2014/chart" uri="{C3380CC4-5D6E-409C-BE32-E72D297353CC}">
              <c16:uniqueId val="{00000000-B14D-411F-830D-09A2FECE1C77}"/>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B14D-411F-830D-09A2FECE1C77}"/>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0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100</c:v>
                </c:pt>
                <c:pt idx="1">
                  <c:v>111</c:v>
                </c:pt>
                <c:pt idx="2">
                  <c:v>107</c:v>
                </c:pt>
                <c:pt idx="3">
                  <c:v>111</c:v>
                </c:pt>
                <c:pt idx="4">
                  <c:v>115</c:v>
                </c:pt>
                <c:pt idx="5">
                  <c:v>111</c:v>
                </c:pt>
              </c:numCache>
            </c:numRef>
          </c:val>
          <c:extLst>
            <c:ext xmlns:c16="http://schemas.microsoft.com/office/drawing/2014/chart" uri="{C3380CC4-5D6E-409C-BE32-E72D297353CC}">
              <c16:uniqueId val="{00000000-8871-4C2E-B9D7-756FBBFCF548}"/>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1099</c:v>
                </c:pt>
                <c:pt idx="1">
                  <c:v>1179</c:v>
                </c:pt>
                <c:pt idx="2">
                  <c:v>1143</c:v>
                </c:pt>
                <c:pt idx="3">
                  <c:v>1168</c:v>
                </c:pt>
                <c:pt idx="4">
                  <c:v>1181</c:v>
                </c:pt>
                <c:pt idx="5">
                  <c:v>1147</c:v>
                </c:pt>
              </c:numCache>
            </c:numRef>
          </c:val>
          <c:extLst>
            <c:ext xmlns:c16="http://schemas.microsoft.com/office/drawing/2014/chart" uri="{C3380CC4-5D6E-409C-BE32-E72D297353CC}">
              <c16:uniqueId val="{00000001-8871-4C2E-B9D7-756FBBFCF548}"/>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76</c:v>
                </c:pt>
                <c:pt idx="1">
                  <c:v>77</c:v>
                </c:pt>
                <c:pt idx="2">
                  <c:v>77</c:v>
                </c:pt>
                <c:pt idx="3">
                  <c:v>62</c:v>
                </c:pt>
                <c:pt idx="4">
                  <c:v>60</c:v>
                </c:pt>
                <c:pt idx="5">
                  <c:v>63</c:v>
                </c:pt>
              </c:numCache>
            </c:numRef>
          </c:val>
          <c:extLst>
            <c:ext xmlns:c16="http://schemas.microsoft.com/office/drawing/2014/chart" uri="{C3380CC4-5D6E-409C-BE32-E72D297353CC}">
              <c16:uniqueId val="{00000002-8871-4C2E-B9D7-756FBBFCF548}"/>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2301</c:v>
                </c:pt>
                <c:pt idx="1">
                  <c:v>2427</c:v>
                </c:pt>
                <c:pt idx="2">
                  <c:v>2432</c:v>
                </c:pt>
                <c:pt idx="3">
                  <c:v>2479</c:v>
                </c:pt>
                <c:pt idx="4">
                  <c:v>2438</c:v>
                </c:pt>
                <c:pt idx="5">
                  <c:v>2432</c:v>
                </c:pt>
              </c:numCache>
            </c:numRef>
          </c:val>
          <c:extLst>
            <c:ext xmlns:c16="http://schemas.microsoft.com/office/drawing/2014/chart" uri="{C3380CC4-5D6E-409C-BE32-E72D297353CC}">
              <c16:uniqueId val="{00000003-8871-4C2E-B9D7-756FBBFCF548}"/>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8871-4C2E-B9D7-756FBBFCF548}"/>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8871-4C2E-B9D7-756FBBFCF548}"/>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8871-4C2E-B9D7-756FBBFCF548}"/>
              </c:ext>
            </c:extLst>
          </c:dPt>
          <c:dPt>
            <c:idx val="3"/>
            <c:invertIfNegative val="0"/>
            <c:bubble3D val="0"/>
            <c:extLst>
              <c:ext xmlns:c16="http://schemas.microsoft.com/office/drawing/2014/chart" uri="{C3380CC4-5D6E-409C-BE32-E72D297353CC}">
                <c16:uniqueId val="{0000000A-8871-4C2E-B9D7-756FBBFCF548}"/>
              </c:ext>
            </c:extLst>
          </c:dPt>
          <c:dPt>
            <c:idx val="4"/>
            <c:invertIfNegative val="0"/>
            <c:bubble3D val="0"/>
            <c:extLst>
              <c:ext xmlns:c16="http://schemas.microsoft.com/office/drawing/2014/chart" uri="{C3380CC4-5D6E-409C-BE32-E72D297353CC}">
                <c16:uniqueId val="{0000000B-8871-4C2E-B9D7-756FBBFCF548}"/>
              </c:ext>
            </c:extLst>
          </c:dPt>
          <c:dPt>
            <c:idx val="5"/>
            <c:invertIfNegative val="0"/>
            <c:bubble3D val="0"/>
            <c:extLst>
              <c:ext xmlns:c16="http://schemas.microsoft.com/office/drawing/2014/chart" uri="{C3380CC4-5D6E-409C-BE32-E72D297353CC}">
                <c16:uniqueId val="{0000000C-8871-4C2E-B9D7-756FBBFCF548}"/>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871-4C2E-B9D7-756FBBFCF548}"/>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871-4C2E-B9D7-756FBBFCF548}"/>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871-4C2E-B9D7-756FBBFCF54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509</c:v>
                </c:pt>
                <c:pt idx="1">
                  <c:v>492</c:v>
                </c:pt>
                <c:pt idx="2">
                  <c:v>509</c:v>
                </c:pt>
                <c:pt idx="3">
                  <c:v>514</c:v>
                </c:pt>
                <c:pt idx="4">
                  <c:v>550</c:v>
                </c:pt>
                <c:pt idx="5">
                  <c:v>562</c:v>
                </c:pt>
              </c:numCache>
            </c:numRef>
          </c:val>
          <c:extLst>
            <c:ext xmlns:c16="http://schemas.microsoft.com/office/drawing/2014/chart" uri="{C3380CC4-5D6E-409C-BE32-E72D297353CC}">
              <c16:uniqueId val="{0000000D-8871-4C2E-B9D7-756FBBFCF548}"/>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0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D462-4AAF-9ED5-85738D54947F}"/>
              </c:ext>
            </c:extLst>
          </c:dPt>
          <c:dPt>
            <c:idx val="1"/>
            <c:bubble3D val="0"/>
            <c:spPr>
              <a:solidFill>
                <a:schemeClr val="accent2"/>
              </a:solidFill>
              <a:ln>
                <a:noFill/>
              </a:ln>
              <a:effectLst/>
            </c:spPr>
            <c:extLst>
              <c:ext xmlns:c16="http://schemas.microsoft.com/office/drawing/2014/chart" uri="{C3380CC4-5D6E-409C-BE32-E72D297353CC}">
                <c16:uniqueId val="{00000003-D462-4AAF-9ED5-85738D54947F}"/>
              </c:ext>
            </c:extLst>
          </c:dPt>
          <c:dPt>
            <c:idx val="2"/>
            <c:bubble3D val="0"/>
            <c:spPr>
              <a:solidFill>
                <a:schemeClr val="accent3"/>
              </a:solidFill>
              <a:ln>
                <a:noFill/>
              </a:ln>
              <a:effectLst/>
            </c:spPr>
            <c:extLst>
              <c:ext xmlns:c16="http://schemas.microsoft.com/office/drawing/2014/chart" uri="{C3380CC4-5D6E-409C-BE32-E72D297353CC}">
                <c16:uniqueId val="{00000005-D462-4AAF-9ED5-85738D54947F}"/>
              </c:ext>
            </c:extLst>
          </c:dPt>
          <c:dPt>
            <c:idx val="3"/>
            <c:bubble3D val="0"/>
            <c:spPr>
              <a:solidFill>
                <a:schemeClr val="accent4"/>
              </a:solidFill>
              <a:ln>
                <a:noFill/>
              </a:ln>
              <a:effectLst/>
            </c:spPr>
            <c:extLst>
              <c:ext xmlns:c16="http://schemas.microsoft.com/office/drawing/2014/chart" uri="{C3380CC4-5D6E-409C-BE32-E72D297353CC}">
                <c16:uniqueId val="{00000007-D462-4AAF-9ED5-85738D54947F}"/>
              </c:ext>
            </c:extLst>
          </c:dPt>
          <c:dPt>
            <c:idx val="4"/>
            <c:bubble3D val="0"/>
            <c:spPr>
              <a:solidFill>
                <a:schemeClr val="accent5"/>
              </a:solidFill>
              <a:ln>
                <a:noFill/>
              </a:ln>
              <a:effectLst/>
            </c:spPr>
            <c:extLst>
              <c:ext xmlns:c16="http://schemas.microsoft.com/office/drawing/2014/chart" uri="{C3380CC4-5D6E-409C-BE32-E72D297353CC}">
                <c16:uniqueId val="{00000009-D462-4AAF-9ED5-85738D54947F}"/>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462-4AAF-9ED5-85738D54947F}"/>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111</c:v>
                </c:pt>
                <c:pt idx="1">
                  <c:v>1147</c:v>
                </c:pt>
                <c:pt idx="2">
                  <c:v>63</c:v>
                </c:pt>
                <c:pt idx="3">
                  <c:v>2432</c:v>
                </c:pt>
                <c:pt idx="4">
                  <c:v>562</c:v>
                </c:pt>
              </c:numCache>
            </c:numRef>
          </c:val>
          <c:extLst>
            <c:ext xmlns:c16="http://schemas.microsoft.com/office/drawing/2014/chart" uri="{C3380CC4-5D6E-409C-BE32-E72D297353CC}">
              <c16:uniqueId val="{0000000A-D462-4AAF-9ED5-85738D54947F}"/>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1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25 Metallvareindustri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73</c:v>
                </c:pt>
                <c:pt idx="1">
                  <c:v>84</c:v>
                </c:pt>
                <c:pt idx="2">
                  <c:v>88</c:v>
                </c:pt>
                <c:pt idx="3">
                  <c:v>95</c:v>
                </c:pt>
                <c:pt idx="4">
                  <c:v>119</c:v>
                </c:pt>
                <c:pt idx="5">
                  <c:v>137</c:v>
                </c:pt>
                <c:pt idx="6">
                  <c:v>153</c:v>
                </c:pt>
              </c:numCache>
            </c:numRef>
          </c:val>
          <c:smooth val="0"/>
          <c:extLst>
            <c:ext xmlns:c16="http://schemas.microsoft.com/office/drawing/2014/chart" uri="{C3380CC4-5D6E-409C-BE32-E72D297353CC}">
              <c16:uniqueId val="{00000000-A6D6-428E-AF31-679BD32FA5CA}"/>
            </c:ext>
          </c:extLst>
        </c:ser>
        <c:ser>
          <c:idx val="3"/>
          <c:order val="1"/>
          <c:tx>
            <c:strRef>
              <c:f>'pivot 2 siffer'!$C$4:$C$5</c:f>
              <c:strCache>
                <c:ptCount val="1"/>
                <c:pt idx="0">
                  <c:v>28 Maskinindustri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170</c:v>
                </c:pt>
                <c:pt idx="1">
                  <c:v>175</c:v>
                </c:pt>
                <c:pt idx="2">
                  <c:v>197</c:v>
                </c:pt>
                <c:pt idx="3">
                  <c:v>209</c:v>
                </c:pt>
                <c:pt idx="4">
                  <c:v>223</c:v>
                </c:pt>
                <c:pt idx="5">
                  <c:v>224</c:v>
                </c:pt>
                <c:pt idx="6">
                  <c:v>211</c:v>
                </c:pt>
              </c:numCache>
            </c:numRef>
          </c:val>
          <c:smooth val="0"/>
          <c:extLst>
            <c:ext xmlns:c16="http://schemas.microsoft.com/office/drawing/2014/chart" uri="{C3380CC4-5D6E-409C-BE32-E72D297353CC}">
              <c16:uniqueId val="{00000001-A6D6-428E-AF31-679BD32FA5CA}"/>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126</c:v>
                </c:pt>
                <c:pt idx="1">
                  <c:v>119</c:v>
                </c:pt>
                <c:pt idx="2">
                  <c:v>126</c:v>
                </c:pt>
                <c:pt idx="3">
                  <c:v>123</c:v>
                </c:pt>
                <c:pt idx="4">
                  <c:v>119</c:v>
                </c:pt>
                <c:pt idx="5">
                  <c:v>102</c:v>
                </c:pt>
                <c:pt idx="6">
                  <c:v>91</c:v>
                </c:pt>
              </c:numCache>
            </c:numRef>
          </c:val>
          <c:smooth val="0"/>
          <c:extLst>
            <c:ext xmlns:c16="http://schemas.microsoft.com/office/drawing/2014/chart" uri="{C3380CC4-5D6E-409C-BE32-E72D297353CC}">
              <c16:uniqueId val="{00000002-A6D6-428E-AF31-679BD32FA5CA}"/>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181</c:v>
                </c:pt>
                <c:pt idx="1">
                  <c:v>183</c:v>
                </c:pt>
                <c:pt idx="2">
                  <c:v>196</c:v>
                </c:pt>
                <c:pt idx="3">
                  <c:v>243</c:v>
                </c:pt>
                <c:pt idx="4">
                  <c:v>250</c:v>
                </c:pt>
                <c:pt idx="5">
                  <c:v>359</c:v>
                </c:pt>
                <c:pt idx="6">
                  <c:v>359</c:v>
                </c:pt>
              </c:numCache>
            </c:numRef>
          </c:val>
          <c:smooth val="0"/>
          <c:extLst>
            <c:ext xmlns:c16="http://schemas.microsoft.com/office/drawing/2014/chart" uri="{C3380CC4-5D6E-409C-BE32-E72D297353CC}">
              <c16:uniqueId val="{00000003-A6D6-428E-AF31-679BD32FA5CA}"/>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6"/>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Flekkefjord</c:v>
                </c:pt>
              </c:strCache>
            </c:strRef>
          </c:cat>
          <c:val>
            <c:numRef>
              <c:f>Pivot_2026!$B$5:$B$7</c:f>
              <c:numCache>
                <c:formatCode>General</c:formatCode>
                <c:ptCount val="2"/>
                <c:pt idx="0">
                  <c:v>42.8</c:v>
                </c:pt>
                <c:pt idx="1">
                  <c:v>44</c:v>
                </c:pt>
              </c:numCache>
            </c:numRef>
          </c:val>
          <c:extLst>
            <c:ext xmlns:c16="http://schemas.microsoft.com/office/drawing/2014/chart" uri="{C3380CC4-5D6E-409C-BE32-E72D297353CC}">
              <c16:uniqueId val="{00000000-79A5-4368-B35D-A8EE5AD855E8}"/>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Flekkefjord</c:v>
                </c:pt>
              </c:strCache>
            </c:strRef>
          </c:cat>
          <c:val>
            <c:numRef>
              <c:f>Pivot_2026!$C$5:$C$7</c:f>
              <c:numCache>
                <c:formatCode>General</c:formatCode>
                <c:ptCount val="2"/>
                <c:pt idx="0">
                  <c:v>41.5</c:v>
                </c:pt>
                <c:pt idx="1">
                  <c:v>41.1</c:v>
                </c:pt>
              </c:numCache>
            </c:numRef>
          </c:val>
          <c:extLst>
            <c:ext xmlns:c16="http://schemas.microsoft.com/office/drawing/2014/chart" uri="{C3380CC4-5D6E-409C-BE32-E72D297353CC}">
              <c16:uniqueId val="{00000001-79A5-4368-B35D-A8EE5AD855E8}"/>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Flekkefjord</c:v>
                </c:pt>
              </c:strCache>
            </c:strRef>
          </c:cat>
          <c:val>
            <c:numRef>
              <c:f>Pivot_2026!$D$5:$D$7</c:f>
              <c:numCache>
                <c:formatCode>General</c:formatCode>
                <c:ptCount val="2"/>
                <c:pt idx="0">
                  <c:v>41.6</c:v>
                </c:pt>
                <c:pt idx="1">
                  <c:v>43.1</c:v>
                </c:pt>
              </c:numCache>
            </c:numRef>
          </c:val>
          <c:extLst>
            <c:ext xmlns:c16="http://schemas.microsoft.com/office/drawing/2014/chart" uri="{C3380CC4-5D6E-409C-BE32-E72D297353CC}">
              <c16:uniqueId val="{00000002-79A5-4368-B35D-A8EE5AD855E8}"/>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Flekkefjord</c:v>
                </c:pt>
              </c:strCache>
            </c:strRef>
          </c:cat>
          <c:val>
            <c:numRef>
              <c:f>Pivot_2026!$E$5:$E$7</c:f>
              <c:numCache>
                <c:formatCode>General</c:formatCode>
                <c:ptCount val="2"/>
                <c:pt idx="0">
                  <c:v>42</c:v>
                </c:pt>
                <c:pt idx="1">
                  <c:v>41.6</c:v>
                </c:pt>
              </c:numCache>
            </c:numRef>
          </c:val>
          <c:extLst>
            <c:ext xmlns:c16="http://schemas.microsoft.com/office/drawing/2014/chart" uri="{C3380CC4-5D6E-409C-BE32-E72D297353CC}">
              <c16:uniqueId val="{00000003-79A5-4368-B35D-A8EE5AD855E8}"/>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Flekkefjord</c:v>
                </c:pt>
              </c:strCache>
            </c:strRef>
          </c:cat>
          <c:val>
            <c:numRef>
              <c:f>Pivot_2026!$F$5:$F$7</c:f>
              <c:numCache>
                <c:formatCode>General</c:formatCode>
                <c:ptCount val="2"/>
                <c:pt idx="0">
                  <c:v>42.2</c:v>
                </c:pt>
                <c:pt idx="1">
                  <c:v>40.299999999999997</c:v>
                </c:pt>
              </c:numCache>
            </c:numRef>
          </c:val>
          <c:extLst>
            <c:ext xmlns:c16="http://schemas.microsoft.com/office/drawing/2014/chart" uri="{C3380CC4-5D6E-409C-BE32-E72D297353CC}">
              <c16:uniqueId val="{00000004-79A5-4368-B35D-A8EE5AD855E8}"/>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0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dirty="0">
                <a:solidFill>
                  <a:sysClr val="windowText" lastClr="000000"/>
                </a:solidFill>
                <a:latin typeface="Arial" panose="020B0604020202020204" pitchFamily="34" charset="0"/>
                <a:cs typeface="Arial" panose="020B0604020202020204" pitchFamily="34" charset="0"/>
              </a:rPr>
              <a:t>Fullføring </a:t>
            </a:r>
            <a:r>
              <a:rPr lang="nb-NO" b="0" dirty="0" err="1">
                <a:solidFill>
                  <a:sysClr val="windowText" lastClr="000000"/>
                </a:solidFill>
                <a:latin typeface="Arial" panose="020B0604020202020204" pitchFamily="34" charset="0"/>
                <a:cs typeface="Arial" panose="020B0604020202020204" pitchFamily="34" charset="0"/>
              </a:rPr>
              <a:t>vgo</a:t>
            </a:r>
            <a:r>
              <a:rPr lang="nb-NO" b="0" dirty="0">
                <a:solidFill>
                  <a:sysClr val="windowText" lastClr="000000"/>
                </a:solidFill>
                <a:latin typeface="Arial" panose="020B0604020202020204" pitchFamily="34" charset="0"/>
                <a:cs typeface="Arial" panose="020B0604020202020204" pitchFamily="34" charset="0"/>
              </a:rPr>
              <a:t>,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B724-40EE-AB08-957F43079281}"/>
            </c:ext>
          </c:extLst>
        </c:ser>
        <c:ser>
          <c:idx val="1"/>
          <c:order val="1"/>
          <c:tx>
            <c:strRef>
              <c:f>'Pivot - bruk denne'!$C$5:$C$6</c:f>
              <c:strCache>
                <c:ptCount val="1"/>
                <c:pt idx="0">
                  <c:v>Flekkefjord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81.099999999999994</c:v>
                </c:pt>
                <c:pt idx="1">
                  <c:v>78.400000000000006</c:v>
                </c:pt>
                <c:pt idx="2">
                  <c:v>87.2</c:v>
                </c:pt>
                <c:pt idx="3">
                  <c:v>86.6</c:v>
                </c:pt>
                <c:pt idx="4">
                  <c:v>85</c:v>
                </c:pt>
                <c:pt idx="5">
                  <c:v>97.1</c:v>
                </c:pt>
              </c:numCache>
            </c:numRef>
          </c:val>
          <c:extLst>
            <c:ext xmlns:c16="http://schemas.microsoft.com/office/drawing/2014/chart" uri="{C3380CC4-5D6E-409C-BE32-E72D297353CC}">
              <c16:uniqueId val="{00000001-B724-40EE-AB08-957F43079281}"/>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6B97-4006-A6E1-8AD5C5D0C827}"/>
              </c:ext>
            </c:extLst>
          </c:dPt>
          <c:dPt>
            <c:idx val="1"/>
            <c:invertIfNegative val="0"/>
            <c:bubble3D val="0"/>
            <c:spPr>
              <a:solidFill>
                <a:srgbClr val="002060"/>
              </a:solidFill>
              <a:ln>
                <a:noFill/>
              </a:ln>
              <a:effectLst/>
            </c:spPr>
            <c:extLst>
              <c:ext xmlns:c16="http://schemas.microsoft.com/office/drawing/2014/chart" uri="{C3380CC4-5D6E-409C-BE32-E72D297353CC}">
                <c16:uniqueId val="{00000003-6B97-4006-A6E1-8AD5C5D0C827}"/>
              </c:ext>
            </c:extLst>
          </c:dPt>
          <c:dPt>
            <c:idx val="2"/>
            <c:invertIfNegative val="0"/>
            <c:bubble3D val="0"/>
            <c:spPr>
              <a:solidFill>
                <a:srgbClr val="002060"/>
              </a:solidFill>
              <a:ln>
                <a:noFill/>
              </a:ln>
              <a:effectLst/>
            </c:spPr>
            <c:extLst>
              <c:ext xmlns:c16="http://schemas.microsoft.com/office/drawing/2014/chart" uri="{C3380CC4-5D6E-409C-BE32-E72D297353CC}">
                <c16:uniqueId val="{00000005-6B97-4006-A6E1-8AD5C5D0C827}"/>
              </c:ext>
            </c:extLst>
          </c:dPt>
          <c:dPt>
            <c:idx val="3"/>
            <c:invertIfNegative val="0"/>
            <c:bubble3D val="0"/>
            <c:spPr>
              <a:solidFill>
                <a:srgbClr val="002060"/>
              </a:solidFill>
              <a:ln>
                <a:noFill/>
              </a:ln>
              <a:effectLst/>
            </c:spPr>
            <c:extLst>
              <c:ext xmlns:c16="http://schemas.microsoft.com/office/drawing/2014/chart" uri="{C3380CC4-5D6E-409C-BE32-E72D297353CC}">
                <c16:uniqueId val="{00000007-6B97-4006-A6E1-8AD5C5D0C827}"/>
              </c:ext>
            </c:extLst>
          </c:dPt>
          <c:dPt>
            <c:idx val="4"/>
            <c:invertIfNegative val="0"/>
            <c:bubble3D val="0"/>
            <c:spPr>
              <a:solidFill>
                <a:srgbClr val="002060"/>
              </a:solidFill>
              <a:ln>
                <a:noFill/>
              </a:ln>
              <a:effectLst/>
            </c:spPr>
            <c:extLst>
              <c:ext xmlns:c16="http://schemas.microsoft.com/office/drawing/2014/chart" uri="{C3380CC4-5D6E-409C-BE32-E72D297353CC}">
                <c16:uniqueId val="{00000009-6B97-4006-A6E1-8AD5C5D0C827}"/>
              </c:ext>
            </c:extLst>
          </c:dPt>
          <c:dPt>
            <c:idx val="5"/>
            <c:invertIfNegative val="0"/>
            <c:bubble3D val="0"/>
            <c:spPr>
              <a:solidFill>
                <a:srgbClr val="002060"/>
              </a:solidFill>
              <a:ln>
                <a:noFill/>
              </a:ln>
              <a:effectLst/>
            </c:spPr>
            <c:extLst>
              <c:ext xmlns:c16="http://schemas.microsoft.com/office/drawing/2014/chart" uri="{C3380CC4-5D6E-409C-BE32-E72D297353CC}">
                <c16:uniqueId val="{0000000B-6B97-4006-A6E1-8AD5C5D0C827}"/>
              </c:ext>
            </c:extLst>
          </c:dPt>
          <c:dPt>
            <c:idx val="6"/>
            <c:invertIfNegative val="0"/>
            <c:bubble3D val="0"/>
            <c:spPr>
              <a:solidFill>
                <a:srgbClr val="002060"/>
              </a:solidFill>
              <a:ln>
                <a:noFill/>
              </a:ln>
              <a:effectLst/>
            </c:spPr>
            <c:extLst>
              <c:ext xmlns:c16="http://schemas.microsoft.com/office/drawing/2014/chart" uri="{C3380CC4-5D6E-409C-BE32-E72D297353CC}">
                <c16:uniqueId val="{0000000D-6B97-4006-A6E1-8AD5C5D0C827}"/>
              </c:ext>
            </c:extLst>
          </c:dPt>
          <c:dPt>
            <c:idx val="7"/>
            <c:invertIfNegative val="0"/>
            <c:bubble3D val="0"/>
            <c:spPr>
              <a:solidFill>
                <a:srgbClr val="002060"/>
              </a:solidFill>
              <a:ln>
                <a:noFill/>
              </a:ln>
              <a:effectLst/>
            </c:spPr>
            <c:extLst>
              <c:ext xmlns:c16="http://schemas.microsoft.com/office/drawing/2014/chart" uri="{C3380CC4-5D6E-409C-BE32-E72D297353CC}">
                <c16:uniqueId val="{0000000F-6B97-4006-A6E1-8AD5C5D0C827}"/>
              </c:ext>
            </c:extLst>
          </c:dPt>
          <c:dPt>
            <c:idx val="8"/>
            <c:invertIfNegative val="0"/>
            <c:bubble3D val="0"/>
            <c:spPr>
              <a:solidFill>
                <a:srgbClr val="002060"/>
              </a:solidFill>
              <a:ln>
                <a:noFill/>
              </a:ln>
              <a:effectLst/>
            </c:spPr>
            <c:extLst>
              <c:ext xmlns:c16="http://schemas.microsoft.com/office/drawing/2014/chart" uri="{C3380CC4-5D6E-409C-BE32-E72D297353CC}">
                <c16:uniqueId val="{00000011-6B97-4006-A6E1-8AD5C5D0C827}"/>
              </c:ext>
            </c:extLst>
          </c:dPt>
          <c:dPt>
            <c:idx val="9"/>
            <c:invertIfNegative val="0"/>
            <c:bubble3D val="0"/>
            <c:spPr>
              <a:solidFill>
                <a:srgbClr val="002060"/>
              </a:solidFill>
              <a:ln>
                <a:noFill/>
              </a:ln>
              <a:effectLst/>
            </c:spPr>
            <c:extLst>
              <c:ext xmlns:c16="http://schemas.microsoft.com/office/drawing/2014/chart" uri="{C3380CC4-5D6E-409C-BE32-E72D297353CC}">
                <c16:uniqueId val="{00000013-6B97-4006-A6E1-8AD5C5D0C827}"/>
              </c:ext>
            </c:extLst>
          </c:dPt>
          <c:dPt>
            <c:idx val="10"/>
            <c:invertIfNegative val="0"/>
            <c:bubble3D val="0"/>
            <c:spPr>
              <a:solidFill>
                <a:srgbClr val="002060"/>
              </a:solidFill>
              <a:ln>
                <a:noFill/>
              </a:ln>
              <a:effectLst/>
            </c:spPr>
            <c:extLst>
              <c:ext xmlns:c16="http://schemas.microsoft.com/office/drawing/2014/chart" uri="{C3380CC4-5D6E-409C-BE32-E72D297353CC}">
                <c16:uniqueId val="{00000015-6B97-4006-A6E1-8AD5C5D0C827}"/>
              </c:ext>
            </c:extLst>
          </c:dPt>
          <c:dPt>
            <c:idx val="11"/>
            <c:invertIfNegative val="0"/>
            <c:bubble3D val="0"/>
            <c:spPr>
              <a:solidFill>
                <a:srgbClr val="002060"/>
              </a:solidFill>
              <a:ln>
                <a:noFill/>
              </a:ln>
              <a:effectLst/>
            </c:spPr>
            <c:extLst>
              <c:ext xmlns:c16="http://schemas.microsoft.com/office/drawing/2014/chart" uri="{C3380CC4-5D6E-409C-BE32-E72D297353CC}">
                <c16:uniqueId val="{00000017-6B97-4006-A6E1-8AD5C5D0C827}"/>
              </c:ext>
            </c:extLst>
          </c:dPt>
          <c:dPt>
            <c:idx val="12"/>
            <c:invertIfNegative val="0"/>
            <c:bubble3D val="0"/>
            <c:spPr>
              <a:solidFill>
                <a:srgbClr val="002060"/>
              </a:solidFill>
              <a:ln>
                <a:noFill/>
              </a:ln>
              <a:effectLst/>
            </c:spPr>
            <c:extLst>
              <c:ext xmlns:c16="http://schemas.microsoft.com/office/drawing/2014/chart" uri="{C3380CC4-5D6E-409C-BE32-E72D297353CC}">
                <c16:uniqueId val="{00000019-6B97-4006-A6E1-8AD5C5D0C827}"/>
              </c:ext>
            </c:extLst>
          </c:dPt>
          <c:dPt>
            <c:idx val="13"/>
            <c:invertIfNegative val="0"/>
            <c:bubble3D val="0"/>
            <c:spPr>
              <a:solidFill>
                <a:srgbClr val="002060"/>
              </a:solidFill>
              <a:ln>
                <a:noFill/>
              </a:ln>
              <a:effectLst/>
            </c:spPr>
            <c:extLst>
              <c:ext xmlns:c16="http://schemas.microsoft.com/office/drawing/2014/chart" uri="{C3380CC4-5D6E-409C-BE32-E72D297353CC}">
                <c16:uniqueId val="{0000001B-6B97-4006-A6E1-8AD5C5D0C827}"/>
              </c:ext>
            </c:extLst>
          </c:dPt>
          <c:dPt>
            <c:idx val="14"/>
            <c:invertIfNegative val="0"/>
            <c:bubble3D val="0"/>
            <c:spPr>
              <a:solidFill>
                <a:srgbClr val="FFC000"/>
              </a:solidFill>
              <a:ln>
                <a:noFill/>
              </a:ln>
              <a:effectLst/>
            </c:spPr>
            <c:extLst>
              <c:ext xmlns:c16="http://schemas.microsoft.com/office/drawing/2014/chart" uri="{C3380CC4-5D6E-409C-BE32-E72D297353CC}">
                <c16:uniqueId val="{0000001D-6B97-4006-A6E1-8AD5C5D0C827}"/>
              </c:ext>
            </c:extLst>
          </c:dPt>
          <c:dPt>
            <c:idx val="15"/>
            <c:invertIfNegative val="0"/>
            <c:bubble3D val="0"/>
            <c:spPr>
              <a:solidFill>
                <a:srgbClr val="002060"/>
              </a:solidFill>
              <a:ln>
                <a:noFill/>
              </a:ln>
              <a:effectLst/>
            </c:spPr>
            <c:extLst>
              <c:ext xmlns:c16="http://schemas.microsoft.com/office/drawing/2014/chart" uri="{C3380CC4-5D6E-409C-BE32-E72D297353CC}">
                <c16:uniqueId val="{0000001F-6B97-4006-A6E1-8AD5C5D0C827}"/>
              </c:ext>
            </c:extLst>
          </c:dPt>
          <c:dPt>
            <c:idx val="16"/>
            <c:invertIfNegative val="0"/>
            <c:bubble3D val="0"/>
            <c:spPr>
              <a:solidFill>
                <a:srgbClr val="002060"/>
              </a:solidFill>
              <a:ln>
                <a:noFill/>
              </a:ln>
              <a:effectLst/>
            </c:spPr>
            <c:extLst>
              <c:ext xmlns:c16="http://schemas.microsoft.com/office/drawing/2014/chart" uri="{C3380CC4-5D6E-409C-BE32-E72D297353CC}">
                <c16:uniqueId val="{00000021-6B97-4006-A6E1-8AD5C5D0C827}"/>
              </c:ext>
            </c:extLst>
          </c:dPt>
          <c:dPt>
            <c:idx val="17"/>
            <c:invertIfNegative val="0"/>
            <c:bubble3D val="0"/>
            <c:spPr>
              <a:solidFill>
                <a:srgbClr val="002060"/>
              </a:solidFill>
              <a:ln>
                <a:noFill/>
              </a:ln>
              <a:effectLst/>
            </c:spPr>
            <c:extLst>
              <c:ext xmlns:c16="http://schemas.microsoft.com/office/drawing/2014/chart" uri="{C3380CC4-5D6E-409C-BE32-E72D297353CC}">
                <c16:uniqueId val="{00000023-6B97-4006-A6E1-8AD5C5D0C827}"/>
              </c:ext>
            </c:extLst>
          </c:dPt>
          <c:dPt>
            <c:idx val="18"/>
            <c:invertIfNegative val="0"/>
            <c:bubble3D val="0"/>
            <c:spPr>
              <a:solidFill>
                <a:srgbClr val="002060"/>
              </a:solidFill>
              <a:ln>
                <a:noFill/>
              </a:ln>
              <a:effectLst/>
            </c:spPr>
            <c:extLst>
              <c:ext xmlns:c16="http://schemas.microsoft.com/office/drawing/2014/chart" uri="{C3380CC4-5D6E-409C-BE32-E72D297353CC}">
                <c16:uniqueId val="{00000025-6B97-4006-A6E1-8AD5C5D0C827}"/>
              </c:ext>
            </c:extLst>
          </c:dPt>
          <c:dPt>
            <c:idx val="19"/>
            <c:invertIfNegative val="0"/>
            <c:bubble3D val="0"/>
            <c:spPr>
              <a:solidFill>
                <a:srgbClr val="00B0F0"/>
              </a:solidFill>
              <a:ln>
                <a:noFill/>
              </a:ln>
              <a:effectLst/>
            </c:spPr>
            <c:extLst>
              <c:ext xmlns:c16="http://schemas.microsoft.com/office/drawing/2014/chart" uri="{C3380CC4-5D6E-409C-BE32-E72D297353CC}">
                <c16:uniqueId val="{00000027-6B97-4006-A6E1-8AD5C5D0C827}"/>
              </c:ext>
            </c:extLst>
          </c:dPt>
          <c:dPt>
            <c:idx val="20"/>
            <c:invertIfNegative val="0"/>
            <c:bubble3D val="0"/>
            <c:spPr>
              <a:solidFill>
                <a:srgbClr val="002060"/>
              </a:solidFill>
              <a:ln>
                <a:noFill/>
              </a:ln>
              <a:effectLst/>
            </c:spPr>
            <c:extLst>
              <c:ext xmlns:c16="http://schemas.microsoft.com/office/drawing/2014/chart" uri="{C3380CC4-5D6E-409C-BE32-E72D297353CC}">
                <c16:uniqueId val="{00000029-6B97-4006-A6E1-8AD5C5D0C827}"/>
              </c:ext>
            </c:extLst>
          </c:dPt>
          <c:dPt>
            <c:idx val="22"/>
            <c:invertIfNegative val="0"/>
            <c:bubble3D val="0"/>
            <c:spPr>
              <a:solidFill>
                <a:srgbClr val="002060"/>
              </a:solidFill>
              <a:ln>
                <a:noFill/>
              </a:ln>
              <a:effectLst/>
            </c:spPr>
            <c:extLst>
              <c:ext xmlns:c16="http://schemas.microsoft.com/office/drawing/2014/chart" uri="{C3380CC4-5D6E-409C-BE32-E72D297353CC}">
                <c16:uniqueId val="{0000002B-6B97-4006-A6E1-8AD5C5D0C827}"/>
              </c:ext>
            </c:extLst>
          </c:dPt>
          <c:dPt>
            <c:idx val="24"/>
            <c:invertIfNegative val="0"/>
            <c:bubble3D val="0"/>
            <c:spPr>
              <a:solidFill>
                <a:srgbClr val="002060"/>
              </a:solidFill>
              <a:ln>
                <a:noFill/>
              </a:ln>
              <a:effectLst/>
            </c:spPr>
            <c:extLst>
              <c:ext xmlns:c16="http://schemas.microsoft.com/office/drawing/2014/chart" uri="{C3380CC4-5D6E-409C-BE32-E72D297353CC}">
                <c16:uniqueId val="{0000002D-6B97-4006-A6E1-8AD5C5D0C827}"/>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6B97-4006-A6E1-8AD5C5D0C827}"/>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2"/>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2-E444-4AD1-B099-6D5F8CCBE100}"/>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866E-4471-955C-BF8D5BD06C48}"/>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866E-4471-955C-BF8D5BD06C48}"/>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866E-4471-955C-BF8D5BD06C48}"/>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3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AD17-4D72-8048-0D78534802A0}"/>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AD17-4D72-8048-0D78534802A0}"/>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2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75.099999999999994</c:v>
                </c:pt>
                <c:pt idx="1">
                  <c:v>80.8</c:v>
                </c:pt>
                <c:pt idx="2">
                  <c:v>54</c:v>
                </c:pt>
                <c:pt idx="3">
                  <c:v>63.6</c:v>
                </c:pt>
              </c:numCache>
            </c:numRef>
          </c:val>
          <c:extLst>
            <c:ext xmlns:c16="http://schemas.microsoft.com/office/drawing/2014/chart" uri="{C3380CC4-5D6E-409C-BE32-E72D297353CC}">
              <c16:uniqueId val="{00000000-7450-4A74-9D74-3803059691F2}"/>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74.7</c:v>
                </c:pt>
                <c:pt idx="1">
                  <c:v>80.5</c:v>
                </c:pt>
                <c:pt idx="2">
                  <c:v>54.8</c:v>
                </c:pt>
                <c:pt idx="3">
                  <c:v>57.2</c:v>
                </c:pt>
              </c:numCache>
            </c:numRef>
          </c:val>
          <c:extLst>
            <c:ext xmlns:c16="http://schemas.microsoft.com/office/drawing/2014/chart" uri="{C3380CC4-5D6E-409C-BE32-E72D297353CC}">
              <c16:uniqueId val="{00000001-7450-4A74-9D74-3803059691F2}"/>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75</c:v>
                </c:pt>
                <c:pt idx="1">
                  <c:v>80.599999999999994</c:v>
                </c:pt>
                <c:pt idx="2">
                  <c:v>60.5</c:v>
                </c:pt>
                <c:pt idx="3">
                  <c:v>61.9</c:v>
                </c:pt>
              </c:numCache>
            </c:numRef>
          </c:val>
          <c:extLst>
            <c:ext xmlns:c16="http://schemas.microsoft.com/office/drawing/2014/chart" uri="{C3380CC4-5D6E-409C-BE32-E72D297353CC}">
              <c16:uniqueId val="{00000002-7450-4A74-9D74-3803059691F2}"/>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73.5</c:v>
                </c:pt>
                <c:pt idx="1">
                  <c:v>80.7</c:v>
                </c:pt>
                <c:pt idx="2">
                  <c:v>63.5</c:v>
                </c:pt>
                <c:pt idx="3">
                  <c:v>65.2</c:v>
                </c:pt>
              </c:numCache>
            </c:numRef>
          </c:val>
          <c:extLst>
            <c:ext xmlns:c16="http://schemas.microsoft.com/office/drawing/2014/chart" uri="{C3380CC4-5D6E-409C-BE32-E72D297353CC}">
              <c16:uniqueId val="{00000003-7450-4A74-9D74-3803059691F2}"/>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7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3"/>
          </a:solidFill>
          <a:ln>
            <a:noFill/>
          </a:ln>
          <a:effectLst/>
        </c:spPr>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3"/>
          </a:solidFill>
          <a:ln>
            <a:noFill/>
          </a:ln>
          <a:effectLst/>
        </c:spPr>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3"/>
          </a:solidFill>
          <a:ln>
            <a:noFill/>
          </a:ln>
          <a:effectLst/>
        </c:spPr>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3"/>
          </a:solidFill>
          <a:ln>
            <a:noFill/>
          </a:ln>
          <a:effectLst/>
        </c:spPr>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3"/>
          </a:solidFill>
          <a:ln>
            <a:noFill/>
          </a:ln>
          <a:effectLst/>
        </c:spPr>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3"/>
          </a:solidFill>
          <a:ln>
            <a:noFill/>
          </a:ln>
          <a:effectLst/>
        </c:spPr>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3"/>
          </a:solidFill>
          <a:ln>
            <a:noFill/>
          </a:ln>
          <a:effectLst/>
        </c:spPr>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3"/>
          </a:solidFill>
          <a:ln>
            <a:noFill/>
          </a:ln>
          <a:effectLst/>
        </c:spPr>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3"/>
          </a:solidFill>
          <a:ln>
            <a:noFill/>
          </a:ln>
          <a:effectLst/>
        </c:spPr>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3"/>
          </a:solidFill>
          <a:ln>
            <a:noFill/>
          </a:ln>
          <a:effectLst/>
        </c:spPr>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673D-4DAF-9ACE-9F4086FC510F}"/>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673D-4DAF-9ACE-9F4086FC510F}"/>
            </c:ext>
          </c:extLst>
        </c:ser>
        <c:ser>
          <c:idx val="2"/>
          <c:order val="2"/>
          <c:tx>
            <c:strRef>
              <c:f>Pivot!$D$3:$D$4</c:f>
              <c:strCache>
                <c:ptCount val="1"/>
                <c:pt idx="0">
                  <c:v>Flekkefjord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673D-4DAF-9ACE-9F4086FC510F}"/>
              </c:ext>
            </c:extLst>
          </c:dPt>
          <c:dPt>
            <c:idx val="1"/>
            <c:invertIfNegative val="0"/>
            <c:bubble3D val="0"/>
            <c:extLst>
              <c:ext xmlns:c16="http://schemas.microsoft.com/office/drawing/2014/chart" uri="{C3380CC4-5D6E-409C-BE32-E72D297353CC}">
                <c16:uniqueId val="{00000003-673D-4DAF-9ACE-9F4086FC510F}"/>
              </c:ext>
            </c:extLst>
          </c:dPt>
          <c:dPt>
            <c:idx val="2"/>
            <c:invertIfNegative val="0"/>
            <c:bubble3D val="0"/>
            <c:extLst>
              <c:ext xmlns:c16="http://schemas.microsoft.com/office/drawing/2014/chart" uri="{C3380CC4-5D6E-409C-BE32-E72D297353CC}">
                <c16:uniqueId val="{00000004-673D-4DAF-9ACE-9F4086FC510F}"/>
              </c:ext>
            </c:extLst>
          </c:dPt>
          <c:dPt>
            <c:idx val="3"/>
            <c:invertIfNegative val="0"/>
            <c:bubble3D val="0"/>
            <c:extLst>
              <c:ext xmlns:c16="http://schemas.microsoft.com/office/drawing/2014/chart" uri="{C3380CC4-5D6E-409C-BE32-E72D297353CC}">
                <c16:uniqueId val="{00000005-673D-4DAF-9ACE-9F4086FC510F}"/>
              </c:ext>
            </c:extLst>
          </c:dPt>
          <c:dPt>
            <c:idx val="4"/>
            <c:invertIfNegative val="0"/>
            <c:bubble3D val="0"/>
            <c:extLst>
              <c:ext xmlns:c16="http://schemas.microsoft.com/office/drawing/2014/chart" uri="{C3380CC4-5D6E-409C-BE32-E72D297353CC}">
                <c16:uniqueId val="{00000006-673D-4DAF-9ACE-9F4086FC510F}"/>
              </c:ext>
            </c:extLst>
          </c:dPt>
          <c:dPt>
            <c:idx val="5"/>
            <c:invertIfNegative val="0"/>
            <c:bubble3D val="0"/>
            <c:extLst>
              <c:ext xmlns:c16="http://schemas.microsoft.com/office/drawing/2014/chart" uri="{C3380CC4-5D6E-409C-BE32-E72D297353CC}">
                <c16:uniqueId val="{00000007-673D-4DAF-9ACE-9F4086FC510F}"/>
              </c:ext>
            </c:extLst>
          </c:dPt>
          <c:dPt>
            <c:idx val="6"/>
            <c:invertIfNegative val="0"/>
            <c:bubble3D val="0"/>
            <c:extLst>
              <c:ext xmlns:c16="http://schemas.microsoft.com/office/drawing/2014/chart" uri="{C3380CC4-5D6E-409C-BE32-E72D297353CC}">
                <c16:uniqueId val="{00000008-673D-4DAF-9ACE-9F4086FC510F}"/>
              </c:ext>
            </c:extLst>
          </c:dPt>
          <c:dPt>
            <c:idx val="7"/>
            <c:invertIfNegative val="0"/>
            <c:bubble3D val="0"/>
            <c:extLst>
              <c:ext xmlns:c16="http://schemas.microsoft.com/office/drawing/2014/chart" uri="{C3380CC4-5D6E-409C-BE32-E72D297353CC}">
                <c16:uniqueId val="{00000009-673D-4DAF-9ACE-9F4086FC510F}"/>
              </c:ext>
            </c:extLst>
          </c:dPt>
          <c:dPt>
            <c:idx val="8"/>
            <c:invertIfNegative val="0"/>
            <c:bubble3D val="0"/>
            <c:extLst>
              <c:ext xmlns:c16="http://schemas.microsoft.com/office/drawing/2014/chart" uri="{C3380CC4-5D6E-409C-BE32-E72D297353CC}">
                <c16:uniqueId val="{0000000A-673D-4DAF-9ACE-9F4086FC510F}"/>
              </c:ext>
            </c:extLst>
          </c:dPt>
          <c:dPt>
            <c:idx val="9"/>
            <c:invertIfNegative val="0"/>
            <c:bubble3D val="0"/>
            <c:extLst>
              <c:ext xmlns:c16="http://schemas.microsoft.com/office/drawing/2014/chart" uri="{C3380CC4-5D6E-409C-BE32-E72D297353CC}">
                <c16:uniqueId val="{0000000B-673D-4DAF-9ACE-9F4086FC510F}"/>
              </c:ext>
            </c:extLst>
          </c:dPt>
          <c:dPt>
            <c:idx val="10"/>
            <c:invertIfNegative val="0"/>
            <c:bubble3D val="0"/>
            <c:extLst>
              <c:ext xmlns:c16="http://schemas.microsoft.com/office/drawing/2014/chart" uri="{C3380CC4-5D6E-409C-BE32-E72D297353CC}">
                <c16:uniqueId val="{0000000C-673D-4DAF-9ACE-9F4086FC510F}"/>
              </c:ext>
            </c:extLst>
          </c:dPt>
          <c:dLbls>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73D-4DAF-9ACE-9F4086FC510F}"/>
                </c:ext>
              </c:extLst>
            </c:dLbl>
            <c:dLbl>
              <c:idx val="1"/>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73D-4DAF-9ACE-9F4086FC510F}"/>
                </c:ext>
              </c:extLst>
            </c:dLbl>
            <c:dLbl>
              <c:idx val="2"/>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73D-4DAF-9ACE-9F4086FC510F}"/>
                </c:ext>
              </c:extLst>
            </c:dLbl>
            <c:dLbl>
              <c:idx val="3"/>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73D-4DAF-9ACE-9F4086FC510F}"/>
                </c:ext>
              </c:extLst>
            </c:dLbl>
            <c:dLbl>
              <c:idx val="4"/>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73D-4DAF-9ACE-9F4086FC510F}"/>
                </c:ext>
              </c:extLst>
            </c:dLbl>
            <c:dLbl>
              <c:idx val="5"/>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73D-4DAF-9ACE-9F4086FC510F}"/>
                </c:ext>
              </c:extLst>
            </c:dLbl>
            <c:dLbl>
              <c:idx val="6"/>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73D-4DAF-9ACE-9F4086FC510F}"/>
                </c:ext>
              </c:extLst>
            </c:dLbl>
            <c:dLbl>
              <c:idx val="7"/>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73D-4DAF-9ACE-9F4086FC510F}"/>
                </c:ext>
              </c:extLst>
            </c:dLbl>
            <c:dLbl>
              <c:idx val="8"/>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73D-4DAF-9ACE-9F4086FC510F}"/>
                </c:ext>
              </c:extLst>
            </c:dLbl>
            <c:dLbl>
              <c:idx val="9"/>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73D-4DAF-9ACE-9F4086FC510F}"/>
                </c:ext>
              </c:extLst>
            </c:dLbl>
            <c:dLbl>
              <c:idx val="10"/>
              <c:layout>
                <c:manualLayout>
                  <c:x val="1.0966785689393244E-2"/>
                  <c:y val="-5.98859290936458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73D-4DAF-9ACE-9F4086FC510F}"/>
                </c:ext>
              </c:extLst>
            </c:dLbl>
            <c:dLbl>
              <c:idx val="11"/>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73D-4DAF-9ACE-9F4086FC510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7.2000000000000008E-2</c:v>
                </c:pt>
                <c:pt idx="1">
                  <c:v>7.5999999999999998E-2</c:v>
                </c:pt>
                <c:pt idx="2">
                  <c:v>7.400000000000001E-2</c:v>
                </c:pt>
                <c:pt idx="3">
                  <c:v>7.2999999999999995E-2</c:v>
                </c:pt>
                <c:pt idx="4">
                  <c:v>7.8E-2</c:v>
                </c:pt>
                <c:pt idx="5">
                  <c:v>8.3000000000000004E-2</c:v>
                </c:pt>
                <c:pt idx="6">
                  <c:v>9.3000000000000013E-2</c:v>
                </c:pt>
                <c:pt idx="7">
                  <c:v>9.9000000000000005E-2</c:v>
                </c:pt>
                <c:pt idx="8">
                  <c:v>0.10099999999999999</c:v>
                </c:pt>
                <c:pt idx="9">
                  <c:v>0.10099999999999999</c:v>
                </c:pt>
                <c:pt idx="10">
                  <c:v>9.4E-2</c:v>
                </c:pt>
                <c:pt idx="11">
                  <c:v>9.0999999999999998E-2</c:v>
                </c:pt>
                <c:pt idx="12">
                  <c:v>0.107</c:v>
                </c:pt>
              </c:numCache>
            </c:numRef>
          </c:val>
          <c:extLst>
            <c:ext xmlns:c16="http://schemas.microsoft.com/office/drawing/2014/chart" uri="{C3380CC4-5D6E-409C-BE32-E72D297353CC}">
              <c16:uniqueId val="{0000000D-673D-4DAF-9ACE-9F4086FC510F}"/>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2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122</c:v>
                </c:pt>
                <c:pt idx="1">
                  <c:v>124</c:v>
                </c:pt>
                <c:pt idx="2">
                  <c:v>98</c:v>
                </c:pt>
                <c:pt idx="3">
                  <c:v>112</c:v>
                </c:pt>
                <c:pt idx="4">
                  <c:v>94</c:v>
                </c:pt>
                <c:pt idx="5">
                  <c:v>102</c:v>
                </c:pt>
                <c:pt idx="6">
                  <c:v>102</c:v>
                </c:pt>
                <c:pt idx="7">
                  <c:v>107</c:v>
                </c:pt>
                <c:pt idx="8">
                  <c:v>100</c:v>
                </c:pt>
                <c:pt idx="9">
                  <c:v>112</c:v>
                </c:pt>
                <c:pt idx="10">
                  <c:v>109</c:v>
                </c:pt>
                <c:pt idx="11">
                  <c:v>104</c:v>
                </c:pt>
                <c:pt idx="12">
                  <c:v>122</c:v>
                </c:pt>
                <c:pt idx="13">
                  <c:v>117</c:v>
                </c:pt>
                <c:pt idx="14">
                  <c:v>118</c:v>
                </c:pt>
                <c:pt idx="15">
                  <c:v>94</c:v>
                </c:pt>
                <c:pt idx="16">
                  <c:v>132</c:v>
                </c:pt>
                <c:pt idx="17">
                  <c:v>108</c:v>
                </c:pt>
                <c:pt idx="18">
                  <c:v>94</c:v>
                </c:pt>
                <c:pt idx="19">
                  <c:v>99</c:v>
                </c:pt>
                <c:pt idx="20">
                  <c:v>92</c:v>
                </c:pt>
                <c:pt idx="21">
                  <c:v>91</c:v>
                </c:pt>
                <c:pt idx="22">
                  <c:v>98</c:v>
                </c:pt>
                <c:pt idx="23">
                  <c:v>100</c:v>
                </c:pt>
              </c:numCache>
            </c:numRef>
          </c:val>
          <c:smooth val="0"/>
          <c:extLst>
            <c:ext xmlns:c16="http://schemas.microsoft.com/office/drawing/2014/chart" uri="{C3380CC4-5D6E-409C-BE32-E72D297353CC}">
              <c16:uniqueId val="{00000000-0033-4CCE-AECA-FBA55E0E3189}"/>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6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1.7</c:v>
                </c:pt>
                <c:pt idx="1">
                  <c:v>1.8</c:v>
                </c:pt>
                <c:pt idx="2">
                  <c:v>2.8</c:v>
                </c:pt>
                <c:pt idx="3">
                  <c:v>1.3</c:v>
                </c:pt>
                <c:pt idx="4">
                  <c:v>0.9</c:v>
                </c:pt>
                <c:pt idx="5">
                  <c:v>0.58536585365853655</c:v>
                </c:pt>
                <c:pt idx="6">
                  <c:v>0.7857142857142857</c:v>
                </c:pt>
                <c:pt idx="7">
                  <c:v>1.0701754385964912</c:v>
                </c:pt>
                <c:pt idx="8">
                  <c:v>0.546875</c:v>
                </c:pt>
                <c:pt idx="9">
                  <c:v>0.87912087912087911</c:v>
                </c:pt>
                <c:pt idx="10">
                  <c:v>0.7</c:v>
                </c:pt>
                <c:pt idx="11">
                  <c:v>0.7</c:v>
                </c:pt>
                <c:pt idx="12">
                  <c:v>0.5</c:v>
                </c:pt>
                <c:pt idx="13">
                  <c:v>0.4</c:v>
                </c:pt>
                <c:pt idx="14">
                  <c:v>0.6</c:v>
                </c:pt>
                <c:pt idx="15">
                  <c:v>0.8</c:v>
                </c:pt>
                <c:pt idx="16">
                  <c:v>0.4</c:v>
                </c:pt>
                <c:pt idx="17">
                  <c:v>0.7</c:v>
                </c:pt>
                <c:pt idx="19">
                  <c:v>1.9</c:v>
                </c:pt>
                <c:pt idx="20">
                  <c:v>0.6</c:v>
                </c:pt>
                <c:pt idx="21">
                  <c:v>1.5</c:v>
                </c:pt>
                <c:pt idx="22">
                  <c:v>0.3</c:v>
                </c:pt>
                <c:pt idx="23">
                  <c:v>0.9</c:v>
                </c:pt>
              </c:numCache>
            </c:numRef>
          </c:val>
          <c:extLst>
            <c:ext xmlns:c16="http://schemas.microsoft.com/office/drawing/2014/chart" uri="{C3380CC4-5D6E-409C-BE32-E72D297353CC}">
              <c16:uniqueId val="{00000000-F7E2-4F6F-A1AA-DD65B7500B23}"/>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6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49</c:v>
                </c:pt>
                <c:pt idx="1">
                  <c:v>64</c:v>
                </c:pt>
                <c:pt idx="2">
                  <c:v>35</c:v>
                </c:pt>
                <c:pt idx="3">
                  <c:v>69</c:v>
                </c:pt>
                <c:pt idx="4">
                  <c:v>56</c:v>
                </c:pt>
                <c:pt idx="5">
                  <c:v>78</c:v>
                </c:pt>
                <c:pt idx="6">
                  <c:v>74</c:v>
                </c:pt>
                <c:pt idx="7">
                  <c:v>77</c:v>
                </c:pt>
                <c:pt idx="8">
                  <c:v>77</c:v>
                </c:pt>
                <c:pt idx="9">
                  <c:v>77</c:v>
                </c:pt>
                <c:pt idx="10">
                  <c:v>81</c:v>
                </c:pt>
                <c:pt idx="11">
                  <c:v>78</c:v>
                </c:pt>
                <c:pt idx="12">
                  <c:v>82</c:v>
                </c:pt>
                <c:pt idx="13">
                  <c:v>86</c:v>
                </c:pt>
                <c:pt idx="14">
                  <c:v>79</c:v>
                </c:pt>
                <c:pt idx="15">
                  <c:v>81</c:v>
                </c:pt>
                <c:pt idx="16">
                  <c:v>89</c:v>
                </c:pt>
                <c:pt idx="17">
                  <c:v>66.7</c:v>
                </c:pt>
                <c:pt idx="19">
                  <c:v>58</c:v>
                </c:pt>
                <c:pt idx="20">
                  <c:v>77</c:v>
                </c:pt>
                <c:pt idx="21">
                  <c:v>74</c:v>
                </c:pt>
                <c:pt idx="22">
                  <c:v>95</c:v>
                </c:pt>
                <c:pt idx="23">
                  <c:v>78</c:v>
                </c:pt>
              </c:numCache>
            </c:numRef>
          </c:val>
          <c:extLst>
            <c:ext xmlns:c16="http://schemas.microsoft.com/office/drawing/2014/chart" uri="{C3380CC4-5D6E-409C-BE32-E72D297353CC}">
              <c16:uniqueId val="{00000000-80D2-4FAE-ABA7-01BA603CBD8D}"/>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130</cx:pt>
          <cx:pt idx="1">0</cx:pt>
          <cx:pt idx="2">563</cx:pt>
          <cx:pt idx="3">43</cx:pt>
          <cx:pt idx="4">511</cx:pt>
          <cx:pt idx="5">446</cx:pt>
          <cx:pt idx="6">136</cx:pt>
          <cx:pt idx="7">110</cx:pt>
          <cx:pt idx="8">36</cx:pt>
          <cx:pt idx="9">97</cx:pt>
          <cx:pt idx="10">160</cx:pt>
          <cx:pt idx="11">101</cx:pt>
          <cx:pt idx="12">180</cx:pt>
          <cx:pt idx="13">351</cx:pt>
          <cx:pt idx="14">1334</cx:pt>
          <cx:pt idx="15">92</cx:pt>
        </cx:lvl>
      </cx:numDim>
    </cx:data>
  </cx:chartData>
  <cx:chart>
    <cx:plotArea>
      <cx:plotAreaRegion>
        <cx:series layoutId="treemap" uniqueId="{DFD13C0B-3AF2-427D-AA18-6545C6E0104E}">
          <cx:dataPt idx="2">
            <cx:spPr>
              <a:solidFill>
                <a:srgbClr val="00B050"/>
              </a:solidFill>
            </cx:spPr>
          </cx:dataPt>
          <cx:dataLabels pos="inEnd">
            <cx:visibility seriesName="0" categoryName="1" value="0"/>
            <cx:dataLabel idx="10">
              <cx:spPr>
                <a:solidFill>
                  <a:schemeClr val="accent1">
                    <a:lumMod val="75000"/>
                  </a:schemeClr>
                </a:solidFill>
              </cx:spPr>
              <cx:visibility seriesName="0" categoryName="1" value="0"/>
            </cx:dataLabel>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Flekkefjord samlet for hele befolkningen: 42,6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ea typeface="Calibri"/>
              <a:cs typeface="Calibri"/>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Kartet til høyre</a:t>
            </a:r>
            <a:r>
              <a:rPr lang="nb-NO" baseline="0"/>
              <a:t> er laget på grunnlag av </a:t>
            </a:r>
            <a:r>
              <a:rPr lang="nb-NO" baseline="0" err="1"/>
              <a:t>SSB’s</a:t>
            </a:r>
            <a:r>
              <a:rPr lang="nb-NO" baseline="0"/>
              <a:t> rutenettstatistikk. </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for virksomhetsinfo:</a:t>
            </a:r>
            <a:r>
              <a:rPr lang="nb-NO" baseline="0" dirty="0"/>
              <a:t> Brønnøysundregisteret.</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a:p>
          <a:p>
            <a:pPr marL="171450" indent="-171450">
              <a:buFont typeface="Arial" panose="020B0604020202020204" pitchFamily="34" charset="0"/>
              <a:buChar char="•"/>
            </a:pPr>
            <a:r>
              <a:rPr lang="nb-NO"/>
              <a:t>Standpunktkarakterer og eksamensresultater inngår i elevenes sluttvurdering og skal gi informasjon om elevenes kompetanse ved avslutningen av grunnopplæringen.</a:t>
            </a:r>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endParaRPr lang="nb-NO"/>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a:solidFill>
                  <a:schemeClr val="tx1"/>
                </a:solidFill>
                <a:effectLst/>
                <a:latin typeface="+mn-lt"/>
                <a:ea typeface="+mn-ea"/>
                <a:cs typeface="+mn-cs"/>
              </a:rPr>
              <a:t>FHI</a:t>
            </a:r>
            <a:r>
              <a:rPr lang="nb-NO" sz="1200" b="0" i="0" kern="120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a:p>
          <a:p>
            <a:endParaRPr lang="nb-NO"/>
          </a:p>
          <a:p>
            <a:r>
              <a:rPr lang="nb-NO"/>
              <a:t>Kilde: Folkehelseinstituttet,</a:t>
            </a:r>
            <a:r>
              <a:rPr lang="nb-NO" baseline="0"/>
              <a:t> kommunehelsa.</a:t>
            </a: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2361478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Flekkefjord</a:t>
            </a:r>
          </a:p>
        </p:txBody>
      </p:sp>
      <p:sp>
        <p:nvSpPr>
          <p:cNvPr id="3" name="Undertittel 2"/>
          <p:cNvSpPr>
            <a:spLocks noGrp="1"/>
          </p:cNvSpPr>
          <p:nvPr>
            <p:ph type="subTitle" idx="1"/>
          </p:nvPr>
        </p:nvSpPr>
        <p:spPr>
          <a:xfrm>
            <a:off x="1193800" y="3594627"/>
            <a:ext cx="6920600"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51" y="247324"/>
            <a:ext cx="691435" cy="782757"/>
          </a:xfrm>
          <a:prstGeom prst="rect">
            <a:avLst/>
          </a:prstGeom>
        </p:spPr>
      </p:pic>
      <p:sp>
        <p:nvSpPr>
          <p:cNvPr id="2" name="Tittel 1"/>
          <p:cNvSpPr>
            <a:spLocks noGrp="1"/>
          </p:cNvSpPr>
          <p:nvPr>
            <p:ph type="title"/>
          </p:nvPr>
        </p:nvSpPr>
        <p:spPr>
          <a:xfrm>
            <a:off x="1564106" y="344475"/>
            <a:ext cx="8064645" cy="685606"/>
          </a:xfrm>
        </p:spPr>
        <p:txBody>
          <a:bodyPr/>
          <a:lstStyle/>
          <a:p>
            <a:r>
              <a:rPr lang="nb-NO" sz="3200"/>
              <a:t>Kjappe fakta om Flekkefjord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3293154565"/>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a:t>
                      </a:r>
                      <a:r>
                        <a:rPr lang="nb-NO" sz="1200" baseline="0"/>
                        <a:t> (km2)</a:t>
                      </a:r>
                      <a:endParaRPr lang="nb-NO" sz="120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544</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481</a:t>
                      </a:r>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12</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63</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18</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62</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598823813"/>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5 (721</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1 (380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r>
                        <a:rPr lang="nb-NO" sz="1200">
                          <a:solidFill>
                            <a:schemeClr val="tx1"/>
                          </a:solidFill>
                        </a:rPr>
                        <a:t>Flekkefjord </a:t>
                      </a:r>
                      <a:r>
                        <a:rPr lang="nb-NO" sz="1200" err="1">
                          <a:solidFill>
                            <a:schemeClr val="tx1"/>
                          </a:solidFill>
                        </a:rPr>
                        <a:t>vgs</a:t>
                      </a:r>
                      <a:endParaRPr lang="nb-NO" sz="120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a:solidFill>
                            <a:schemeClr val="tx1"/>
                          </a:solidFill>
                        </a:rPr>
                        <a:t>Flekkefjord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186</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875130414"/>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9</a:t>
                      </a:r>
                      <a:r>
                        <a:rPr lang="nb-NO" sz="1200" baseline="0" dirty="0"/>
                        <a:t> 373</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49,4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73 %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41,9 - kvinner</a:t>
                      </a:r>
                      <a:r>
                        <a:rPr lang="nb-NO" sz="1200" dirty="0"/>
                        <a:t> 43,2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80,5 - kvinner 84,2</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a:solidFill>
                            <a:schemeClr val="tx1"/>
                          </a:solidFill>
                        </a:rPr>
                        <a:t>Personer per husholdning</a:t>
                      </a:r>
                      <a:endParaRPr lang="nb-NO">
                        <a:solidFill>
                          <a:schemeClr val="tx1"/>
                        </a:solidFill>
                      </a:endParaRPr>
                    </a:p>
                  </a:txBody>
                  <a:tcPr/>
                </a:tc>
                <a:tc>
                  <a:txBody>
                    <a:bodyPr/>
                    <a:lstStyle/>
                    <a:p>
                      <a:pPr lvl="0" algn="ctr">
                        <a:buNone/>
                      </a:pPr>
                      <a:r>
                        <a:rPr lang="nb-NO" sz="1200" b="0" u="none" strike="noStrike" noProof="0" dirty="0">
                          <a:solidFill>
                            <a:schemeClr val="tx1"/>
                          </a:solidFill>
                        </a:rPr>
                        <a:t>2,2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4147626123"/>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solidFill>
                            <a:schemeClr val="tx1"/>
                          </a:solidFill>
                        </a:rPr>
                        <a:t>Flekkefjord</a:t>
                      </a:r>
                    </a:p>
                  </a:txBody>
                  <a:tcPr/>
                </a:tc>
                <a:extLst>
                  <a:ext uri="{0D108BD9-81ED-4DB2-BD59-A6C34878D82A}">
                    <a16:rowId xmlns:a16="http://schemas.microsoft.com/office/drawing/2014/main" val="3696038960"/>
                  </a:ext>
                </a:extLst>
              </a:tr>
              <a:tr h="312707">
                <a:tc>
                  <a:txBody>
                    <a:bodyPr/>
                    <a:lstStyle/>
                    <a:p>
                      <a:r>
                        <a:rPr lang="nb-NO" sz="1200"/>
                        <a:t>Interkommunalt politisk</a:t>
                      </a:r>
                      <a:r>
                        <a:rPr lang="nb-NO" sz="1200" baseline="0"/>
                        <a:t> råd</a:t>
                      </a:r>
                      <a:endParaRPr lang="nb-NO" sz="1200"/>
                    </a:p>
                  </a:txBody>
                  <a:tcPr/>
                </a:tc>
                <a:tc>
                  <a:txBody>
                    <a:bodyPr/>
                    <a:lstStyle/>
                    <a:p>
                      <a:pPr algn="ctr"/>
                      <a:r>
                        <a:rPr lang="nb-NO" sz="1200"/>
                        <a:t>Lister</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53,9</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BA42 Flekkefjord</a:t>
                      </a:r>
                    </a:p>
                  </a:txBody>
                  <a:tcPr/>
                </a:tc>
                <a:extLst>
                  <a:ext uri="{0D108BD9-81ED-4DB2-BD59-A6C34878D82A}">
                    <a16:rowId xmlns:a16="http://schemas.microsoft.com/office/drawing/2014/main" val="2448623123"/>
                  </a:ext>
                </a:extLst>
              </a:tr>
            </a:tbl>
          </a:graphicData>
        </a:graphic>
      </p:graphicFrame>
      <p:pic>
        <p:nvPicPr>
          <p:cNvPr id="7" name="Bilde 6"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2621" y="41886"/>
            <a:ext cx="2889380" cy="5773872"/>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Befolkning og demografi</a:t>
            </a:r>
          </a:p>
        </p:txBody>
      </p:sp>
      <p:sp>
        <p:nvSpPr>
          <p:cNvPr id="4" name="TekstSylinder 3"/>
          <p:cNvSpPr txBox="1"/>
          <p:nvPr/>
        </p:nvSpPr>
        <p:spPr>
          <a:xfrm>
            <a:off x="517355" y="5086133"/>
            <a:ext cx="4638305" cy="830997"/>
          </a:xfrm>
          <a:prstGeom prst="rect">
            <a:avLst/>
          </a:prstGeom>
          <a:noFill/>
        </p:spPr>
        <p:txBody>
          <a:bodyPr wrap="square" rtlCol="0">
            <a:spAutoFit/>
          </a:bodyPr>
          <a:lstStyle/>
          <a:p>
            <a:pPr algn="l"/>
            <a:r>
              <a:rPr lang="nb-NO" sz="1600" dirty="0"/>
              <a:t>SSB spår befolkningsnedgang i Flekkefjord som følge av negativt fødselsoverskudd og negativ netto innenlands flytting.</a:t>
            </a:r>
          </a:p>
        </p:txBody>
      </p:sp>
      <p:sp>
        <p:nvSpPr>
          <p:cNvPr id="8" name="TekstSylinder 7"/>
          <p:cNvSpPr txBox="1"/>
          <p:nvPr/>
        </p:nvSpPr>
        <p:spPr>
          <a:xfrm>
            <a:off x="5894023" y="4977917"/>
            <a:ext cx="6080725"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2,8 til 2,1 i 2040. Aldringen er sterkere i Flekkefjord enn snittet for Agder. </a:t>
            </a:r>
          </a:p>
        </p:txBody>
      </p:sp>
      <p:sp>
        <p:nvSpPr>
          <p:cNvPr id="3" name="TekstSylinder 2">
            <a:extLst>
              <a:ext uri="{FF2B5EF4-FFF2-40B4-BE49-F238E27FC236}">
                <a16:creationId xmlns:a16="http://schemas.microsoft.com/office/drawing/2014/main" id="{068D2664-0B7A-2A5F-F508-CEB0A08FAA22}"/>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graphicFrame>
        <p:nvGraphicFramePr>
          <p:cNvPr id="5" name="Diagram 4"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80608678"/>
              </p:ext>
            </p:extLst>
          </p:nvPr>
        </p:nvGraphicFramePr>
        <p:xfrm>
          <a:off x="308366" y="1253642"/>
          <a:ext cx="4946806" cy="3451708"/>
        </p:xfrm>
        <a:graphic>
          <a:graphicData uri="http://schemas.openxmlformats.org/drawingml/2006/chart">
            <c:chart xmlns:c="http://schemas.openxmlformats.org/drawingml/2006/chart" xmlns:r="http://schemas.openxmlformats.org/officeDocument/2006/relationships" r:id="rId4"/>
          </a:graphicData>
        </a:graphic>
      </p:graphicFrame>
      <p:pic>
        <p:nvPicPr>
          <p:cNvPr id="9" name="Bilde 8">
            <a:extLst>
              <a:ext uri="{FF2B5EF4-FFF2-40B4-BE49-F238E27FC236}">
                <a16:creationId xmlns:a16="http://schemas.microsoft.com/office/drawing/2014/main" id="{3275F6D5-B03F-9C52-FC6C-F61A081404C7}"/>
              </a:ext>
            </a:extLst>
          </p:cNvPr>
          <p:cNvPicPr>
            <a:picLocks noChangeAspect="1"/>
          </p:cNvPicPr>
          <p:nvPr/>
        </p:nvPicPr>
        <p:blipFill>
          <a:blip r:embed="rId5"/>
          <a:stretch>
            <a:fillRect/>
          </a:stretch>
        </p:blipFill>
        <p:spPr>
          <a:xfrm>
            <a:off x="5771997" y="1253642"/>
            <a:ext cx="6321165" cy="3386338"/>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a:t>Befolkningsutvikling og distrikt</a:t>
            </a:r>
          </a:p>
        </p:txBody>
      </p:sp>
      <p:sp>
        <p:nvSpPr>
          <p:cNvPr id="5" name="TekstSylinder 4"/>
          <p:cNvSpPr txBox="1"/>
          <p:nvPr/>
        </p:nvSpPr>
        <p:spPr>
          <a:xfrm>
            <a:off x="496763" y="1476245"/>
            <a:ext cx="5704247" cy="4247317"/>
          </a:xfrm>
          <a:prstGeom prst="rect">
            <a:avLst/>
          </a:prstGeom>
          <a:noFill/>
        </p:spPr>
        <p:txBody>
          <a:bodyPr wrap="square" rtlCol="0">
            <a:spAutoFit/>
          </a:bodyPr>
          <a:lstStyle/>
          <a:p>
            <a:pPr algn="l"/>
            <a:r>
              <a:rPr lang="nb-NO" dirty="0"/>
              <a:t>Fra 2020 til 2026 økte folketallet i Flekkefjord med 345 personer (3,8 %). En del av veksten skyldes </a:t>
            </a:r>
            <a:r>
              <a:rPr lang="nb-NO" dirty="0" err="1"/>
              <a:t>flyktningtilstrømming</a:t>
            </a:r>
            <a:r>
              <a:rPr lang="nb-NO" dirty="0"/>
              <a:t> i 2022. </a:t>
            </a:r>
          </a:p>
          <a:p>
            <a:pPr algn="l"/>
            <a:endParaRPr lang="nb-NO" dirty="0"/>
          </a:p>
          <a:p>
            <a:r>
              <a:rPr lang="nb-NO" dirty="0"/>
              <a:t>I perioden er det en grunnkrets som skiller seg ut med høy vekst, og det er Drangeid som har hatt en økning på 95 personer. Fem grunnkretser har ikke hatt vekst, og av de er det to grunnkretser som har hatt nedgang. Dette er Hidrasund (-1) og Nedland (-1</a:t>
            </a:r>
            <a:r>
              <a:rPr lang="nb-NO"/>
              <a:t>).  </a:t>
            </a:r>
            <a:endParaRPr lang="nb-NO" dirty="0"/>
          </a:p>
          <a:p>
            <a:endParaRPr lang="nb-NO" dirty="0"/>
          </a:p>
          <a:p>
            <a:r>
              <a:rPr lang="nb-NO" dirty="0"/>
              <a:t>Innvandring til byene, aldring, og søken etter nærhet til service/tjenester​ og arbeidsmarked​ gjør at mange kommuner kan oppleve vekst i kommunesenter og tettsteder uavhengig av befolkningsutviklingen i kommunen samlet sett. </a:t>
            </a:r>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a:t>Kart over befolkningsutvikling i kommuner og grunnkretser: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7FE7FAD5-2A54-B28E-7362-D614B83352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4533" y="229828"/>
            <a:ext cx="5704247" cy="5704247"/>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7280" y="295468"/>
            <a:ext cx="4960703" cy="685606"/>
          </a:xfrm>
        </p:spPr>
        <p:txBody>
          <a:bodyPr/>
          <a:lstStyle/>
          <a:p>
            <a:r>
              <a:rPr lang="nb-NO"/>
              <a:t>Boligbygging 	</a:t>
            </a:r>
          </a:p>
        </p:txBody>
      </p:sp>
      <p:sp>
        <p:nvSpPr>
          <p:cNvPr id="7" name="Plassholder for innhold 2"/>
          <p:cNvSpPr txBox="1">
            <a:spLocks/>
          </p:cNvSpPr>
          <p:nvPr/>
        </p:nvSpPr>
        <p:spPr>
          <a:xfrm>
            <a:off x="469698" y="1229879"/>
            <a:ext cx="5362259" cy="1013736"/>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32 boliger i året, hvorav ca. 43 % var eneboliger.</a:t>
            </a:r>
          </a:p>
        </p:txBody>
      </p:sp>
      <p:sp>
        <p:nvSpPr>
          <p:cNvPr id="6" name="Tittel 1">
            <a:extLst>
              <a:ext uri="{FF2B5EF4-FFF2-40B4-BE49-F238E27FC236}">
                <a16:creationId xmlns:a16="http://schemas.microsoft.com/office/drawing/2014/main" id="{CE5207F9-4FA9-E328-167B-6EB1EF6311FA}"/>
              </a:ext>
            </a:extLst>
          </p:cNvPr>
          <p:cNvSpPr txBox="1">
            <a:spLocks/>
          </p:cNvSpPr>
          <p:nvPr/>
        </p:nvSpPr>
        <p:spPr>
          <a:xfrm>
            <a:off x="6524019" y="295864"/>
            <a:ext cx="4960703"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4 797 boliger i kommunen (bebodde og ubebodde).</a:t>
            </a:r>
          </a:p>
        </p:txBody>
      </p:sp>
      <p:sp>
        <p:nvSpPr>
          <p:cNvPr id="5" name="TekstSylinder 4">
            <a:extLst>
              <a:ext uri="{FF2B5EF4-FFF2-40B4-BE49-F238E27FC236}">
                <a16:creationId xmlns:a16="http://schemas.microsoft.com/office/drawing/2014/main" id="{72C38B41-131A-AFC1-9683-784948204578}"/>
              </a:ext>
            </a:extLst>
          </p:cNvPr>
          <p:cNvSpPr txBox="1"/>
          <p:nvPr/>
        </p:nvSpPr>
        <p:spPr>
          <a:xfrm>
            <a:off x="9572410" y="6270703"/>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585643401"/>
              </p:ext>
            </p:extLst>
          </p:nvPr>
        </p:nvGraphicFramePr>
        <p:xfrm>
          <a:off x="707280" y="2492419"/>
          <a:ext cx="508973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66448376"/>
              </p:ext>
            </p:extLst>
          </p:nvPr>
        </p:nvGraphicFramePr>
        <p:xfrm>
          <a:off x="6524019" y="2494959"/>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16936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4828739" cy="685606"/>
          </a:xfrm>
        </p:spPr>
        <p:txBody>
          <a:bodyPr/>
          <a:lstStyle/>
          <a:p>
            <a:r>
              <a:rPr lang="nb-NO" dirty="0"/>
              <a:t>Sysselsetting</a:t>
            </a:r>
          </a:p>
        </p:txBody>
      </p:sp>
      <p:sp>
        <p:nvSpPr>
          <p:cNvPr id="5" name="Plassholder for innhold 3"/>
          <p:cNvSpPr>
            <a:spLocks noGrp="1"/>
          </p:cNvSpPr>
          <p:nvPr>
            <p:ph sz="half" idx="1"/>
          </p:nvPr>
        </p:nvSpPr>
        <p:spPr>
          <a:xfrm>
            <a:off x="573578" y="1079110"/>
            <a:ext cx="5277911" cy="2898530"/>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2000" i="1" dirty="0"/>
          </a:p>
          <a:p>
            <a:pPr marL="0" indent="0">
              <a:buNone/>
            </a:pPr>
            <a:r>
              <a:rPr lang="nb-NO" sz="2000" i="1" dirty="0"/>
              <a:t>Flekkefjord:</a:t>
            </a:r>
          </a:p>
          <a:p>
            <a:r>
              <a:rPr lang="nb-NO" sz="2000" dirty="0"/>
              <a:t>Høyere sysselsettingsandel enn gjennomsnittet for fylket. </a:t>
            </a:r>
          </a:p>
        </p:txBody>
      </p:sp>
      <p:sp>
        <p:nvSpPr>
          <p:cNvPr id="8" name="TekstSylinder 7">
            <a:extLst>
              <a:ext uri="{FF2B5EF4-FFF2-40B4-BE49-F238E27FC236}">
                <a16:creationId xmlns:a16="http://schemas.microsoft.com/office/drawing/2014/main" id="{2657CD77-47C6-5BFC-5EDA-CF9073283A46}"/>
              </a:ext>
            </a:extLst>
          </p:cNvPr>
          <p:cNvSpPr txBox="1"/>
          <p:nvPr/>
        </p:nvSpPr>
        <p:spPr>
          <a:xfrm>
            <a:off x="9102969" y="622349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6460CA81-49E3-0255-0627-00E71EDEB229}"/>
              </a:ext>
            </a:extLst>
          </p:cNvPr>
          <p:cNvGraphicFramePr>
            <a:graphicFrameLocks noGrp="1"/>
          </p:cNvGraphicFramePr>
          <p:nvPr>
            <p:extLst>
              <p:ext uri="{D42A27DB-BD31-4B8C-83A1-F6EECF244321}">
                <p14:modId xmlns:p14="http://schemas.microsoft.com/office/powerpoint/2010/main" val="3831331314"/>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Flekkefjord</a:t>
                      </a:r>
                    </a:p>
                  </a:txBody>
                  <a:tcPr anchor="ctr"/>
                </a:tc>
                <a:tc>
                  <a:txBody>
                    <a:bodyPr/>
                    <a:lstStyle/>
                    <a:p>
                      <a:pPr algn="ctr"/>
                      <a:r>
                        <a:rPr lang="nb-NO" sz="1400" b="0" dirty="0"/>
                        <a:t>75,1</a:t>
                      </a:r>
                    </a:p>
                  </a:txBody>
                  <a:tcPr anchor="ctr"/>
                </a:tc>
                <a:tc>
                  <a:txBody>
                    <a:bodyPr/>
                    <a:lstStyle/>
                    <a:p>
                      <a:pPr algn="ctr"/>
                      <a:r>
                        <a:rPr lang="nb-NO" sz="1400" b="0" dirty="0"/>
                        <a:t>78,1</a:t>
                      </a:r>
                    </a:p>
                  </a:txBody>
                  <a:tcPr anchor="ctr"/>
                </a:tc>
                <a:tc>
                  <a:txBody>
                    <a:bodyPr/>
                    <a:lstStyle/>
                    <a:p>
                      <a:pPr algn="ctr"/>
                      <a:r>
                        <a:rPr lang="nb-NO" sz="1400" b="0" dirty="0"/>
                        <a:t>72,0</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F0808D37-63D8-71F2-6DF7-02DAC01CFAFD}"/>
              </a:ext>
            </a:extLst>
          </p:cNvPr>
          <p:cNvPicPr>
            <a:picLocks noChangeAspect="1"/>
          </p:cNvPicPr>
          <p:nvPr/>
        </p:nvPicPr>
        <p:blipFill>
          <a:blip r:embed="rId4"/>
          <a:stretch>
            <a:fillRect/>
          </a:stretch>
        </p:blipFill>
        <p:spPr>
          <a:xfrm>
            <a:off x="6679439" y="0"/>
            <a:ext cx="5512561" cy="6040877"/>
          </a:xfrm>
          <a:prstGeom prst="rect">
            <a:avLst/>
          </a:prstGeom>
        </p:spPr>
      </p:pic>
      <p:sp>
        <p:nvSpPr>
          <p:cNvPr id="9" name="TekstSylinder 8">
            <a:extLst>
              <a:ext uri="{FF2B5EF4-FFF2-40B4-BE49-F238E27FC236}">
                <a16:creationId xmlns:a16="http://schemas.microsoft.com/office/drawing/2014/main" id="{03D7B19B-C8AB-20A6-6664-47BC904DB4A5}"/>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43797"/>
            <a:ext cx="5218706" cy="557044"/>
          </a:xfrm>
        </p:spPr>
        <p:txBody>
          <a:bodyPr/>
          <a:lstStyle/>
          <a:p>
            <a:pPr algn="ctr"/>
            <a:r>
              <a:rPr lang="nb-NO">
                <a:solidFill>
                  <a:schemeClr val="bg2">
                    <a:lumMod val="10000"/>
                  </a:schemeClr>
                </a:solidFill>
              </a:rPr>
              <a:t>Bo- og arbeidsmarkeder</a:t>
            </a:r>
          </a:p>
        </p:txBody>
      </p:sp>
      <p:sp>
        <p:nvSpPr>
          <p:cNvPr id="3" name="Plassholder for innhold 2"/>
          <p:cNvSpPr>
            <a:spLocks noGrp="1"/>
          </p:cNvSpPr>
          <p:nvPr>
            <p:ph idx="1"/>
          </p:nvPr>
        </p:nvSpPr>
        <p:spPr>
          <a:xfrm>
            <a:off x="527346" y="1058292"/>
            <a:ext cx="6566670" cy="1411280"/>
          </a:xfrm>
        </p:spPr>
        <p:txBody>
          <a:bodyPr>
            <a:noAutofit/>
          </a:bodyPr>
          <a:lstStyle/>
          <a:p>
            <a:r>
              <a:rPr lang="nb-NO" sz="2000"/>
              <a:t>71 </a:t>
            </a:r>
            <a:r>
              <a:rPr lang="nb-NO" sz="2000" dirty="0"/>
              <a:t>% av de sysselsatte med bosted i Flekkefjord jobber i hjemkommunen, og 5 % jobber i Kvinesdal. </a:t>
            </a:r>
          </a:p>
          <a:p>
            <a:r>
              <a:rPr lang="nb-NO" sz="2000" dirty="0"/>
              <a:t>10 % av de sysselsatte i Flekkefjord har bosted i Kvinesdal.</a:t>
            </a:r>
            <a:endParaRPr lang="nb-NO" sz="2000" i="1" dirty="0"/>
          </a:p>
        </p:txBody>
      </p:sp>
      <p:sp>
        <p:nvSpPr>
          <p:cNvPr id="29" name="TekstSylinder 28"/>
          <p:cNvSpPr txBox="1"/>
          <p:nvPr/>
        </p:nvSpPr>
        <p:spPr>
          <a:xfrm>
            <a:off x="4725521" y="2596599"/>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6" name="TekstSylinder 5">
            <a:extLst>
              <a:ext uri="{FF2B5EF4-FFF2-40B4-BE49-F238E27FC236}">
                <a16:creationId xmlns:a16="http://schemas.microsoft.com/office/drawing/2014/main" id="{2B848CFA-6AE5-2E6E-CF21-DC7FB621BE06}"/>
              </a:ext>
            </a:extLst>
          </p:cNvPr>
          <p:cNvSpPr txBox="1"/>
          <p:nvPr/>
        </p:nvSpPr>
        <p:spPr>
          <a:xfrm>
            <a:off x="8281141" y="6135280"/>
            <a:ext cx="2067793" cy="369332"/>
          </a:xfrm>
          <a:prstGeom prst="rect">
            <a:avLst/>
          </a:prstGeom>
          <a:noFill/>
        </p:spPr>
        <p:txBody>
          <a:bodyPr wrap="square" rtlCol="0">
            <a:spAutoFit/>
          </a:bodyPr>
          <a:lstStyle/>
          <a:p>
            <a:pPr algn="l"/>
            <a:r>
              <a:rPr lang="nb-NO">
                <a:hlinkClick r:id="rId4"/>
              </a:rPr>
              <a:t>Rapport pendling</a:t>
            </a:r>
            <a:endParaRPr lang="nb-NO"/>
          </a:p>
        </p:txBody>
      </p:sp>
      <p:graphicFrame>
        <p:nvGraphicFramePr>
          <p:cNvPr id="40" name="Tabell 39">
            <a:extLst>
              <a:ext uri="{FF2B5EF4-FFF2-40B4-BE49-F238E27FC236}">
                <a16:creationId xmlns:a16="http://schemas.microsoft.com/office/drawing/2014/main" id="{A43153FE-257C-811D-551B-5805F2B00F5F}"/>
              </a:ext>
            </a:extLst>
          </p:cNvPr>
          <p:cNvGraphicFramePr>
            <a:graphicFrameLocks noGrp="1"/>
          </p:cNvGraphicFramePr>
          <p:nvPr>
            <p:extLst>
              <p:ext uri="{D42A27DB-BD31-4B8C-83A1-F6EECF244321}">
                <p14:modId xmlns:p14="http://schemas.microsoft.com/office/powerpoint/2010/main" val="3172011879"/>
              </p:ext>
            </p:extLst>
          </p:nvPr>
        </p:nvGraphicFramePr>
        <p:xfrm>
          <a:off x="760982" y="2586714"/>
          <a:ext cx="3670301" cy="1543050"/>
        </p:xfrm>
        <a:graphic>
          <a:graphicData uri="http://schemas.openxmlformats.org/drawingml/2006/table">
            <a:tbl>
              <a:tblPr/>
              <a:tblGrid>
                <a:gridCol w="1433860">
                  <a:extLst>
                    <a:ext uri="{9D8B030D-6E8A-4147-A177-3AD203B41FA5}">
                      <a16:colId xmlns:a16="http://schemas.microsoft.com/office/drawing/2014/main" val="2404799249"/>
                    </a:ext>
                  </a:extLst>
                </a:gridCol>
                <a:gridCol w="1322831">
                  <a:extLst>
                    <a:ext uri="{9D8B030D-6E8A-4147-A177-3AD203B41FA5}">
                      <a16:colId xmlns:a16="http://schemas.microsoft.com/office/drawing/2014/main" val="155949878"/>
                    </a:ext>
                  </a:extLst>
                </a:gridCol>
                <a:gridCol w="913610">
                  <a:extLst>
                    <a:ext uri="{9D8B030D-6E8A-4147-A177-3AD203B41FA5}">
                      <a16:colId xmlns:a16="http://schemas.microsoft.com/office/drawing/2014/main" val="1654772800"/>
                    </a:ext>
                  </a:extLst>
                </a:gridCol>
              </a:tblGrid>
              <a:tr h="228600">
                <a:tc>
                  <a:txBody>
                    <a:bodyPr/>
                    <a:lstStyle/>
                    <a:p>
                      <a:pPr algn="l" fontAlgn="b">
                        <a:buNone/>
                      </a:pPr>
                      <a:r>
                        <a:rPr lang="nb-NO" sz="1400" b="0" i="0" u="none" strike="noStrike" dirty="0">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032506421"/>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3 194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34244328"/>
                  </a:ext>
                </a:extLst>
              </a:tr>
              <a:tr h="219075">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Andre regioner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741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810153026"/>
                  </a:ext>
                </a:extLst>
              </a:tr>
              <a:tr h="219075">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336928479"/>
                  </a:ext>
                </a:extLst>
              </a:tr>
              <a:tr h="219075">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83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494663766"/>
                  </a:ext>
                </a:extLst>
              </a:tr>
              <a:tr h="219075">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75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011156337"/>
                  </a:ext>
                </a:extLst>
              </a:tr>
              <a:tr h="219075">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0743338"/>
                  </a:ext>
                </a:extLst>
              </a:tr>
            </a:tbl>
          </a:graphicData>
        </a:graphic>
      </p:graphicFrame>
      <p:graphicFrame>
        <p:nvGraphicFramePr>
          <p:cNvPr id="41" name="Tabell 40">
            <a:extLst>
              <a:ext uri="{FF2B5EF4-FFF2-40B4-BE49-F238E27FC236}">
                <a16:creationId xmlns:a16="http://schemas.microsoft.com/office/drawing/2014/main" id="{684B571C-3E00-D3C8-21D1-EF17BEA6B9C0}"/>
              </a:ext>
            </a:extLst>
          </p:cNvPr>
          <p:cNvGraphicFramePr>
            <a:graphicFrameLocks noGrp="1"/>
          </p:cNvGraphicFramePr>
          <p:nvPr>
            <p:extLst>
              <p:ext uri="{D42A27DB-BD31-4B8C-83A1-F6EECF244321}">
                <p14:modId xmlns:p14="http://schemas.microsoft.com/office/powerpoint/2010/main" val="591621565"/>
              </p:ext>
            </p:extLst>
          </p:nvPr>
        </p:nvGraphicFramePr>
        <p:xfrm>
          <a:off x="751112" y="4365224"/>
          <a:ext cx="3670301" cy="1600200"/>
        </p:xfrm>
        <a:graphic>
          <a:graphicData uri="http://schemas.openxmlformats.org/drawingml/2006/table">
            <a:tbl>
              <a:tblPr/>
              <a:tblGrid>
                <a:gridCol w="1433860">
                  <a:extLst>
                    <a:ext uri="{9D8B030D-6E8A-4147-A177-3AD203B41FA5}">
                      <a16:colId xmlns:a16="http://schemas.microsoft.com/office/drawing/2014/main" val="2291895036"/>
                    </a:ext>
                  </a:extLst>
                </a:gridCol>
                <a:gridCol w="1322831">
                  <a:extLst>
                    <a:ext uri="{9D8B030D-6E8A-4147-A177-3AD203B41FA5}">
                      <a16:colId xmlns:a16="http://schemas.microsoft.com/office/drawing/2014/main" val="2144683239"/>
                    </a:ext>
                  </a:extLst>
                </a:gridCol>
                <a:gridCol w="913610">
                  <a:extLst>
                    <a:ext uri="{9D8B030D-6E8A-4147-A177-3AD203B41FA5}">
                      <a16:colId xmlns:a16="http://schemas.microsoft.com/office/drawing/2014/main" val="2210629203"/>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932539388"/>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3 194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59466247"/>
                  </a:ext>
                </a:extLst>
              </a:tr>
              <a:tr h="228600">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446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232863020"/>
                  </a:ext>
                </a:extLst>
              </a:tr>
              <a:tr h="228600">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144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02254985"/>
                  </a:ext>
                </a:extLst>
              </a:tr>
              <a:tr h="228600">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131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446611314"/>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6996318"/>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54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505237281"/>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Sektorfordeling og ansattutvikling</a:t>
            </a:r>
          </a:p>
        </p:txBody>
      </p:sp>
      <p:sp>
        <p:nvSpPr>
          <p:cNvPr id="10" name="TekstSylinder 9"/>
          <p:cNvSpPr txBox="1"/>
          <p:nvPr/>
        </p:nvSpPr>
        <p:spPr>
          <a:xfrm>
            <a:off x="676027" y="4808916"/>
            <a:ext cx="5865341" cy="830997"/>
          </a:xfrm>
          <a:prstGeom prst="rect">
            <a:avLst/>
          </a:prstGeom>
          <a:noFill/>
        </p:spPr>
        <p:txBody>
          <a:bodyPr wrap="square" rtlCol="0">
            <a:spAutoFit/>
          </a:bodyPr>
          <a:lstStyle/>
          <a:p>
            <a:pPr algn="l"/>
            <a:r>
              <a:rPr lang="nb-NO" sz="1600" dirty="0"/>
              <a:t>Flekkefjord har en lavere andel ansatte i privat sektor enn snittet for Agder og Norge. Antall ansatte i privat sektor har økt med ca. 130 personer siden 2020.</a:t>
            </a:r>
          </a:p>
        </p:txBody>
      </p:sp>
      <p:graphicFrame>
        <p:nvGraphicFramePr>
          <p:cNvPr id="8" name="Tabell 7">
            <a:extLst>
              <a:ext uri="{FF2B5EF4-FFF2-40B4-BE49-F238E27FC236}">
                <a16:creationId xmlns:a16="http://schemas.microsoft.com/office/drawing/2014/main" id="{1F04DA60-B7B3-B4E8-515E-A41EE2EA22A3}"/>
              </a:ext>
            </a:extLst>
          </p:cNvPr>
          <p:cNvGraphicFramePr>
            <a:graphicFrameLocks noGrp="1"/>
          </p:cNvGraphicFramePr>
          <p:nvPr>
            <p:extLst>
              <p:ext uri="{D42A27DB-BD31-4B8C-83A1-F6EECF244321}">
                <p14:modId xmlns:p14="http://schemas.microsoft.com/office/powerpoint/2010/main" val="1248949400"/>
              </p:ext>
            </p:extLst>
          </p:nvPr>
        </p:nvGraphicFramePr>
        <p:xfrm>
          <a:off x="7404596" y="4671968"/>
          <a:ext cx="4661428" cy="1164405"/>
        </p:xfrm>
        <a:graphic>
          <a:graphicData uri="http://schemas.openxmlformats.org/drawingml/2006/table">
            <a:tbl>
              <a:tblPr firstRow="1"/>
              <a:tblGrid>
                <a:gridCol w="1703190">
                  <a:extLst>
                    <a:ext uri="{9D8B030D-6E8A-4147-A177-3AD203B41FA5}">
                      <a16:colId xmlns:a16="http://schemas.microsoft.com/office/drawing/2014/main" val="2999372120"/>
                    </a:ext>
                  </a:extLst>
                </a:gridCol>
                <a:gridCol w="475131">
                  <a:extLst>
                    <a:ext uri="{9D8B030D-6E8A-4147-A177-3AD203B41FA5}">
                      <a16:colId xmlns:a16="http://schemas.microsoft.com/office/drawing/2014/main" val="2329506778"/>
                    </a:ext>
                  </a:extLst>
                </a:gridCol>
                <a:gridCol w="726107">
                  <a:extLst>
                    <a:ext uri="{9D8B030D-6E8A-4147-A177-3AD203B41FA5}">
                      <a16:colId xmlns:a16="http://schemas.microsoft.com/office/drawing/2014/main" val="3073205391"/>
                    </a:ext>
                  </a:extLst>
                </a:gridCol>
                <a:gridCol w="753001">
                  <a:extLst>
                    <a:ext uri="{9D8B030D-6E8A-4147-A177-3AD203B41FA5}">
                      <a16:colId xmlns:a16="http://schemas.microsoft.com/office/drawing/2014/main" val="2459591227"/>
                    </a:ext>
                  </a:extLst>
                </a:gridCol>
                <a:gridCol w="1003999">
                  <a:extLst>
                    <a:ext uri="{9D8B030D-6E8A-4147-A177-3AD203B41FA5}">
                      <a16:colId xmlns:a16="http://schemas.microsoft.com/office/drawing/2014/main" val="1307978514"/>
                    </a:ext>
                  </a:extLst>
                </a:gridCol>
              </a:tblGrid>
              <a:tr h="142679">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Flekkefjord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732135326"/>
                  </a:ext>
                </a:extLst>
              </a:tr>
              <a:tr h="142679">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7233002"/>
                  </a:ext>
                </a:extLst>
              </a:tr>
              <a:tr h="159918">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347627"/>
                  </a:ext>
                </a:extLst>
              </a:tr>
              <a:tr h="192855">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0226139"/>
                  </a:ext>
                </a:extLst>
              </a:tr>
              <a:tr h="142679">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13,0 %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0272261"/>
                  </a:ext>
                </a:extLst>
              </a:tr>
              <a:tr h="159918">
                <a:tc>
                  <a:txBody>
                    <a:bodyPr/>
                    <a:lstStyle/>
                    <a:p>
                      <a:pPr algn="l" fontAlgn="b"/>
                      <a:r>
                        <a:rPr lang="nb-NO" sz="1000" b="0" i="0" u="none" strike="noStrike" dirty="0">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26,6 %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49521"/>
                  </a:ext>
                </a:extLst>
              </a:tr>
              <a:tr h="142679">
                <a:tc>
                  <a:txBody>
                    <a:bodyPr/>
                    <a:lstStyle/>
                    <a:p>
                      <a:pPr algn="l" fontAlgn="b"/>
                      <a:r>
                        <a:rPr lang="nb-NO" sz="1000" b="0" i="0" u="none" strike="noStrike" dirty="0">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2 432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56,4 %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2049362"/>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3764389108"/>
              </p:ext>
            </p:extLst>
          </p:nvPr>
        </p:nvGraphicFramePr>
        <p:xfrm>
          <a:off x="676027" y="1342420"/>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1872315246"/>
              </p:ext>
            </p:extLst>
          </p:nvPr>
        </p:nvGraphicFramePr>
        <p:xfrm>
          <a:off x="6937374" y="1342420"/>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205840" y="5114260"/>
            <a:ext cx="11809181" cy="584775"/>
          </a:xfrm>
          <a:prstGeom prst="rect">
            <a:avLst/>
          </a:prstGeom>
          <a:noFill/>
        </p:spPr>
        <p:txBody>
          <a:bodyPr wrap="square" rtlCol="0">
            <a:spAutoFit/>
          </a:bodyPr>
          <a:lstStyle/>
          <a:p>
            <a:r>
              <a:rPr lang="nb-NO" sz="1600" dirty="0"/>
              <a:t>Andersen </a:t>
            </a:r>
            <a:r>
              <a:rPr lang="nb-NO" sz="1600" dirty="0" err="1"/>
              <a:t>mek</a:t>
            </a:r>
            <a:r>
              <a:rPr lang="nb-NO" sz="1600" dirty="0"/>
              <a:t> verksted (maskinindustri) og Parat Halvorsen AS (produksjon av dampkjelernæringsmidler) er de største industribedriftene. </a:t>
            </a:r>
            <a:r>
              <a:rPr lang="nb-NO" sz="1600" dirty="0" err="1"/>
              <a:t>Aeron</a:t>
            </a:r>
            <a:r>
              <a:rPr lang="nb-NO" sz="1600" dirty="0"/>
              <a:t> AS </a:t>
            </a:r>
            <a:r>
              <a:rPr lang="nb-NO" sz="1600" dirty="0" err="1"/>
              <a:t>avd</a:t>
            </a:r>
            <a:r>
              <a:rPr lang="nb-NO" sz="1600" dirty="0"/>
              <a:t> Flekkefjord (VVS-arbeid) er største bygge- og anleggsvirksomhet. </a:t>
            </a:r>
          </a:p>
        </p:txBody>
      </p:sp>
      <p:sp>
        <p:nvSpPr>
          <p:cNvPr id="5" name="TekstSylinder 4">
            <a:extLst>
              <a:ext uri="{FF2B5EF4-FFF2-40B4-BE49-F238E27FC236}">
                <a16:creationId xmlns:a16="http://schemas.microsoft.com/office/drawing/2014/main" id="{9D656F81-52DD-2020-66A0-505318DBCB67}"/>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4150091940"/>
                  </p:ext>
                </p:extLst>
              </p:nvPr>
            </p:nvGraphicFramePr>
            <p:xfrm>
              <a:off x="205840" y="1378695"/>
              <a:ext cx="530066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205840" y="1378695"/>
                <a:ext cx="5300664"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3186450814"/>
              </p:ext>
            </p:extLst>
          </p:nvPr>
        </p:nvGraphicFramePr>
        <p:xfrm>
          <a:off x="5644055" y="1378695"/>
          <a:ext cx="6370966" cy="355758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239617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Grunnskolepoeng</a:t>
            </a:r>
          </a:p>
        </p:txBody>
      </p:sp>
      <p:sp>
        <p:nvSpPr>
          <p:cNvPr id="3" name="Plassholder for innhold 2"/>
          <p:cNvSpPr>
            <a:spLocks noGrp="1"/>
          </p:cNvSpPr>
          <p:nvPr>
            <p:ph idx="1"/>
          </p:nvPr>
        </p:nvSpPr>
        <p:spPr>
          <a:xfrm>
            <a:off x="516862" y="1300162"/>
            <a:ext cx="4316396" cy="3615967"/>
          </a:xfrm>
        </p:spPr>
        <p:txBody>
          <a:bodyPr/>
          <a:lstStyle/>
          <a:p>
            <a:r>
              <a:rPr lang="nb-NO" sz="2000" dirty="0"/>
              <a:t>Flekkefjord ligger under fylkessnittet for grunnskolepoeng de siste </a:t>
            </a:r>
            <a:r>
              <a:rPr lang="nb-NO" sz="2000"/>
              <a:t>to årene.</a:t>
            </a:r>
            <a:endParaRPr lang="nb-NO" sz="2000" dirty="0"/>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6" name="TekstSylinder 5">
            <a:extLst>
              <a:ext uri="{FF2B5EF4-FFF2-40B4-BE49-F238E27FC236}">
                <a16:creationId xmlns:a16="http://schemas.microsoft.com/office/drawing/2014/main" id="{119660C1-6720-75C5-313A-BBB93FB78FE2}"/>
              </a:ext>
            </a:extLst>
          </p:cNvPr>
          <p:cNvSpPr txBox="1"/>
          <p:nvPr/>
        </p:nvSpPr>
        <p:spPr>
          <a:xfrm>
            <a:off x="693477" y="5164298"/>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7" name="Diagram 6">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1838927945"/>
              </p:ext>
            </p:extLst>
          </p:nvPr>
        </p:nvGraphicFramePr>
        <p:xfrm>
          <a:off x="5321963" y="1300161"/>
          <a:ext cx="6586258" cy="39760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308324"/>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97,1 %. </a:t>
            </a:r>
          </a:p>
          <a:p>
            <a:pPr marL="285750" indent="-285750">
              <a:buFont typeface="Arial" panose="020B0604020202020204" pitchFamily="34" charset="0"/>
              <a:buChar char="•"/>
            </a:pPr>
            <a:r>
              <a:rPr lang="nb-NO" dirty="0"/>
              <a:t>Dette er betydelig høyere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08A17351-A099-5DB4-EBE0-848D2D26F06F}"/>
              </a:ext>
            </a:extLst>
          </p:cNvPr>
          <p:cNvGraphicFramePr>
            <a:graphicFrameLocks noGrp="1"/>
          </p:cNvGraphicFramePr>
          <p:nvPr>
            <p:extLst>
              <p:ext uri="{D42A27DB-BD31-4B8C-83A1-F6EECF244321}">
                <p14:modId xmlns:p14="http://schemas.microsoft.com/office/powerpoint/2010/main" val="134003013"/>
              </p:ext>
            </p:extLst>
          </p:nvPr>
        </p:nvGraphicFramePr>
        <p:xfrm>
          <a:off x="695910" y="3549095"/>
          <a:ext cx="4038600" cy="1546860"/>
        </p:xfrm>
        <a:graphic>
          <a:graphicData uri="http://schemas.openxmlformats.org/drawingml/2006/table">
            <a:tbl>
              <a:tblPr firstRow="1"/>
              <a:tblGrid>
                <a:gridCol w="1054100">
                  <a:extLst>
                    <a:ext uri="{9D8B030D-6E8A-4147-A177-3AD203B41FA5}">
                      <a16:colId xmlns:a16="http://schemas.microsoft.com/office/drawing/2014/main" val="3937340272"/>
                    </a:ext>
                  </a:extLst>
                </a:gridCol>
                <a:gridCol w="1054100">
                  <a:extLst>
                    <a:ext uri="{9D8B030D-6E8A-4147-A177-3AD203B41FA5}">
                      <a16:colId xmlns:a16="http://schemas.microsoft.com/office/drawing/2014/main" val="1570212428"/>
                    </a:ext>
                  </a:extLst>
                </a:gridCol>
                <a:gridCol w="965200">
                  <a:extLst>
                    <a:ext uri="{9D8B030D-6E8A-4147-A177-3AD203B41FA5}">
                      <a16:colId xmlns:a16="http://schemas.microsoft.com/office/drawing/2014/main" val="2873170889"/>
                    </a:ext>
                  </a:extLst>
                </a:gridCol>
                <a:gridCol w="965200">
                  <a:extLst>
                    <a:ext uri="{9D8B030D-6E8A-4147-A177-3AD203B41FA5}">
                      <a16:colId xmlns:a16="http://schemas.microsoft.com/office/drawing/2014/main" val="2736408794"/>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872303216"/>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Flekkefjord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56,9 %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43,1 %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28241338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52,4 %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777318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67,9 %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32,1 %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1825000"/>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97492617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789270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18112808"/>
                  </a:ext>
                </a:extLst>
              </a:tr>
            </a:tbl>
          </a:graphicData>
        </a:graphic>
      </p:graphicFrame>
      <p:sp>
        <p:nvSpPr>
          <p:cNvPr id="5" name="TekstSylinder 4">
            <a:extLst>
              <a:ext uri="{FF2B5EF4-FFF2-40B4-BE49-F238E27FC236}">
                <a16:creationId xmlns:a16="http://schemas.microsoft.com/office/drawing/2014/main" id="{C658FB2D-A70D-2E6D-AD3C-7302E630964D}"/>
              </a:ext>
            </a:extLst>
          </p:cNvPr>
          <p:cNvSpPr txBox="1"/>
          <p:nvPr/>
        </p:nvSpPr>
        <p:spPr>
          <a:xfrm>
            <a:off x="695910" y="5367807"/>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2898642286"/>
              </p:ext>
            </p:extLst>
          </p:nvPr>
        </p:nvGraphicFramePr>
        <p:xfrm>
          <a:off x="5229225" y="1247944"/>
          <a:ext cx="6886574" cy="38480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a:t>Lærekontrakter kommunal og privat sektor</a:t>
            </a:r>
          </a:p>
        </p:txBody>
      </p:sp>
      <p:sp>
        <p:nvSpPr>
          <p:cNvPr id="12" name="TekstSylinder 11"/>
          <p:cNvSpPr txBox="1"/>
          <p:nvPr/>
        </p:nvSpPr>
        <p:spPr>
          <a:xfrm>
            <a:off x="395424" y="1121307"/>
            <a:ext cx="4346591"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Det er 5 kommuner i Agder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Flekkefjord har 11 lærekontrakter i kommunal sektor, og mangler 17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Flekkefjord har 9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524278090"/>
              </p:ext>
            </p:extLst>
          </p:nvPr>
        </p:nvGraphicFramePr>
        <p:xfrm>
          <a:off x="5071384" y="3664984"/>
          <a:ext cx="6924674"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3919824328"/>
              </p:ext>
            </p:extLst>
          </p:nvPr>
        </p:nvGraphicFramePr>
        <p:xfrm>
          <a:off x="5071384" y="1135380"/>
          <a:ext cx="6924674"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830" y="295469"/>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1259BCDE-C1A8-3652-C344-859271CDD0C8}"/>
              </a:ext>
            </a:extLst>
          </p:cNvPr>
          <p:cNvSpPr txBox="1"/>
          <p:nvPr/>
        </p:nvSpPr>
        <p:spPr>
          <a:xfrm>
            <a:off x="9330506" y="6239742"/>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1A9789A0-9989-BA37-4A2D-5957E1DBE6AC}"/>
              </a:ext>
            </a:extLst>
          </p:cNvPr>
          <p:cNvGraphicFramePr>
            <a:graphicFrameLocks noGrp="1"/>
          </p:cNvGraphicFramePr>
          <p:nvPr>
            <p:extLst>
              <p:ext uri="{D42A27DB-BD31-4B8C-83A1-F6EECF244321}">
                <p14:modId xmlns:p14="http://schemas.microsoft.com/office/powerpoint/2010/main" val="3556913940"/>
              </p:ext>
            </p:extLst>
          </p:nvPr>
        </p:nvGraphicFramePr>
        <p:xfrm>
          <a:off x="647830" y="4293949"/>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a:t>Status 2024, </a:t>
                      </a:r>
                      <a:r>
                        <a:rPr lang="nb-NO" sz="1400" dirty="0"/>
                        <a:t>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Flekkefjord</a:t>
                      </a:r>
                    </a:p>
                  </a:txBody>
                  <a:tcPr anchor="ctr"/>
                </a:tc>
                <a:tc>
                  <a:txBody>
                    <a:bodyPr/>
                    <a:lstStyle/>
                    <a:p>
                      <a:pPr algn="ctr"/>
                      <a:r>
                        <a:rPr lang="nb-NO" sz="1400" b="0" dirty="0"/>
                        <a:t>30,2</a:t>
                      </a:r>
                    </a:p>
                  </a:txBody>
                  <a:tcPr anchor="ctr"/>
                </a:tc>
                <a:tc>
                  <a:txBody>
                    <a:bodyPr/>
                    <a:lstStyle/>
                    <a:p>
                      <a:pPr algn="ctr"/>
                      <a:r>
                        <a:rPr lang="nb-NO" sz="1400" b="0" dirty="0"/>
                        <a:t>16,6</a:t>
                      </a:r>
                    </a:p>
                  </a:txBody>
                  <a:tcPr anchor="ctr"/>
                </a:tc>
                <a:tc>
                  <a:txBody>
                    <a:bodyPr/>
                    <a:lstStyle/>
                    <a:p>
                      <a:pPr algn="ctr"/>
                      <a:r>
                        <a:rPr lang="nb-NO" sz="1400" b="0" dirty="0"/>
                        <a:t>45,7</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A93D1E50-0190-2B7B-13F2-785C6A358E6C}"/>
              </a:ext>
            </a:extLst>
          </p:cNvPr>
          <p:cNvGraphicFramePr>
            <a:graphicFrameLocks/>
          </p:cNvGraphicFramePr>
          <p:nvPr>
            <p:extLst>
              <p:ext uri="{D42A27DB-BD31-4B8C-83A1-F6EECF244321}">
                <p14:modId xmlns:p14="http://schemas.microsoft.com/office/powerpoint/2010/main" val="3797893122"/>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6FAC7C73-BB41-4ABE-340A-275213574010}"/>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a:t>Sysselsetting etter landbakgrunn</a:t>
            </a:r>
          </a:p>
        </p:txBody>
      </p:sp>
      <p:sp>
        <p:nvSpPr>
          <p:cNvPr id="3" name="TekstSylinder 2"/>
          <p:cNvSpPr txBox="1"/>
          <p:nvPr/>
        </p:nvSpPr>
        <p:spPr>
          <a:xfrm>
            <a:off x="422563" y="1175211"/>
            <a:ext cx="3361161"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B581708A-CA63-3B9F-A11A-A69ABC0C2A63}"/>
              </a:ext>
            </a:extLst>
          </p:cNvPr>
          <p:cNvSpPr txBox="1"/>
          <p:nvPr/>
        </p:nvSpPr>
        <p:spPr>
          <a:xfrm>
            <a:off x="681345" y="4958820"/>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2968800387"/>
              </p:ext>
            </p:extLst>
          </p:nvPr>
        </p:nvGraphicFramePr>
        <p:xfrm>
          <a:off x="3904577"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Lav inntekt øker sannsynligheten for dårlig selvopplevd helse, sykdom og for tidlig død.</a:t>
            </a:r>
          </a:p>
        </p:txBody>
      </p:sp>
      <p:sp>
        <p:nvSpPr>
          <p:cNvPr id="4" name="TekstSylinder 3">
            <a:extLst>
              <a:ext uri="{FF2B5EF4-FFF2-40B4-BE49-F238E27FC236}">
                <a16:creationId xmlns:a16="http://schemas.microsoft.com/office/drawing/2014/main" id="{AE078CED-F5E9-7D89-CAC1-210A292ABEFC}"/>
              </a:ext>
            </a:extLst>
          </p:cNvPr>
          <p:cNvSpPr txBox="1"/>
          <p:nvPr/>
        </p:nvSpPr>
        <p:spPr>
          <a:xfrm>
            <a:off x="693477" y="4938155"/>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497228855"/>
              </p:ext>
            </p:extLst>
          </p:nvPr>
        </p:nvGraphicFramePr>
        <p:xfrm>
          <a:off x="3915720"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3838775" cy="3970318"/>
          </a:xfrm>
          <a:prstGeom prst="rect">
            <a:avLst/>
          </a:prstGeom>
          <a:noFill/>
        </p:spPr>
        <p:txBody>
          <a:bodyPr wrap="square" rtlCol="0">
            <a:spAutoFit/>
          </a:bodyPr>
          <a:lstStyle/>
          <a:p>
            <a:pPr marL="285750" indent="-285750">
              <a:buFont typeface="Arial" panose="020B0604020202020204" pitchFamily="34" charset="0"/>
              <a:buChar char="•"/>
            </a:pPr>
            <a:r>
              <a:rPr lang="nb-NO"/>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Registreringene gir et grovt mål på utviklingen i tannhelsen over flere år, og gir mulighet for å sammenligne tannhelsen mellom kommuner, fylker og gjennomsnitt for landet.</a:t>
            </a:r>
            <a:endParaRPr lang="nb-NO">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863793148"/>
              </p:ext>
            </p:extLst>
          </p:nvPr>
        </p:nvGraphicFramePr>
        <p:xfrm>
          <a:off x="5103198" y="4422581"/>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139494107"/>
              </p:ext>
            </p:extLst>
          </p:nvPr>
        </p:nvGraphicFramePr>
        <p:xfrm>
          <a:off x="5103197" y="2619375"/>
          <a:ext cx="6541769"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591146031"/>
              </p:ext>
            </p:extLst>
          </p:nvPr>
        </p:nvGraphicFramePr>
        <p:xfrm>
          <a:off x="5108876" y="806642"/>
          <a:ext cx="6536089"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C17ED03F-5B64-66BC-84EE-F5ECCCB6588B}"/>
              </a:ext>
            </a:extLst>
          </p:cNvPr>
          <p:cNvSpPr txBox="1"/>
          <p:nvPr/>
        </p:nvSpPr>
        <p:spPr>
          <a:xfrm>
            <a:off x="713096" y="5270210"/>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257548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a:t>Klimagassutslipp</a:t>
            </a:r>
            <a:endParaRPr lang="nb-NO" dirty="0"/>
          </a:p>
        </p:txBody>
      </p:sp>
      <p:sp>
        <p:nvSpPr>
          <p:cNvPr id="3" name="Plassholder for innhold 2"/>
          <p:cNvSpPr>
            <a:spLocks noGrp="1"/>
          </p:cNvSpPr>
          <p:nvPr>
            <p:ph idx="1"/>
          </p:nvPr>
        </p:nvSpPr>
        <p:spPr>
          <a:xfrm>
            <a:off x="472273" y="1348080"/>
            <a:ext cx="3416555" cy="3819806"/>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a:t>
            </a:r>
            <a:r>
              <a:rPr lang="nb-NO" sz="2000"/>
              <a:t>til 2024 </a:t>
            </a:r>
            <a:r>
              <a:rPr lang="nb-NO" sz="2000" dirty="0"/>
              <a:t>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6016DF58-04CB-20F0-E45B-FA8647245706}"/>
              </a:ext>
            </a:extLst>
          </p:cNvPr>
          <p:cNvSpPr txBox="1"/>
          <p:nvPr/>
        </p:nvSpPr>
        <p:spPr>
          <a:xfrm>
            <a:off x="582926" y="5325254"/>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C64D36D5-6A1C-D57B-09AF-A3DEBDC3A0AD}"/>
              </a:ext>
            </a:extLst>
          </p:cNvPr>
          <p:cNvPicPr>
            <a:picLocks noChangeAspect="1"/>
          </p:cNvPicPr>
          <p:nvPr/>
        </p:nvPicPr>
        <p:blipFill>
          <a:blip r:embed="rId4"/>
          <a:stretch>
            <a:fillRect/>
          </a:stretch>
        </p:blipFill>
        <p:spPr>
          <a:xfrm>
            <a:off x="4162969" y="1350836"/>
            <a:ext cx="7868748" cy="4201111"/>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51</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Flekkefjord kommune sitt areal dekket av skog, 26 % hav, 9 % ferskvann</a:t>
            </a:r>
            <a:r>
              <a:rPr lang="nb-NO" dirty="0">
                <a:solidFill>
                  <a:srgbClr val="000000"/>
                </a:solidFill>
                <a:latin typeface="Arial" panose="020B0604020202020204" pitchFamily="34" charset="0"/>
              </a:rPr>
              <a:t>,   3 % myr</a:t>
            </a:r>
            <a:r>
              <a:rPr lang="nb-NO" b="0" i="0" dirty="0">
                <a:solidFill>
                  <a:srgbClr val="000000"/>
                </a:solidFill>
                <a:effectLst/>
                <a:latin typeface="Arial" panose="020B0604020202020204" pitchFamily="34" charset="0"/>
              </a:rPr>
              <a:t>, mens fulldyrka jord utgjør 1,2 %. Bebygd areal og samferdsel utgjør til sammen 1,7 %.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9 % av landarealet i Flekkefjord er vernet etter naturmangfoldloven i 2025.</a:t>
            </a:r>
          </a:p>
          <a:p>
            <a:pPr marL="0" indent="0">
              <a:buNone/>
            </a:pPr>
            <a:r>
              <a:rPr lang="nb-NO" sz="1800" dirty="0"/>
              <a:t>Samlet for Agder er 18 % av landarealet vernet.  </a:t>
            </a:r>
          </a:p>
        </p:txBody>
      </p:sp>
      <p:pic>
        <p:nvPicPr>
          <p:cNvPr id="8" name="Bilde 7">
            <a:extLst>
              <a:ext uri="{FF2B5EF4-FFF2-40B4-BE49-F238E27FC236}">
                <a16:creationId xmlns:a16="http://schemas.microsoft.com/office/drawing/2014/main" id="{DD669E31-F88F-B8F2-A20D-5639534B6BA6}"/>
              </a:ext>
            </a:extLst>
          </p:cNvPr>
          <p:cNvPicPr>
            <a:picLocks noChangeAspect="1"/>
          </p:cNvPicPr>
          <p:nvPr/>
        </p:nvPicPr>
        <p:blipFill>
          <a:blip r:embed="rId3"/>
          <a:stretch>
            <a:fillRect/>
          </a:stretch>
        </p:blipFill>
        <p:spPr>
          <a:xfrm>
            <a:off x="446522" y="2710250"/>
            <a:ext cx="5121084" cy="3048264"/>
          </a:xfrm>
          <a:prstGeom prst="rect">
            <a:avLst/>
          </a:prstGeom>
        </p:spPr>
      </p:pic>
      <p:pic>
        <p:nvPicPr>
          <p:cNvPr id="5" name="Bilde 4">
            <a:extLst>
              <a:ext uri="{FF2B5EF4-FFF2-40B4-BE49-F238E27FC236}">
                <a16:creationId xmlns:a16="http://schemas.microsoft.com/office/drawing/2014/main" id="{22E50972-251D-C1C0-34D2-B0858F15FFE2}"/>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344010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a:t>Planlagt arealbruk</a:t>
            </a:r>
          </a:p>
        </p:txBody>
      </p:sp>
      <p:sp>
        <p:nvSpPr>
          <p:cNvPr id="3" name="TekstSylinder 2">
            <a:extLst>
              <a:ext uri="{FF2B5EF4-FFF2-40B4-BE49-F238E27FC236}">
                <a16:creationId xmlns:a16="http://schemas.microsoft.com/office/drawing/2014/main" id="{DCD36BE4-2642-0790-85B5-10EDD5C92D5D}"/>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C4CBE08D-EFD6-C04A-A276-9A06C45F2C0B}"/>
              </a:ext>
            </a:extLst>
          </p:cNvPr>
          <p:cNvSpPr>
            <a:spLocks noGrp="1"/>
          </p:cNvSpPr>
          <p:nvPr>
            <p:ph idx="1"/>
          </p:nvPr>
        </p:nvSpPr>
        <p:spPr>
          <a:xfrm>
            <a:off x="472272" y="1167319"/>
            <a:ext cx="394408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Flekkefjord har satt av store areal, og da mest til </a:t>
            </a:r>
            <a:r>
              <a:rPr lang="nn-NO" sz="2000" dirty="0" err="1"/>
              <a:t>boligbebyggelse</a:t>
            </a:r>
            <a:r>
              <a:rPr lang="nn-NO" sz="2000" dirty="0"/>
              <a:t>. </a:t>
            </a:r>
          </a:p>
        </p:txBody>
      </p:sp>
      <p:pic>
        <p:nvPicPr>
          <p:cNvPr id="10" name="Bilde 9">
            <a:extLst>
              <a:ext uri="{FF2B5EF4-FFF2-40B4-BE49-F238E27FC236}">
                <a16:creationId xmlns:a16="http://schemas.microsoft.com/office/drawing/2014/main" id="{D3699D6A-E390-FA05-B451-A00DC9132403}"/>
              </a:ext>
            </a:extLst>
          </p:cNvPr>
          <p:cNvPicPr>
            <a:picLocks noChangeAspect="1"/>
          </p:cNvPicPr>
          <p:nvPr/>
        </p:nvPicPr>
        <p:blipFill>
          <a:blip r:embed="rId4"/>
          <a:stretch>
            <a:fillRect/>
          </a:stretch>
        </p:blipFill>
        <p:spPr>
          <a:xfrm>
            <a:off x="5039828" y="1283094"/>
            <a:ext cx="6897056" cy="1940397"/>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4" y="1221114"/>
            <a:ext cx="4498955" cy="331846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1600 bruksenheter til fritid i Flekkefjord, og ca. 2550 eiere (alle eierandeler inkludert).</a:t>
            </a:r>
          </a:p>
          <a:p>
            <a:endParaRPr lang="nb-NO" sz="2000"/>
          </a:p>
          <a:p>
            <a:r>
              <a:rPr lang="nb-NO" sz="2000"/>
              <a:t>Flekkefjord er største «hytteeierkommune».</a:t>
            </a:r>
          </a:p>
          <a:p>
            <a:endParaRPr lang="nb-NO" sz="2000"/>
          </a:p>
          <a:p>
            <a:r>
              <a:rPr lang="nb-NO" sz="2000"/>
              <a:t>Figur gir en oversikt på antall hytteeiere fordelt på kommuner.</a:t>
            </a:r>
          </a:p>
        </p:txBody>
      </p:sp>
      <p:pic>
        <p:nvPicPr>
          <p:cNvPr id="7" name="Bilde 6" descr="Bilde gir en oversikt på antall hytteeiere fordelt på kommuner. ">
            <a:extLst>
              <a:ext uri="{FF2B5EF4-FFF2-40B4-BE49-F238E27FC236}">
                <a16:creationId xmlns:a16="http://schemas.microsoft.com/office/drawing/2014/main" id="{D4B57540-F80C-A695-5212-E43CBD00800E}"/>
              </a:ext>
            </a:extLst>
          </p:cNvPr>
          <p:cNvPicPr>
            <a:picLocks noChangeAspect="1"/>
          </p:cNvPicPr>
          <p:nvPr/>
        </p:nvPicPr>
        <p:blipFill>
          <a:blip r:embed="rId3"/>
          <a:stretch>
            <a:fillRect/>
          </a:stretch>
        </p:blipFill>
        <p:spPr>
          <a:xfrm>
            <a:off x="5382225" y="1047902"/>
            <a:ext cx="5534025" cy="4362450"/>
          </a:xfrm>
          <a:prstGeom prst="rect">
            <a:avLst/>
          </a:prstGeom>
        </p:spPr>
      </p:pic>
      <p:sp>
        <p:nvSpPr>
          <p:cNvPr id="4" name="TekstSylinder 3">
            <a:extLst>
              <a:ext uri="{FF2B5EF4-FFF2-40B4-BE49-F238E27FC236}">
                <a16:creationId xmlns:a16="http://schemas.microsoft.com/office/drawing/2014/main" id="{1C1C950C-5782-4A6F-B9F3-CDF1C7B331ED}"/>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36DAA09-3D4D-4610-8178-B66E503ACC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D2E84CB8-E3BC-4ED1-9892-48BFB2DA6766}">
  <ds:schemaRefs>
    <ds:schemaRef ds:uri="http://purl.org/dc/terms/"/>
    <ds:schemaRef ds:uri="http://purl.org/dc/dcmitype/"/>
    <ds:schemaRef ds:uri="http://schemas.microsoft.com/office/infopath/2007/PartnerControls"/>
    <ds:schemaRef ds:uri="http://schemas.microsoft.com/office/2006/documentManagement/types"/>
    <ds:schemaRef ds:uri="294d40f2-363f-4de8-8168-aab5e855b592"/>
    <ds:schemaRef ds:uri="http://schemas.openxmlformats.org/package/2006/metadata/core-properties"/>
    <ds:schemaRef ds:uri="b9237df9-74d4-4981-b925-a3afcda37962"/>
    <ds:schemaRef ds:uri="http://schemas.microsoft.com/office/2006/metadata/properties"/>
    <ds:schemaRef ds:uri="http://www.w3.org/XML/1998/namespace"/>
    <ds:schemaRef ds:uri="http://purl.org/dc/elements/1.1/"/>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4686</TotalTime>
  <Words>2966</Words>
  <Application>Microsoft Office PowerPoint</Application>
  <PresentationFormat>Widescreen</PresentationFormat>
  <Paragraphs>399</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Flekkefjord</vt:lpstr>
      <vt:lpstr>Kjappe fakta om Flekkefjord kommune</vt:lpstr>
      <vt:lpstr>Befolkning og demografi</vt:lpstr>
      <vt:lpstr>Befolkningsutvikling og distrikt</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2026-10-23T09:14:16Z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