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2.xml" ContentType="application/vnd.openxmlformats-officedocument.themeOverride+xml"/>
  <Override PartName="/ppt/notesSlides/notesSlide12.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4.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3.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4.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5.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88" r:id="rId9"/>
    <p:sldId id="1100" r:id="rId10"/>
    <p:sldId id="272" r:id="rId11"/>
    <p:sldId id="284" r:id="rId12"/>
    <p:sldId id="263" r:id="rId13"/>
    <p:sldId id="279" r:id="rId14"/>
    <p:sldId id="1099" r:id="rId15"/>
    <p:sldId id="282" r:id="rId16"/>
    <p:sldId id="261" r:id="rId17"/>
    <p:sldId id="290" r:id="rId18"/>
    <p:sldId id="276" r:id="rId19"/>
    <p:sldId id="275" r:id="rId20"/>
    <p:sldId id="277" r:id="rId21"/>
    <p:sldId id="289" r:id="rId22"/>
    <p:sldId id="1098" r:id="rId23"/>
    <p:sldId id="268" r:id="rId24"/>
    <p:sldId id="1097" r:id="rId25"/>
    <p:sldId id="1096"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B1CD7F-1AFC-49B0-B0D8-0518710D205B}" v="2" dt="2026-10-23T08:34:41.367"/>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045" autoAdjust="0"/>
  </p:normalViewPr>
  <p:slideViewPr>
    <p:cSldViewPr snapToGrid="0">
      <p:cViewPr varScale="1">
        <p:scale>
          <a:sx n="102" d="100"/>
          <a:sy n="102" d="100"/>
        </p:scale>
        <p:origin x="91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undo custSel modSld">
      <pc:chgData name="Michaelsen, Børje" userId="c36523e3-11ed-4011-9a41-1983019c0634" providerId="ADAL" clId="{83FF8062-202C-4766-8BEB-380B0CC5A041}" dt="2026-10-23T09:15:04.387" v="1260" actId="1036"/>
      <pc:docMkLst>
        <pc:docMk/>
      </pc:docMkLst>
      <pc:sldChg chg="addSp delSp modSp mod">
        <pc:chgData name="Michaelsen, Børje" userId="c36523e3-11ed-4011-9a41-1983019c0634" providerId="ADAL" clId="{83FF8062-202C-4766-8BEB-380B0CC5A041}" dt="2026-10-07T07:10:26.978" v="1133" actId="14100"/>
        <pc:sldMkLst>
          <pc:docMk/>
          <pc:sldMk cId="2044844844" sldId="273"/>
        </pc:sldMkLst>
        <pc:spChg chg="mod">
          <ac:chgData name="Michaelsen, Børje" userId="c36523e3-11ed-4011-9a41-1983019c0634" providerId="ADAL" clId="{83FF8062-202C-4766-8BEB-380B0CC5A041}" dt="2026-10-07T07:00:22.552" v="1000" actId="14100"/>
          <ac:spMkLst>
            <pc:docMk/>
            <pc:sldMk cId="2044844844" sldId="273"/>
            <ac:spMk id="2" creationId="{00000000-0000-0000-0000-000000000000}"/>
          </ac:spMkLst>
        </pc:spChg>
        <pc:spChg chg="mod">
          <ac:chgData name="Michaelsen, Børje" userId="c36523e3-11ed-4011-9a41-1983019c0634" providerId="ADAL" clId="{83FF8062-202C-4766-8BEB-380B0CC5A041}" dt="2026-10-07T07:10:26.978" v="1133" actId="14100"/>
          <ac:spMkLst>
            <pc:docMk/>
            <pc:sldMk cId="2044844844" sldId="273"/>
            <ac:spMk id="5" creationId="{00000000-0000-0000-0000-000000000000}"/>
          </ac:spMkLst>
        </pc:spChg>
        <pc:picChg chg="add mod">
          <ac:chgData name="Michaelsen, Børje" userId="c36523e3-11ed-4011-9a41-1983019c0634" providerId="ADAL" clId="{83FF8062-202C-4766-8BEB-380B0CC5A041}" dt="2026-10-07T07:00:33.838" v="1010" actId="1035"/>
          <ac:picMkLst>
            <pc:docMk/>
            <pc:sldMk cId="2044844844" sldId="273"/>
            <ac:picMk id="7" creationId="{E9767C1A-CCBF-A425-2F1E-060F1F685CFC}"/>
          </ac:picMkLst>
        </pc:picChg>
      </pc:sldChg>
      <pc:sldChg chg="modSp mod">
        <pc:chgData name="Michaelsen, Børje" userId="c36523e3-11ed-4011-9a41-1983019c0634" providerId="ADAL" clId="{83FF8062-202C-4766-8BEB-380B0CC5A041}" dt="2026-09-23T10:06:24.517" v="981" actId="20577"/>
        <pc:sldMkLst>
          <pc:docMk/>
          <pc:sldMk cId="1751997248" sldId="284"/>
        </pc:sldMkLst>
        <pc:spChg chg="mod">
          <ac:chgData name="Michaelsen, Børje" userId="c36523e3-11ed-4011-9a41-1983019c0634" providerId="ADAL" clId="{83FF8062-202C-4766-8BEB-380B0CC5A041}" dt="2026-09-23T10:06:24.517" v="981" actId="20577"/>
          <ac:spMkLst>
            <pc:docMk/>
            <pc:sldMk cId="1751997248" sldId="284"/>
            <ac:spMk id="3" creationId="{00000000-0000-0000-0000-000000000000}"/>
          </ac:spMkLst>
        </pc:spChg>
        <pc:spChg chg="mod">
          <ac:chgData name="Michaelsen, Børje" userId="c36523e3-11ed-4011-9a41-1983019c0634" providerId="ADAL" clId="{83FF8062-202C-4766-8BEB-380B0CC5A041}" dt="2026-09-23T10:05:28.291" v="973" actId="20577"/>
          <ac:spMkLst>
            <pc:docMk/>
            <pc:sldMk cId="1751997248" sldId="284"/>
            <ac:spMk id="29" creationId="{00000000-0000-0000-0000-000000000000}"/>
          </ac:spMkLst>
        </pc:spChg>
        <pc:graphicFrameChg chg="mod modGraphic">
          <ac:chgData name="Michaelsen, Børje" userId="c36523e3-11ed-4011-9a41-1983019c0634" providerId="ADAL" clId="{83FF8062-202C-4766-8BEB-380B0CC5A041}" dt="2026-09-23T10:05:50.093" v="977" actId="20577"/>
          <ac:graphicFrameMkLst>
            <pc:docMk/>
            <pc:sldMk cId="1751997248" sldId="284"/>
            <ac:graphicFrameMk id="40" creationId="{EB716566-7F9B-339A-2DDB-15CCD0120F17}"/>
          </ac:graphicFrameMkLst>
        </pc:graphicFrameChg>
        <pc:graphicFrameChg chg="mod modGraphic">
          <ac:chgData name="Michaelsen, Børje" userId="c36523e3-11ed-4011-9a41-1983019c0634" providerId="ADAL" clId="{83FF8062-202C-4766-8BEB-380B0CC5A041}" dt="2026-09-23T10:06:00.625" v="979" actId="20577"/>
          <ac:graphicFrameMkLst>
            <pc:docMk/>
            <pc:sldMk cId="1751997248" sldId="284"/>
            <ac:graphicFrameMk id="41" creationId="{3E444B2A-DD36-34BF-0F68-1A5873A800A7}"/>
          </ac:graphicFrameMkLst>
        </pc:graphicFrameChg>
      </pc:sldChg>
      <pc:sldChg chg="addSp delSp mod">
        <pc:chgData name="Michaelsen, Børje" userId="c36523e3-11ed-4011-9a41-1983019c0634" providerId="ADAL" clId="{83FF8062-202C-4766-8BEB-380B0CC5A041}" dt="2026-10-12T11:20:34.863" v="1163" actId="22"/>
        <pc:sldMkLst>
          <pc:docMk/>
          <pc:sldMk cId="2154520298" sldId="287"/>
        </pc:sldMkLst>
        <pc:spChg chg="add">
          <ac:chgData name="Michaelsen, Børje" userId="c36523e3-11ed-4011-9a41-1983019c0634" providerId="ADAL" clId="{83FF8062-202C-4766-8BEB-380B0CC5A041}" dt="2026-10-12T11:20:34.863" v="1163" actId="22"/>
          <ac:spMkLst>
            <pc:docMk/>
            <pc:sldMk cId="2154520298" sldId="287"/>
            <ac:spMk id="5" creationId="{D93ED7B4-8CD1-BE0B-0589-D00DF6388718}"/>
          </ac:spMkLst>
        </pc:spChg>
      </pc:sldChg>
      <pc:sldChg chg="addSp delSp modSp mod">
        <pc:chgData name="Michaelsen, Børje" userId="c36523e3-11ed-4011-9a41-1983019c0634" providerId="ADAL" clId="{83FF8062-202C-4766-8BEB-380B0CC5A041}" dt="2026-10-23T08:32:09.356" v="1166" actId="1076"/>
        <pc:sldMkLst>
          <pc:docMk/>
          <pc:sldMk cId="990372706" sldId="289"/>
        </pc:sldMkLst>
        <pc:spChg chg="add mod">
          <ac:chgData name="Michaelsen, Børje" userId="c36523e3-11ed-4011-9a41-1983019c0634" providerId="ADAL" clId="{83FF8062-202C-4766-8BEB-380B0CC5A041}" dt="2026-10-23T08:32:09.356" v="1166" actId="1076"/>
          <ac:spMkLst>
            <pc:docMk/>
            <pc:sldMk cId="990372706" sldId="289"/>
            <ac:spMk id="5" creationId="{CB4F0651-DD72-99CF-4F64-9797C5C0A54E}"/>
          </ac:spMkLst>
        </pc:spChg>
        <pc:spChg chg="del">
          <ac:chgData name="Michaelsen, Børje" userId="c36523e3-11ed-4011-9a41-1983019c0634" providerId="ADAL" clId="{83FF8062-202C-4766-8BEB-380B0CC5A041}" dt="2026-10-23T08:32:04.602" v="1164" actId="478"/>
          <ac:spMkLst>
            <pc:docMk/>
            <pc:sldMk cId="990372706" sldId="289"/>
            <ac:spMk id="7" creationId="{CC17391F-D865-9638-5A34-CB1867494A4D}"/>
          </ac:spMkLst>
        </pc:spChg>
      </pc:sldChg>
      <pc:sldChg chg="addSp delSp modSp mod">
        <pc:chgData name="Michaelsen, Børje" userId="c36523e3-11ed-4011-9a41-1983019c0634" providerId="ADAL" clId="{83FF8062-202C-4766-8BEB-380B0CC5A041}" dt="2026-10-12T09:51:31.745" v="1161" actId="207"/>
        <pc:sldMkLst>
          <pc:docMk/>
          <pc:sldMk cId="1557024307" sldId="290"/>
        </pc:sldMkLst>
        <pc:spChg chg="mod">
          <ac:chgData name="Michaelsen, Børje" userId="c36523e3-11ed-4011-9a41-1983019c0634" providerId="ADAL" clId="{83FF8062-202C-4766-8BEB-380B0CC5A041}" dt="2026-10-12T08:27:47.214" v="1157" actId="20577"/>
          <ac:spMkLst>
            <pc:docMk/>
            <pc:sldMk cId="1557024307" sldId="290"/>
            <ac:spMk id="12" creationId="{00000000-0000-0000-0000-000000000000}"/>
          </ac:spMkLst>
        </pc:spChg>
        <pc:graphicFrameChg chg="add mod">
          <ac:chgData name="Michaelsen, Børje" userId="c36523e3-11ed-4011-9a41-1983019c0634" providerId="ADAL" clId="{83FF8062-202C-4766-8BEB-380B0CC5A041}" dt="2026-10-12T09:51:23.966" v="1160" actId="207"/>
          <ac:graphicFrameMkLst>
            <pc:docMk/>
            <pc:sldMk cId="1557024307" sldId="290"/>
            <ac:graphicFrameMk id="2" creationId="{CB820AD4-0F80-475B-87E4-3F2CAC0140AD}"/>
          </ac:graphicFrameMkLst>
        </pc:graphicFrameChg>
        <pc:graphicFrameChg chg="add mod">
          <ac:chgData name="Michaelsen, Børje" userId="c36523e3-11ed-4011-9a41-1983019c0634" providerId="ADAL" clId="{83FF8062-202C-4766-8BEB-380B0CC5A041}" dt="2026-10-12T09:51:31.745" v="1161" actId="207"/>
          <ac:graphicFrameMkLst>
            <pc:docMk/>
            <pc:sldMk cId="1557024307" sldId="290"/>
            <ac:graphicFrameMk id="4" creationId="{FBB011A6-7FD3-43A1-AC1E-7AD921DD006D}"/>
          </ac:graphicFrameMkLst>
        </pc:graphicFrameChg>
      </pc:sldChg>
      <pc:sldChg chg="addSp delSp modSp mod modNotesTx">
        <pc:chgData name="Michaelsen, Børje" userId="c36523e3-11ed-4011-9a41-1983019c0634" providerId="ADAL" clId="{83FF8062-202C-4766-8BEB-380B0CC5A041}" dt="2026-10-23T08:35:51.056" v="1251" actId="20577"/>
        <pc:sldMkLst>
          <pc:docMk/>
          <pc:sldMk cId="1620681685" sldId="1096"/>
        </pc:sldMkLst>
        <pc:spChg chg="del">
          <ac:chgData name="Michaelsen, Børje" userId="c36523e3-11ed-4011-9a41-1983019c0634" providerId="ADAL" clId="{83FF8062-202C-4766-8BEB-380B0CC5A041}" dt="2026-10-23T08:34:29.817" v="1208" actId="478"/>
          <ac:spMkLst>
            <pc:docMk/>
            <pc:sldMk cId="1620681685" sldId="1096"/>
            <ac:spMk id="3" creationId="{00000000-0000-0000-0000-000000000000}"/>
          </ac:spMkLst>
        </pc:spChg>
        <pc:spChg chg="add del mod">
          <ac:chgData name="Michaelsen, Børje" userId="c36523e3-11ed-4011-9a41-1983019c0634" providerId="ADAL" clId="{83FF8062-202C-4766-8BEB-380B0CC5A041}" dt="2026-10-23T08:34:32.045" v="1210" actId="478"/>
          <ac:spMkLst>
            <pc:docMk/>
            <pc:sldMk cId="1620681685" sldId="1096"/>
            <ac:spMk id="7" creationId="{AF7253E4-504A-5194-8D21-1EE9EB9A370E}"/>
          </ac:spMkLst>
        </pc:spChg>
        <pc:spChg chg="add mod">
          <ac:chgData name="Michaelsen, Børje" userId="c36523e3-11ed-4011-9a41-1983019c0634" providerId="ADAL" clId="{83FF8062-202C-4766-8BEB-380B0CC5A041}" dt="2026-10-23T08:35:46.161" v="1249" actId="6549"/>
          <ac:spMkLst>
            <pc:docMk/>
            <pc:sldMk cId="1620681685" sldId="1096"/>
            <ac:spMk id="8" creationId="{705172A5-02A9-3AA2-F5B0-79791B99D1A3}"/>
          </ac:spMkLst>
        </pc:spChg>
        <pc:picChg chg="del">
          <ac:chgData name="Michaelsen, Børje" userId="c36523e3-11ed-4011-9a41-1983019c0634" providerId="ADAL" clId="{83FF8062-202C-4766-8BEB-380B0CC5A041}" dt="2026-10-23T08:34:30.980" v="1209" actId="478"/>
          <ac:picMkLst>
            <pc:docMk/>
            <pc:sldMk cId="1620681685" sldId="1096"/>
            <ac:picMk id="6" creationId="{93B3E95C-C173-BA31-DC85-4C159D4E6192}"/>
          </ac:picMkLst>
        </pc:picChg>
        <pc:picChg chg="add mod">
          <ac:chgData name="Michaelsen, Børje" userId="c36523e3-11ed-4011-9a41-1983019c0634" providerId="ADAL" clId="{83FF8062-202C-4766-8BEB-380B0CC5A041}" dt="2026-10-23T08:35:32.663" v="1237" actId="14100"/>
          <ac:picMkLst>
            <pc:docMk/>
            <pc:sldMk cId="1620681685" sldId="1096"/>
            <ac:picMk id="10" creationId="{B17A8181-81CA-8250-7875-8781C1C87CAC}"/>
          </ac:picMkLst>
        </pc:picChg>
      </pc:sldChg>
      <pc:sldChg chg="addSp delSp modSp mod">
        <pc:chgData name="Michaelsen, Børje" userId="c36523e3-11ed-4011-9a41-1983019c0634" providerId="ADAL" clId="{83FF8062-202C-4766-8BEB-380B0CC5A041}" dt="2026-10-23T09:15:04.387" v="1260" actId="1036"/>
        <pc:sldMkLst>
          <pc:docMk/>
          <pc:sldMk cId="766701023" sldId="1097"/>
        </pc:sldMkLst>
        <pc:spChg chg="mod">
          <ac:chgData name="Michaelsen, Børje" userId="c36523e3-11ed-4011-9a41-1983019c0634" providerId="ADAL" clId="{83FF8062-202C-4766-8BEB-380B0CC5A041}" dt="2026-10-23T08:33:05.018" v="1197" actId="20577"/>
          <ac:spMkLst>
            <pc:docMk/>
            <pc:sldMk cId="766701023" sldId="1097"/>
            <ac:spMk id="7" creationId="{00000000-0000-0000-0000-000000000000}"/>
          </ac:spMkLst>
        </pc:spChg>
        <pc:spChg chg="mod">
          <ac:chgData name="Michaelsen, Børje" userId="c36523e3-11ed-4011-9a41-1983019c0634" providerId="ADAL" clId="{83FF8062-202C-4766-8BEB-380B0CC5A041}" dt="2026-10-23T08:34:11.454" v="1207" actId="20577"/>
          <ac:spMkLst>
            <pc:docMk/>
            <pc:sldMk cId="766701023" sldId="1097"/>
            <ac:spMk id="16" creationId="{01B63842-A613-4DE2-23CF-65894B874DE1}"/>
          </ac:spMkLst>
        </pc:spChg>
        <pc:graphicFrameChg chg="del">
          <ac:chgData name="Michaelsen, Børje" userId="c36523e3-11ed-4011-9a41-1983019c0634" providerId="ADAL" clId="{83FF8062-202C-4766-8BEB-380B0CC5A041}" dt="2026-10-23T08:32:22.551" v="1167" actId="478"/>
          <ac:graphicFrameMkLst>
            <pc:docMk/>
            <pc:sldMk cId="766701023" sldId="1097"/>
            <ac:graphicFrameMk id="12" creationId="{02F3DED4-52B2-ED4A-F002-268A294A1591}"/>
          </ac:graphicFrameMkLst>
        </pc:graphicFrameChg>
        <pc:picChg chg="add del mod">
          <ac:chgData name="Michaelsen, Børje" userId="c36523e3-11ed-4011-9a41-1983019c0634" providerId="ADAL" clId="{83FF8062-202C-4766-8BEB-380B0CC5A041}" dt="2026-10-23T09:14:53.962" v="1252" actId="478"/>
          <ac:picMkLst>
            <pc:docMk/>
            <pc:sldMk cId="766701023" sldId="1097"/>
            <ac:picMk id="4" creationId="{75B78D65-DDA9-5508-E2AA-56DC29B42D91}"/>
          </ac:picMkLst>
        </pc:picChg>
        <pc:picChg chg="add">
          <ac:chgData name="Michaelsen, Børje" userId="c36523e3-11ed-4011-9a41-1983019c0634" providerId="ADAL" clId="{83FF8062-202C-4766-8BEB-380B0CC5A041}" dt="2026-10-23T09:14:55.367" v="1253" actId="22"/>
          <ac:picMkLst>
            <pc:docMk/>
            <pc:sldMk cId="766701023" sldId="1097"/>
            <ac:picMk id="5" creationId="{292251E5-9542-3068-0484-8279C0BB051D}"/>
          </ac:picMkLst>
        </pc:picChg>
        <pc:picChg chg="del">
          <ac:chgData name="Michaelsen, Børje" userId="c36523e3-11ed-4011-9a41-1983019c0634" providerId="ADAL" clId="{83FF8062-202C-4766-8BEB-380B0CC5A041}" dt="2026-10-23T08:33:11.706" v="1198" actId="478"/>
          <ac:picMkLst>
            <pc:docMk/>
            <pc:sldMk cId="766701023" sldId="1097"/>
            <ac:picMk id="5" creationId="{EB15FB38-F3D2-E04E-4A21-1B05D891C964}"/>
          </ac:picMkLst>
        </pc:picChg>
        <pc:picChg chg="add mod">
          <ac:chgData name="Michaelsen, Børje" userId="c36523e3-11ed-4011-9a41-1983019c0634" providerId="ADAL" clId="{83FF8062-202C-4766-8BEB-380B0CC5A041}" dt="2026-10-23T09:15:04.387" v="1260" actId="1036"/>
          <ac:picMkLst>
            <pc:docMk/>
            <pc:sldMk cId="766701023" sldId="1097"/>
            <ac:picMk id="8" creationId="{DD30BCFE-B244-185D-1EF7-B85406B09936}"/>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ysselsetting_landbakgrunn.xlsx" TargetMode="External"/><Relationship Id="rId2" Type="http://schemas.microsoft.com/office/2011/relationships/chartColorStyle" Target="colors13.xml"/><Relationship Id="rId1" Type="http://schemas.microsoft.com/office/2011/relationships/chartStyle" Target="style13.xml"/></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3.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4.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5.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190"/>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Evje og Hornnes</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-11</c:v>
                </c:pt>
                <c:pt idx="1">
                  <c:v>1</c:v>
                </c:pt>
                <c:pt idx="2">
                  <c:v>-9</c:v>
                </c:pt>
                <c:pt idx="3">
                  <c:v>5</c:v>
                </c:pt>
                <c:pt idx="4">
                  <c:v>-9</c:v>
                </c:pt>
                <c:pt idx="5">
                  <c:v>-4</c:v>
                </c:pt>
                <c:pt idx="6">
                  <c:v>-7</c:v>
                </c:pt>
                <c:pt idx="7">
                  <c:v>-2</c:v>
                </c:pt>
                <c:pt idx="8">
                  <c:v>-11</c:v>
                </c:pt>
                <c:pt idx="9">
                  <c:v>0</c:v>
                </c:pt>
                <c:pt idx="10">
                  <c:v>4</c:v>
                </c:pt>
                <c:pt idx="11">
                  <c:v>2</c:v>
                </c:pt>
                <c:pt idx="12">
                  <c:v>-2</c:v>
                </c:pt>
                <c:pt idx="13">
                  <c:v>-4</c:v>
                </c:pt>
                <c:pt idx="14">
                  <c:v>-5</c:v>
                </c:pt>
                <c:pt idx="15">
                  <c:v>-5</c:v>
                </c:pt>
              </c:numCache>
            </c:numRef>
          </c:val>
          <c:smooth val="1"/>
          <c:extLst>
            <c:ext xmlns:c16="http://schemas.microsoft.com/office/drawing/2014/chart" uri="{C3380CC4-5D6E-409C-BE32-E72D297353CC}">
              <c16:uniqueId val="{00000000-C21B-422A-9115-094432FDEBEF}"/>
            </c:ext>
          </c:extLst>
        </c:ser>
        <c:ser>
          <c:idx val="1"/>
          <c:order val="1"/>
          <c:tx>
            <c:strRef>
              <c:f>'Pivot kommuner'!$C$1:$C$3</c:f>
              <c:strCache>
                <c:ptCount val="1"/>
                <c:pt idx="0">
                  <c:v>Netto innlands - Evje og Hornnes</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15</c:v>
                </c:pt>
                <c:pt idx="1">
                  <c:v>-28</c:v>
                </c:pt>
                <c:pt idx="2">
                  <c:v>-5</c:v>
                </c:pt>
                <c:pt idx="3">
                  <c:v>-20</c:v>
                </c:pt>
                <c:pt idx="4">
                  <c:v>-4</c:v>
                </c:pt>
                <c:pt idx="5">
                  <c:v>-15</c:v>
                </c:pt>
                <c:pt idx="6">
                  <c:v>16</c:v>
                </c:pt>
                <c:pt idx="7">
                  <c:v>5</c:v>
                </c:pt>
                <c:pt idx="8">
                  <c:v>-167</c:v>
                </c:pt>
                <c:pt idx="9">
                  <c:v>-149</c:v>
                </c:pt>
                <c:pt idx="10">
                  <c:v>15</c:v>
                </c:pt>
                <c:pt idx="11">
                  <c:v>9</c:v>
                </c:pt>
                <c:pt idx="12">
                  <c:v>-14</c:v>
                </c:pt>
                <c:pt idx="13">
                  <c:v>-15</c:v>
                </c:pt>
                <c:pt idx="14">
                  <c:v>-15</c:v>
                </c:pt>
                <c:pt idx="15">
                  <c:v>-15</c:v>
                </c:pt>
              </c:numCache>
            </c:numRef>
          </c:val>
          <c:smooth val="1"/>
          <c:extLst>
            <c:ext xmlns:c16="http://schemas.microsoft.com/office/drawing/2014/chart" uri="{C3380CC4-5D6E-409C-BE32-E72D297353CC}">
              <c16:uniqueId val="{00000001-C21B-422A-9115-094432FDEBEF}"/>
            </c:ext>
          </c:extLst>
        </c:ser>
        <c:ser>
          <c:idx val="2"/>
          <c:order val="2"/>
          <c:tx>
            <c:strRef>
              <c:f>'Pivot kommuner'!$D$1:$D$3</c:f>
              <c:strCache>
                <c:ptCount val="1"/>
                <c:pt idx="0">
                  <c:v>Netto innvandring - Evje og Hornnes</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11</c:v>
                </c:pt>
                <c:pt idx="1">
                  <c:v>58</c:v>
                </c:pt>
                <c:pt idx="2">
                  <c:v>26</c:v>
                </c:pt>
                <c:pt idx="3">
                  <c:v>3</c:v>
                </c:pt>
                <c:pt idx="4">
                  <c:v>9</c:v>
                </c:pt>
                <c:pt idx="5">
                  <c:v>1</c:v>
                </c:pt>
                <c:pt idx="6">
                  <c:v>28</c:v>
                </c:pt>
                <c:pt idx="7">
                  <c:v>25</c:v>
                </c:pt>
                <c:pt idx="8">
                  <c:v>171</c:v>
                </c:pt>
                <c:pt idx="9">
                  <c:v>117</c:v>
                </c:pt>
                <c:pt idx="10">
                  <c:v>-11</c:v>
                </c:pt>
                <c:pt idx="11">
                  <c:v>-1</c:v>
                </c:pt>
                <c:pt idx="12">
                  <c:v>8</c:v>
                </c:pt>
                <c:pt idx="13">
                  <c:v>18</c:v>
                </c:pt>
                <c:pt idx="14">
                  <c:v>26</c:v>
                </c:pt>
                <c:pt idx="15">
                  <c:v>34</c:v>
                </c:pt>
              </c:numCache>
            </c:numRef>
          </c:val>
          <c:smooth val="1"/>
          <c:extLst>
            <c:ext xmlns:c16="http://schemas.microsoft.com/office/drawing/2014/chart" uri="{C3380CC4-5D6E-409C-BE32-E72D297353CC}">
              <c16:uniqueId val="{00000002-C21B-422A-9115-094432FDEBEF}"/>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Evje og Hornnes</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3567</c:v>
                </c:pt>
                <c:pt idx="1">
                  <c:v>3582</c:v>
                </c:pt>
                <c:pt idx="2">
                  <c:v>3614</c:v>
                </c:pt>
                <c:pt idx="3">
                  <c:v>3625</c:v>
                </c:pt>
                <c:pt idx="4">
                  <c:v>3638</c:v>
                </c:pt>
                <c:pt idx="5">
                  <c:v>3634</c:v>
                </c:pt>
                <c:pt idx="6">
                  <c:v>3619</c:v>
                </c:pt>
                <c:pt idx="7">
                  <c:v>3653</c:v>
                </c:pt>
                <c:pt idx="8">
                  <c:v>3904</c:v>
                </c:pt>
                <c:pt idx="9">
                  <c:v>3967</c:v>
                </c:pt>
                <c:pt idx="10">
                  <c:v>3828</c:v>
                </c:pt>
                <c:pt idx="11">
                  <c:v>3842</c:v>
                </c:pt>
                <c:pt idx="12">
                  <c:v>3825</c:v>
                </c:pt>
                <c:pt idx="13">
                  <c:v>3817</c:v>
                </c:pt>
                <c:pt idx="14">
                  <c:v>3816</c:v>
                </c:pt>
                <c:pt idx="15">
                  <c:v>3822</c:v>
                </c:pt>
              </c:numCache>
            </c:numRef>
          </c:val>
          <c:smooth val="0"/>
          <c:extLst>
            <c:ext xmlns:c16="http://schemas.microsoft.com/office/drawing/2014/chart" uri="{C3380CC4-5D6E-409C-BE32-E72D297353CC}">
              <c16:uniqueId val="{00000003-C21B-422A-9115-094432FDEBEF}"/>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394"/>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Evje og Hornnes</c:v>
                </c:pt>
              </c:strCache>
            </c:strRef>
          </c:tx>
          <c:spPr>
            <a:solidFill>
              <a:schemeClr val="accent1"/>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2-DDC0-4D30-8FED-5CDEC25BE74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5</c:v>
                </c:pt>
                <c:pt idx="1">
                  <c:v>5</c:v>
                </c:pt>
                <c:pt idx="2">
                  <c:v>0</c:v>
                </c:pt>
                <c:pt idx="3">
                  <c:v>73</c:v>
                </c:pt>
                <c:pt idx="4">
                  <c:v>7</c:v>
                </c:pt>
                <c:pt idx="5">
                  <c:v>10</c:v>
                </c:pt>
              </c:numCache>
            </c:numRef>
          </c:val>
          <c:extLst>
            <c:ext xmlns:c16="http://schemas.microsoft.com/office/drawing/2014/chart" uri="{C3380CC4-5D6E-409C-BE32-E72D297353CC}">
              <c16:uniqueId val="{00000000-DDC0-4D30-8FED-5CDEC25BE74F}"/>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DDC0-4D30-8FED-5CDEC25BE74F}"/>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8</c:v>
                </c:pt>
                <c:pt idx="1">
                  <c:v>6</c:v>
                </c:pt>
                <c:pt idx="2">
                  <c:v>7</c:v>
                </c:pt>
                <c:pt idx="3">
                  <c:v>5</c:v>
                </c:pt>
                <c:pt idx="4">
                  <c:v>8</c:v>
                </c:pt>
                <c:pt idx="5">
                  <c:v>3</c:v>
                </c:pt>
              </c:numCache>
            </c:numRef>
          </c:val>
          <c:extLst>
            <c:ext xmlns:c16="http://schemas.microsoft.com/office/drawing/2014/chart" uri="{C3380CC4-5D6E-409C-BE32-E72D297353CC}">
              <c16:uniqueId val="{00000000-EAB7-45D1-860B-9952A1F1A76D}"/>
            </c:ext>
          </c:extLst>
        </c:ser>
        <c:ser>
          <c:idx val="1"/>
          <c:order val="1"/>
          <c:tx>
            <c:strRef>
              <c:f>'Bolig pivot'!$T$31</c:f>
              <c:strCache>
                <c:ptCount val="1"/>
                <c:pt idx="0">
                  <c:v>Tomannsbolig, rekkehus, småhus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13</c:v>
                </c:pt>
                <c:pt idx="1">
                  <c:v>10</c:v>
                </c:pt>
                <c:pt idx="2">
                  <c:v>14</c:v>
                </c:pt>
                <c:pt idx="3">
                  <c:v>8</c:v>
                </c:pt>
                <c:pt idx="4">
                  <c:v>2</c:v>
                </c:pt>
                <c:pt idx="5">
                  <c:v>6</c:v>
                </c:pt>
              </c:numCache>
            </c:numRef>
          </c:val>
          <c:extLst>
            <c:ext xmlns:c16="http://schemas.microsoft.com/office/drawing/2014/chart" uri="{C3380CC4-5D6E-409C-BE32-E72D297353CC}">
              <c16:uniqueId val="{00000001-EAB7-45D1-860B-9952A1F1A76D}"/>
            </c:ext>
          </c:extLst>
        </c:ser>
        <c:ser>
          <c:idx val="2"/>
          <c:order val="2"/>
          <c:tx>
            <c:strRef>
              <c:f>'Bolig pivot'!$T$32</c:f>
              <c:strCache>
                <c:ptCount val="1"/>
                <c:pt idx="0">
                  <c:v>Leilighetsbygg</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6-EAB7-45D1-860B-9952A1F1A76D}"/>
                </c:ext>
              </c:extLst>
            </c:dLbl>
            <c:dLbl>
              <c:idx val="1"/>
              <c:delete val="1"/>
              <c:extLst>
                <c:ext xmlns:c15="http://schemas.microsoft.com/office/drawing/2012/chart" uri="{CE6537A1-D6FC-4f65-9D91-7224C49458BB}"/>
                <c:ext xmlns:c16="http://schemas.microsoft.com/office/drawing/2014/chart" uri="{C3380CC4-5D6E-409C-BE32-E72D297353CC}">
                  <c16:uniqueId val="{00000007-EAB7-45D1-860B-9952A1F1A76D}"/>
                </c:ext>
              </c:extLst>
            </c:dLbl>
            <c:dLbl>
              <c:idx val="3"/>
              <c:delete val="1"/>
              <c:extLst>
                <c:ext xmlns:c15="http://schemas.microsoft.com/office/drawing/2012/chart" uri="{CE6537A1-D6FC-4f65-9D91-7224C49458BB}"/>
                <c:ext xmlns:c16="http://schemas.microsoft.com/office/drawing/2014/chart" uri="{C3380CC4-5D6E-409C-BE32-E72D297353CC}">
                  <c16:uniqueId val="{00000008-EAB7-45D1-860B-9952A1F1A76D}"/>
                </c:ext>
              </c:extLst>
            </c:dLbl>
            <c:dLbl>
              <c:idx val="4"/>
              <c:delete val="1"/>
              <c:extLst>
                <c:ext xmlns:c15="http://schemas.microsoft.com/office/drawing/2012/chart" uri="{CE6537A1-D6FC-4f65-9D91-7224C49458BB}"/>
                <c:ext xmlns:c16="http://schemas.microsoft.com/office/drawing/2014/chart" uri="{C3380CC4-5D6E-409C-BE32-E72D297353CC}">
                  <c16:uniqueId val="{00000009-EAB7-45D1-860B-9952A1F1A76D}"/>
                </c:ext>
              </c:extLst>
            </c:dLbl>
            <c:dLbl>
              <c:idx val="5"/>
              <c:delete val="1"/>
              <c:extLst>
                <c:ext xmlns:c15="http://schemas.microsoft.com/office/drawing/2012/chart" uri="{CE6537A1-D6FC-4f65-9D91-7224C49458BB}"/>
                <c:ext xmlns:c16="http://schemas.microsoft.com/office/drawing/2014/chart" uri="{C3380CC4-5D6E-409C-BE32-E72D297353CC}">
                  <c16:uniqueId val="{0000000A-EAB7-45D1-860B-9952A1F1A76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0</c:v>
                </c:pt>
                <c:pt idx="1">
                  <c:v>0</c:v>
                </c:pt>
                <c:pt idx="2">
                  <c:v>6</c:v>
                </c:pt>
                <c:pt idx="3">
                  <c:v>0</c:v>
                </c:pt>
                <c:pt idx="4">
                  <c:v>0</c:v>
                </c:pt>
                <c:pt idx="5">
                  <c:v>0</c:v>
                </c:pt>
              </c:numCache>
            </c:numRef>
          </c:val>
          <c:extLst>
            <c:ext xmlns:c16="http://schemas.microsoft.com/office/drawing/2014/chart" uri="{C3380CC4-5D6E-409C-BE32-E72D297353CC}">
              <c16:uniqueId val="{00000002-EAB7-45D1-860B-9952A1F1A76D}"/>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5-EAB7-45D1-860B-9952A1F1A76D}"/>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30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62</c:v>
                </c:pt>
                <c:pt idx="1">
                  <c:v>66</c:v>
                </c:pt>
                <c:pt idx="2">
                  <c:v>62</c:v>
                </c:pt>
                <c:pt idx="3">
                  <c:v>80</c:v>
                </c:pt>
                <c:pt idx="4">
                  <c:v>77</c:v>
                </c:pt>
                <c:pt idx="5">
                  <c:v>78</c:v>
                </c:pt>
              </c:numCache>
            </c:numRef>
          </c:val>
          <c:extLst>
            <c:ext xmlns:c16="http://schemas.microsoft.com/office/drawing/2014/chart" uri="{C3380CC4-5D6E-409C-BE32-E72D297353CC}">
              <c16:uniqueId val="{00000000-5A01-4E72-8537-6A03715FA4D2}"/>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443</c:v>
                </c:pt>
                <c:pt idx="1">
                  <c:v>446</c:v>
                </c:pt>
                <c:pt idx="2">
                  <c:v>450</c:v>
                </c:pt>
                <c:pt idx="3">
                  <c:v>474</c:v>
                </c:pt>
                <c:pt idx="4">
                  <c:v>450</c:v>
                </c:pt>
                <c:pt idx="5">
                  <c:v>461</c:v>
                </c:pt>
              </c:numCache>
            </c:numRef>
          </c:val>
          <c:extLst>
            <c:ext xmlns:c16="http://schemas.microsoft.com/office/drawing/2014/chart" uri="{C3380CC4-5D6E-409C-BE32-E72D297353CC}">
              <c16:uniqueId val="{00000001-5A01-4E72-8537-6A03715FA4D2}"/>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154</c:v>
                </c:pt>
                <c:pt idx="1">
                  <c:v>101</c:v>
                </c:pt>
                <c:pt idx="2">
                  <c:v>151</c:v>
                </c:pt>
                <c:pt idx="3">
                  <c:v>141</c:v>
                </c:pt>
                <c:pt idx="4">
                  <c:v>114</c:v>
                </c:pt>
                <c:pt idx="5">
                  <c:v>64</c:v>
                </c:pt>
              </c:numCache>
            </c:numRef>
          </c:val>
          <c:extLst>
            <c:ext xmlns:c16="http://schemas.microsoft.com/office/drawing/2014/chart" uri="{C3380CC4-5D6E-409C-BE32-E72D297353CC}">
              <c16:uniqueId val="{00000002-5A01-4E72-8537-6A03715FA4D2}"/>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993</c:v>
                </c:pt>
                <c:pt idx="1">
                  <c:v>1112</c:v>
                </c:pt>
                <c:pt idx="2">
                  <c:v>1065</c:v>
                </c:pt>
                <c:pt idx="3">
                  <c:v>1033</c:v>
                </c:pt>
                <c:pt idx="4">
                  <c:v>1053</c:v>
                </c:pt>
                <c:pt idx="5">
                  <c:v>1093</c:v>
                </c:pt>
              </c:numCache>
            </c:numRef>
          </c:val>
          <c:extLst>
            <c:ext xmlns:c16="http://schemas.microsoft.com/office/drawing/2014/chart" uri="{C3380CC4-5D6E-409C-BE32-E72D297353CC}">
              <c16:uniqueId val="{00000003-5A01-4E72-8537-6A03715FA4D2}"/>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5A01-4E72-8537-6A03715FA4D2}"/>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5A01-4E72-8537-6A03715FA4D2}"/>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5A01-4E72-8537-6A03715FA4D2}"/>
              </c:ext>
            </c:extLst>
          </c:dPt>
          <c:dPt>
            <c:idx val="3"/>
            <c:invertIfNegative val="0"/>
            <c:bubble3D val="0"/>
            <c:extLst>
              <c:ext xmlns:c16="http://schemas.microsoft.com/office/drawing/2014/chart" uri="{C3380CC4-5D6E-409C-BE32-E72D297353CC}">
                <c16:uniqueId val="{0000000A-5A01-4E72-8537-6A03715FA4D2}"/>
              </c:ext>
            </c:extLst>
          </c:dPt>
          <c:dPt>
            <c:idx val="4"/>
            <c:invertIfNegative val="0"/>
            <c:bubble3D val="0"/>
            <c:extLst>
              <c:ext xmlns:c16="http://schemas.microsoft.com/office/drawing/2014/chart" uri="{C3380CC4-5D6E-409C-BE32-E72D297353CC}">
                <c16:uniqueId val="{0000000B-5A01-4E72-8537-6A03715FA4D2}"/>
              </c:ext>
            </c:extLst>
          </c:dPt>
          <c:dPt>
            <c:idx val="5"/>
            <c:invertIfNegative val="0"/>
            <c:bubble3D val="0"/>
            <c:extLst>
              <c:ext xmlns:c16="http://schemas.microsoft.com/office/drawing/2014/chart" uri="{C3380CC4-5D6E-409C-BE32-E72D297353CC}">
                <c16:uniqueId val="{0000000C-5A01-4E72-8537-6A03715FA4D2}"/>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A01-4E72-8537-6A03715FA4D2}"/>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A01-4E72-8537-6A03715FA4D2}"/>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A01-4E72-8537-6A03715FA4D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93</c:v>
                </c:pt>
                <c:pt idx="1">
                  <c:v>88</c:v>
                </c:pt>
                <c:pt idx="2">
                  <c:v>89</c:v>
                </c:pt>
                <c:pt idx="3">
                  <c:v>72</c:v>
                </c:pt>
                <c:pt idx="4">
                  <c:v>69</c:v>
                </c:pt>
                <c:pt idx="5">
                  <c:v>95</c:v>
                </c:pt>
              </c:numCache>
            </c:numRef>
          </c:val>
          <c:extLst>
            <c:ext xmlns:c16="http://schemas.microsoft.com/office/drawing/2014/chart" uri="{C3380CC4-5D6E-409C-BE32-E72D297353CC}">
              <c16:uniqueId val="{0000000D-5A01-4E72-8537-6A03715FA4D2}"/>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31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A13B-4D7C-88E0-534499588C61}"/>
              </c:ext>
            </c:extLst>
          </c:dPt>
          <c:dPt>
            <c:idx val="1"/>
            <c:bubble3D val="0"/>
            <c:spPr>
              <a:solidFill>
                <a:schemeClr val="accent2"/>
              </a:solidFill>
              <a:ln>
                <a:noFill/>
              </a:ln>
              <a:effectLst/>
            </c:spPr>
            <c:extLst>
              <c:ext xmlns:c16="http://schemas.microsoft.com/office/drawing/2014/chart" uri="{C3380CC4-5D6E-409C-BE32-E72D297353CC}">
                <c16:uniqueId val="{00000003-A13B-4D7C-88E0-534499588C61}"/>
              </c:ext>
            </c:extLst>
          </c:dPt>
          <c:dPt>
            <c:idx val="2"/>
            <c:bubble3D val="0"/>
            <c:spPr>
              <a:solidFill>
                <a:schemeClr val="accent3"/>
              </a:solidFill>
              <a:ln>
                <a:noFill/>
              </a:ln>
              <a:effectLst/>
            </c:spPr>
            <c:extLst>
              <c:ext xmlns:c16="http://schemas.microsoft.com/office/drawing/2014/chart" uri="{C3380CC4-5D6E-409C-BE32-E72D297353CC}">
                <c16:uniqueId val="{00000005-A13B-4D7C-88E0-534499588C61}"/>
              </c:ext>
            </c:extLst>
          </c:dPt>
          <c:dPt>
            <c:idx val="3"/>
            <c:bubble3D val="0"/>
            <c:spPr>
              <a:solidFill>
                <a:schemeClr val="accent4"/>
              </a:solidFill>
              <a:ln>
                <a:noFill/>
              </a:ln>
              <a:effectLst/>
            </c:spPr>
            <c:extLst>
              <c:ext xmlns:c16="http://schemas.microsoft.com/office/drawing/2014/chart" uri="{C3380CC4-5D6E-409C-BE32-E72D297353CC}">
                <c16:uniqueId val="{00000007-A13B-4D7C-88E0-534499588C61}"/>
              </c:ext>
            </c:extLst>
          </c:dPt>
          <c:dPt>
            <c:idx val="4"/>
            <c:bubble3D val="0"/>
            <c:spPr>
              <a:solidFill>
                <a:schemeClr val="accent5"/>
              </a:solidFill>
              <a:ln>
                <a:noFill/>
              </a:ln>
              <a:effectLst/>
            </c:spPr>
            <c:extLst>
              <c:ext xmlns:c16="http://schemas.microsoft.com/office/drawing/2014/chart" uri="{C3380CC4-5D6E-409C-BE32-E72D297353CC}">
                <c16:uniqueId val="{00000009-A13B-4D7C-88E0-534499588C61}"/>
              </c:ext>
            </c:extLst>
          </c:dPt>
          <c:dLbls>
            <c:dLbl>
              <c:idx val="2"/>
              <c:layout>
                <c:manualLayout>
                  <c:x val="-4.9246143084106337E-3"/>
                  <c:y val="0.1701908170569587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13B-4D7C-88E0-534499588C61}"/>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78</c:v>
                </c:pt>
                <c:pt idx="1">
                  <c:v>461</c:v>
                </c:pt>
                <c:pt idx="2">
                  <c:v>64</c:v>
                </c:pt>
                <c:pt idx="3">
                  <c:v>1093</c:v>
                </c:pt>
                <c:pt idx="4">
                  <c:v>95</c:v>
                </c:pt>
              </c:numCache>
            </c:numRef>
          </c:val>
          <c:extLst>
            <c:ext xmlns:c16="http://schemas.microsoft.com/office/drawing/2014/chart" uri="{C3380CC4-5D6E-409C-BE32-E72D297353CC}">
              <c16:uniqueId val="{0000000A-A13B-4D7C-88E0-534499588C61}"/>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2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16 Trelast- og trevareindustri</c:v>
                </c:pt>
              </c:strCache>
            </c:strRef>
          </c:tx>
          <c:spPr>
            <a:ln w="28575" cap="rnd">
              <a:solidFill>
                <a:schemeClr val="accent1"/>
              </a:solidFill>
              <a:round/>
            </a:ln>
            <a:effectLst/>
          </c:spPr>
          <c:marker>
            <c:symbol val="diamond"/>
            <c:size val="5"/>
            <c:spPr>
              <a:solidFill>
                <a:schemeClr val="accent1"/>
              </a:solidFill>
              <a:ln w="9525">
                <a:solidFill>
                  <a:schemeClr val="accent1"/>
                </a:solidFill>
              </a:ln>
              <a:effectLst/>
            </c:spPr>
          </c:marker>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13</c:v>
                </c:pt>
                <c:pt idx="1">
                  <c:v>13</c:v>
                </c:pt>
                <c:pt idx="2">
                  <c:v>14</c:v>
                </c:pt>
                <c:pt idx="3">
                  <c:v>15</c:v>
                </c:pt>
                <c:pt idx="4">
                  <c:v>16</c:v>
                </c:pt>
                <c:pt idx="5">
                  <c:v>15</c:v>
                </c:pt>
                <c:pt idx="6">
                  <c:v>17</c:v>
                </c:pt>
              </c:numCache>
            </c:numRef>
          </c:val>
          <c:smooth val="0"/>
          <c:extLst>
            <c:ext xmlns:c16="http://schemas.microsoft.com/office/drawing/2014/chart" uri="{C3380CC4-5D6E-409C-BE32-E72D297353CC}">
              <c16:uniqueId val="{00000000-125C-4862-A37F-BDC574C8179D}"/>
            </c:ext>
          </c:extLst>
        </c:ser>
        <c:ser>
          <c:idx val="3"/>
          <c:order val="1"/>
          <c:tx>
            <c:strRef>
              <c:f>'pivot 2 siffer'!$C$4:$C$5</c:f>
              <c:strCache>
                <c:ptCount val="1"/>
                <c:pt idx="0">
                  <c:v>22 Gummivare- og plastindustri</c:v>
                </c:pt>
              </c:strCache>
            </c:strRef>
          </c:tx>
          <c:spPr>
            <a:ln w="28575" cap="rnd">
              <a:solidFill>
                <a:schemeClr val="accent4"/>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14</c:v>
                </c:pt>
                <c:pt idx="1">
                  <c:v>16</c:v>
                </c:pt>
                <c:pt idx="2">
                  <c:v>14</c:v>
                </c:pt>
                <c:pt idx="3">
                  <c:v>16</c:v>
                </c:pt>
                <c:pt idx="4">
                  <c:v>17</c:v>
                </c:pt>
                <c:pt idx="5">
                  <c:v>15</c:v>
                </c:pt>
                <c:pt idx="6">
                  <c:v>15</c:v>
                </c:pt>
              </c:numCache>
            </c:numRef>
          </c:val>
          <c:smooth val="0"/>
          <c:extLst>
            <c:ext xmlns:c16="http://schemas.microsoft.com/office/drawing/2014/chart" uri="{C3380CC4-5D6E-409C-BE32-E72D297353CC}">
              <c16:uniqueId val="{00000001-125C-4862-A37F-BDC574C8179D}"/>
            </c:ext>
          </c:extLst>
        </c:ser>
        <c:ser>
          <c:idx val="1"/>
          <c:order val="2"/>
          <c:tx>
            <c:strRef>
              <c:f>'pivot 2 siffer'!$D$4:$D$5</c:f>
              <c:strCache>
                <c:ptCount val="1"/>
                <c:pt idx="0">
                  <c:v>41 Oppføring av bygninger</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67</c:v>
                </c:pt>
                <c:pt idx="1">
                  <c:v>62</c:v>
                </c:pt>
                <c:pt idx="2">
                  <c:v>66</c:v>
                </c:pt>
                <c:pt idx="3">
                  <c:v>63</c:v>
                </c:pt>
                <c:pt idx="4">
                  <c:v>61</c:v>
                </c:pt>
                <c:pt idx="5">
                  <c:v>56</c:v>
                </c:pt>
                <c:pt idx="6">
                  <c:v>54</c:v>
                </c:pt>
              </c:numCache>
            </c:numRef>
          </c:val>
          <c:smooth val="0"/>
          <c:extLst>
            <c:ext xmlns:c16="http://schemas.microsoft.com/office/drawing/2014/chart" uri="{C3380CC4-5D6E-409C-BE32-E72D297353CC}">
              <c16:uniqueId val="{00000002-125C-4862-A37F-BDC574C8179D}"/>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71</c:v>
                </c:pt>
                <c:pt idx="1">
                  <c:v>68</c:v>
                </c:pt>
                <c:pt idx="2">
                  <c:v>73</c:v>
                </c:pt>
                <c:pt idx="3">
                  <c:v>71</c:v>
                </c:pt>
                <c:pt idx="4">
                  <c:v>89</c:v>
                </c:pt>
                <c:pt idx="5">
                  <c:v>74</c:v>
                </c:pt>
                <c:pt idx="6">
                  <c:v>85</c:v>
                </c:pt>
              </c:numCache>
            </c:numRef>
          </c:val>
          <c:smooth val="0"/>
          <c:extLst>
            <c:ext xmlns:c16="http://schemas.microsoft.com/office/drawing/2014/chart" uri="{C3380CC4-5D6E-409C-BE32-E72D297353CC}">
              <c16:uniqueId val="{00000003-125C-4862-A37F-BDC574C8179D}"/>
            </c:ext>
          </c:extLst>
        </c:ser>
        <c:dLbls>
          <c:showLegendKey val="0"/>
          <c:showVal val="0"/>
          <c:showCatName val="0"/>
          <c:showSerName val="0"/>
          <c:showPercent val="0"/>
          <c:showBubbleSize val="0"/>
        </c:dLbls>
        <c:marker val="1"/>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12"/>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Evje og Hornnes</c:v>
                </c:pt>
              </c:strCache>
            </c:strRef>
          </c:cat>
          <c:val>
            <c:numRef>
              <c:f>Pivot_2026!$B$5:$B$7</c:f>
              <c:numCache>
                <c:formatCode>General</c:formatCode>
                <c:ptCount val="2"/>
                <c:pt idx="0">
                  <c:v>42.8</c:v>
                </c:pt>
                <c:pt idx="1">
                  <c:v>42.3</c:v>
                </c:pt>
              </c:numCache>
            </c:numRef>
          </c:val>
          <c:extLst>
            <c:ext xmlns:c16="http://schemas.microsoft.com/office/drawing/2014/chart" uri="{C3380CC4-5D6E-409C-BE32-E72D297353CC}">
              <c16:uniqueId val="{00000000-80BE-4BF5-BAE2-4D18F343F4A3}"/>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Evje og Hornnes</c:v>
                </c:pt>
              </c:strCache>
            </c:strRef>
          </c:cat>
          <c:val>
            <c:numRef>
              <c:f>Pivot_2026!$C$5:$C$7</c:f>
              <c:numCache>
                <c:formatCode>General</c:formatCode>
                <c:ptCount val="2"/>
                <c:pt idx="0">
                  <c:v>41.5</c:v>
                </c:pt>
                <c:pt idx="1">
                  <c:v>43.3</c:v>
                </c:pt>
              </c:numCache>
            </c:numRef>
          </c:val>
          <c:extLst>
            <c:ext xmlns:c16="http://schemas.microsoft.com/office/drawing/2014/chart" uri="{C3380CC4-5D6E-409C-BE32-E72D297353CC}">
              <c16:uniqueId val="{00000001-80BE-4BF5-BAE2-4D18F343F4A3}"/>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Evje og Hornnes</c:v>
                </c:pt>
              </c:strCache>
            </c:strRef>
          </c:cat>
          <c:val>
            <c:numRef>
              <c:f>Pivot_2026!$D$5:$D$7</c:f>
              <c:numCache>
                <c:formatCode>General</c:formatCode>
                <c:ptCount val="2"/>
                <c:pt idx="0">
                  <c:v>41.6</c:v>
                </c:pt>
                <c:pt idx="1">
                  <c:v>42.3</c:v>
                </c:pt>
              </c:numCache>
            </c:numRef>
          </c:val>
          <c:extLst>
            <c:ext xmlns:c16="http://schemas.microsoft.com/office/drawing/2014/chart" uri="{C3380CC4-5D6E-409C-BE32-E72D297353CC}">
              <c16:uniqueId val="{00000002-80BE-4BF5-BAE2-4D18F343F4A3}"/>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Evje og Hornnes</c:v>
                </c:pt>
              </c:strCache>
            </c:strRef>
          </c:cat>
          <c:val>
            <c:numRef>
              <c:f>Pivot_2026!$E$5:$E$7</c:f>
              <c:numCache>
                <c:formatCode>General</c:formatCode>
                <c:ptCount val="2"/>
                <c:pt idx="0">
                  <c:v>42</c:v>
                </c:pt>
                <c:pt idx="1">
                  <c:v>41.6</c:v>
                </c:pt>
              </c:numCache>
            </c:numRef>
          </c:val>
          <c:extLst>
            <c:ext xmlns:c16="http://schemas.microsoft.com/office/drawing/2014/chart" uri="{C3380CC4-5D6E-409C-BE32-E72D297353CC}">
              <c16:uniqueId val="{00000003-80BE-4BF5-BAE2-4D18F343F4A3}"/>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Evje og Hornnes</c:v>
                </c:pt>
              </c:strCache>
            </c:strRef>
          </c:cat>
          <c:val>
            <c:numRef>
              <c:f>Pivot_2026!$F$5:$F$7</c:f>
              <c:numCache>
                <c:formatCode>General</c:formatCode>
                <c:ptCount val="2"/>
                <c:pt idx="0">
                  <c:v>42.2</c:v>
                </c:pt>
                <c:pt idx="1">
                  <c:v>41.9</c:v>
                </c:pt>
              </c:numCache>
            </c:numRef>
          </c:val>
          <c:extLst>
            <c:ext xmlns:c16="http://schemas.microsoft.com/office/drawing/2014/chart" uri="{C3380CC4-5D6E-409C-BE32-E72D297353CC}">
              <c16:uniqueId val="{00000004-80BE-4BF5-BAE2-4D18F343F4A3}"/>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11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b="0">
                <a:solidFill>
                  <a:sysClr val="windowText" lastClr="000000"/>
                </a:solidFill>
                <a:latin typeface="Arial" panose="020B0604020202020204" pitchFamily="34" charset="0"/>
                <a:cs typeface="Arial" panose="020B0604020202020204" pitchFamily="34" charset="0"/>
              </a:rPr>
              <a:t>Fullføring vgo,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7"/>
        <c:dLbl>
          <c:idx val="0"/>
          <c:showLegendKey val="0"/>
          <c:showVal val="1"/>
          <c:showCatName val="0"/>
          <c:showSerName val="0"/>
          <c:showPercent val="0"/>
          <c:showBubbleSize val="0"/>
          <c:extLst>
            <c:ext xmlns:c15="http://schemas.microsoft.com/office/drawing/2012/chart" uri="{CE6537A1-D6FC-4f65-9D91-7224C49458BB}"/>
          </c:extLst>
        </c:dLbl>
      </c:pivotFmt>
      <c:pivotFmt>
        <c:idx val="38"/>
        <c:dLbl>
          <c:idx val="0"/>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0"/>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showLegendKey val="0"/>
          <c:showVal val="1"/>
          <c:showCatName val="0"/>
          <c:showSerName val="0"/>
          <c:showPercent val="0"/>
          <c:showBubbleSize val="0"/>
          <c:extLst>
            <c:ext xmlns:c15="http://schemas.microsoft.com/office/drawing/2012/chart" uri="{CE6537A1-D6FC-4f65-9D91-7224C49458BB}"/>
          </c:extLst>
        </c:dLbl>
      </c:pivotFmt>
      <c:pivotFmt>
        <c:idx val="46"/>
        <c:dLbl>
          <c:idx val="0"/>
          <c:showLegendKey val="0"/>
          <c:showVal val="1"/>
          <c:showCatName val="0"/>
          <c:showSerName val="0"/>
          <c:showPercent val="0"/>
          <c:showBubbleSize val="0"/>
          <c:extLst>
            <c:ext xmlns:c15="http://schemas.microsoft.com/office/drawing/2012/chart" uri="{CE6537A1-D6FC-4f65-9D91-7224C49458BB}"/>
          </c:extLst>
        </c:dLbl>
      </c:pivotFmt>
      <c:pivotFmt>
        <c:idx val="47"/>
        <c:dLbl>
          <c:idx val="0"/>
          <c:showLegendKey val="0"/>
          <c:showVal val="1"/>
          <c:showCatName val="0"/>
          <c:showSerName val="0"/>
          <c:showPercent val="0"/>
          <c:showBubbleSize val="0"/>
          <c:extLst>
            <c:ext xmlns:c15="http://schemas.microsoft.com/office/drawing/2012/chart" uri="{CE6537A1-D6FC-4f65-9D91-7224C49458BB}"/>
          </c:extLst>
        </c:dLbl>
      </c:pivotFmt>
      <c:pivotFmt>
        <c:idx val="48"/>
        <c:dLbl>
          <c:idx val="0"/>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dLbl>
          <c:idx val="0"/>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2"/>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B666-46F0-938F-21A1246036E1}"/>
            </c:ext>
          </c:extLst>
        </c:ser>
        <c:ser>
          <c:idx val="1"/>
          <c:order val="1"/>
          <c:tx>
            <c:strRef>
              <c:f>'Pivot - bruk denne'!$C$5:$C$6</c:f>
              <c:strCache>
                <c:ptCount val="1"/>
                <c:pt idx="0">
                  <c:v>Evje og Hornnes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63.8</c:v>
                </c:pt>
                <c:pt idx="1">
                  <c:v>77.099999999999994</c:v>
                </c:pt>
                <c:pt idx="2">
                  <c:v>66.7</c:v>
                </c:pt>
                <c:pt idx="3">
                  <c:v>80.3</c:v>
                </c:pt>
                <c:pt idx="4">
                  <c:v>70.7</c:v>
                </c:pt>
                <c:pt idx="5">
                  <c:v>67.599999999999994</c:v>
                </c:pt>
              </c:numCache>
            </c:numRef>
          </c:val>
          <c:extLst>
            <c:ext xmlns:c16="http://schemas.microsoft.com/office/drawing/2014/chart" uri="{C3380CC4-5D6E-409C-BE32-E72D297353CC}">
              <c16:uniqueId val="{00000001-B666-46F0-938F-21A1246036E1}"/>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9F69-4E4B-B662-F6F7B621B811}"/>
              </c:ext>
            </c:extLst>
          </c:dPt>
          <c:dPt>
            <c:idx val="1"/>
            <c:invertIfNegative val="0"/>
            <c:bubble3D val="0"/>
            <c:spPr>
              <a:solidFill>
                <a:srgbClr val="002060"/>
              </a:solidFill>
              <a:ln>
                <a:noFill/>
              </a:ln>
              <a:effectLst/>
            </c:spPr>
            <c:extLst>
              <c:ext xmlns:c16="http://schemas.microsoft.com/office/drawing/2014/chart" uri="{C3380CC4-5D6E-409C-BE32-E72D297353CC}">
                <c16:uniqueId val="{00000003-9F69-4E4B-B662-F6F7B621B811}"/>
              </c:ext>
            </c:extLst>
          </c:dPt>
          <c:dPt>
            <c:idx val="2"/>
            <c:invertIfNegative val="0"/>
            <c:bubble3D val="0"/>
            <c:spPr>
              <a:solidFill>
                <a:srgbClr val="002060"/>
              </a:solidFill>
              <a:ln>
                <a:noFill/>
              </a:ln>
              <a:effectLst/>
            </c:spPr>
            <c:extLst>
              <c:ext xmlns:c16="http://schemas.microsoft.com/office/drawing/2014/chart" uri="{C3380CC4-5D6E-409C-BE32-E72D297353CC}">
                <c16:uniqueId val="{00000005-9F69-4E4B-B662-F6F7B621B811}"/>
              </c:ext>
            </c:extLst>
          </c:dPt>
          <c:dPt>
            <c:idx val="3"/>
            <c:invertIfNegative val="0"/>
            <c:bubble3D val="0"/>
            <c:spPr>
              <a:solidFill>
                <a:srgbClr val="002060"/>
              </a:solidFill>
              <a:ln>
                <a:noFill/>
              </a:ln>
              <a:effectLst/>
            </c:spPr>
            <c:extLst>
              <c:ext xmlns:c16="http://schemas.microsoft.com/office/drawing/2014/chart" uri="{C3380CC4-5D6E-409C-BE32-E72D297353CC}">
                <c16:uniqueId val="{00000007-9F69-4E4B-B662-F6F7B621B811}"/>
              </c:ext>
            </c:extLst>
          </c:dPt>
          <c:dPt>
            <c:idx val="4"/>
            <c:invertIfNegative val="0"/>
            <c:bubble3D val="0"/>
            <c:spPr>
              <a:solidFill>
                <a:srgbClr val="002060"/>
              </a:solidFill>
              <a:ln>
                <a:noFill/>
              </a:ln>
              <a:effectLst/>
            </c:spPr>
            <c:extLst>
              <c:ext xmlns:c16="http://schemas.microsoft.com/office/drawing/2014/chart" uri="{C3380CC4-5D6E-409C-BE32-E72D297353CC}">
                <c16:uniqueId val="{00000009-9F69-4E4B-B662-F6F7B621B811}"/>
              </c:ext>
            </c:extLst>
          </c:dPt>
          <c:dPt>
            <c:idx val="5"/>
            <c:invertIfNegative val="0"/>
            <c:bubble3D val="0"/>
            <c:spPr>
              <a:solidFill>
                <a:srgbClr val="002060"/>
              </a:solidFill>
              <a:ln>
                <a:noFill/>
              </a:ln>
              <a:effectLst/>
            </c:spPr>
            <c:extLst>
              <c:ext xmlns:c16="http://schemas.microsoft.com/office/drawing/2014/chart" uri="{C3380CC4-5D6E-409C-BE32-E72D297353CC}">
                <c16:uniqueId val="{0000000B-9F69-4E4B-B662-F6F7B621B811}"/>
              </c:ext>
            </c:extLst>
          </c:dPt>
          <c:dPt>
            <c:idx val="6"/>
            <c:invertIfNegative val="0"/>
            <c:bubble3D val="0"/>
            <c:spPr>
              <a:solidFill>
                <a:srgbClr val="002060"/>
              </a:solidFill>
              <a:ln>
                <a:noFill/>
              </a:ln>
              <a:effectLst/>
            </c:spPr>
            <c:extLst>
              <c:ext xmlns:c16="http://schemas.microsoft.com/office/drawing/2014/chart" uri="{C3380CC4-5D6E-409C-BE32-E72D297353CC}">
                <c16:uniqueId val="{0000000D-9F69-4E4B-B662-F6F7B621B811}"/>
              </c:ext>
            </c:extLst>
          </c:dPt>
          <c:dPt>
            <c:idx val="7"/>
            <c:invertIfNegative val="0"/>
            <c:bubble3D val="0"/>
            <c:spPr>
              <a:solidFill>
                <a:srgbClr val="002060"/>
              </a:solidFill>
              <a:ln>
                <a:noFill/>
              </a:ln>
              <a:effectLst/>
            </c:spPr>
            <c:extLst>
              <c:ext xmlns:c16="http://schemas.microsoft.com/office/drawing/2014/chart" uri="{C3380CC4-5D6E-409C-BE32-E72D297353CC}">
                <c16:uniqueId val="{0000000F-9F69-4E4B-B662-F6F7B621B811}"/>
              </c:ext>
            </c:extLst>
          </c:dPt>
          <c:dPt>
            <c:idx val="8"/>
            <c:invertIfNegative val="0"/>
            <c:bubble3D val="0"/>
            <c:spPr>
              <a:solidFill>
                <a:srgbClr val="002060"/>
              </a:solidFill>
              <a:ln>
                <a:noFill/>
              </a:ln>
              <a:effectLst/>
            </c:spPr>
            <c:extLst>
              <c:ext xmlns:c16="http://schemas.microsoft.com/office/drawing/2014/chart" uri="{C3380CC4-5D6E-409C-BE32-E72D297353CC}">
                <c16:uniqueId val="{00000011-9F69-4E4B-B662-F6F7B621B811}"/>
              </c:ext>
            </c:extLst>
          </c:dPt>
          <c:dPt>
            <c:idx val="9"/>
            <c:invertIfNegative val="0"/>
            <c:bubble3D val="0"/>
            <c:spPr>
              <a:solidFill>
                <a:srgbClr val="002060"/>
              </a:solidFill>
              <a:ln>
                <a:noFill/>
              </a:ln>
              <a:effectLst/>
            </c:spPr>
            <c:extLst>
              <c:ext xmlns:c16="http://schemas.microsoft.com/office/drawing/2014/chart" uri="{C3380CC4-5D6E-409C-BE32-E72D297353CC}">
                <c16:uniqueId val="{00000013-9F69-4E4B-B662-F6F7B621B811}"/>
              </c:ext>
            </c:extLst>
          </c:dPt>
          <c:dPt>
            <c:idx val="10"/>
            <c:invertIfNegative val="0"/>
            <c:bubble3D val="0"/>
            <c:spPr>
              <a:solidFill>
                <a:srgbClr val="002060"/>
              </a:solidFill>
              <a:ln>
                <a:noFill/>
              </a:ln>
              <a:effectLst/>
            </c:spPr>
            <c:extLst>
              <c:ext xmlns:c16="http://schemas.microsoft.com/office/drawing/2014/chart" uri="{C3380CC4-5D6E-409C-BE32-E72D297353CC}">
                <c16:uniqueId val="{00000015-9F69-4E4B-B662-F6F7B621B811}"/>
              </c:ext>
            </c:extLst>
          </c:dPt>
          <c:dPt>
            <c:idx val="11"/>
            <c:invertIfNegative val="0"/>
            <c:bubble3D val="0"/>
            <c:spPr>
              <a:solidFill>
                <a:srgbClr val="002060"/>
              </a:solidFill>
              <a:ln>
                <a:noFill/>
              </a:ln>
              <a:effectLst/>
            </c:spPr>
            <c:extLst>
              <c:ext xmlns:c16="http://schemas.microsoft.com/office/drawing/2014/chart" uri="{C3380CC4-5D6E-409C-BE32-E72D297353CC}">
                <c16:uniqueId val="{00000017-9F69-4E4B-B662-F6F7B621B811}"/>
              </c:ext>
            </c:extLst>
          </c:dPt>
          <c:dPt>
            <c:idx val="12"/>
            <c:invertIfNegative val="0"/>
            <c:bubble3D val="0"/>
            <c:spPr>
              <a:solidFill>
                <a:srgbClr val="002060"/>
              </a:solidFill>
              <a:ln>
                <a:noFill/>
              </a:ln>
              <a:effectLst/>
            </c:spPr>
            <c:extLst>
              <c:ext xmlns:c16="http://schemas.microsoft.com/office/drawing/2014/chart" uri="{C3380CC4-5D6E-409C-BE32-E72D297353CC}">
                <c16:uniqueId val="{00000019-9F69-4E4B-B662-F6F7B621B811}"/>
              </c:ext>
            </c:extLst>
          </c:dPt>
          <c:dPt>
            <c:idx val="13"/>
            <c:invertIfNegative val="0"/>
            <c:bubble3D val="0"/>
            <c:spPr>
              <a:solidFill>
                <a:srgbClr val="002060"/>
              </a:solidFill>
              <a:ln>
                <a:noFill/>
              </a:ln>
              <a:effectLst/>
            </c:spPr>
            <c:extLst>
              <c:ext xmlns:c16="http://schemas.microsoft.com/office/drawing/2014/chart" uri="{C3380CC4-5D6E-409C-BE32-E72D297353CC}">
                <c16:uniqueId val="{0000001B-9F69-4E4B-B662-F6F7B621B811}"/>
              </c:ext>
            </c:extLst>
          </c:dPt>
          <c:dPt>
            <c:idx val="14"/>
            <c:invertIfNegative val="0"/>
            <c:bubble3D val="0"/>
            <c:spPr>
              <a:solidFill>
                <a:srgbClr val="FFC000"/>
              </a:solidFill>
              <a:ln>
                <a:noFill/>
              </a:ln>
              <a:effectLst/>
            </c:spPr>
            <c:extLst>
              <c:ext xmlns:c16="http://schemas.microsoft.com/office/drawing/2014/chart" uri="{C3380CC4-5D6E-409C-BE32-E72D297353CC}">
                <c16:uniqueId val="{0000001D-9F69-4E4B-B662-F6F7B621B811}"/>
              </c:ext>
            </c:extLst>
          </c:dPt>
          <c:dPt>
            <c:idx val="15"/>
            <c:invertIfNegative val="0"/>
            <c:bubble3D val="0"/>
            <c:spPr>
              <a:solidFill>
                <a:srgbClr val="002060"/>
              </a:solidFill>
              <a:ln>
                <a:noFill/>
              </a:ln>
              <a:effectLst/>
            </c:spPr>
            <c:extLst>
              <c:ext xmlns:c16="http://schemas.microsoft.com/office/drawing/2014/chart" uri="{C3380CC4-5D6E-409C-BE32-E72D297353CC}">
                <c16:uniqueId val="{0000001F-9F69-4E4B-B662-F6F7B621B811}"/>
              </c:ext>
            </c:extLst>
          </c:dPt>
          <c:dPt>
            <c:idx val="16"/>
            <c:invertIfNegative val="0"/>
            <c:bubble3D val="0"/>
            <c:spPr>
              <a:solidFill>
                <a:srgbClr val="002060"/>
              </a:solidFill>
              <a:ln>
                <a:noFill/>
              </a:ln>
              <a:effectLst/>
            </c:spPr>
            <c:extLst>
              <c:ext xmlns:c16="http://schemas.microsoft.com/office/drawing/2014/chart" uri="{C3380CC4-5D6E-409C-BE32-E72D297353CC}">
                <c16:uniqueId val="{00000021-9F69-4E4B-B662-F6F7B621B811}"/>
              </c:ext>
            </c:extLst>
          </c:dPt>
          <c:dPt>
            <c:idx val="17"/>
            <c:invertIfNegative val="0"/>
            <c:bubble3D val="0"/>
            <c:spPr>
              <a:solidFill>
                <a:srgbClr val="002060"/>
              </a:solidFill>
              <a:ln>
                <a:noFill/>
              </a:ln>
              <a:effectLst/>
            </c:spPr>
            <c:extLst>
              <c:ext xmlns:c16="http://schemas.microsoft.com/office/drawing/2014/chart" uri="{C3380CC4-5D6E-409C-BE32-E72D297353CC}">
                <c16:uniqueId val="{00000023-9F69-4E4B-B662-F6F7B621B811}"/>
              </c:ext>
            </c:extLst>
          </c:dPt>
          <c:dPt>
            <c:idx val="18"/>
            <c:invertIfNegative val="0"/>
            <c:bubble3D val="0"/>
            <c:spPr>
              <a:solidFill>
                <a:srgbClr val="00B0F0"/>
              </a:solidFill>
              <a:ln>
                <a:noFill/>
              </a:ln>
              <a:effectLst/>
            </c:spPr>
            <c:extLst>
              <c:ext xmlns:c16="http://schemas.microsoft.com/office/drawing/2014/chart" uri="{C3380CC4-5D6E-409C-BE32-E72D297353CC}">
                <c16:uniqueId val="{00000025-9F69-4E4B-B662-F6F7B621B811}"/>
              </c:ext>
            </c:extLst>
          </c:dPt>
          <c:dPt>
            <c:idx val="19"/>
            <c:invertIfNegative val="0"/>
            <c:bubble3D val="0"/>
            <c:spPr>
              <a:solidFill>
                <a:srgbClr val="002060"/>
              </a:solidFill>
              <a:ln>
                <a:noFill/>
              </a:ln>
              <a:effectLst/>
            </c:spPr>
            <c:extLst>
              <c:ext xmlns:c16="http://schemas.microsoft.com/office/drawing/2014/chart" uri="{C3380CC4-5D6E-409C-BE32-E72D297353CC}">
                <c16:uniqueId val="{00000027-9F69-4E4B-B662-F6F7B621B811}"/>
              </c:ext>
            </c:extLst>
          </c:dPt>
          <c:dPt>
            <c:idx val="20"/>
            <c:invertIfNegative val="0"/>
            <c:bubble3D val="0"/>
            <c:spPr>
              <a:solidFill>
                <a:srgbClr val="002060"/>
              </a:solidFill>
              <a:ln>
                <a:noFill/>
              </a:ln>
              <a:effectLst/>
            </c:spPr>
            <c:extLst>
              <c:ext xmlns:c16="http://schemas.microsoft.com/office/drawing/2014/chart" uri="{C3380CC4-5D6E-409C-BE32-E72D297353CC}">
                <c16:uniqueId val="{00000029-9F69-4E4B-B662-F6F7B621B811}"/>
              </c:ext>
            </c:extLst>
          </c:dPt>
          <c:dPt>
            <c:idx val="22"/>
            <c:invertIfNegative val="0"/>
            <c:bubble3D val="0"/>
            <c:spPr>
              <a:solidFill>
                <a:srgbClr val="002060"/>
              </a:solidFill>
              <a:ln>
                <a:noFill/>
              </a:ln>
              <a:effectLst/>
            </c:spPr>
            <c:extLst>
              <c:ext xmlns:c16="http://schemas.microsoft.com/office/drawing/2014/chart" uri="{C3380CC4-5D6E-409C-BE32-E72D297353CC}">
                <c16:uniqueId val="{0000002B-9F69-4E4B-B662-F6F7B621B811}"/>
              </c:ext>
            </c:extLst>
          </c:dPt>
          <c:dPt>
            <c:idx val="24"/>
            <c:invertIfNegative val="0"/>
            <c:bubble3D val="0"/>
            <c:spPr>
              <a:solidFill>
                <a:srgbClr val="002060"/>
              </a:solidFill>
              <a:ln>
                <a:noFill/>
              </a:ln>
              <a:effectLst/>
            </c:spPr>
            <c:extLst>
              <c:ext xmlns:c16="http://schemas.microsoft.com/office/drawing/2014/chart" uri="{C3380CC4-5D6E-409C-BE32-E72D297353CC}">
                <c16:uniqueId val="{0000002D-9F69-4E4B-B662-F6F7B621B811}"/>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9F69-4E4B-B662-F6F7B621B811}"/>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23"/>
            <c:invertIfNegative val="0"/>
            <c:bubble3D val="0"/>
            <c:spPr>
              <a:solidFill>
                <a:srgbClr val="92D050"/>
              </a:solidFill>
              <a:ln w="3175">
                <a:solidFill>
                  <a:schemeClr val="tx2"/>
                </a:solidFill>
              </a:ln>
              <a:effectLst/>
            </c:spPr>
            <c:extLst>
              <c:ext xmlns:c16="http://schemas.microsoft.com/office/drawing/2014/chart" uri="{C3380CC4-5D6E-409C-BE32-E72D297353CC}">
                <c16:uniqueId val="{00000001-F160-442E-8ACD-154C187441B1}"/>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F160-442E-8ACD-154C187441B1}"/>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F160-442E-8ACD-154C187441B1}"/>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3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455F-4FAB-84E8-BB878698BE92}"/>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455F-4FAB-84E8-BB878698BE92}"/>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[Sysselsetting_landbakgrunn.xlsx]Pivot!Pivottabell4</c:name>
    <c:fmtId val="274"/>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Pivot!$B$5:$B$11</c:f>
              <c:numCache>
                <c:formatCode>General</c:formatCode>
                <c:ptCount val="4"/>
                <c:pt idx="0">
                  <c:v>75.3</c:v>
                </c:pt>
                <c:pt idx="1">
                  <c:v>80</c:v>
                </c:pt>
                <c:pt idx="2">
                  <c:v>42.3</c:v>
                </c:pt>
                <c:pt idx="3">
                  <c:v>40.4</c:v>
                </c:pt>
              </c:numCache>
            </c:numRef>
          </c:val>
          <c:extLst>
            <c:ext xmlns:c16="http://schemas.microsoft.com/office/drawing/2014/chart" uri="{C3380CC4-5D6E-409C-BE32-E72D297353CC}">
              <c16:uniqueId val="{00000000-2113-483E-B173-615DB01B3591}"/>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Pivot!$C$5:$C$11</c:f>
              <c:numCache>
                <c:formatCode>General</c:formatCode>
                <c:ptCount val="4"/>
                <c:pt idx="0">
                  <c:v>74.3</c:v>
                </c:pt>
                <c:pt idx="1">
                  <c:v>80.8</c:v>
                </c:pt>
                <c:pt idx="2">
                  <c:v>34.5</c:v>
                </c:pt>
                <c:pt idx="3">
                  <c:v>36.299999999999997</c:v>
                </c:pt>
              </c:numCache>
            </c:numRef>
          </c:val>
          <c:extLst>
            <c:ext xmlns:c16="http://schemas.microsoft.com/office/drawing/2014/chart" uri="{C3380CC4-5D6E-409C-BE32-E72D297353CC}">
              <c16:uniqueId val="{00000001-2113-483E-B173-615DB01B3591}"/>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Pivot!$D$5:$D$11</c:f>
              <c:numCache>
                <c:formatCode>General</c:formatCode>
                <c:ptCount val="4"/>
                <c:pt idx="0">
                  <c:v>74.5</c:v>
                </c:pt>
                <c:pt idx="1">
                  <c:v>79.8</c:v>
                </c:pt>
                <c:pt idx="2">
                  <c:v>48.9</c:v>
                </c:pt>
                <c:pt idx="3">
                  <c:v>52.1</c:v>
                </c:pt>
              </c:numCache>
            </c:numRef>
          </c:val>
          <c:extLst>
            <c:ext xmlns:c16="http://schemas.microsoft.com/office/drawing/2014/chart" uri="{C3380CC4-5D6E-409C-BE32-E72D297353CC}">
              <c16:uniqueId val="{00000002-2113-483E-B173-615DB01B3591}"/>
            </c:ext>
          </c:extLst>
        </c:ser>
        <c:ser>
          <c:idx val="3"/>
          <c:order val="3"/>
          <c:tx>
            <c:strRef>
              <c:f>Pivot!$E$3:$E$4</c:f>
              <c:strCache>
                <c:ptCount val="1"/>
                <c:pt idx="0">
                  <c:v>2025</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Pivot!$E$5:$E$11</c:f>
              <c:numCache>
                <c:formatCode>General</c:formatCode>
                <c:ptCount val="4"/>
                <c:pt idx="0">
                  <c:v>72.5</c:v>
                </c:pt>
                <c:pt idx="1">
                  <c:v>77.8</c:v>
                </c:pt>
                <c:pt idx="2">
                  <c:v>52.8</c:v>
                </c:pt>
                <c:pt idx="3">
                  <c:v>56.1</c:v>
                </c:pt>
              </c:numCache>
            </c:numRef>
          </c:val>
          <c:extLst>
            <c:ext xmlns:c16="http://schemas.microsoft.com/office/drawing/2014/chart" uri="{C3380CC4-5D6E-409C-BE32-E72D297353CC}">
              <c16:uniqueId val="{00000003-2113-483E-B173-615DB01B3591}"/>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288"/>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25D4-40C7-8D63-9749427CE782}"/>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25D4-40C7-8D63-9749427CE782}"/>
            </c:ext>
          </c:extLst>
        </c:ser>
        <c:ser>
          <c:idx val="2"/>
          <c:order val="2"/>
          <c:tx>
            <c:strRef>
              <c:f>Pivot!$D$3:$D$4</c:f>
              <c:strCache>
                <c:ptCount val="1"/>
                <c:pt idx="0">
                  <c:v>Evje og Hornnes</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25D4-40C7-8D63-9749427CE782}"/>
              </c:ext>
            </c:extLst>
          </c:dPt>
          <c:dPt>
            <c:idx val="1"/>
            <c:invertIfNegative val="0"/>
            <c:bubble3D val="0"/>
            <c:extLst>
              <c:ext xmlns:c16="http://schemas.microsoft.com/office/drawing/2014/chart" uri="{C3380CC4-5D6E-409C-BE32-E72D297353CC}">
                <c16:uniqueId val="{00000003-25D4-40C7-8D63-9749427CE782}"/>
              </c:ext>
            </c:extLst>
          </c:dPt>
          <c:dPt>
            <c:idx val="2"/>
            <c:invertIfNegative val="0"/>
            <c:bubble3D val="0"/>
            <c:extLst>
              <c:ext xmlns:c16="http://schemas.microsoft.com/office/drawing/2014/chart" uri="{C3380CC4-5D6E-409C-BE32-E72D297353CC}">
                <c16:uniqueId val="{00000004-25D4-40C7-8D63-9749427CE782}"/>
              </c:ext>
            </c:extLst>
          </c:dPt>
          <c:dPt>
            <c:idx val="3"/>
            <c:invertIfNegative val="0"/>
            <c:bubble3D val="0"/>
            <c:extLst>
              <c:ext xmlns:c16="http://schemas.microsoft.com/office/drawing/2014/chart" uri="{C3380CC4-5D6E-409C-BE32-E72D297353CC}">
                <c16:uniqueId val="{00000005-25D4-40C7-8D63-9749427CE782}"/>
              </c:ext>
            </c:extLst>
          </c:dPt>
          <c:dPt>
            <c:idx val="4"/>
            <c:invertIfNegative val="0"/>
            <c:bubble3D val="0"/>
            <c:extLst>
              <c:ext xmlns:c16="http://schemas.microsoft.com/office/drawing/2014/chart" uri="{C3380CC4-5D6E-409C-BE32-E72D297353CC}">
                <c16:uniqueId val="{00000006-25D4-40C7-8D63-9749427CE782}"/>
              </c:ext>
            </c:extLst>
          </c:dPt>
          <c:dPt>
            <c:idx val="5"/>
            <c:invertIfNegative val="0"/>
            <c:bubble3D val="0"/>
            <c:extLst>
              <c:ext xmlns:c16="http://schemas.microsoft.com/office/drawing/2014/chart" uri="{C3380CC4-5D6E-409C-BE32-E72D297353CC}">
                <c16:uniqueId val="{00000007-25D4-40C7-8D63-9749427CE782}"/>
              </c:ext>
            </c:extLst>
          </c:dPt>
          <c:dPt>
            <c:idx val="6"/>
            <c:invertIfNegative val="0"/>
            <c:bubble3D val="0"/>
            <c:extLst>
              <c:ext xmlns:c16="http://schemas.microsoft.com/office/drawing/2014/chart" uri="{C3380CC4-5D6E-409C-BE32-E72D297353CC}">
                <c16:uniqueId val="{00000008-25D4-40C7-8D63-9749427CE782}"/>
              </c:ext>
            </c:extLst>
          </c:dPt>
          <c:dPt>
            <c:idx val="7"/>
            <c:invertIfNegative val="0"/>
            <c:bubble3D val="0"/>
            <c:extLst>
              <c:ext xmlns:c16="http://schemas.microsoft.com/office/drawing/2014/chart" uri="{C3380CC4-5D6E-409C-BE32-E72D297353CC}">
                <c16:uniqueId val="{00000009-25D4-40C7-8D63-9749427CE782}"/>
              </c:ext>
            </c:extLst>
          </c:dPt>
          <c:dPt>
            <c:idx val="8"/>
            <c:invertIfNegative val="0"/>
            <c:bubble3D val="0"/>
            <c:extLst>
              <c:ext xmlns:c16="http://schemas.microsoft.com/office/drawing/2014/chart" uri="{C3380CC4-5D6E-409C-BE32-E72D297353CC}">
                <c16:uniqueId val="{0000000A-25D4-40C7-8D63-9749427CE782}"/>
              </c:ext>
            </c:extLst>
          </c:dPt>
          <c:dPt>
            <c:idx val="9"/>
            <c:invertIfNegative val="0"/>
            <c:bubble3D val="0"/>
            <c:extLst>
              <c:ext xmlns:c16="http://schemas.microsoft.com/office/drawing/2014/chart" uri="{C3380CC4-5D6E-409C-BE32-E72D297353CC}">
                <c16:uniqueId val="{0000000B-25D4-40C7-8D63-9749427CE782}"/>
              </c:ext>
            </c:extLst>
          </c:dPt>
          <c:dPt>
            <c:idx val="10"/>
            <c:invertIfNegative val="0"/>
            <c:bubble3D val="0"/>
            <c:extLst>
              <c:ext xmlns:c16="http://schemas.microsoft.com/office/drawing/2014/chart" uri="{C3380CC4-5D6E-409C-BE32-E72D297353CC}">
                <c16:uniqueId val="{0000000C-25D4-40C7-8D63-9749427CE782}"/>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9.5000000000000001E-2</c:v>
                </c:pt>
                <c:pt idx="1">
                  <c:v>0.109</c:v>
                </c:pt>
                <c:pt idx="2">
                  <c:v>0.111</c:v>
                </c:pt>
                <c:pt idx="3">
                  <c:v>0.11699999999999999</c:v>
                </c:pt>
                <c:pt idx="4">
                  <c:v>0.11699999999999999</c:v>
                </c:pt>
                <c:pt idx="5">
                  <c:v>0.122</c:v>
                </c:pt>
                <c:pt idx="6">
                  <c:v>0.124</c:v>
                </c:pt>
                <c:pt idx="7">
                  <c:v>0.121</c:v>
                </c:pt>
                <c:pt idx="8">
                  <c:v>0.11699999999999999</c:v>
                </c:pt>
                <c:pt idx="9">
                  <c:v>0.124</c:v>
                </c:pt>
                <c:pt idx="10">
                  <c:v>0.11799999999999999</c:v>
                </c:pt>
                <c:pt idx="11">
                  <c:v>0.11600000000000001</c:v>
                </c:pt>
                <c:pt idx="12">
                  <c:v>0.12300000000000001</c:v>
                </c:pt>
              </c:numCache>
            </c:numRef>
          </c:val>
          <c:extLst>
            <c:ext xmlns:c16="http://schemas.microsoft.com/office/drawing/2014/chart" uri="{C3380CC4-5D6E-409C-BE32-E72D297353CC}">
              <c16:uniqueId val="{0000000D-25D4-40C7-8D63-9749427CE782}"/>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3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48</c:v>
                </c:pt>
                <c:pt idx="1">
                  <c:v>50</c:v>
                </c:pt>
                <c:pt idx="2">
                  <c:v>50</c:v>
                </c:pt>
                <c:pt idx="3">
                  <c:v>34</c:v>
                </c:pt>
                <c:pt idx="4">
                  <c:v>38</c:v>
                </c:pt>
                <c:pt idx="5">
                  <c:v>36</c:v>
                </c:pt>
                <c:pt idx="6">
                  <c:v>40</c:v>
                </c:pt>
                <c:pt idx="7">
                  <c:v>48</c:v>
                </c:pt>
                <c:pt idx="8">
                  <c:v>43</c:v>
                </c:pt>
                <c:pt idx="9">
                  <c:v>48</c:v>
                </c:pt>
                <c:pt idx="10">
                  <c:v>44</c:v>
                </c:pt>
                <c:pt idx="11">
                  <c:v>41</c:v>
                </c:pt>
                <c:pt idx="12">
                  <c:v>51</c:v>
                </c:pt>
                <c:pt idx="13">
                  <c:v>44</c:v>
                </c:pt>
                <c:pt idx="14">
                  <c:v>61</c:v>
                </c:pt>
                <c:pt idx="15">
                  <c:v>45</c:v>
                </c:pt>
                <c:pt idx="16">
                  <c:v>49</c:v>
                </c:pt>
                <c:pt idx="17">
                  <c:v>44</c:v>
                </c:pt>
                <c:pt idx="18">
                  <c:v>47</c:v>
                </c:pt>
                <c:pt idx="19">
                  <c:v>40</c:v>
                </c:pt>
                <c:pt idx="20">
                  <c:v>46</c:v>
                </c:pt>
                <c:pt idx="21">
                  <c:v>36</c:v>
                </c:pt>
                <c:pt idx="22">
                  <c:v>37</c:v>
                </c:pt>
                <c:pt idx="23">
                  <c:v>43</c:v>
                </c:pt>
              </c:numCache>
            </c:numRef>
          </c:val>
          <c:smooth val="0"/>
          <c:extLst>
            <c:ext xmlns:c16="http://schemas.microsoft.com/office/drawing/2014/chart" uri="{C3380CC4-5D6E-409C-BE32-E72D297353CC}">
              <c16:uniqueId val="{00000000-05CA-4381-BFA1-40C05BE859E2}"/>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67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1.4</c:v>
                </c:pt>
                <c:pt idx="1">
                  <c:v>1.9</c:v>
                </c:pt>
                <c:pt idx="2">
                  <c:v>0.8</c:v>
                </c:pt>
                <c:pt idx="3">
                  <c:v>0.9</c:v>
                </c:pt>
                <c:pt idx="4">
                  <c:v>1.4</c:v>
                </c:pt>
                <c:pt idx="5">
                  <c:v>1.1000000000000001</c:v>
                </c:pt>
                <c:pt idx="6">
                  <c:v>0.8</c:v>
                </c:pt>
                <c:pt idx="7">
                  <c:v>0.2</c:v>
                </c:pt>
                <c:pt idx="8">
                  <c:v>0.9</c:v>
                </c:pt>
                <c:pt idx="9">
                  <c:v>0.9</c:v>
                </c:pt>
                <c:pt idx="10">
                  <c:v>0.6</c:v>
                </c:pt>
                <c:pt idx="11">
                  <c:v>0.7</c:v>
                </c:pt>
                <c:pt idx="12">
                  <c:v>0.7</c:v>
                </c:pt>
                <c:pt idx="13">
                  <c:v>0.3</c:v>
                </c:pt>
                <c:pt idx="14">
                  <c:v>0.7</c:v>
                </c:pt>
                <c:pt idx="15">
                  <c:v>0.7</c:v>
                </c:pt>
                <c:pt idx="16">
                  <c:v>0.2</c:v>
                </c:pt>
                <c:pt idx="17">
                  <c:v>1.1000000000000001</c:v>
                </c:pt>
                <c:pt idx="18">
                  <c:v>0.4</c:v>
                </c:pt>
                <c:pt idx="19">
                  <c:v>0.3</c:v>
                </c:pt>
                <c:pt idx="20">
                  <c:v>0.9</c:v>
                </c:pt>
                <c:pt idx="21">
                  <c:v>1.1000000000000001</c:v>
                </c:pt>
                <c:pt idx="22">
                  <c:v>0.6</c:v>
                </c:pt>
                <c:pt idx="23">
                  <c:v>0.9</c:v>
                </c:pt>
              </c:numCache>
            </c:numRef>
          </c:val>
          <c:extLst>
            <c:ext xmlns:c16="http://schemas.microsoft.com/office/drawing/2014/chart" uri="{C3380CC4-5D6E-409C-BE32-E72D297353CC}">
              <c16:uniqueId val="{00000000-503C-46DF-B92D-B6AFE33FE976}"/>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67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67.5</c:v>
                </c:pt>
                <c:pt idx="1">
                  <c:v>58.5</c:v>
                </c:pt>
                <c:pt idx="2">
                  <c:v>66.7</c:v>
                </c:pt>
                <c:pt idx="3">
                  <c:v>81.099999999999994</c:v>
                </c:pt>
                <c:pt idx="4">
                  <c:v>68.599999999999994</c:v>
                </c:pt>
                <c:pt idx="5">
                  <c:v>75</c:v>
                </c:pt>
                <c:pt idx="6">
                  <c:v>76.099999999999994</c:v>
                </c:pt>
                <c:pt idx="7">
                  <c:v>90.5</c:v>
                </c:pt>
                <c:pt idx="8">
                  <c:v>90.3</c:v>
                </c:pt>
                <c:pt idx="9">
                  <c:v>77.599999999999994</c:v>
                </c:pt>
                <c:pt idx="10">
                  <c:v>82.9</c:v>
                </c:pt>
                <c:pt idx="11">
                  <c:v>81.8</c:v>
                </c:pt>
                <c:pt idx="12">
                  <c:v>79</c:v>
                </c:pt>
                <c:pt idx="13">
                  <c:v>89</c:v>
                </c:pt>
                <c:pt idx="14">
                  <c:v>83</c:v>
                </c:pt>
                <c:pt idx="15">
                  <c:v>84</c:v>
                </c:pt>
                <c:pt idx="16">
                  <c:v>87</c:v>
                </c:pt>
                <c:pt idx="18">
                  <c:v>78.900000000000006</c:v>
                </c:pt>
                <c:pt idx="19">
                  <c:v>90</c:v>
                </c:pt>
                <c:pt idx="20">
                  <c:v>73</c:v>
                </c:pt>
                <c:pt idx="21">
                  <c:v>72</c:v>
                </c:pt>
                <c:pt idx="22">
                  <c:v>82</c:v>
                </c:pt>
                <c:pt idx="23">
                  <c:v>80</c:v>
                </c:pt>
              </c:numCache>
            </c:numRef>
          </c:val>
          <c:extLst>
            <c:ext xmlns:c16="http://schemas.microsoft.com/office/drawing/2014/chart" uri="{C3380CC4-5D6E-409C-BE32-E72D297353CC}">
              <c16:uniqueId val="{00000000-FA92-429F-BD7C-BBDD2CEF442F}"/>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60</cx:pt>
          <cx:pt idx="1">0</cx:pt>
          <cx:pt idx="2">48</cx:pt>
          <cx:pt idx="3">27</cx:pt>
          <cx:pt idx="4">168</cx:pt>
          <cx:pt idx="5">296</cx:pt>
          <cx:pt idx="6">198</cx:pt>
          <cx:pt idx="7">84</cx:pt>
          <cx:pt idx="8">22</cx:pt>
          <cx:pt idx="9">28</cx:pt>
          <cx:pt idx="10">53</cx:pt>
          <cx:pt idx="11">47</cx:pt>
          <cx:pt idx="12">113</cx:pt>
          <cx:pt idx="13">256</cx:pt>
          <cx:pt idx="14">327</cx:pt>
          <cx:pt idx="15">48</cx:pt>
        </cx:lvl>
      </cx:numDim>
    </cx:data>
  </cx:chartData>
  <cx:chart>
    <cx:plotArea>
      <cx:plotAreaRegion>
        <cx:series layoutId="treemap" uniqueId="{DFD13C0B-3AF2-427D-AA18-6545C6E0104E}">
          <cx:dataLabels pos="inEnd">
            <cx:visibility seriesName="0" categoryName="1" value="0"/>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0" i="0" u="none" strike="noStrike" kern="1200" dirty="0">
                <a:solidFill>
                  <a:schemeClr val="tx1"/>
                </a:solidFill>
                <a:effectLst/>
                <a:latin typeface="+mn-lt"/>
                <a:ea typeface="+mn-ea"/>
                <a:cs typeface="+mn-cs"/>
              </a:rPr>
              <a:t>Gjennomsnittsalder Evje og Hornnes samlet for hele befolkningen: 41,8 år (SSB – 2026)</a:t>
            </a:r>
            <a:r>
              <a:rPr lang="en-US" sz="1200" b="0" i="0" kern="1200" dirty="0">
                <a:solidFill>
                  <a:schemeClr val="tx1"/>
                </a:solidFill>
                <a:effectLst/>
                <a:latin typeface="+mn-lt"/>
                <a:ea typeface="+mn-ea"/>
                <a:cs typeface="+mn-cs"/>
              </a:rPr>
              <a:t>​</a:t>
            </a:r>
          </a:p>
          <a:p>
            <a:pPr rtl="0" fontAlgn="base"/>
            <a:r>
              <a:rPr lang="nb-NO"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3507385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Figuren til venstre</a:t>
            </a:r>
            <a:r>
              <a:rPr lang="nb-NO" baseline="0" dirty="0"/>
              <a:t> viser faktisk befolkningsutvikling fram til 2026, og deretter </a:t>
            </a:r>
            <a:r>
              <a:rPr lang="nb-NO" baseline="0" dirty="0" err="1"/>
              <a:t>SSB’s</a:t>
            </a:r>
            <a:r>
              <a:rPr lang="nb-NO" baseline="0" dirty="0"/>
              <a:t> middelalternativ fram til 2030. Av denne fremgår det at framskrivingene er ganske lineære og basert på senere års utvikling, og at årlige svingninger selvsagt ikke fanges opp. Jo lenger fram i tid man ser, jo mindre treffsikker er framskrivingen. Disse tar heller ikke hensyn til begivenheter det er grunn til å tro kan ha betydning, som for eksempel større infrastrukturprosjekter eller bedriftsetableringer.</a:t>
            </a:r>
          </a:p>
          <a:p>
            <a:endParaRPr lang="nb-NO" baseline="0" dirty="0"/>
          </a:p>
          <a:p>
            <a:r>
              <a:rPr lang="nb-NO" baseline="0" dirty="0"/>
              <a:t>Figuren til høyre er det lite usikkerhet knyttet til hva angår økningen i den aldrende befolkningen. Dette er jo mennesker vi allerede har hos oss i dag.</a:t>
            </a: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Kartet til høyre</a:t>
            </a:r>
            <a:r>
              <a:rPr lang="nb-NO" baseline="0"/>
              <a:t> er laget på grunnlag av </a:t>
            </a:r>
            <a:r>
              <a:rPr lang="nb-NO" baseline="0" err="1"/>
              <a:t>SSB’s</a:t>
            </a:r>
            <a:r>
              <a:rPr lang="nb-NO" baseline="0"/>
              <a:t> rutenettstatistikk. </a:t>
            </a:r>
          </a:p>
          <a:p>
            <a:endParaRPr lang="nb-NO" baseline="0"/>
          </a:p>
          <a:p>
            <a:pPr marL="0" marR="0" lvl="0" indent="0" algn="l" defTabSz="914400" rtl="0" eaLnBrk="1" fontAlgn="auto" latinLnBrk="0" hangingPunct="1">
              <a:lnSpc>
                <a:spcPct val="100000"/>
              </a:lnSpc>
              <a:spcBef>
                <a:spcPts val="0"/>
              </a:spcBef>
              <a:spcAft>
                <a:spcPts val="0"/>
              </a:spcAft>
              <a:buClrTx/>
              <a:buSzTx/>
              <a:buFontTx/>
              <a:buNone/>
              <a:tabLst/>
              <a:defRPr/>
            </a:pPr>
            <a:r>
              <a:rPr lang="nb-NO"/>
              <a:t>Sentralisering</a:t>
            </a:r>
            <a:r>
              <a:rPr lang="nb-NO" baseline="0"/>
              <a:t> er en global megatrend.</a:t>
            </a:r>
            <a:endParaRPr lang="nb-NO"/>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1921627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807353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DBD18A2-FE98-4292-85DF-71FBFE3CE1A8}" type="slidenum">
              <a:rPr lang="nb-NO" smtClean="0"/>
              <a:t>6</a:t>
            </a:fld>
            <a:endParaRPr lang="nb-NO"/>
          </a:p>
        </p:txBody>
      </p:sp>
    </p:spTree>
    <p:extLst>
      <p:ext uri="{BB962C8B-B14F-4D97-AF65-F5344CB8AC3E}">
        <p14:creationId xmlns:p14="http://schemas.microsoft.com/office/powerpoint/2010/main" val="2584538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4000200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5458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Kilde for virksomhetsinfo:</a:t>
            </a:r>
            <a:r>
              <a:rPr lang="nb-NO" baseline="0"/>
              <a:t> Brønnøysundregisteret.</a:t>
            </a:r>
            <a:endParaRPr lang="nb-NO"/>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2521422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a:t>Grunnskolepoeng regnes ut ved at alle avsluttende karakterer som føres på vitnemålet, legges sammen og deles på antall karakterer slik at en får et gjennomsnitt. Deretter ganges gjennomsnittet med 10. </a:t>
            </a:r>
          </a:p>
          <a:p>
            <a:pPr marL="171450" indent="-171450">
              <a:buFont typeface="Arial" panose="020B0604020202020204" pitchFamily="34" charset="0"/>
              <a:buChar char="•"/>
            </a:pPr>
            <a:endParaRPr lang="nb-NO"/>
          </a:p>
          <a:p>
            <a:pPr marL="171450" indent="-171450">
              <a:buFont typeface="Arial" panose="020B0604020202020204" pitchFamily="34" charset="0"/>
              <a:buChar char="•"/>
            </a:pPr>
            <a:r>
              <a:rPr lang="nb-NO"/>
              <a:t>Standpunktkarakterer og eksamensresultater inngår i elevenes sluttvurdering og skal gi informasjon om elevenes kompetanse ved avslutningen av grunnopplæringen.</a:t>
            </a:r>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2154523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a:t>2019 – Agder - Alle sektorer 2 949 – kommunal sektor 734</a:t>
            </a: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1398137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a:solidFill>
                  <a:schemeClr val="bg2">
                    <a:lumMod val="10000"/>
                  </a:schemeClr>
                </a:solidFill>
              </a:rPr>
              <a:t>Det er kun Bykle</a:t>
            </a:r>
            <a:r>
              <a:rPr lang="nb-NO" sz="1200">
                <a:solidFill>
                  <a:schemeClr val="bg2">
                    <a:lumMod val="10000"/>
                  </a:schemeClr>
                </a:solidFill>
              </a:rPr>
              <a:t> av kommunene på Agder som har lavere deltidsandel blant kvinner enn landsgjennomsnittet.</a:t>
            </a:r>
          </a:p>
          <a:p>
            <a:endParaRPr lang="nb-NO"/>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dirty="0"/>
              <a:t>Kilde: SSB tabell 11607.</a:t>
            </a:r>
          </a:p>
          <a:p>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1" i="0" kern="1200" dirty="0">
                <a:solidFill>
                  <a:schemeClr val="tx1"/>
                </a:solidFill>
                <a:effectLst/>
                <a:latin typeface="+mn-lt"/>
                <a:ea typeface="+mn-ea"/>
                <a:cs typeface="+mn-cs"/>
              </a:rPr>
              <a:t>FHI</a:t>
            </a:r>
            <a:r>
              <a:rPr lang="nb-NO" sz="1200" b="0" i="0" kern="1200" dirty="0">
                <a:solidFill>
                  <a:schemeClr val="tx1"/>
                </a:solidFill>
                <a:effectLst/>
                <a:latin typeface="+mn-lt"/>
                <a:ea typeface="+mn-ea"/>
                <a:cs typeface="+mn-cs"/>
              </a:rPr>
              <a:t> - Barn som bor i husholdninger med inntekt under 60 % av nasjonal medianinntekt over en treårsperiode, beregnet etter EU-skala. Vedvarende lavinntekt er beregnet ved å slå sammen inntektene til husholdningen over en treårsperiode, og dele denne summen på 3. Dette er den gjennomsnittlige husholdningsinntekten i treårsperioden.</a:t>
            </a:r>
            <a:endParaRPr lang="nb-NO" dirty="0"/>
          </a:p>
          <a:p>
            <a:endParaRPr lang="nb-NO" dirty="0"/>
          </a:p>
          <a:p>
            <a:r>
              <a:rPr lang="nb-NO" dirty="0"/>
              <a:t>Kilde: Folkehelseinstituttet,</a:t>
            </a:r>
            <a:r>
              <a:rPr lang="nb-NO" baseline="0" dirty="0"/>
              <a:t> kommunehelsa.</a:t>
            </a: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a:t>Statistikk for Agder samlet viser en markant nedgang i tenner med karies for 5-åringer. </a:t>
            </a:r>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91138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endParaRPr lang="nb-NO" sz="1200" baseline="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Status 2025.</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D18A2-FE98-4292-85DF-71FBFE3CE1A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8610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chart" Target="../charts/chart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hyperlink" Target="https://agderfk.maps.arcgis.com/apps/instant/media/index.html?appid=df4d1214bd3941d19d7a0b68de9145b1"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hyperlink" Target="https://agdertall.no/energi-og-klima/"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19.xml"/><Relationship Id="rId1" Type="http://schemas.openxmlformats.org/officeDocument/2006/relationships/slideLayout" Target="../slideLayouts/slideLayout15.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a:t>Evje og Hornnes</a:t>
            </a:r>
          </a:p>
        </p:txBody>
      </p:sp>
      <p:sp>
        <p:nvSpPr>
          <p:cNvPr id="3" name="Undertittel 2"/>
          <p:cNvSpPr>
            <a:spLocks noGrp="1"/>
          </p:cNvSpPr>
          <p:nvPr>
            <p:ph type="subTitle" idx="1"/>
          </p:nvPr>
        </p:nvSpPr>
        <p:spPr>
          <a:xfrm>
            <a:off x="1193800" y="3594627"/>
            <a:ext cx="7324558" cy="1541688"/>
          </a:xfrm>
        </p:spPr>
        <p:txBody>
          <a:bodyPr/>
          <a:lstStyle/>
          <a:p>
            <a:endParaRPr lang="nb-NO" dirty="0"/>
          </a:p>
          <a:p>
            <a:r>
              <a:rPr lang="nb-NO" dirty="0"/>
              <a:t>Utvalgt statistikk fordelt på økonomisk, sosial, og klima- og miljømessig bærekraft</a:t>
            </a:r>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720" y="295900"/>
            <a:ext cx="608948" cy="761185"/>
          </a:xfrm>
          <a:prstGeom prst="rect">
            <a:avLst/>
          </a:prstGeom>
        </p:spPr>
      </p:pic>
      <p:sp>
        <p:nvSpPr>
          <p:cNvPr id="2" name="Tittel 1"/>
          <p:cNvSpPr>
            <a:spLocks noGrp="1"/>
          </p:cNvSpPr>
          <p:nvPr>
            <p:ph type="title"/>
          </p:nvPr>
        </p:nvSpPr>
        <p:spPr>
          <a:xfrm>
            <a:off x="1172225" y="295900"/>
            <a:ext cx="8064645" cy="685606"/>
          </a:xfrm>
        </p:spPr>
        <p:txBody>
          <a:bodyPr/>
          <a:lstStyle/>
          <a:p>
            <a:r>
              <a:rPr lang="nb-NO" sz="3200"/>
              <a:t>Kjappe fakta om Evje og Hornnes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4245123603"/>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Areal</a:t>
                      </a:r>
                      <a:r>
                        <a:rPr lang="nb-NO" sz="1200" baseline="0"/>
                        <a:t> (km2)</a:t>
                      </a:r>
                      <a:endParaRPr lang="nb-NO" sz="1200"/>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Areal</a:t>
                      </a:r>
                    </a:p>
                  </a:txBody>
                  <a:tcPr/>
                </a:tc>
                <a:tc>
                  <a:txBody>
                    <a:bodyPr/>
                    <a:lstStyle/>
                    <a:p>
                      <a:pPr algn="ctr"/>
                      <a:r>
                        <a:rPr lang="nb-NO" sz="1200" dirty="0"/>
                        <a:t>587 </a:t>
                      </a:r>
                    </a:p>
                  </a:txBody>
                  <a:tcPr/>
                </a:tc>
                <a:extLst>
                  <a:ext uri="{0D108BD9-81ED-4DB2-BD59-A6C34878D82A}">
                    <a16:rowId xmlns:a16="http://schemas.microsoft.com/office/drawing/2014/main" val="3696038960"/>
                  </a:ext>
                </a:extLst>
              </a:tr>
              <a:tr h="312707">
                <a:tc>
                  <a:txBody>
                    <a:bodyPr/>
                    <a:lstStyle/>
                    <a:p>
                      <a:r>
                        <a:rPr lang="nb-NO" sz="1200"/>
                        <a:t>Landareal</a:t>
                      </a:r>
                    </a:p>
                  </a:txBody>
                  <a:tcPr/>
                </a:tc>
                <a:tc>
                  <a:txBody>
                    <a:bodyPr/>
                    <a:lstStyle/>
                    <a:p>
                      <a:pPr algn="ctr"/>
                      <a:r>
                        <a:rPr lang="nb-NO" sz="1200" dirty="0"/>
                        <a:t>548</a:t>
                      </a:r>
                    </a:p>
                  </a:txBody>
                  <a:tcPr/>
                </a:tc>
                <a:extLst>
                  <a:ext uri="{0D108BD9-81ED-4DB2-BD59-A6C34878D82A}">
                    <a16:rowId xmlns:a16="http://schemas.microsoft.com/office/drawing/2014/main" val="291333389"/>
                  </a:ext>
                </a:extLst>
              </a:tr>
              <a:tr h="312707">
                <a:tc>
                  <a:txBody>
                    <a:bodyPr/>
                    <a:lstStyle/>
                    <a:p>
                      <a:r>
                        <a:rPr lang="nb-NO" sz="1200"/>
                        <a:t>Bebygd/samferdsel areal</a:t>
                      </a:r>
                    </a:p>
                  </a:txBody>
                  <a:tcPr/>
                </a:tc>
                <a:tc>
                  <a:txBody>
                    <a:bodyPr/>
                    <a:lstStyle/>
                    <a:p>
                      <a:pPr algn="ctr"/>
                      <a:r>
                        <a:rPr lang="nb-NO" sz="1200" dirty="0"/>
                        <a:t>11</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Ferskvann</a:t>
                      </a:r>
                    </a:p>
                  </a:txBody>
                  <a:tcPr/>
                </a:tc>
                <a:tc>
                  <a:txBody>
                    <a:bodyPr/>
                    <a:lstStyle/>
                    <a:p>
                      <a:pPr algn="ctr"/>
                      <a:r>
                        <a:rPr lang="nb-NO" sz="1200" dirty="0"/>
                        <a:t>39</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12</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Vernet areal</a:t>
                      </a:r>
                    </a:p>
                  </a:txBody>
                  <a:tcPr/>
                </a:tc>
                <a:tc>
                  <a:txBody>
                    <a:bodyPr/>
                    <a:lstStyle/>
                    <a:p>
                      <a:pPr algn="ctr"/>
                      <a:r>
                        <a:rPr lang="nb-NO" sz="1200" dirty="0"/>
                        <a:t>30</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2723740350"/>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Tjenester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Barneskoler</a:t>
                      </a:r>
                    </a:p>
                  </a:txBody>
                  <a:tcPr/>
                </a:tc>
                <a:tc>
                  <a:txBody>
                    <a:bodyPr/>
                    <a:lstStyle/>
                    <a:p>
                      <a:pPr algn="ctr"/>
                      <a:r>
                        <a:rPr lang="nb-NO" sz="1200" dirty="0">
                          <a:solidFill>
                            <a:schemeClr val="tx1"/>
                          </a:solidFill>
                        </a:rPr>
                        <a:t>2 (310</a:t>
                      </a:r>
                      <a:r>
                        <a:rPr lang="nb-NO" sz="1200" baseline="0" dirty="0">
                          <a:solidFill>
                            <a:schemeClr val="tx1"/>
                          </a:solidFill>
                        </a:rPr>
                        <a:t> elever)</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200"/>
                        <a:t>Ungdomsskoler</a:t>
                      </a:r>
                    </a:p>
                  </a:txBody>
                  <a:tcPr/>
                </a:tc>
                <a:tc>
                  <a:txBody>
                    <a:bodyPr/>
                    <a:lstStyle/>
                    <a:p>
                      <a:pPr algn="ctr"/>
                      <a:r>
                        <a:rPr lang="nb-NO" sz="1200" dirty="0">
                          <a:solidFill>
                            <a:schemeClr val="tx1"/>
                          </a:solidFill>
                        </a:rPr>
                        <a:t>1 (165 elever)</a:t>
                      </a:r>
                    </a:p>
                  </a:txBody>
                  <a:tcPr/>
                </a:tc>
                <a:extLst>
                  <a:ext uri="{0D108BD9-81ED-4DB2-BD59-A6C34878D82A}">
                    <a16:rowId xmlns:a16="http://schemas.microsoft.com/office/drawing/2014/main" val="291333389"/>
                  </a:ext>
                </a:extLst>
              </a:tr>
              <a:tr h="312707">
                <a:tc>
                  <a:txBody>
                    <a:bodyPr/>
                    <a:lstStyle/>
                    <a:p>
                      <a:r>
                        <a:rPr lang="nb-NO" sz="1200"/>
                        <a:t>Videregående skoler</a:t>
                      </a:r>
                    </a:p>
                  </a:txBody>
                  <a:tcPr/>
                </a:tc>
                <a:tc>
                  <a:txBody>
                    <a:bodyPr/>
                    <a:lstStyle/>
                    <a:p>
                      <a:pPr algn="ctr"/>
                      <a:r>
                        <a:rPr lang="nb-NO" sz="1200">
                          <a:solidFill>
                            <a:schemeClr val="tx1"/>
                          </a:solidFill>
                        </a:rPr>
                        <a:t>Setesdal </a:t>
                      </a:r>
                      <a:r>
                        <a:rPr lang="nb-NO" sz="1200" err="1">
                          <a:solidFill>
                            <a:schemeClr val="tx1"/>
                          </a:solidFill>
                        </a:rPr>
                        <a:t>vgs</a:t>
                      </a:r>
                      <a:endParaRPr lang="nb-NO" sz="1200">
                        <a:solidFill>
                          <a:schemeClr val="tx1"/>
                        </a:solidFill>
                      </a:endParaRP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Tannklinikk</a:t>
                      </a:r>
                    </a:p>
                  </a:txBody>
                  <a:tcPr/>
                </a:tc>
                <a:tc>
                  <a:txBody>
                    <a:bodyPr/>
                    <a:lstStyle/>
                    <a:p>
                      <a:pPr algn="ctr"/>
                      <a:r>
                        <a:rPr lang="nb-NO" sz="1200">
                          <a:solidFill>
                            <a:schemeClr val="tx1"/>
                          </a:solidFill>
                        </a:rPr>
                        <a:t>Evje</a:t>
                      </a: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Fylkesvei (km)</a:t>
                      </a:r>
                    </a:p>
                  </a:txBody>
                  <a:tcPr/>
                </a:tc>
                <a:tc>
                  <a:txBody>
                    <a:bodyPr/>
                    <a:lstStyle/>
                    <a:p>
                      <a:pPr algn="ctr"/>
                      <a:r>
                        <a:rPr lang="nb-NO" sz="1200" dirty="0"/>
                        <a:t>125</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1342229609"/>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Folketall</a:t>
                      </a:r>
                    </a:p>
                  </a:txBody>
                  <a:tcPr/>
                </a:tc>
                <a:tc>
                  <a:txBody>
                    <a:bodyPr/>
                    <a:lstStyle/>
                    <a:p>
                      <a:pPr algn="ctr"/>
                      <a:r>
                        <a:rPr lang="nb-NO" sz="1200" dirty="0"/>
                        <a:t>3</a:t>
                      </a:r>
                      <a:r>
                        <a:rPr lang="nb-NO" sz="1200" baseline="0" dirty="0"/>
                        <a:t> 842</a:t>
                      </a:r>
                      <a:endParaRPr lang="nb-NO" sz="1200" dirty="0"/>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kvinner</a:t>
                      </a:r>
                    </a:p>
                  </a:txBody>
                  <a:tcPr/>
                </a:tc>
                <a:tc>
                  <a:txBody>
                    <a:bodyPr/>
                    <a:lstStyle/>
                    <a:p>
                      <a:pPr algn="ctr"/>
                      <a:r>
                        <a:rPr lang="nb-NO" sz="1200" dirty="0"/>
                        <a:t>49,6 (Agder:</a:t>
                      </a:r>
                      <a:r>
                        <a:rPr lang="nb-NO" sz="1200" baseline="0" dirty="0"/>
                        <a:t> </a:t>
                      </a:r>
                      <a:r>
                        <a:rPr lang="nb-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i tettsted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a:t>71 %</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Gjennomsnittsalder</a:t>
                      </a:r>
                    </a:p>
                  </a:txBody>
                  <a:tcPr/>
                </a:tc>
                <a:tc>
                  <a:txBody>
                    <a:bodyPr/>
                    <a:lstStyle/>
                    <a:p>
                      <a:pPr algn="ctr"/>
                      <a:r>
                        <a:rPr lang="nb-NO" sz="1200" baseline="0" dirty="0"/>
                        <a:t>menn 40,9 - kvinner</a:t>
                      </a:r>
                      <a:r>
                        <a:rPr lang="nb-NO" sz="1200" dirty="0"/>
                        <a:t> 42,7 </a:t>
                      </a:r>
                    </a:p>
                  </a:txBody>
                  <a:tcPr/>
                </a:tc>
                <a:extLst>
                  <a:ext uri="{0D108BD9-81ED-4DB2-BD59-A6C34878D82A}">
                    <a16:rowId xmlns:a16="http://schemas.microsoft.com/office/drawing/2014/main" val="3931694125"/>
                  </a:ext>
                </a:extLst>
              </a:tr>
              <a:tr h="312707">
                <a:tc>
                  <a:txBody>
                    <a:bodyPr/>
                    <a:lstStyle/>
                    <a:p>
                      <a:r>
                        <a:rPr lang="nb-NO" sz="1200"/>
                        <a:t>Forventet levealder</a:t>
                      </a:r>
                    </a:p>
                  </a:txBody>
                  <a:tcPr/>
                </a:tc>
                <a:tc>
                  <a:txBody>
                    <a:bodyPr/>
                    <a:lstStyle/>
                    <a:p>
                      <a:pPr algn="ctr"/>
                      <a:r>
                        <a:rPr lang="nb-NO" sz="1200" dirty="0"/>
                        <a:t>menn 79,8 - kvinner 83,6</a:t>
                      </a:r>
                      <a:endParaRPr lang="nb-NO" sz="1200" dirty="0">
                        <a:solidFill>
                          <a:schemeClr val="tx1"/>
                        </a:solidFill>
                      </a:endParaRPr>
                    </a:p>
                  </a:txBody>
                  <a:tcPr/>
                </a:tc>
                <a:extLst>
                  <a:ext uri="{0D108BD9-81ED-4DB2-BD59-A6C34878D82A}">
                    <a16:rowId xmlns:a16="http://schemas.microsoft.com/office/drawing/2014/main" val="2448623123"/>
                  </a:ext>
                </a:extLst>
              </a:tr>
              <a:tr h="312707">
                <a:tc>
                  <a:txBody>
                    <a:bodyPr/>
                    <a:lstStyle/>
                    <a:p>
                      <a:pPr lvl="0">
                        <a:buNone/>
                      </a:pPr>
                      <a:r>
                        <a:rPr lang="nb-NO" sz="1200" u="none" strike="noStrike" noProof="0"/>
                        <a:t>Personer per husholdning</a:t>
                      </a:r>
                      <a:endParaRPr lang="nb-NO">
                        <a:solidFill>
                          <a:schemeClr val="tx1"/>
                        </a:solidFill>
                      </a:endParaRPr>
                    </a:p>
                  </a:txBody>
                  <a:tcPr/>
                </a:tc>
                <a:tc>
                  <a:txBody>
                    <a:bodyPr/>
                    <a:lstStyle/>
                    <a:p>
                      <a:pPr lvl="0" algn="ctr">
                        <a:buNone/>
                      </a:pPr>
                      <a:r>
                        <a:rPr lang="nb-NO" sz="1200" u="none" strike="noStrike" noProof="0" dirty="0"/>
                        <a:t>2,1 (Agder: 2,1)</a:t>
                      </a:r>
                      <a:endParaRPr lang="nb-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2164027788"/>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2067703">
                  <a:extLst>
                    <a:ext uri="{9D8B030D-6E8A-4147-A177-3AD203B41FA5}">
                      <a16:colId xmlns:a16="http://schemas.microsoft.com/office/drawing/2014/main" val="1134397318"/>
                    </a:ext>
                  </a:extLst>
                </a:gridCol>
                <a:gridCol w="1918455">
                  <a:extLst>
                    <a:ext uri="{9D8B030D-6E8A-4147-A177-3AD203B41FA5}">
                      <a16:colId xmlns:a16="http://schemas.microsoft.com/office/drawing/2014/main" val="4088212826"/>
                    </a:ext>
                  </a:extLst>
                </a:gridCol>
              </a:tblGrid>
              <a:tr h="312707">
                <a:tc gridSpan="2">
                  <a:txBody>
                    <a:bodyPr/>
                    <a:lstStyle/>
                    <a:p>
                      <a:pPr algn="ctr"/>
                      <a:r>
                        <a:rPr lang="nb-NO" sz="120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Administrasjonssenter</a:t>
                      </a:r>
                    </a:p>
                  </a:txBody>
                  <a:tcPr/>
                </a:tc>
                <a:tc>
                  <a:txBody>
                    <a:bodyPr/>
                    <a:lstStyle/>
                    <a:p>
                      <a:pPr algn="ctr"/>
                      <a:r>
                        <a:rPr lang="nb-NO" sz="1200"/>
                        <a:t>Evje</a:t>
                      </a:r>
                      <a:endParaRPr lang="nb-NO" sz="120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200"/>
                        <a:t>Interkommunalt politisk</a:t>
                      </a:r>
                      <a:r>
                        <a:rPr lang="nb-NO" sz="1200" baseline="0"/>
                        <a:t> råd</a:t>
                      </a:r>
                      <a:endParaRPr lang="nb-NO" sz="1200"/>
                    </a:p>
                  </a:txBody>
                  <a:tcPr/>
                </a:tc>
                <a:tc>
                  <a:txBody>
                    <a:bodyPr/>
                    <a:lstStyle/>
                    <a:p>
                      <a:pPr algn="ctr"/>
                      <a:r>
                        <a:rPr lang="nb-NO" sz="1200"/>
                        <a:t>Setesdal</a:t>
                      </a:r>
                    </a:p>
                  </a:txBody>
                  <a:tcPr/>
                </a:tc>
                <a:extLst>
                  <a:ext uri="{0D108BD9-81ED-4DB2-BD59-A6C34878D82A}">
                    <a16:rowId xmlns:a16="http://schemas.microsoft.com/office/drawing/2014/main" val="291333389"/>
                  </a:ext>
                </a:extLst>
              </a:tr>
              <a:tr h="312707">
                <a:tc>
                  <a:txBody>
                    <a:bodyPr/>
                    <a:lstStyle/>
                    <a:p>
                      <a:r>
                        <a:rPr lang="nb-NO" sz="1200"/>
                        <a:t>Sentralitetsklasse</a:t>
                      </a:r>
                    </a:p>
                  </a:txBody>
                  <a:tcPr/>
                </a:tc>
                <a:tc>
                  <a:txBody>
                    <a:bodyPr/>
                    <a:lstStyle/>
                    <a:p>
                      <a:pPr algn="ctr"/>
                      <a:r>
                        <a:rPr lang="nb-NO" sz="1200"/>
                        <a:t>4</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err="1"/>
                        <a:t>Distriktsindeks</a:t>
                      </a:r>
                      <a:endParaRPr lang="nb-NO" sz="1200"/>
                    </a:p>
                  </a:txBody>
                  <a:tcPr/>
                </a:tc>
                <a:tc>
                  <a:txBody>
                    <a:bodyPr/>
                    <a:lstStyle/>
                    <a:p>
                      <a:pPr algn="ctr"/>
                      <a:r>
                        <a:rPr lang="nb-NO" sz="1200" dirty="0"/>
                        <a:t>57,9</a:t>
                      </a:r>
                    </a:p>
                  </a:txBody>
                  <a:tcPr/>
                </a:tc>
                <a:extLst>
                  <a:ext uri="{0D108BD9-81ED-4DB2-BD59-A6C34878D82A}">
                    <a16:rowId xmlns:a16="http://schemas.microsoft.com/office/drawing/2014/main" val="3931694125"/>
                  </a:ext>
                </a:extLst>
              </a:tr>
              <a:tr h="312707">
                <a:tc>
                  <a:txBody>
                    <a:bodyPr/>
                    <a:lstStyle/>
                    <a:p>
                      <a:r>
                        <a:rPr lang="nb-NO" sz="1200"/>
                        <a:t>BA-område</a:t>
                      </a:r>
                    </a:p>
                  </a:txBody>
                  <a:tcPr/>
                </a:tc>
                <a:tc>
                  <a:txBody>
                    <a:bodyPr/>
                    <a:lstStyle/>
                    <a:p>
                      <a:pPr algn="ctr"/>
                      <a:r>
                        <a:rPr lang="nb-NO" sz="1200" dirty="0"/>
                        <a:t>BA44 Evje og Hornnes</a:t>
                      </a:r>
                    </a:p>
                  </a:txBody>
                  <a:tcPr/>
                </a:tc>
                <a:extLst>
                  <a:ext uri="{0D108BD9-81ED-4DB2-BD59-A6C34878D82A}">
                    <a16:rowId xmlns:a16="http://schemas.microsoft.com/office/drawing/2014/main" val="2448623123"/>
                  </a:ext>
                </a:extLst>
              </a:tr>
            </a:tbl>
          </a:graphicData>
        </a:graphic>
      </p:graphicFrame>
      <p:pic>
        <p:nvPicPr>
          <p:cNvPr id="6" name="Bilde 5"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36870" y="74645"/>
            <a:ext cx="2862406" cy="5719970"/>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Befolkning og demografi</a:t>
            </a:r>
          </a:p>
        </p:txBody>
      </p:sp>
      <p:sp>
        <p:nvSpPr>
          <p:cNvPr id="4" name="TekstSylinder 3"/>
          <p:cNvSpPr txBox="1"/>
          <p:nvPr/>
        </p:nvSpPr>
        <p:spPr>
          <a:xfrm>
            <a:off x="586098" y="4963021"/>
            <a:ext cx="4655753" cy="830997"/>
          </a:xfrm>
          <a:prstGeom prst="rect">
            <a:avLst/>
          </a:prstGeom>
          <a:noFill/>
        </p:spPr>
        <p:txBody>
          <a:bodyPr wrap="square" rtlCol="0">
            <a:spAutoFit/>
          </a:bodyPr>
          <a:lstStyle/>
          <a:p>
            <a:pPr algn="l"/>
            <a:r>
              <a:rPr lang="nb-NO" sz="1600" dirty="0"/>
              <a:t>SSB spår en liten befolkningsnedgang i Evje og Hornnes som følge av negativ netto innlands flytting.</a:t>
            </a:r>
          </a:p>
        </p:txBody>
      </p:sp>
      <p:sp>
        <p:nvSpPr>
          <p:cNvPr id="8" name="TekstSylinder 7"/>
          <p:cNvSpPr txBox="1"/>
          <p:nvPr/>
        </p:nvSpPr>
        <p:spPr>
          <a:xfrm>
            <a:off x="5933816" y="4963021"/>
            <a:ext cx="6114734" cy="830997"/>
          </a:xfrm>
          <a:prstGeom prst="rect">
            <a:avLst/>
          </a:prstGeom>
          <a:noFill/>
        </p:spPr>
        <p:txBody>
          <a:bodyPr wrap="square" rtlCol="0">
            <a:spAutoFit/>
          </a:bodyPr>
          <a:lstStyle/>
          <a:p>
            <a:pPr algn="l"/>
            <a:r>
              <a:rPr lang="nb-NO" sz="1600" dirty="0"/>
              <a:t>Dersom </a:t>
            </a:r>
            <a:r>
              <a:rPr lang="nb-NO" sz="1600" dirty="0" err="1"/>
              <a:t>SSB’s</a:t>
            </a:r>
            <a:r>
              <a:rPr lang="nb-NO" sz="1600" dirty="0"/>
              <a:t> framskriving slår til, vil aldersbæreevnen synke fra dagens 2,9 til 2,6 i 2040. Aldringen er svakere i Evje og Hornnes enn snittet for Agder. </a:t>
            </a:r>
          </a:p>
        </p:txBody>
      </p:sp>
      <p:sp>
        <p:nvSpPr>
          <p:cNvPr id="5" name="TekstSylinder 4">
            <a:extLst>
              <a:ext uri="{FF2B5EF4-FFF2-40B4-BE49-F238E27FC236}">
                <a16:creationId xmlns:a16="http://schemas.microsoft.com/office/drawing/2014/main" id="{FADF72F8-05EB-5CF0-E417-2616EBA82138}"/>
              </a:ext>
            </a:extLst>
          </p:cNvPr>
          <p:cNvSpPr txBox="1"/>
          <p:nvPr/>
        </p:nvSpPr>
        <p:spPr>
          <a:xfrm>
            <a:off x="8972197" y="6274494"/>
            <a:ext cx="3170157" cy="369332"/>
          </a:xfrm>
          <a:prstGeom prst="rect">
            <a:avLst/>
          </a:prstGeom>
          <a:noFill/>
        </p:spPr>
        <p:txBody>
          <a:bodyPr wrap="square" rtlCol="0">
            <a:spAutoFit/>
          </a:bodyPr>
          <a:lstStyle/>
          <a:p>
            <a:pPr algn="l"/>
            <a:r>
              <a:rPr lang="nb-NO">
                <a:hlinkClick r:id="rId3"/>
              </a:rPr>
              <a:t>Rapport befolkningsutvikling</a:t>
            </a:r>
            <a:endParaRPr lang="nb-NO"/>
          </a:p>
        </p:txBody>
      </p:sp>
      <p:pic>
        <p:nvPicPr>
          <p:cNvPr id="7" name="Bilde 6">
            <a:extLst>
              <a:ext uri="{FF2B5EF4-FFF2-40B4-BE49-F238E27FC236}">
                <a16:creationId xmlns:a16="http://schemas.microsoft.com/office/drawing/2014/main" id="{E2D4CAAA-7229-F0A0-E56A-306B60FA43B9}"/>
              </a:ext>
            </a:extLst>
          </p:cNvPr>
          <p:cNvPicPr>
            <a:picLocks noChangeAspect="1"/>
          </p:cNvPicPr>
          <p:nvPr/>
        </p:nvPicPr>
        <p:blipFill>
          <a:blip r:embed="rId4"/>
          <a:stretch>
            <a:fillRect/>
          </a:stretch>
        </p:blipFill>
        <p:spPr>
          <a:xfrm>
            <a:off x="5933816" y="1393370"/>
            <a:ext cx="6114734" cy="3306222"/>
          </a:xfrm>
          <a:prstGeom prst="rect">
            <a:avLst/>
          </a:prstGeom>
        </p:spPr>
      </p:pic>
      <p:graphicFrame>
        <p:nvGraphicFramePr>
          <p:cNvPr id="10" name="Diagram 9"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229013914"/>
              </p:ext>
            </p:extLst>
          </p:nvPr>
        </p:nvGraphicFramePr>
        <p:xfrm>
          <a:off x="414359" y="1393370"/>
          <a:ext cx="5029511" cy="330622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314632"/>
            <a:ext cx="5110217" cy="766916"/>
          </a:xfrm>
        </p:spPr>
        <p:txBody>
          <a:bodyPr/>
          <a:lstStyle/>
          <a:p>
            <a:pPr algn="ctr"/>
            <a:r>
              <a:rPr lang="nb-NO" dirty="0"/>
              <a:t>Befolkningsutvikling og distrikt</a:t>
            </a:r>
          </a:p>
        </p:txBody>
      </p:sp>
      <p:sp>
        <p:nvSpPr>
          <p:cNvPr id="5" name="TekstSylinder 4"/>
          <p:cNvSpPr txBox="1"/>
          <p:nvPr/>
        </p:nvSpPr>
        <p:spPr>
          <a:xfrm>
            <a:off x="496763" y="1269773"/>
            <a:ext cx="5422258" cy="4247317"/>
          </a:xfrm>
          <a:prstGeom prst="rect">
            <a:avLst/>
          </a:prstGeom>
          <a:noFill/>
        </p:spPr>
        <p:txBody>
          <a:bodyPr wrap="square" rtlCol="0">
            <a:spAutoFit/>
          </a:bodyPr>
          <a:lstStyle/>
          <a:p>
            <a:pPr algn="l"/>
            <a:r>
              <a:rPr lang="nb-NO" dirty="0"/>
              <a:t>Fra 2020 til 2026 økte folketallet i Evje og Hornnes med 208 personer (5,7 %). Deler av veksten skyldes mottak av flyktninger i 2022 til akuttmottak.</a:t>
            </a:r>
          </a:p>
          <a:p>
            <a:pPr algn="l"/>
            <a:endParaRPr lang="nb-NO" dirty="0"/>
          </a:p>
          <a:p>
            <a:r>
              <a:rPr lang="nb-NO" dirty="0"/>
              <a:t>De sentrumsnære grunnkretsene Hornåsen og </a:t>
            </a:r>
            <a:r>
              <a:rPr lang="nb-NO" dirty="0" err="1"/>
              <a:t>Kyrkjebygda</a:t>
            </a:r>
            <a:r>
              <a:rPr lang="nb-NO" dirty="0"/>
              <a:t> økte i perioden med til sammen 127 personer, mens Evje sentrum gikk opp med 45 (akuttmottak sokner til sentrum). Mindre sentrale grunnkretser har stort sett hatt svakere utvikling.</a:t>
            </a:r>
          </a:p>
          <a:p>
            <a:pPr algn="l"/>
            <a:endParaRPr lang="nb-NO" dirty="0"/>
          </a:p>
          <a:p>
            <a:r>
              <a:rPr lang="nb-NO" dirty="0"/>
              <a:t>Innvandring til byene, aldring, og søken etter nærhet til service/tjenester​ og arbeidsmarked​ gjør at mange kommuner kan oppleve vekst i kommunesenter og tettsteder uavhengig av befolkningsutviklingen i kommunen samlet sett. </a:t>
            </a:r>
          </a:p>
        </p:txBody>
      </p:sp>
      <p:sp>
        <p:nvSpPr>
          <p:cNvPr id="6" name="TekstSylinder 5"/>
          <p:cNvSpPr txBox="1"/>
          <p:nvPr/>
        </p:nvSpPr>
        <p:spPr>
          <a:xfrm>
            <a:off x="4511040" y="6235255"/>
            <a:ext cx="7114903" cy="430887"/>
          </a:xfrm>
          <a:prstGeom prst="rect">
            <a:avLst/>
          </a:prstGeom>
          <a:noFill/>
        </p:spPr>
        <p:txBody>
          <a:bodyPr wrap="square" rtlCol="0">
            <a:spAutoFit/>
          </a:bodyPr>
          <a:lstStyle/>
          <a:p>
            <a:r>
              <a:rPr lang="nb-NO" sz="1100"/>
              <a:t>Kart over befolkningsutvikling i kommuner og grunnkretser: </a:t>
            </a:r>
            <a:r>
              <a:rPr lang="nb-NO" sz="1100">
                <a:hlinkClick r:id="rId3"/>
              </a:rPr>
              <a:t>https://agderfk.maps.arcgis.com/apps/instant/media/index.html?appid=df4d1214bd3941d19d7a0b68de9145b1</a:t>
            </a:r>
            <a:r>
              <a:rPr lang="nb-NO" sz="1100"/>
              <a:t> </a:t>
            </a:r>
          </a:p>
        </p:txBody>
      </p:sp>
      <p:pic>
        <p:nvPicPr>
          <p:cNvPr id="7" name="Bilde 6">
            <a:extLst>
              <a:ext uri="{FF2B5EF4-FFF2-40B4-BE49-F238E27FC236}">
                <a16:creationId xmlns:a16="http://schemas.microsoft.com/office/drawing/2014/main" id="{E9767C1A-CCBF-A425-2F1E-060F1F685C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2980" y="144145"/>
            <a:ext cx="5749413" cy="5749413"/>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94311" y="374106"/>
            <a:ext cx="4370558" cy="685606"/>
          </a:xfrm>
        </p:spPr>
        <p:txBody>
          <a:bodyPr/>
          <a:lstStyle/>
          <a:p>
            <a:r>
              <a:rPr lang="nb-NO"/>
              <a:t>Boligbygging 	</a:t>
            </a:r>
          </a:p>
        </p:txBody>
      </p:sp>
      <p:sp>
        <p:nvSpPr>
          <p:cNvPr id="7" name="Plassholder for innhold 2"/>
          <p:cNvSpPr txBox="1">
            <a:spLocks/>
          </p:cNvSpPr>
          <p:nvPr/>
        </p:nvSpPr>
        <p:spPr>
          <a:xfrm>
            <a:off x="467861" y="1221115"/>
            <a:ext cx="5511413" cy="956546"/>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I perioden 2020-2025 ble det igangsatt i gjennomsnitt 16 boliger i året, hvorav ca. 39 % var eneboliger.</a:t>
            </a:r>
          </a:p>
        </p:txBody>
      </p:sp>
      <p:sp>
        <p:nvSpPr>
          <p:cNvPr id="6" name="Tittel 1">
            <a:extLst>
              <a:ext uri="{FF2B5EF4-FFF2-40B4-BE49-F238E27FC236}">
                <a16:creationId xmlns:a16="http://schemas.microsoft.com/office/drawing/2014/main" id="{0E1C9FD9-C757-D831-7CEA-FE94DC67CFA7}"/>
              </a:ext>
            </a:extLst>
          </p:cNvPr>
          <p:cNvSpPr txBox="1">
            <a:spLocks/>
          </p:cNvSpPr>
          <p:nvPr/>
        </p:nvSpPr>
        <p:spPr>
          <a:xfrm>
            <a:off x="6634568" y="374106"/>
            <a:ext cx="4370558"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b-NO"/>
              <a:t>Boligmasse	</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i 2026 viser at det er 1 949 boliger i kommunen (bebodde og ubebodde).</a:t>
            </a:r>
          </a:p>
        </p:txBody>
      </p:sp>
      <p:sp>
        <p:nvSpPr>
          <p:cNvPr id="5" name="TekstSylinder 4">
            <a:extLst>
              <a:ext uri="{FF2B5EF4-FFF2-40B4-BE49-F238E27FC236}">
                <a16:creationId xmlns:a16="http://schemas.microsoft.com/office/drawing/2014/main" id="{82449FFE-8718-15C8-60AE-06D60B601888}"/>
              </a:ext>
            </a:extLst>
          </p:cNvPr>
          <p:cNvSpPr txBox="1"/>
          <p:nvPr/>
        </p:nvSpPr>
        <p:spPr>
          <a:xfrm>
            <a:off x="9613879" y="6228226"/>
            <a:ext cx="2423432" cy="369332"/>
          </a:xfrm>
          <a:prstGeom prst="rect">
            <a:avLst/>
          </a:prstGeom>
          <a:noFill/>
        </p:spPr>
        <p:txBody>
          <a:bodyPr wrap="square" rtlCol="0">
            <a:spAutoFit/>
          </a:bodyPr>
          <a:lstStyle/>
          <a:p>
            <a:pPr algn="l"/>
            <a:r>
              <a:rPr lang="nb-NO">
                <a:hlinkClick r:id="rId3"/>
              </a:rPr>
              <a:t>Rapport boligstatistikk</a:t>
            </a:r>
            <a:endParaRPr lang="nb-NO"/>
          </a:p>
        </p:txBody>
      </p:sp>
      <p:graphicFrame>
        <p:nvGraphicFramePr>
          <p:cNvPr id="3" name="Diagram 2"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3705556213"/>
              </p:ext>
            </p:extLst>
          </p:nvPr>
        </p:nvGraphicFramePr>
        <p:xfrm>
          <a:off x="6634568" y="2387167"/>
          <a:ext cx="5273897" cy="335613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Diagram 3"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235486981"/>
              </p:ext>
            </p:extLst>
          </p:nvPr>
        </p:nvGraphicFramePr>
        <p:xfrm>
          <a:off x="467861" y="2387167"/>
          <a:ext cx="5428403" cy="332485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3888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2594780"/>
          </a:xfrm>
        </p:spPr>
        <p:txBody>
          <a:bodyPr/>
          <a:lstStyle/>
          <a:p>
            <a:r>
              <a:rPr lang="nb-NO" i="1"/>
              <a:t>I Regionplan Agder 2030 tegnes et fremtidsbilde der Agder i 2030 lykkes med å </a:t>
            </a:r>
            <a:r>
              <a:rPr lang="nb-NO" b="0" i="1">
                <a:solidFill>
                  <a:srgbClr val="000000"/>
                </a:solidFill>
                <a:effectLst/>
                <a:latin typeface="aktiv-grotesk"/>
              </a:rPr>
              <a:t> </a:t>
            </a:r>
            <a:r>
              <a:rPr lang="nb-NO" b="0" i="1">
                <a:effectLst/>
              </a:rPr>
              <a:t>bruke det grønne skiftet til innovasjon og verdiskaping, og ny teknologi bidrar til å løse de store klima- og miljøutfordringene. Flere ressurser blir gjenbrukt og Agder er omstilt til en mer sirkulær økonomi. Agder er en attraktiv region for etablering av ny grønn kraftforedlende industri, basert på regionens fortrinn og egne kraftressurser.</a:t>
            </a:r>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3058257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8" y="265174"/>
            <a:ext cx="10153651" cy="685606"/>
          </a:xfrm>
        </p:spPr>
        <p:txBody>
          <a:bodyPr/>
          <a:lstStyle/>
          <a:p>
            <a:r>
              <a:rPr lang="nb-NO"/>
              <a:t>Sysselsetting</a:t>
            </a:r>
          </a:p>
        </p:txBody>
      </p:sp>
      <p:sp>
        <p:nvSpPr>
          <p:cNvPr id="5" name="Plassholder for innhold 3"/>
          <p:cNvSpPr>
            <a:spLocks noGrp="1"/>
          </p:cNvSpPr>
          <p:nvPr>
            <p:ph sz="half" idx="1"/>
          </p:nvPr>
        </p:nvSpPr>
        <p:spPr>
          <a:xfrm>
            <a:off x="573578" y="1093480"/>
            <a:ext cx="5277911" cy="2975599"/>
          </a:xfrm>
        </p:spPr>
        <p:txBody>
          <a:bodyPr/>
          <a:lstStyle/>
          <a:p>
            <a:pPr marL="0" indent="0">
              <a:buNone/>
            </a:pPr>
            <a:r>
              <a:rPr lang="nb-NO" sz="2000" i="1" dirty="0"/>
              <a:t>Regionale forskjeller:</a:t>
            </a:r>
          </a:p>
          <a:p>
            <a:r>
              <a:rPr lang="nb-NO" sz="2000" dirty="0"/>
              <a:t>Lavest sysselsettingsandel helt øst i Agder, og høyest  andel i de aller minst sentrale kommunene.</a:t>
            </a:r>
          </a:p>
          <a:p>
            <a:pPr marL="0" indent="0">
              <a:buNone/>
            </a:pPr>
            <a:endParaRPr lang="nb-NO" sz="2000" i="1" dirty="0"/>
          </a:p>
          <a:p>
            <a:pPr marL="0" indent="0">
              <a:buNone/>
            </a:pPr>
            <a:r>
              <a:rPr lang="nb-NO" sz="2000" i="1" dirty="0"/>
              <a:t>Evje og Hornnes:</a:t>
            </a:r>
          </a:p>
          <a:p>
            <a:r>
              <a:rPr lang="nb-NO" sz="2000" dirty="0"/>
              <a:t>Litt lavere </a:t>
            </a:r>
            <a:r>
              <a:rPr lang="nb-NO" sz="2000"/>
              <a:t>sysselsettingsandel enn </a:t>
            </a:r>
            <a:r>
              <a:rPr lang="nb-NO" sz="2000" dirty="0"/>
              <a:t>gjennomsnittet for fylket. </a:t>
            </a:r>
          </a:p>
        </p:txBody>
      </p:sp>
      <p:sp>
        <p:nvSpPr>
          <p:cNvPr id="8" name="TekstSylinder 7">
            <a:extLst>
              <a:ext uri="{FF2B5EF4-FFF2-40B4-BE49-F238E27FC236}">
                <a16:creationId xmlns:a16="http://schemas.microsoft.com/office/drawing/2014/main" id="{58003C4A-D2CF-3C72-8A49-9611371615F0}"/>
              </a:ext>
            </a:extLst>
          </p:cNvPr>
          <p:cNvSpPr txBox="1"/>
          <p:nvPr/>
        </p:nvSpPr>
        <p:spPr>
          <a:xfrm>
            <a:off x="9138857" y="6223494"/>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7" name="Tabell 6">
            <a:extLst>
              <a:ext uri="{FF2B5EF4-FFF2-40B4-BE49-F238E27FC236}">
                <a16:creationId xmlns:a16="http://schemas.microsoft.com/office/drawing/2014/main" id="{4E61E8B9-B21F-272E-26DC-DDA5B4097E22}"/>
              </a:ext>
            </a:extLst>
          </p:cNvPr>
          <p:cNvGraphicFramePr>
            <a:graphicFrameLocks noGrp="1"/>
          </p:cNvGraphicFramePr>
          <p:nvPr>
            <p:extLst>
              <p:ext uri="{D42A27DB-BD31-4B8C-83A1-F6EECF244321}">
                <p14:modId xmlns:p14="http://schemas.microsoft.com/office/powerpoint/2010/main" val="2013915155"/>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2024,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a:t>Menn</a:t>
                      </a:r>
                      <a:endParaRPr lang="nb-NO" sz="16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dirty="0"/>
                        <a:t>Kvinner</a:t>
                      </a:r>
                      <a:endParaRPr lang="nb-NO" sz="1600" b="1" dirty="0"/>
                    </a:p>
                  </a:txBody>
                  <a:tcPr anchor="ctr"/>
                </a:tc>
                <a:extLst>
                  <a:ext uri="{0D108BD9-81ED-4DB2-BD59-A6C34878D82A}">
                    <a16:rowId xmlns:a16="http://schemas.microsoft.com/office/drawing/2014/main" val="957641228"/>
                  </a:ext>
                </a:extLst>
              </a:tr>
              <a:tr h="269427">
                <a:tc>
                  <a:txBody>
                    <a:bodyPr/>
                    <a:lstStyle/>
                    <a:p>
                      <a:pPr algn="ctr"/>
                      <a:r>
                        <a:rPr lang="nb-NO" sz="1400" b="0" dirty="0"/>
                        <a:t>Evje og Hornnes</a:t>
                      </a:r>
                    </a:p>
                  </a:txBody>
                  <a:tcPr anchor="ctr"/>
                </a:tc>
                <a:tc>
                  <a:txBody>
                    <a:bodyPr/>
                    <a:lstStyle/>
                    <a:p>
                      <a:pPr algn="ctr"/>
                      <a:r>
                        <a:rPr lang="nb-NO" sz="1400" b="0" dirty="0"/>
                        <a:t>72,3</a:t>
                      </a:r>
                    </a:p>
                  </a:txBody>
                  <a:tcPr anchor="ctr"/>
                </a:tc>
                <a:tc>
                  <a:txBody>
                    <a:bodyPr/>
                    <a:lstStyle/>
                    <a:p>
                      <a:pPr algn="ctr"/>
                      <a:r>
                        <a:rPr lang="nb-NO" sz="1400" b="0" dirty="0"/>
                        <a:t>74,8</a:t>
                      </a:r>
                    </a:p>
                  </a:txBody>
                  <a:tcPr anchor="ctr"/>
                </a:tc>
                <a:tc>
                  <a:txBody>
                    <a:bodyPr/>
                    <a:lstStyle/>
                    <a:p>
                      <a:pPr algn="ctr"/>
                      <a:r>
                        <a:rPr lang="nb-NO" sz="1400" b="0" dirty="0"/>
                        <a:t>69,7</a:t>
                      </a:r>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a:t>Norge</a:t>
                      </a:r>
                      <a:endParaRPr lang="nb-NO" sz="1400" b="1"/>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6" name="Bilde 5">
            <a:extLst>
              <a:ext uri="{FF2B5EF4-FFF2-40B4-BE49-F238E27FC236}">
                <a16:creationId xmlns:a16="http://schemas.microsoft.com/office/drawing/2014/main" id="{35FC5A7A-6CA0-F6AA-06B6-81BA41BACE0B}"/>
              </a:ext>
            </a:extLst>
          </p:cNvPr>
          <p:cNvPicPr>
            <a:picLocks noChangeAspect="1"/>
          </p:cNvPicPr>
          <p:nvPr/>
        </p:nvPicPr>
        <p:blipFill>
          <a:blip r:embed="rId4"/>
          <a:stretch>
            <a:fillRect/>
          </a:stretch>
        </p:blipFill>
        <p:spPr>
          <a:xfrm>
            <a:off x="6679439" y="0"/>
            <a:ext cx="5512561" cy="6040877"/>
          </a:xfrm>
          <a:prstGeom prst="rect">
            <a:avLst/>
          </a:prstGeom>
        </p:spPr>
      </p:pic>
      <p:sp>
        <p:nvSpPr>
          <p:cNvPr id="11" name="TekstSylinder 10">
            <a:extLst>
              <a:ext uri="{FF2B5EF4-FFF2-40B4-BE49-F238E27FC236}">
                <a16:creationId xmlns:a16="http://schemas.microsoft.com/office/drawing/2014/main" id="{BF6CF51C-5224-755F-C1A9-7F42264E8C76}"/>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0574" y="443797"/>
            <a:ext cx="5218706" cy="557044"/>
          </a:xfrm>
        </p:spPr>
        <p:txBody>
          <a:bodyPr/>
          <a:lstStyle/>
          <a:p>
            <a:pPr algn="ctr"/>
            <a:r>
              <a:rPr lang="nb-NO">
                <a:solidFill>
                  <a:schemeClr val="bg2">
                    <a:lumMod val="10000"/>
                  </a:schemeClr>
                </a:solidFill>
              </a:rPr>
              <a:t>Bo- og arbeidsmarkeder</a:t>
            </a:r>
          </a:p>
        </p:txBody>
      </p:sp>
      <p:sp>
        <p:nvSpPr>
          <p:cNvPr id="3" name="Plassholder for innhold 2"/>
          <p:cNvSpPr>
            <a:spLocks noGrp="1"/>
          </p:cNvSpPr>
          <p:nvPr>
            <p:ph idx="1"/>
          </p:nvPr>
        </p:nvSpPr>
        <p:spPr>
          <a:xfrm>
            <a:off x="527347" y="1189554"/>
            <a:ext cx="6566670" cy="1313026"/>
          </a:xfrm>
        </p:spPr>
        <p:txBody>
          <a:bodyPr>
            <a:noAutofit/>
          </a:bodyPr>
          <a:lstStyle/>
          <a:p>
            <a:r>
              <a:rPr lang="nb-NO" sz="2000" dirty="0"/>
              <a:t>Evje og Hornnes er senterkommune for Bygland og Åseral. 66 % av sysselsatte med bosted i Evje og Hornnes jobber i hjemkommunen. 10 % jobber i Kristiansand per 4. kvartal 2025 (SSB). </a:t>
            </a:r>
          </a:p>
          <a:p>
            <a:endParaRPr lang="nb-NO" sz="2000" i="1" dirty="0"/>
          </a:p>
        </p:txBody>
      </p:sp>
      <p:sp>
        <p:nvSpPr>
          <p:cNvPr id="29" name="TekstSylinder 28"/>
          <p:cNvSpPr txBox="1"/>
          <p:nvPr/>
        </p:nvSpPr>
        <p:spPr>
          <a:xfrm>
            <a:off x="4666877" y="2691293"/>
            <a:ext cx="1793966" cy="646331"/>
          </a:xfrm>
          <a:prstGeom prst="rect">
            <a:avLst/>
          </a:prstGeom>
          <a:noFill/>
        </p:spPr>
        <p:txBody>
          <a:bodyPr wrap="square" rtlCol="0">
            <a:spAutoFit/>
          </a:bodyPr>
          <a:lstStyle/>
          <a:p>
            <a:pPr algn="l"/>
            <a:r>
              <a:rPr lang="nb-NO" sz="1200" dirty="0"/>
              <a:t>Kommunens viktigste pendlingsrelasjoner per 4. </a:t>
            </a:r>
            <a:r>
              <a:rPr lang="nb-NO" sz="1200" dirty="0" err="1"/>
              <a:t>kv</a:t>
            </a:r>
            <a:r>
              <a:rPr lang="nb-NO" sz="1200" dirty="0"/>
              <a:t> 2025 (SSB)</a:t>
            </a:r>
          </a:p>
        </p:txBody>
      </p:sp>
      <p:pic>
        <p:nvPicPr>
          <p:cNvPr id="2050" name="Picture 2" descr="Bo- og arbeidsmarkedsregioner i Agd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Sylinder 3"/>
          <p:cNvSpPr txBox="1"/>
          <p:nvPr/>
        </p:nvSpPr>
        <p:spPr>
          <a:xfrm>
            <a:off x="10056997" y="307849"/>
            <a:ext cx="1725407"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a:ln>
                  <a:noFill/>
                </a:ln>
                <a:solidFill>
                  <a:srgbClr val="ECEAE6">
                    <a:lumMod val="10000"/>
                  </a:srgbClr>
                </a:solidFill>
                <a:effectLst/>
                <a:uLnTx/>
                <a:uFillTx/>
                <a:latin typeface="Arial" panose="020B0604020202020204"/>
                <a:ea typeface="+mn-ea"/>
                <a:cs typeface="+mn-cs"/>
              </a:rPr>
              <a:t>Definisjon:</a:t>
            </a:r>
            <a:br>
              <a:rPr kumimoji="0" lang="nb-NO" sz="1200" b="0" i="1" u="none" strike="noStrike" kern="1200" cap="none" spc="0" normalizeH="0" baseline="0" noProof="0">
                <a:ln>
                  <a:noFill/>
                </a:ln>
                <a:solidFill>
                  <a:srgbClr val="ECEAE6">
                    <a:lumMod val="10000"/>
                  </a:srgbClr>
                </a:solidFill>
                <a:effectLst/>
                <a:uLnTx/>
                <a:uFillTx/>
                <a:latin typeface="Arial" panose="020B0604020202020204"/>
                <a:ea typeface="+mn-ea"/>
                <a:cs typeface="+mn-cs"/>
              </a:rPr>
            </a:br>
            <a:r>
              <a:rPr kumimoji="0" lang="nb-NO" sz="1200" b="0" i="1" u="none" strike="noStrike" kern="1200" cap="none" spc="0" normalizeH="0" baseline="0" noProof="0">
                <a:ln>
                  <a:noFill/>
                </a:ln>
                <a:solidFill>
                  <a:srgbClr val="ECEAE6">
                    <a:lumMod val="10000"/>
                  </a:srgbClr>
                </a:solidFill>
                <a:effectLst/>
                <a:uLnTx/>
                <a:uFillTx/>
                <a:latin typeface="Arial" panose="020B0604020202020204"/>
                <a:ea typeface="+mn-ea"/>
                <a:cs typeface="+mn-cs"/>
              </a:rPr>
              <a:t>En region med felles markeder for arbeidskraft og arbeidsplasser, der innbyggerne ikke trenger å flytte eller bruke vesentlig tid på å reise for å arbeide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nvGrpSpPr>
          <p:cNvPr id="31" name="Gruppe 30">
            <a:extLst>
              <a:ext uri="{C183D7F6-B498-43B3-948B-1728B52AA6E4}">
                <adec:decorative xmlns:adec="http://schemas.microsoft.com/office/drawing/2017/decorative" val="1"/>
              </a:ext>
            </a:extLst>
          </p:cNvPr>
          <p:cNvGrpSpPr/>
          <p:nvPr/>
        </p:nvGrpSpPr>
        <p:grpSpPr>
          <a:xfrm>
            <a:off x="7131151" y="863044"/>
            <a:ext cx="4259072"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BA47 Sirdal</a:t>
            </a:r>
          </a:p>
        </p:txBody>
      </p:sp>
      <p:sp>
        <p:nvSpPr>
          <p:cNvPr id="28" name="TekstSylinder 27"/>
          <p:cNvSpPr txBox="1"/>
          <p:nvPr/>
        </p:nvSpPr>
        <p:spPr>
          <a:xfrm>
            <a:off x="10329863" y="6213098"/>
            <a:ext cx="1630696" cy="276999"/>
          </a:xfrm>
          <a:prstGeom prst="rect">
            <a:avLst/>
          </a:prstGeom>
          <a:noFill/>
        </p:spPr>
        <p:txBody>
          <a:bodyPr wrap="square" rtlCol="0">
            <a:spAutoFit/>
          </a:bodyPr>
          <a:lstStyle/>
          <a:p>
            <a:r>
              <a:rPr lang="nb-NO" sz="1200"/>
              <a:t>Kilde: TØI 1713/2019</a:t>
            </a:r>
          </a:p>
        </p:txBody>
      </p:sp>
      <p:sp>
        <p:nvSpPr>
          <p:cNvPr id="6" name="TekstSylinder 5">
            <a:extLst>
              <a:ext uri="{FF2B5EF4-FFF2-40B4-BE49-F238E27FC236}">
                <a16:creationId xmlns:a16="http://schemas.microsoft.com/office/drawing/2014/main" id="{816779D2-9882-8FC3-1EAC-CED2C2920942}"/>
              </a:ext>
            </a:extLst>
          </p:cNvPr>
          <p:cNvSpPr txBox="1"/>
          <p:nvPr/>
        </p:nvSpPr>
        <p:spPr>
          <a:xfrm>
            <a:off x="8281141" y="6135280"/>
            <a:ext cx="2067793" cy="369332"/>
          </a:xfrm>
          <a:prstGeom prst="rect">
            <a:avLst/>
          </a:prstGeom>
          <a:noFill/>
        </p:spPr>
        <p:txBody>
          <a:bodyPr wrap="square" rtlCol="0">
            <a:spAutoFit/>
          </a:bodyPr>
          <a:lstStyle/>
          <a:p>
            <a:pPr algn="l"/>
            <a:r>
              <a:rPr lang="nb-NO">
                <a:hlinkClick r:id="rId4"/>
              </a:rPr>
              <a:t>Rapport pendling</a:t>
            </a:r>
            <a:endParaRPr lang="nb-NO"/>
          </a:p>
        </p:txBody>
      </p:sp>
      <p:graphicFrame>
        <p:nvGraphicFramePr>
          <p:cNvPr id="40" name="Tabell 39">
            <a:extLst>
              <a:ext uri="{FF2B5EF4-FFF2-40B4-BE49-F238E27FC236}">
                <a16:creationId xmlns:a16="http://schemas.microsoft.com/office/drawing/2014/main" id="{EB716566-7F9B-339A-2DDB-15CCD0120F17}"/>
              </a:ext>
            </a:extLst>
          </p:cNvPr>
          <p:cNvGraphicFramePr>
            <a:graphicFrameLocks noGrp="1"/>
          </p:cNvGraphicFramePr>
          <p:nvPr>
            <p:extLst>
              <p:ext uri="{D42A27DB-BD31-4B8C-83A1-F6EECF244321}">
                <p14:modId xmlns:p14="http://schemas.microsoft.com/office/powerpoint/2010/main" val="1622837195"/>
              </p:ext>
            </p:extLst>
          </p:nvPr>
        </p:nvGraphicFramePr>
        <p:xfrm>
          <a:off x="755289" y="2551309"/>
          <a:ext cx="3670301" cy="1543050"/>
        </p:xfrm>
        <a:graphic>
          <a:graphicData uri="http://schemas.openxmlformats.org/drawingml/2006/table">
            <a:tbl>
              <a:tblPr/>
              <a:tblGrid>
                <a:gridCol w="1433860">
                  <a:extLst>
                    <a:ext uri="{9D8B030D-6E8A-4147-A177-3AD203B41FA5}">
                      <a16:colId xmlns:a16="http://schemas.microsoft.com/office/drawing/2014/main" val="2334657463"/>
                    </a:ext>
                  </a:extLst>
                </a:gridCol>
                <a:gridCol w="1477595">
                  <a:extLst>
                    <a:ext uri="{9D8B030D-6E8A-4147-A177-3AD203B41FA5}">
                      <a16:colId xmlns:a16="http://schemas.microsoft.com/office/drawing/2014/main" val="896900817"/>
                    </a:ext>
                  </a:extLst>
                </a:gridCol>
                <a:gridCol w="758846">
                  <a:extLst>
                    <a:ext uri="{9D8B030D-6E8A-4147-A177-3AD203B41FA5}">
                      <a16:colId xmlns:a16="http://schemas.microsoft.com/office/drawing/2014/main" val="899751728"/>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2296310766"/>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1 192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295447096"/>
                  </a:ext>
                </a:extLst>
              </a:tr>
              <a:tr h="219075">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182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737990488"/>
                  </a:ext>
                </a:extLst>
              </a:tr>
              <a:tr h="219075">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Bygland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114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996510772"/>
                  </a:ext>
                </a:extLst>
              </a:tr>
              <a:tr h="219075">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30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97444634"/>
                  </a:ext>
                </a:extLst>
              </a:tr>
              <a:tr h="219075">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Åseral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25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810001760"/>
                  </a:ext>
                </a:extLst>
              </a:tr>
              <a:tr h="219075">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Iveland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15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965946796"/>
                  </a:ext>
                </a:extLst>
              </a:tr>
            </a:tbl>
          </a:graphicData>
        </a:graphic>
      </p:graphicFrame>
      <p:graphicFrame>
        <p:nvGraphicFramePr>
          <p:cNvPr id="41" name="Tabell 40">
            <a:extLst>
              <a:ext uri="{FF2B5EF4-FFF2-40B4-BE49-F238E27FC236}">
                <a16:creationId xmlns:a16="http://schemas.microsoft.com/office/drawing/2014/main" id="{3E444B2A-DD36-34BF-0F68-1A5873A800A7}"/>
              </a:ext>
            </a:extLst>
          </p:cNvPr>
          <p:cNvGraphicFramePr>
            <a:graphicFrameLocks noGrp="1"/>
          </p:cNvGraphicFramePr>
          <p:nvPr>
            <p:extLst>
              <p:ext uri="{D42A27DB-BD31-4B8C-83A1-F6EECF244321}">
                <p14:modId xmlns:p14="http://schemas.microsoft.com/office/powerpoint/2010/main" val="518494076"/>
              </p:ext>
            </p:extLst>
          </p:nvPr>
        </p:nvGraphicFramePr>
        <p:xfrm>
          <a:off x="778691" y="4331807"/>
          <a:ext cx="3670301" cy="1600200"/>
        </p:xfrm>
        <a:graphic>
          <a:graphicData uri="http://schemas.openxmlformats.org/drawingml/2006/table">
            <a:tbl>
              <a:tblPr/>
              <a:tblGrid>
                <a:gridCol w="1433860">
                  <a:extLst>
                    <a:ext uri="{9D8B030D-6E8A-4147-A177-3AD203B41FA5}">
                      <a16:colId xmlns:a16="http://schemas.microsoft.com/office/drawing/2014/main" val="2903106585"/>
                    </a:ext>
                  </a:extLst>
                </a:gridCol>
                <a:gridCol w="1481625">
                  <a:extLst>
                    <a:ext uri="{9D8B030D-6E8A-4147-A177-3AD203B41FA5}">
                      <a16:colId xmlns:a16="http://schemas.microsoft.com/office/drawing/2014/main" val="1535881311"/>
                    </a:ext>
                  </a:extLst>
                </a:gridCol>
                <a:gridCol w="754816">
                  <a:extLst>
                    <a:ext uri="{9D8B030D-6E8A-4147-A177-3AD203B41FA5}">
                      <a16:colId xmlns:a16="http://schemas.microsoft.com/office/drawing/2014/main" val="1746685788"/>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519144084"/>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1 192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026325922"/>
                  </a:ext>
                </a:extLst>
              </a:tr>
              <a:tr h="228600">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121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504457986"/>
                  </a:ext>
                </a:extLst>
              </a:tr>
              <a:tr h="228600">
                <a:tc>
                  <a:txBody>
                    <a:bodyPr/>
                    <a:lstStyle/>
                    <a:p>
                      <a:pPr algn="l" fontAlgn="b">
                        <a:buNone/>
                      </a:pPr>
                      <a:r>
                        <a:rPr lang="nb-NO" sz="1400" b="0" i="0" u="none" strike="noStrike">
                          <a:solidFill>
                            <a:srgbClr val="000000"/>
                          </a:solidFill>
                          <a:effectLst/>
                          <a:latin typeface="Arial" panose="020B0604020202020204" pitchFamily="34" charset="0"/>
                        </a:rPr>
                        <a:t>Bygland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111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756269792"/>
                  </a:ext>
                </a:extLst>
              </a:tr>
              <a:tr h="228600">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110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000077919"/>
                  </a:ext>
                </a:extLst>
              </a:tr>
              <a:tr h="228600">
                <a:tc>
                  <a:txBody>
                    <a:bodyPr/>
                    <a:lstStyle/>
                    <a:p>
                      <a:pPr algn="l" fontAlgn="b">
                        <a:buNone/>
                      </a:pPr>
                      <a:r>
                        <a:rPr lang="nb-NO" sz="1400" b="0" i="0" u="none" strike="noStrike">
                          <a:solidFill>
                            <a:srgbClr val="000000"/>
                          </a:solidFill>
                          <a:effectLst/>
                          <a:latin typeface="Arial" panose="020B0604020202020204" pitchFamily="34" charset="0"/>
                        </a:rPr>
                        <a:t>Iveland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48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58800333"/>
                  </a:ext>
                </a:extLst>
              </a:tr>
              <a:tr h="228600">
                <a:tc>
                  <a:txBody>
                    <a:bodyPr/>
                    <a:lstStyle/>
                    <a:p>
                      <a:pPr algn="l" fontAlgn="b">
                        <a:buNone/>
                      </a:pPr>
                      <a:r>
                        <a:rPr lang="nb-NO" sz="1400" b="0" i="0" u="none" strike="noStrike">
                          <a:solidFill>
                            <a:srgbClr val="000000"/>
                          </a:solidFill>
                          <a:effectLst/>
                          <a:latin typeface="Arial" panose="020B0604020202020204" pitchFamily="34" charset="0"/>
                        </a:rPr>
                        <a:t>Åseral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25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79738439"/>
                  </a:ext>
                </a:extLst>
              </a:tr>
            </a:tbl>
          </a:graphicData>
        </a:graphic>
      </p:graphicFrame>
    </p:spTree>
    <p:extLst>
      <p:ext uri="{BB962C8B-B14F-4D97-AF65-F5344CB8AC3E}">
        <p14:creationId xmlns:p14="http://schemas.microsoft.com/office/powerpoint/2010/main" val="1751997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Sektorfordeling og ansattutvikling</a:t>
            </a:r>
          </a:p>
        </p:txBody>
      </p:sp>
      <p:sp>
        <p:nvSpPr>
          <p:cNvPr id="10" name="TekstSylinder 9"/>
          <p:cNvSpPr txBox="1"/>
          <p:nvPr/>
        </p:nvSpPr>
        <p:spPr>
          <a:xfrm>
            <a:off x="676028" y="4867697"/>
            <a:ext cx="5865341" cy="584775"/>
          </a:xfrm>
          <a:prstGeom prst="rect">
            <a:avLst/>
          </a:prstGeom>
          <a:noFill/>
        </p:spPr>
        <p:txBody>
          <a:bodyPr wrap="square" rtlCol="0">
            <a:spAutoFit/>
          </a:bodyPr>
          <a:lstStyle/>
          <a:p>
            <a:pPr algn="l"/>
            <a:r>
              <a:rPr lang="nb-NO" sz="1600" dirty="0"/>
              <a:t>Evje og Hornnes har en lavere andel ansatte i privat sektor enn snittet for Agder og Norge. </a:t>
            </a:r>
          </a:p>
        </p:txBody>
      </p:sp>
      <p:graphicFrame>
        <p:nvGraphicFramePr>
          <p:cNvPr id="8" name="Tabell 7">
            <a:extLst>
              <a:ext uri="{FF2B5EF4-FFF2-40B4-BE49-F238E27FC236}">
                <a16:creationId xmlns:a16="http://schemas.microsoft.com/office/drawing/2014/main" id="{D87AA4E6-2927-8A59-BD20-23A1F7350089}"/>
              </a:ext>
            </a:extLst>
          </p:cNvPr>
          <p:cNvGraphicFramePr>
            <a:graphicFrameLocks noGrp="1"/>
          </p:cNvGraphicFramePr>
          <p:nvPr>
            <p:extLst>
              <p:ext uri="{D42A27DB-BD31-4B8C-83A1-F6EECF244321}">
                <p14:modId xmlns:p14="http://schemas.microsoft.com/office/powerpoint/2010/main" val="1479392376"/>
              </p:ext>
            </p:extLst>
          </p:nvPr>
        </p:nvGraphicFramePr>
        <p:xfrm>
          <a:off x="7529804" y="4739487"/>
          <a:ext cx="4488026" cy="1171029"/>
        </p:xfrm>
        <a:graphic>
          <a:graphicData uri="http://schemas.openxmlformats.org/drawingml/2006/table">
            <a:tbl>
              <a:tblPr firstRow="1"/>
              <a:tblGrid>
                <a:gridCol w="1735494">
                  <a:extLst>
                    <a:ext uri="{9D8B030D-6E8A-4147-A177-3AD203B41FA5}">
                      <a16:colId xmlns:a16="http://schemas.microsoft.com/office/drawing/2014/main" val="595507636"/>
                    </a:ext>
                  </a:extLst>
                </a:gridCol>
                <a:gridCol w="578498">
                  <a:extLst>
                    <a:ext uri="{9D8B030D-6E8A-4147-A177-3AD203B41FA5}">
                      <a16:colId xmlns:a16="http://schemas.microsoft.com/office/drawing/2014/main" val="1214637749"/>
                    </a:ext>
                  </a:extLst>
                </a:gridCol>
                <a:gridCol w="520551">
                  <a:extLst>
                    <a:ext uri="{9D8B030D-6E8A-4147-A177-3AD203B41FA5}">
                      <a16:colId xmlns:a16="http://schemas.microsoft.com/office/drawing/2014/main" val="3701575589"/>
                    </a:ext>
                  </a:extLst>
                </a:gridCol>
                <a:gridCol w="708635">
                  <a:extLst>
                    <a:ext uri="{9D8B030D-6E8A-4147-A177-3AD203B41FA5}">
                      <a16:colId xmlns:a16="http://schemas.microsoft.com/office/drawing/2014/main" val="4217310893"/>
                    </a:ext>
                  </a:extLst>
                </a:gridCol>
                <a:gridCol w="944848">
                  <a:extLst>
                    <a:ext uri="{9D8B030D-6E8A-4147-A177-3AD203B41FA5}">
                      <a16:colId xmlns:a16="http://schemas.microsoft.com/office/drawing/2014/main" val="3449418284"/>
                    </a:ext>
                  </a:extLst>
                </a:gridCol>
              </a:tblGrid>
              <a:tr h="126137">
                <a:tc gridSpan="3">
                  <a:txBody>
                    <a:bodyPr/>
                    <a:lstStyle/>
                    <a:p>
                      <a:pPr algn="ctr" fontAlgn="b"/>
                      <a:r>
                        <a:rPr lang="nb-NO" sz="1000" b="1" i="0" u="none" strike="noStrike">
                          <a:solidFill>
                            <a:srgbClr val="FFFFFF"/>
                          </a:solidFill>
                          <a:effectLst/>
                          <a:highlight>
                            <a:srgbClr val="39575B"/>
                          </a:highlight>
                          <a:latin typeface="Arial" panose="020B0604020202020204" pitchFamily="34" charset="0"/>
                        </a:rPr>
                        <a:t>Evje og Hornnes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388353187"/>
                  </a:ext>
                </a:extLst>
              </a:tr>
              <a:tr h="126137">
                <a:tc>
                  <a:txBody>
                    <a:bodyPr/>
                    <a:lstStyle/>
                    <a:p>
                      <a:pPr algn="l" fontAlgn="b"/>
                      <a:r>
                        <a:rPr lang="nb-NO" sz="1000" b="1" i="0" u="none" strike="noStrike">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59051890"/>
                  </a:ext>
                </a:extLst>
              </a:tr>
              <a:tr h="180702">
                <a:tc>
                  <a:txBody>
                    <a:bodyPr/>
                    <a:lstStyle/>
                    <a:p>
                      <a:pPr algn="l" fontAlgn="b"/>
                      <a:r>
                        <a:rPr lang="nb-NO" sz="1000" b="0" i="0" u="none" strike="noStrike">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7843980"/>
                  </a:ext>
                </a:extLst>
              </a:tr>
              <a:tr h="158385">
                <a:tc>
                  <a:txBody>
                    <a:bodyPr/>
                    <a:lstStyle/>
                    <a:p>
                      <a:pPr algn="l" fontAlgn="b"/>
                      <a:r>
                        <a:rPr lang="nb-NO" sz="1000" b="0" i="0" u="none" strike="noStrike">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4,4 %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8440472"/>
                  </a:ext>
                </a:extLst>
              </a:tr>
              <a:tr h="126137">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5,3 %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309300"/>
                  </a:ext>
                </a:extLst>
              </a:tr>
              <a:tr h="180702">
                <a:tc>
                  <a:txBody>
                    <a:bodyPr/>
                    <a:lstStyle/>
                    <a:p>
                      <a:pPr algn="l" fontAlgn="b"/>
                      <a:r>
                        <a:rPr lang="nb-NO" sz="1000" b="0" i="0" u="none" strike="noStrike">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461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25,7 %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51723658"/>
                  </a:ext>
                </a:extLst>
              </a:tr>
              <a:tr h="126137">
                <a:tc>
                  <a:txBody>
                    <a:bodyPr/>
                    <a:lstStyle/>
                    <a:p>
                      <a:pPr algn="l" fontAlgn="b"/>
                      <a:r>
                        <a:rPr lang="nb-NO" sz="1000" b="0" i="0" u="none" strike="noStrike">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1 093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7422972"/>
                  </a:ext>
                </a:extLst>
              </a:tr>
            </a:tbl>
          </a:graphicData>
        </a:graphic>
      </p:graphicFrame>
      <p:graphicFrame>
        <p:nvGraphicFramePr>
          <p:cNvPr id="3" name="Diagram 2"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2418322020"/>
              </p:ext>
            </p:extLst>
          </p:nvPr>
        </p:nvGraphicFramePr>
        <p:xfrm>
          <a:off x="551173" y="1339061"/>
          <a:ext cx="6115050" cy="3105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 4"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3972038350"/>
              </p:ext>
            </p:extLst>
          </p:nvPr>
        </p:nvGraphicFramePr>
        <p:xfrm>
          <a:off x="6962775" y="1339061"/>
          <a:ext cx="5229225" cy="34004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793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Næringsstruktur – 4. kvartal 2025</a:t>
            </a:r>
          </a:p>
        </p:txBody>
      </p:sp>
      <p:sp>
        <p:nvSpPr>
          <p:cNvPr id="10" name="TekstSylinder 9"/>
          <p:cNvSpPr txBox="1"/>
          <p:nvPr/>
        </p:nvSpPr>
        <p:spPr>
          <a:xfrm>
            <a:off x="561474" y="5098029"/>
            <a:ext cx="10627885" cy="830997"/>
          </a:xfrm>
          <a:prstGeom prst="rect">
            <a:avLst/>
          </a:prstGeom>
          <a:noFill/>
        </p:spPr>
        <p:txBody>
          <a:bodyPr wrap="square" rtlCol="0">
            <a:spAutoFit/>
          </a:bodyPr>
          <a:lstStyle/>
          <a:p>
            <a:r>
              <a:rPr lang="nb-NO" sz="1600" dirty="0"/>
              <a:t>LL Setesdal bilruter AS er den største, private arbeidsgiveren i Evje og Hornnes. Denne bedriften, samt </a:t>
            </a:r>
            <a:r>
              <a:rPr lang="nb-NO" sz="1600" dirty="0" err="1"/>
              <a:t>Buspartmer</a:t>
            </a:r>
            <a:r>
              <a:rPr lang="nb-NO" sz="1600" dirty="0"/>
              <a:t> Norway AS, Konkurrenten.no AS og Risdal Buss AS gjør transport til en uvanlig stor næringsgruppe i kommunen. Posisjonen til detaljhandel og personlig tjenesteyting gjenspeiler kommunens knutepunktfunksjon i regionen.</a:t>
            </a:r>
          </a:p>
        </p:txBody>
      </p:sp>
      <p:sp>
        <p:nvSpPr>
          <p:cNvPr id="5" name="TekstSylinder 4">
            <a:extLst>
              <a:ext uri="{FF2B5EF4-FFF2-40B4-BE49-F238E27FC236}">
                <a16:creationId xmlns:a16="http://schemas.microsoft.com/office/drawing/2014/main" id="{9D034659-1D81-1590-63D3-C12802469B00}"/>
              </a:ext>
            </a:extLst>
          </p:cNvPr>
          <p:cNvSpPr txBox="1"/>
          <p:nvPr/>
        </p:nvSpPr>
        <p:spPr>
          <a:xfrm>
            <a:off x="9300308" y="6228541"/>
            <a:ext cx="2846216" cy="369332"/>
          </a:xfrm>
          <a:prstGeom prst="rect">
            <a:avLst/>
          </a:prstGeom>
          <a:noFill/>
        </p:spPr>
        <p:txBody>
          <a:bodyPr wrap="square" rtlCol="0">
            <a:spAutoFit/>
          </a:bodyPr>
          <a:lstStyle/>
          <a:p>
            <a:pPr algn="l"/>
            <a:r>
              <a:rPr lang="nb-NO">
                <a:hlinkClick r:id="rId3"/>
              </a:rPr>
              <a:t>Rapport næringsstruktur</a:t>
            </a:r>
            <a:endParaRPr lang="nb-NO"/>
          </a:p>
        </p:txBody>
      </p:sp>
      <mc:AlternateContent xmlns:mc="http://schemas.openxmlformats.org/markup-compatibility/2006" xmlns:cx1="http://schemas.microsoft.com/office/drawing/2015/9/8/chartex">
        <mc:Choice Requires="cx1">
          <p:graphicFrame>
            <p:nvGraphicFramePr>
              <p:cNvPr id="3" name="Diagram 2"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849247225"/>
                  </p:ext>
                </p:extLst>
              </p:nvPr>
            </p:nvGraphicFramePr>
            <p:xfrm>
              <a:off x="447944" y="1382265"/>
              <a:ext cx="5029029"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3" name="Diagram 2"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447944" y="1382265"/>
                <a:ext cx="5029029" cy="3557588"/>
              </a:xfrm>
              <a:prstGeom prst="rect">
                <a:avLst/>
              </a:prstGeom>
            </p:spPr>
          </p:pic>
        </mc:Fallback>
      </mc:AlternateContent>
      <p:graphicFrame>
        <p:nvGraphicFramePr>
          <p:cNvPr id="6" name="Diagram 5"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2813340910"/>
              </p:ext>
            </p:extLst>
          </p:nvPr>
        </p:nvGraphicFramePr>
        <p:xfrm>
          <a:off x="5674936" y="1382265"/>
          <a:ext cx="6517064"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4"/>
            <a:ext cx="10171112" cy="1541688"/>
          </a:xfrm>
        </p:spPr>
        <p:txBody>
          <a:bodyPr/>
          <a:lstStyle/>
          <a:p>
            <a:pPr algn="l">
              <a:spcAft>
                <a:spcPts val="375"/>
              </a:spcAft>
              <a:buNone/>
            </a:pPr>
            <a:r>
              <a:rPr lang="nb-NO" i="1"/>
              <a:t>Regionplan Agder 2030 tegner et fremtidsbilde der Agder er </a:t>
            </a:r>
            <a:r>
              <a:rPr lang="nb-NO" b="0" i="1">
                <a:solidFill>
                  <a:srgbClr val="000000"/>
                </a:solidFill>
                <a:effectLst/>
              </a:rPr>
              <a:t>et mer inkluderende samfunn.</a:t>
            </a:r>
            <a:r>
              <a:rPr lang="nb-NO" i="1">
                <a:solidFill>
                  <a:srgbClr val="000000"/>
                </a:solidFill>
              </a:rPr>
              <a:t> </a:t>
            </a:r>
            <a:r>
              <a:rPr lang="nb-NO" b="0" i="1">
                <a:solidFill>
                  <a:srgbClr val="000000"/>
                </a:solidFill>
                <a:effectLst/>
              </a:rPr>
              <a:t>Flere Egder lever aktive liv, og både deltar og bidrar i samfunnet.</a:t>
            </a:r>
          </a:p>
          <a:p>
            <a:pPr algn="l">
              <a:spcAft>
                <a:spcPts val="375"/>
              </a:spcAft>
            </a:pPr>
            <a:r>
              <a:rPr lang="nb-NO" b="0" i="1">
                <a:solidFill>
                  <a:srgbClr val="000000"/>
                </a:solidFill>
                <a:effectLst/>
              </a:rPr>
              <a:t>Utdanningstilbudet gir alle tilgang til arbeidsrelevant kompetanse, og flere er i arbeid. Færre vokser opp i fattigdom.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371430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93477" y="357346"/>
            <a:ext cx="10153651" cy="685606"/>
          </a:xfrm>
        </p:spPr>
        <p:txBody>
          <a:bodyPr/>
          <a:lstStyle/>
          <a:p>
            <a:r>
              <a:rPr lang="nb-NO" dirty="0"/>
              <a:t>Grunnskolepoeng</a:t>
            </a:r>
          </a:p>
        </p:txBody>
      </p:sp>
      <p:sp>
        <p:nvSpPr>
          <p:cNvPr id="3" name="Plassholder for innhold 2"/>
          <p:cNvSpPr>
            <a:spLocks noGrp="1"/>
          </p:cNvSpPr>
          <p:nvPr>
            <p:ph idx="1"/>
          </p:nvPr>
        </p:nvSpPr>
        <p:spPr>
          <a:xfrm>
            <a:off x="516862" y="1300162"/>
            <a:ext cx="4000709" cy="3921021"/>
          </a:xfrm>
        </p:spPr>
        <p:txBody>
          <a:bodyPr/>
          <a:lstStyle/>
          <a:p>
            <a:r>
              <a:rPr lang="nb-NO" sz="2000" dirty="0"/>
              <a:t>Evje og Hornnes har </a:t>
            </a:r>
            <a:r>
              <a:rPr lang="nb-NO" sz="2000"/>
              <a:t>et gjennomsnitt </a:t>
            </a:r>
            <a:r>
              <a:rPr lang="nb-NO" sz="2000" dirty="0"/>
              <a:t>under fylkessnittet de to siste årene.</a:t>
            </a:r>
          </a:p>
          <a:p>
            <a:endParaRPr lang="nb-NO" sz="1000" dirty="0"/>
          </a:p>
          <a:p>
            <a:r>
              <a:rPr lang="nb-NO" sz="2000" dirty="0"/>
              <a:t>Grunnskolepoengene for 2020, 2021 og 2022 er basert på standpunkt, siden eksamener ble avlyst under pandemien. Dette gjør at grunnskolepoengene for disse årene ikke uten videre kan sammenliknes med andre år.</a:t>
            </a:r>
          </a:p>
        </p:txBody>
      </p:sp>
      <p:sp>
        <p:nvSpPr>
          <p:cNvPr id="5" name="TekstSylinder 4">
            <a:extLst>
              <a:ext uri="{FF2B5EF4-FFF2-40B4-BE49-F238E27FC236}">
                <a16:creationId xmlns:a16="http://schemas.microsoft.com/office/drawing/2014/main" id="{EF241D71-FBDC-E203-673C-9F62D338DEB6}"/>
              </a:ext>
            </a:extLst>
          </p:cNvPr>
          <p:cNvSpPr txBox="1"/>
          <p:nvPr/>
        </p:nvSpPr>
        <p:spPr>
          <a:xfrm>
            <a:off x="693477" y="5383413"/>
            <a:ext cx="3016078" cy="369332"/>
          </a:xfrm>
          <a:prstGeom prst="rect">
            <a:avLst/>
          </a:prstGeom>
          <a:noFill/>
        </p:spPr>
        <p:txBody>
          <a:bodyPr wrap="square" rtlCol="0">
            <a:spAutoFit/>
          </a:bodyPr>
          <a:lstStyle/>
          <a:p>
            <a:pPr algn="l"/>
            <a:r>
              <a:rPr lang="nb-NO">
                <a:hlinkClick r:id="rId3"/>
              </a:rPr>
              <a:t>Rapport grunnskolepoeng</a:t>
            </a:r>
            <a:endParaRPr lang="nb-NO"/>
          </a:p>
        </p:txBody>
      </p:sp>
      <p:graphicFrame>
        <p:nvGraphicFramePr>
          <p:cNvPr id="6" name="Diagram 5">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1899030399"/>
              </p:ext>
            </p:extLst>
          </p:nvPr>
        </p:nvGraphicFramePr>
        <p:xfrm>
          <a:off x="5293751" y="1300162"/>
          <a:ext cx="6665595" cy="38138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b-NO" dirty="0"/>
              <a:t>Fullføring videregående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2" y="1174007"/>
            <a:ext cx="4731795" cy="2031325"/>
          </a:xfrm>
          <a:prstGeom prst="rect">
            <a:avLst/>
          </a:prstGeom>
          <a:noFill/>
        </p:spPr>
        <p:txBody>
          <a:bodyPr wrap="square" rtlCol="0">
            <a:spAutoFit/>
          </a:bodyPr>
          <a:lstStyle/>
          <a:p>
            <a:pPr marL="285750" indent="-285750">
              <a:buFont typeface="Arial" panose="020B0604020202020204" pitchFamily="34" charset="0"/>
              <a:buChar char="•"/>
            </a:pPr>
            <a:r>
              <a:rPr lang="nb-NO" dirty="0"/>
              <a:t>For 2018-kullet var fullføringsgraden i kommunen  67,6 %. Dette er betydelig lavere enn snittet for Agder. </a:t>
            </a:r>
          </a:p>
          <a:p>
            <a:endParaRPr lang="nb-NO" dirty="0"/>
          </a:p>
          <a:p>
            <a:endParaRPr lang="nb-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p>
        </p:txBody>
      </p:sp>
      <p:graphicFrame>
        <p:nvGraphicFramePr>
          <p:cNvPr id="5" name="Tabell 4">
            <a:extLst>
              <a:ext uri="{FF2B5EF4-FFF2-40B4-BE49-F238E27FC236}">
                <a16:creationId xmlns:a16="http://schemas.microsoft.com/office/drawing/2014/main" id="{BD52F185-7881-A52F-F60D-6C24591C4014}"/>
              </a:ext>
            </a:extLst>
          </p:cNvPr>
          <p:cNvGraphicFramePr>
            <a:graphicFrameLocks noGrp="1"/>
          </p:cNvGraphicFramePr>
          <p:nvPr>
            <p:extLst>
              <p:ext uri="{D42A27DB-BD31-4B8C-83A1-F6EECF244321}">
                <p14:modId xmlns:p14="http://schemas.microsoft.com/office/powerpoint/2010/main" val="2896506820"/>
              </p:ext>
            </p:extLst>
          </p:nvPr>
        </p:nvGraphicFramePr>
        <p:xfrm>
          <a:off x="695910" y="3513139"/>
          <a:ext cx="4038600" cy="1546860"/>
        </p:xfrm>
        <a:graphic>
          <a:graphicData uri="http://schemas.openxmlformats.org/drawingml/2006/table">
            <a:tbl>
              <a:tblPr firstRow="1"/>
              <a:tblGrid>
                <a:gridCol w="1054100">
                  <a:extLst>
                    <a:ext uri="{9D8B030D-6E8A-4147-A177-3AD203B41FA5}">
                      <a16:colId xmlns:a16="http://schemas.microsoft.com/office/drawing/2014/main" val="3109633269"/>
                    </a:ext>
                  </a:extLst>
                </a:gridCol>
                <a:gridCol w="1054100">
                  <a:extLst>
                    <a:ext uri="{9D8B030D-6E8A-4147-A177-3AD203B41FA5}">
                      <a16:colId xmlns:a16="http://schemas.microsoft.com/office/drawing/2014/main" val="1202822764"/>
                    </a:ext>
                  </a:extLst>
                </a:gridCol>
                <a:gridCol w="965200">
                  <a:extLst>
                    <a:ext uri="{9D8B030D-6E8A-4147-A177-3AD203B41FA5}">
                      <a16:colId xmlns:a16="http://schemas.microsoft.com/office/drawing/2014/main" val="2694233061"/>
                    </a:ext>
                  </a:extLst>
                </a:gridCol>
                <a:gridCol w="965200">
                  <a:extLst>
                    <a:ext uri="{9D8B030D-6E8A-4147-A177-3AD203B41FA5}">
                      <a16:colId xmlns:a16="http://schemas.microsoft.com/office/drawing/2014/main" val="702409293"/>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Studieforb.</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4115754845"/>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Evje og Hornnes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51,1 %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48,9 %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155195431"/>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14713566"/>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51,7 %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48,3 %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37684671"/>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863265002"/>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33226088"/>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0993538"/>
                  </a:ext>
                </a:extLst>
              </a:tr>
            </a:tbl>
          </a:graphicData>
        </a:graphic>
      </p:graphicFrame>
      <p:sp>
        <p:nvSpPr>
          <p:cNvPr id="4" name="TekstSylinder 3">
            <a:extLst>
              <a:ext uri="{FF2B5EF4-FFF2-40B4-BE49-F238E27FC236}">
                <a16:creationId xmlns:a16="http://schemas.microsoft.com/office/drawing/2014/main" id="{3F11986F-F50D-320A-711B-05794FDBEE87}"/>
              </a:ext>
            </a:extLst>
          </p:cNvPr>
          <p:cNvSpPr txBox="1"/>
          <p:nvPr/>
        </p:nvSpPr>
        <p:spPr>
          <a:xfrm>
            <a:off x="695910" y="5367807"/>
            <a:ext cx="2565550" cy="369332"/>
          </a:xfrm>
          <a:prstGeom prst="rect">
            <a:avLst/>
          </a:prstGeom>
          <a:noFill/>
        </p:spPr>
        <p:txBody>
          <a:bodyPr wrap="square" rtlCol="0">
            <a:spAutoFit/>
          </a:bodyPr>
          <a:lstStyle/>
          <a:p>
            <a:pPr algn="l"/>
            <a:r>
              <a:rPr lang="nb-NO">
                <a:hlinkClick r:id="rId3"/>
              </a:rPr>
              <a:t>Rapport gjennomføring</a:t>
            </a:r>
            <a:endParaRPr lang="nb-NO"/>
          </a:p>
        </p:txBody>
      </p:sp>
      <p:graphicFrame>
        <p:nvGraphicFramePr>
          <p:cNvPr id="2" name="Diagram 1"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2568677871"/>
              </p:ext>
            </p:extLst>
          </p:nvPr>
        </p:nvGraphicFramePr>
        <p:xfrm>
          <a:off x="5134707" y="1247944"/>
          <a:ext cx="6869840" cy="3914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2335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120610"/>
            <a:ext cx="10153651" cy="685606"/>
          </a:xfrm>
        </p:spPr>
        <p:txBody>
          <a:bodyPr/>
          <a:lstStyle/>
          <a:p>
            <a:r>
              <a:rPr lang="nb-NO"/>
              <a:t>Lærekontrakter kommunal og privat sektor</a:t>
            </a:r>
          </a:p>
        </p:txBody>
      </p:sp>
      <p:sp>
        <p:nvSpPr>
          <p:cNvPr id="12" name="TekstSylinder 11"/>
          <p:cNvSpPr txBox="1"/>
          <p:nvPr/>
        </p:nvSpPr>
        <p:spPr>
          <a:xfrm>
            <a:off x="395424" y="1121307"/>
            <a:ext cx="4428503" cy="3693319"/>
          </a:xfrm>
          <a:prstGeom prst="rect">
            <a:avLst/>
          </a:prstGeom>
          <a:noFill/>
        </p:spPr>
        <p:txBody>
          <a:bodyPr wrap="square" rtlCol="0">
            <a:spAutoFit/>
          </a:bodyPr>
          <a:lstStyle/>
          <a:p>
            <a:pPr marL="285750" indent="-285750">
              <a:buFont typeface="Arial" panose="020B0604020202020204" pitchFamily="34" charset="0"/>
              <a:buChar char="•"/>
            </a:pPr>
            <a:r>
              <a:rPr lang="nb-NO" dirty="0"/>
              <a:t>Evje og Hornnes er en av fem kommuner som har nådd målsetningen om tre lærekontrakter i kommunal sektor per 1000 innbyggere i 2026.</a:t>
            </a:r>
          </a:p>
          <a:p>
            <a:pPr marL="285750" indent="-285750" algn="l">
              <a:buFont typeface="Arial" panose="020B0604020202020204" pitchFamily="34" charset="0"/>
              <a:buChar char="•"/>
            </a:pPr>
            <a:endParaRPr lang="nb-NO" dirty="0"/>
          </a:p>
          <a:p>
            <a:pPr marL="285750" indent="-285750">
              <a:buFont typeface="Arial" panose="020B0604020202020204" pitchFamily="34" charset="0"/>
              <a:buChar char="•"/>
            </a:pPr>
            <a:r>
              <a:rPr lang="nb-NO" dirty="0"/>
              <a:t>Evje og Hornnes har 20 lærekontrakter i kommunal sektor.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Evje og Hornnes har 9 lærekontrakter per 1000 innbyggere i privat sektor (2026).</a:t>
            </a:r>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3019796779"/>
              </p:ext>
            </p:extLst>
          </p:nvPr>
        </p:nvGraphicFramePr>
        <p:xfrm>
          <a:off x="5071384" y="3646720"/>
          <a:ext cx="6924674" cy="22088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3658250388"/>
              </p:ext>
            </p:extLst>
          </p:nvPr>
        </p:nvGraphicFramePr>
        <p:xfrm>
          <a:off x="5071384" y="1135380"/>
          <a:ext cx="6924674" cy="22936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57024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47830" y="308045"/>
            <a:ext cx="6174393" cy="685606"/>
          </a:xfrm>
        </p:spPr>
        <p:txBody>
          <a:bodyPr/>
          <a:lstStyle/>
          <a:p>
            <a:r>
              <a:rPr lang="nb-NO" sz="4000" dirty="0"/>
              <a:t>Deltid kvinner 20-66 år</a:t>
            </a:r>
          </a:p>
        </p:txBody>
      </p:sp>
      <p:sp>
        <p:nvSpPr>
          <p:cNvPr id="5" name="TekstSylinder 4">
            <a:extLst>
              <a:ext uri="{FF2B5EF4-FFF2-40B4-BE49-F238E27FC236}">
                <a16:creationId xmlns:a16="http://schemas.microsoft.com/office/drawing/2014/main" id="{9CB11CAB-2189-BE97-E175-C26BFB6349B1}"/>
              </a:ext>
            </a:extLst>
          </p:cNvPr>
          <p:cNvSpPr txBox="1"/>
          <p:nvPr/>
        </p:nvSpPr>
        <p:spPr>
          <a:xfrm>
            <a:off x="9375825" y="6241494"/>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aphicFrame>
        <p:nvGraphicFramePr>
          <p:cNvPr id="6" name="Tabell 5">
            <a:extLst>
              <a:ext uri="{FF2B5EF4-FFF2-40B4-BE49-F238E27FC236}">
                <a16:creationId xmlns:a16="http://schemas.microsoft.com/office/drawing/2014/main" id="{57FA1292-E958-02A8-A2D1-570516C4F280}"/>
              </a:ext>
            </a:extLst>
          </p:cNvPr>
          <p:cNvGraphicFramePr>
            <a:graphicFrameLocks noGrp="1"/>
          </p:cNvGraphicFramePr>
          <p:nvPr>
            <p:extLst>
              <p:ext uri="{D42A27DB-BD31-4B8C-83A1-F6EECF244321}">
                <p14:modId xmlns:p14="http://schemas.microsoft.com/office/powerpoint/2010/main" val="811371782"/>
              </p:ext>
            </p:extLst>
          </p:nvPr>
        </p:nvGraphicFramePr>
        <p:xfrm>
          <a:off x="647830" y="4322938"/>
          <a:ext cx="4838571" cy="1432560"/>
        </p:xfrm>
        <a:graphic>
          <a:graphicData uri="http://schemas.openxmlformats.org/drawingml/2006/table">
            <a:tbl>
              <a:tblPr firstRow="1" bandRow="1">
                <a:tableStyleId>{7DF18680-E054-41AD-8BC1-D1AEF772440D}</a:tableStyleId>
              </a:tblPr>
              <a:tblGrid>
                <a:gridCol w="1592450">
                  <a:extLst>
                    <a:ext uri="{9D8B030D-6E8A-4147-A177-3AD203B41FA5}">
                      <a16:colId xmlns:a16="http://schemas.microsoft.com/office/drawing/2014/main" val="458187021"/>
                    </a:ext>
                  </a:extLst>
                </a:gridCol>
                <a:gridCol w="1325880">
                  <a:extLst>
                    <a:ext uri="{9D8B030D-6E8A-4147-A177-3AD203B41FA5}">
                      <a16:colId xmlns:a16="http://schemas.microsoft.com/office/drawing/2014/main" val="221583423"/>
                    </a:ext>
                  </a:extLst>
                </a:gridCol>
                <a:gridCol w="840406">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Evje og Hornnes</a:t>
                      </a:r>
                    </a:p>
                  </a:txBody>
                  <a:tcPr anchor="ctr"/>
                </a:tc>
                <a:tc>
                  <a:txBody>
                    <a:bodyPr/>
                    <a:lstStyle/>
                    <a:p>
                      <a:pPr algn="ctr"/>
                      <a:r>
                        <a:rPr lang="nb-NO" sz="1400" b="0" dirty="0"/>
                        <a:t>35,4</a:t>
                      </a:r>
                    </a:p>
                  </a:txBody>
                  <a:tcPr anchor="ctr"/>
                </a:tc>
                <a:tc>
                  <a:txBody>
                    <a:bodyPr/>
                    <a:lstStyle/>
                    <a:p>
                      <a:pPr algn="ctr"/>
                      <a:r>
                        <a:rPr lang="nb-NO" sz="1400" b="0" dirty="0"/>
                        <a:t>19,9</a:t>
                      </a:r>
                    </a:p>
                  </a:txBody>
                  <a:tcPr anchor="ctr"/>
                </a:tc>
                <a:tc>
                  <a:txBody>
                    <a:bodyPr/>
                    <a:lstStyle/>
                    <a:p>
                      <a:pPr algn="ctr"/>
                      <a:r>
                        <a:rPr lang="nb-NO" sz="1400" b="0" dirty="0"/>
                        <a:t>52,5</a:t>
                      </a:r>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8" name="Diagram 7">
            <a:extLst>
              <a:ext uri="{FF2B5EF4-FFF2-40B4-BE49-F238E27FC236}">
                <a16:creationId xmlns:a16="http://schemas.microsoft.com/office/drawing/2014/main" id="{1DC0F27E-E276-F780-B824-471C7A51F9B1}"/>
              </a:ext>
            </a:extLst>
          </p:cNvPr>
          <p:cNvGraphicFramePr>
            <a:graphicFrameLocks/>
          </p:cNvGraphicFramePr>
          <p:nvPr>
            <p:extLst>
              <p:ext uri="{D42A27DB-BD31-4B8C-83A1-F6EECF244321}">
                <p14:modId xmlns:p14="http://schemas.microsoft.com/office/powerpoint/2010/main" val="269629360"/>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12" name="Bilde 11">
            <a:extLst>
              <a:ext uri="{FF2B5EF4-FFF2-40B4-BE49-F238E27FC236}">
                <a16:creationId xmlns:a16="http://schemas.microsoft.com/office/drawing/2014/main" id="{EBA53293-7FA0-42C7-C9E4-F09071F954BA}"/>
              </a:ext>
            </a:extLst>
          </p:cNvPr>
          <p:cNvPicPr>
            <a:picLocks noChangeAspect="1"/>
          </p:cNvPicPr>
          <p:nvPr/>
        </p:nvPicPr>
        <p:blipFill>
          <a:blip r:embed="rId5"/>
          <a:stretch>
            <a:fillRect/>
          </a:stretch>
        </p:blipFill>
        <p:spPr>
          <a:xfrm>
            <a:off x="6423160" y="4916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b-NO"/>
              <a:t>Sysselsetting etter landbakgrunn</a:t>
            </a:r>
          </a:p>
        </p:txBody>
      </p:sp>
      <p:sp>
        <p:nvSpPr>
          <p:cNvPr id="3" name="TekstSylinder 2"/>
          <p:cNvSpPr txBox="1"/>
          <p:nvPr/>
        </p:nvSpPr>
        <p:spPr>
          <a:xfrm>
            <a:off x="422564" y="1175211"/>
            <a:ext cx="3362628" cy="3693319"/>
          </a:xfrm>
          <a:prstGeom prst="rect">
            <a:avLst/>
          </a:prstGeom>
          <a:noFill/>
        </p:spPr>
        <p:txBody>
          <a:bodyPr wrap="square" rtlCol="0">
            <a:spAutoFit/>
          </a:bodyPr>
          <a:lstStyle/>
          <a:p>
            <a:pPr marL="285750" indent="-285750">
              <a:buFont typeface="Arial" panose="020B0604020202020204" pitchFamily="34" charset="0"/>
              <a:buChar char="•"/>
            </a:pPr>
            <a:r>
              <a:rPr lang="nb-NO" dirty="0"/>
              <a:t>Blant innvandrere – og særlig innvandrere fra Gruppe 2-land – er det en betydelig lavere sysselsetting enn befolkningen for øvrig.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Tallene understreker viktigheten av en målrettet satsing på kvalifisering og inkludering av innvandrere fra Gruppe 2-land til arbeidslivet.</a:t>
            </a:r>
          </a:p>
        </p:txBody>
      </p:sp>
      <p:sp>
        <p:nvSpPr>
          <p:cNvPr id="4" name="TekstSylinder 3">
            <a:extLst>
              <a:ext uri="{FF2B5EF4-FFF2-40B4-BE49-F238E27FC236}">
                <a16:creationId xmlns:a16="http://schemas.microsoft.com/office/drawing/2014/main" id="{D245D851-D0DD-4F46-8A84-3C1D80EC4274}"/>
              </a:ext>
            </a:extLst>
          </p:cNvPr>
          <p:cNvSpPr txBox="1"/>
          <p:nvPr/>
        </p:nvSpPr>
        <p:spPr>
          <a:xfrm>
            <a:off x="673459" y="5062666"/>
            <a:ext cx="2423432" cy="369332"/>
          </a:xfrm>
          <a:prstGeom prst="rect">
            <a:avLst/>
          </a:prstGeom>
          <a:noFill/>
        </p:spPr>
        <p:txBody>
          <a:bodyPr wrap="square" rtlCol="0">
            <a:spAutoFit/>
          </a:bodyPr>
          <a:lstStyle/>
          <a:p>
            <a:pPr algn="l"/>
            <a:r>
              <a:rPr lang="nb-NO">
                <a:hlinkClick r:id="rId3"/>
              </a:rPr>
              <a:t>Rapport sysselsetting</a:t>
            </a:r>
            <a:endParaRPr lang="nb-NO"/>
          </a:p>
        </p:txBody>
      </p:sp>
      <p:graphicFrame>
        <p:nvGraphicFramePr>
          <p:cNvPr id="5" name="Diagram 4"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3706852000"/>
              </p:ext>
            </p:extLst>
          </p:nvPr>
        </p:nvGraphicFramePr>
        <p:xfrm>
          <a:off x="4157329" y="1092306"/>
          <a:ext cx="7719237" cy="389436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b-NO"/>
              <a:t>Vedvarende lavinntekt</a:t>
            </a:r>
          </a:p>
        </p:txBody>
      </p:sp>
      <p:sp>
        <p:nvSpPr>
          <p:cNvPr id="3" name="TekstSylinder 2"/>
          <p:cNvSpPr txBox="1"/>
          <p:nvPr/>
        </p:nvSpPr>
        <p:spPr>
          <a:xfrm>
            <a:off x="422564" y="1175211"/>
            <a:ext cx="3203286" cy="3416320"/>
          </a:xfrm>
          <a:prstGeom prst="rect">
            <a:avLst/>
          </a:prstGeom>
          <a:noFill/>
        </p:spPr>
        <p:txBody>
          <a:bodyPr wrap="square" rtlCol="0">
            <a:spAutoFit/>
          </a:bodyPr>
          <a:lstStyle/>
          <a:p>
            <a:pPr marL="285750" indent="-285750">
              <a:buFont typeface="Arial" panose="020B0604020202020204" pitchFamily="34" charset="0"/>
              <a:buChar char="•"/>
            </a:pPr>
            <a:r>
              <a:rPr lang="nb-NO"/>
              <a:t>Inntekt og økonomi er grunnleggende påvirkningsfaktorer for helse, og forskning har vist at det er en sammenheng mellom inntektsnivå og helsetilstand.</a:t>
            </a:r>
          </a:p>
          <a:p>
            <a:pPr marL="285750" indent="-285750">
              <a:buFont typeface="Arial" panose="020B0604020202020204" pitchFamily="34" charset="0"/>
              <a:buChar char="•"/>
            </a:pPr>
            <a:endParaRPr lang="nb-NO"/>
          </a:p>
          <a:p>
            <a:pPr marL="285750" indent="-285750">
              <a:buFont typeface="Arial" panose="020B0604020202020204" pitchFamily="34" charset="0"/>
              <a:buChar char="•"/>
            </a:pPr>
            <a:r>
              <a:rPr lang="nb-NO"/>
              <a:t>Lav inntekt øker sannsynligheten for dårlig selvopplevd helse, sykdom og for tidlig død.</a:t>
            </a:r>
          </a:p>
        </p:txBody>
      </p:sp>
      <p:sp>
        <p:nvSpPr>
          <p:cNvPr id="4" name="TekstSylinder 3">
            <a:extLst>
              <a:ext uri="{FF2B5EF4-FFF2-40B4-BE49-F238E27FC236}">
                <a16:creationId xmlns:a16="http://schemas.microsoft.com/office/drawing/2014/main" id="{4C26DB2C-013D-3B0A-B1D9-CF3DDF7F0068}"/>
              </a:ext>
            </a:extLst>
          </p:cNvPr>
          <p:cNvSpPr txBox="1"/>
          <p:nvPr/>
        </p:nvSpPr>
        <p:spPr>
          <a:xfrm>
            <a:off x="693477" y="4938155"/>
            <a:ext cx="2423432" cy="369332"/>
          </a:xfrm>
          <a:prstGeom prst="rect">
            <a:avLst/>
          </a:prstGeom>
          <a:noFill/>
        </p:spPr>
        <p:txBody>
          <a:bodyPr wrap="square" rtlCol="0">
            <a:spAutoFit/>
          </a:bodyPr>
          <a:lstStyle/>
          <a:p>
            <a:pPr algn="l"/>
            <a:r>
              <a:rPr lang="nb-NO">
                <a:hlinkClick r:id="rId3"/>
              </a:rPr>
              <a:t>Rapport lavinntekt</a:t>
            </a:r>
            <a:endParaRPr lang="nb-NO"/>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1347523001"/>
              </p:ext>
            </p:extLst>
          </p:nvPr>
        </p:nvGraphicFramePr>
        <p:xfrm>
          <a:off x="3871652" y="1175211"/>
          <a:ext cx="8106295"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a:t>Tannhelse</a:t>
            </a:r>
          </a:p>
        </p:txBody>
      </p:sp>
      <p:sp>
        <p:nvSpPr>
          <p:cNvPr id="3" name="TekstSylinder 2"/>
          <p:cNvSpPr txBox="1"/>
          <p:nvPr/>
        </p:nvSpPr>
        <p:spPr>
          <a:xfrm>
            <a:off x="422563" y="1175211"/>
            <a:ext cx="3838775" cy="3970318"/>
          </a:xfrm>
          <a:prstGeom prst="rect">
            <a:avLst/>
          </a:prstGeom>
          <a:noFill/>
        </p:spPr>
        <p:txBody>
          <a:bodyPr wrap="square" rtlCol="0">
            <a:spAutoFit/>
          </a:bodyPr>
          <a:lstStyle/>
          <a:p>
            <a:pPr marL="285750" indent="-285750">
              <a:buFont typeface="Arial" panose="020B0604020202020204" pitchFamily="34" charset="0"/>
              <a:buChar char="•"/>
            </a:pPr>
            <a:r>
              <a:rPr lang="nb-NO"/>
              <a:t>Den offentlige tannhelsetjenesten overvåker tannhelsen i den unge befolkning gjennom systematiske registreringer av antall nye hull, tannflater med fyllinger og tapte tenner (DMFT). </a:t>
            </a:r>
          </a:p>
          <a:p>
            <a:pPr marL="285750" indent="-285750">
              <a:buFont typeface="Arial" panose="020B0604020202020204" pitchFamily="34" charset="0"/>
              <a:buChar char="•"/>
            </a:pPr>
            <a:endParaRPr lang="nb-NO"/>
          </a:p>
          <a:p>
            <a:pPr marL="285750" indent="-285750">
              <a:buFont typeface="Arial" panose="020B0604020202020204" pitchFamily="34" charset="0"/>
              <a:buChar char="•"/>
            </a:pPr>
            <a:r>
              <a:rPr lang="nb-NO"/>
              <a:t>Registreringene gir et grovt mål på utviklingen i tannhelsen over flere år, og gir mulighet for å sammenligne tannhelsen mellom kommuner, fylker og gjennomsnitt for landet.</a:t>
            </a:r>
            <a:endParaRPr lang="nb-NO">
              <a:solidFill>
                <a:srgbClr val="FF0000"/>
              </a:solidFill>
            </a:endParaRPr>
          </a:p>
        </p:txBody>
      </p:sp>
      <p:graphicFrame>
        <p:nvGraphicFramePr>
          <p:cNvPr id="8" name="Diagram 7"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1183901267"/>
              </p:ext>
            </p:extLst>
          </p:nvPr>
        </p:nvGraphicFramePr>
        <p:xfrm>
          <a:off x="4624749" y="4422581"/>
          <a:ext cx="6941819" cy="1445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 8"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799818674"/>
              </p:ext>
            </p:extLst>
          </p:nvPr>
        </p:nvGraphicFramePr>
        <p:xfrm>
          <a:off x="4624749" y="2619851"/>
          <a:ext cx="6941818" cy="16192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Diagram 9"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3080001589"/>
              </p:ext>
            </p:extLst>
          </p:nvPr>
        </p:nvGraphicFramePr>
        <p:xfrm>
          <a:off x="4624749" y="806642"/>
          <a:ext cx="6941818" cy="1628777"/>
        </p:xfrm>
        <a:graphic>
          <a:graphicData uri="http://schemas.openxmlformats.org/drawingml/2006/chart">
            <c:chart xmlns:c="http://schemas.openxmlformats.org/drawingml/2006/chart" xmlns:r="http://schemas.openxmlformats.org/officeDocument/2006/relationships" r:id="rId5"/>
          </a:graphicData>
        </a:graphic>
      </p:graphicFrame>
      <p:sp>
        <p:nvSpPr>
          <p:cNvPr id="5" name="TekstSylinder 4">
            <a:extLst>
              <a:ext uri="{FF2B5EF4-FFF2-40B4-BE49-F238E27FC236}">
                <a16:creationId xmlns:a16="http://schemas.microsoft.com/office/drawing/2014/main" id="{CB4F0651-DD72-99CF-4F64-9797C5C0A54E}"/>
              </a:ext>
            </a:extLst>
          </p:cNvPr>
          <p:cNvSpPr txBox="1"/>
          <p:nvPr/>
        </p:nvSpPr>
        <p:spPr>
          <a:xfrm>
            <a:off x="703287" y="5276495"/>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99037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b-NO" i="1"/>
              <a:t>Regionplan Agder 2030 tegner et fremtidsbilde der Agder har redusert klimagassutslipp med minst 55 prosent. </a:t>
            </a:r>
            <a:r>
              <a:rPr lang="nb-NO" b="0" i="1">
                <a:solidFill>
                  <a:srgbClr val="000000"/>
                </a:solidFill>
                <a:effectLst/>
              </a:rPr>
              <a:t>Vi er på god vei mot lavutslippssamfunnet, og samarbeider på tvers av sektorer og næringer om en mer effektiv bruk og gjenbruk av alle ressurser. </a:t>
            </a:r>
          </a:p>
          <a:p>
            <a:r>
              <a:rPr lang="nb-NO" b="0" i="1">
                <a:solidFill>
                  <a:srgbClr val="000000"/>
                </a:solidFill>
                <a:effectLst/>
              </a:rPr>
              <a:t>Vi tar grønne reisevalg i hele regionen, og det er lagt til rette for nullutslippsløsninger for personmobilitet og godstransport. Det er enkelt og attraktivt å reise kollektivt, gå og sykle til daglige gjøremål.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467860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b-NO" dirty="0"/>
              <a:t>Klimagassutslipp</a:t>
            </a:r>
          </a:p>
        </p:txBody>
      </p:sp>
      <p:sp>
        <p:nvSpPr>
          <p:cNvPr id="3" name="Plassholder for innhold 2"/>
          <p:cNvSpPr>
            <a:spLocks noGrp="1"/>
          </p:cNvSpPr>
          <p:nvPr>
            <p:ph idx="1"/>
          </p:nvPr>
        </p:nvSpPr>
        <p:spPr>
          <a:xfrm>
            <a:off x="472273" y="1348080"/>
            <a:ext cx="3355009" cy="4044052"/>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langt over </a:t>
            </a:r>
            <a:r>
              <a:rPr lang="nb-NO" sz="2000" dirty="0" err="1"/>
              <a:t>målbanen</a:t>
            </a:r>
            <a:r>
              <a:rPr lang="nb-NO" sz="2000" dirty="0"/>
              <a:t> som må følges for å redusere utslippene med 55 % i 2030 sammenlignet med utslipp i 2017.</a:t>
            </a:r>
          </a:p>
        </p:txBody>
      </p:sp>
      <p:sp>
        <p:nvSpPr>
          <p:cNvPr id="5" name="TekstSylinder 4"/>
          <p:cNvSpPr txBox="1"/>
          <p:nvPr/>
        </p:nvSpPr>
        <p:spPr>
          <a:xfrm>
            <a:off x="7378262" y="6357399"/>
            <a:ext cx="4653455" cy="307777"/>
          </a:xfrm>
          <a:prstGeom prst="rect">
            <a:avLst/>
          </a:prstGeom>
          <a:noFill/>
        </p:spPr>
        <p:txBody>
          <a:bodyPr wrap="square" rtlCol="0">
            <a:spAutoFit/>
          </a:bodyPr>
          <a:lstStyle/>
          <a:p>
            <a:pPr algn="l"/>
            <a:r>
              <a:rPr lang="nb-NO" sz="1400"/>
              <a:t>Tonn CO</a:t>
            </a:r>
            <a:r>
              <a:rPr lang="nb-NO" sz="1400" baseline="30000"/>
              <a:t>2</a:t>
            </a:r>
            <a:r>
              <a:rPr lang="nb-NO" sz="1400"/>
              <a:t>, inkl. kvotepliktige utslipp, referanseår 2017</a:t>
            </a:r>
          </a:p>
        </p:txBody>
      </p:sp>
      <p:pic>
        <p:nvPicPr>
          <p:cNvPr id="8" name="Bilde 7">
            <a:extLst>
              <a:ext uri="{FF2B5EF4-FFF2-40B4-BE49-F238E27FC236}">
                <a16:creationId xmlns:a16="http://schemas.microsoft.com/office/drawing/2014/main" id="{6F2745A8-9CBC-94EB-1E48-2F4E41EAE227}"/>
              </a:ext>
            </a:extLst>
          </p:cNvPr>
          <p:cNvPicPr>
            <a:picLocks noChangeAspect="1"/>
          </p:cNvPicPr>
          <p:nvPr/>
        </p:nvPicPr>
        <p:blipFill>
          <a:blip r:embed="rId3"/>
          <a:stretch>
            <a:fillRect/>
          </a:stretch>
        </p:blipFill>
        <p:spPr>
          <a:xfrm>
            <a:off x="4153443" y="1347497"/>
            <a:ext cx="7878274" cy="4163006"/>
          </a:xfrm>
          <a:prstGeom prst="rect">
            <a:avLst/>
          </a:prstGeom>
        </p:spPr>
      </p:pic>
      <p:sp>
        <p:nvSpPr>
          <p:cNvPr id="10" name="TekstSylinder 9">
            <a:extLst>
              <a:ext uri="{FF2B5EF4-FFF2-40B4-BE49-F238E27FC236}">
                <a16:creationId xmlns:a16="http://schemas.microsoft.com/office/drawing/2014/main" id="{E60D92B6-BEC0-E553-3A17-1327EA7B962C}"/>
              </a:ext>
            </a:extLst>
          </p:cNvPr>
          <p:cNvSpPr txBox="1"/>
          <p:nvPr/>
        </p:nvSpPr>
        <p:spPr>
          <a:xfrm>
            <a:off x="599411" y="5488400"/>
            <a:ext cx="2249066" cy="369332"/>
          </a:xfrm>
          <a:prstGeom prst="rect">
            <a:avLst/>
          </a:prstGeom>
          <a:noFill/>
        </p:spPr>
        <p:txBody>
          <a:bodyPr wrap="square" rtlCol="0">
            <a:spAutoFit/>
          </a:bodyPr>
          <a:lstStyle/>
          <a:p>
            <a:pPr algn="l"/>
            <a:r>
              <a:rPr lang="nb-NO" dirty="0">
                <a:hlinkClick r:id="rId4"/>
              </a:rPr>
              <a:t>Datagrunnlag figur</a:t>
            </a:r>
            <a:endParaRPr lang="nb-NO" dirty="0"/>
          </a:p>
        </p:txBody>
      </p:sp>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274340" cy="1200329"/>
          </a:xfrm>
          <a:prstGeom prst="rect">
            <a:avLst/>
          </a:prstGeom>
          <a:noFill/>
        </p:spPr>
        <p:txBody>
          <a:bodyPr wrap="square" rtlCol="0">
            <a:spAutoFit/>
          </a:bodyPr>
          <a:lstStyle/>
          <a:p>
            <a:pPr algn="l"/>
            <a:r>
              <a:rPr lang="nb-NO" b="0" i="0" dirty="0">
                <a:solidFill>
                  <a:srgbClr val="000000"/>
                </a:solidFill>
                <a:effectLst/>
                <a:latin typeface="Arial" panose="020B0604020202020204" pitchFamily="34" charset="0"/>
              </a:rPr>
              <a:t>Per 2025 er 73</a:t>
            </a:r>
            <a:r>
              <a:rPr lang="nb-NO" dirty="0">
                <a:solidFill>
                  <a:srgbClr val="000000"/>
                </a:solidFill>
                <a:latin typeface="Arial" panose="020B0604020202020204" pitchFamily="34" charset="0"/>
              </a:rPr>
              <a:t> </a:t>
            </a:r>
            <a:r>
              <a:rPr lang="nb-NO" b="0" i="0" dirty="0">
                <a:solidFill>
                  <a:srgbClr val="000000"/>
                </a:solidFill>
                <a:effectLst/>
                <a:latin typeface="Arial" panose="020B0604020202020204" pitchFamily="34" charset="0"/>
              </a:rPr>
              <a:t>% av Evje og Hornes dekket av skog, </a:t>
            </a:r>
            <a:r>
              <a:rPr lang="nb-NO" dirty="0">
                <a:solidFill>
                  <a:srgbClr val="000000"/>
                </a:solidFill>
                <a:latin typeface="Arial" panose="020B0604020202020204" pitchFamily="34" charset="0"/>
              </a:rPr>
              <a:t>9</a:t>
            </a:r>
            <a:r>
              <a:rPr lang="nb-NO" b="0" i="0" dirty="0">
                <a:solidFill>
                  <a:srgbClr val="000000"/>
                </a:solidFill>
                <a:effectLst/>
                <a:latin typeface="Arial" panose="020B0604020202020204" pitchFamily="34" charset="0"/>
              </a:rPr>
              <a:t> % myr, 7</a:t>
            </a:r>
            <a:r>
              <a:rPr lang="nb-NO" dirty="0">
                <a:solidFill>
                  <a:srgbClr val="000000"/>
                </a:solidFill>
                <a:latin typeface="Arial" panose="020B0604020202020204" pitchFamily="34" charset="0"/>
              </a:rPr>
              <a:t> % åpen fastmark</a:t>
            </a:r>
            <a:r>
              <a:rPr lang="nb-NO" b="0" i="0" dirty="0">
                <a:solidFill>
                  <a:srgbClr val="000000"/>
                </a:solidFill>
                <a:effectLst/>
                <a:latin typeface="Arial" panose="020B0604020202020204" pitchFamily="34" charset="0"/>
              </a:rPr>
              <a:t>, mens fulldyrka jord utgjør 1,5 %. Bebygd areal og samferdsel utgjør til sammen 1,9 %. </a:t>
            </a:r>
            <a:endParaRPr lang="nb-NO" dirty="0"/>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5 % av landarealet i Evje og Hornnes er vernet etter naturmangfoldloven i 2025.</a:t>
            </a:r>
          </a:p>
          <a:p>
            <a:pPr marL="0" indent="0">
              <a:buNone/>
            </a:pPr>
            <a:r>
              <a:rPr lang="nb-NO" sz="1800" dirty="0"/>
              <a:t>Samlet for Agder er 18 % av landarealet vernet.  </a:t>
            </a:r>
          </a:p>
        </p:txBody>
      </p:sp>
      <p:pic>
        <p:nvPicPr>
          <p:cNvPr id="8" name="Bilde 7">
            <a:extLst>
              <a:ext uri="{FF2B5EF4-FFF2-40B4-BE49-F238E27FC236}">
                <a16:creationId xmlns:a16="http://schemas.microsoft.com/office/drawing/2014/main" id="{DD30BCFE-B244-185D-1EF7-B85406B09936}"/>
              </a:ext>
            </a:extLst>
          </p:cNvPr>
          <p:cNvPicPr>
            <a:picLocks noChangeAspect="1"/>
          </p:cNvPicPr>
          <p:nvPr/>
        </p:nvPicPr>
        <p:blipFill>
          <a:blip r:embed="rId3"/>
          <a:stretch>
            <a:fillRect/>
          </a:stretch>
        </p:blipFill>
        <p:spPr>
          <a:xfrm>
            <a:off x="446522" y="2730887"/>
            <a:ext cx="5121084" cy="3063505"/>
          </a:xfrm>
          <a:prstGeom prst="rect">
            <a:avLst/>
          </a:prstGeom>
        </p:spPr>
      </p:pic>
      <p:pic>
        <p:nvPicPr>
          <p:cNvPr id="5" name="Bilde 4">
            <a:extLst>
              <a:ext uri="{FF2B5EF4-FFF2-40B4-BE49-F238E27FC236}">
                <a16:creationId xmlns:a16="http://schemas.microsoft.com/office/drawing/2014/main" id="{292251E5-9542-3068-0484-8279C0BB051D}"/>
              </a:ext>
            </a:extLst>
          </p:cNvPr>
          <p:cNvPicPr>
            <a:picLocks noChangeAspect="1"/>
          </p:cNvPicPr>
          <p:nvPr/>
        </p:nvPicPr>
        <p:blipFill>
          <a:blip r:embed="rId4"/>
          <a:stretch>
            <a:fillRect/>
          </a:stretch>
        </p:blipFill>
        <p:spPr>
          <a:xfrm>
            <a:off x="6096000" y="2782740"/>
            <a:ext cx="5768840" cy="2903472"/>
          </a:xfrm>
          <a:prstGeom prst="rect">
            <a:avLst/>
          </a:prstGeom>
        </p:spPr>
      </p:pic>
    </p:spTree>
    <p:extLst>
      <p:ext uri="{BB962C8B-B14F-4D97-AF65-F5344CB8AC3E}">
        <p14:creationId xmlns:p14="http://schemas.microsoft.com/office/powerpoint/2010/main" val="766701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4632291" cy="685606"/>
          </a:xfrm>
        </p:spPr>
        <p:txBody>
          <a:bodyPr/>
          <a:lstStyle/>
          <a:p>
            <a:r>
              <a:rPr lang="nn-NO"/>
              <a:t>Planlagt arealbruk</a:t>
            </a:r>
            <a:endParaRPr lang="nb-NO"/>
          </a:p>
        </p:txBody>
      </p:sp>
      <p:sp>
        <p:nvSpPr>
          <p:cNvPr id="5" name="TekstSylinder 4"/>
          <p:cNvSpPr txBox="1"/>
          <p:nvPr/>
        </p:nvSpPr>
        <p:spPr>
          <a:xfrm>
            <a:off x="10740259" y="6205329"/>
            <a:ext cx="135367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a:ln>
                  <a:noFill/>
                </a:ln>
                <a:solidFill>
                  <a:srgbClr val="000000"/>
                </a:solidFill>
                <a:effectLst/>
                <a:uLnTx/>
                <a:uFillTx/>
                <a:latin typeface="Arial" panose="020B0604020202020204"/>
                <a:ea typeface="+mn-ea"/>
                <a:cs typeface="+mn-cs"/>
              </a:rPr>
              <a:t>Alle tall i dekar</a:t>
            </a:r>
          </a:p>
        </p:txBody>
      </p:sp>
      <p:sp>
        <p:nvSpPr>
          <p:cNvPr id="8" name="Plassholder for innhold 2">
            <a:extLst>
              <a:ext uri="{FF2B5EF4-FFF2-40B4-BE49-F238E27FC236}">
                <a16:creationId xmlns:a16="http://schemas.microsoft.com/office/drawing/2014/main" id="{705172A5-02A9-3AA2-F5B0-79791B99D1A3}"/>
              </a:ext>
            </a:extLst>
          </p:cNvPr>
          <p:cNvSpPr>
            <a:spLocks noGrp="1"/>
          </p:cNvSpPr>
          <p:nvPr>
            <p:ph idx="1"/>
          </p:nvPr>
        </p:nvSpPr>
        <p:spPr>
          <a:xfrm>
            <a:off x="472272" y="1167319"/>
            <a:ext cx="3944085" cy="4679577"/>
          </a:xfrm>
        </p:spPr>
        <p:txBody>
          <a:bodyPr/>
          <a:lstStyle/>
          <a:p>
            <a:r>
              <a:rPr lang="nn-NO" sz="2000" dirty="0"/>
              <a:t>Regionalt </a:t>
            </a:r>
            <a:r>
              <a:rPr lang="nn-NO" sz="2000" dirty="0">
                <a:hlinkClick r:id="rId3"/>
              </a:rPr>
              <a:t>arealregnskap</a:t>
            </a:r>
            <a:r>
              <a:rPr lang="nn-NO" sz="2000" dirty="0"/>
              <a:t> er </a:t>
            </a:r>
            <a:r>
              <a:rPr lang="nn-NO" sz="2000" dirty="0" err="1"/>
              <a:t>utarbeidet</a:t>
            </a:r>
            <a:r>
              <a:rPr lang="nn-NO" sz="2000" dirty="0"/>
              <a:t> ved å </a:t>
            </a:r>
            <a:r>
              <a:rPr lang="nn-NO" sz="2000" dirty="0" err="1"/>
              <a:t>sammenstille</a:t>
            </a:r>
            <a:r>
              <a:rPr lang="nn-NO" sz="2000" dirty="0"/>
              <a:t> kommuneplanen sin arealdel, digitale </a:t>
            </a:r>
            <a:r>
              <a:rPr lang="nn-NO" sz="2000" dirty="0" err="1"/>
              <a:t>reguleringsplaner</a:t>
            </a:r>
            <a:r>
              <a:rPr lang="nn-NO" sz="2000" dirty="0"/>
              <a:t>, arealressursdata (AR5 og AR50) og SSB sitt datasett for arealbruk. </a:t>
            </a:r>
          </a:p>
          <a:p>
            <a:r>
              <a:rPr lang="nn-NO" sz="2000" dirty="0"/>
              <a:t>Regionalt arealregnskap for 2025 viser at Evje og Hornnes har satt av store areal, og da mest til </a:t>
            </a:r>
            <a:r>
              <a:rPr lang="nn-NO" sz="2000" dirty="0" err="1"/>
              <a:t>fritidsbebyggelse</a:t>
            </a:r>
            <a:r>
              <a:rPr lang="nn-NO" sz="2000" dirty="0"/>
              <a:t>. </a:t>
            </a:r>
          </a:p>
        </p:txBody>
      </p:sp>
      <p:pic>
        <p:nvPicPr>
          <p:cNvPr id="10" name="Bilde 9">
            <a:extLst>
              <a:ext uri="{FF2B5EF4-FFF2-40B4-BE49-F238E27FC236}">
                <a16:creationId xmlns:a16="http://schemas.microsoft.com/office/drawing/2014/main" id="{B17A8181-81CA-8250-7875-8781C1C87CAC}"/>
              </a:ext>
            </a:extLst>
          </p:cNvPr>
          <p:cNvPicPr>
            <a:picLocks noChangeAspect="1"/>
          </p:cNvPicPr>
          <p:nvPr/>
        </p:nvPicPr>
        <p:blipFill>
          <a:blip r:embed="rId4"/>
          <a:stretch>
            <a:fillRect/>
          </a:stretch>
        </p:blipFill>
        <p:spPr>
          <a:xfrm>
            <a:off x="4934657" y="1252160"/>
            <a:ext cx="6726977" cy="1905819"/>
          </a:xfrm>
          <a:prstGeom prst="rect">
            <a:avLst/>
          </a:prstGeom>
        </p:spPr>
      </p:pic>
    </p:spTree>
    <p:extLst>
      <p:ext uri="{BB962C8B-B14F-4D97-AF65-F5344CB8AC3E}">
        <p14:creationId xmlns:p14="http://schemas.microsoft.com/office/powerpoint/2010/main" val="1620681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a:t>Fritidsbebyggelse og eiere</a:t>
            </a:r>
          </a:p>
        </p:txBody>
      </p:sp>
      <p:sp>
        <p:nvSpPr>
          <p:cNvPr id="10" name="Plassholder for innhold 2"/>
          <p:cNvSpPr txBox="1">
            <a:spLocks/>
          </p:cNvSpPr>
          <p:nvPr/>
        </p:nvSpPr>
        <p:spPr>
          <a:xfrm>
            <a:off x="656704" y="1221114"/>
            <a:ext cx="4869453" cy="3224989"/>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a:t>Det er ca. 1740 bruksenheter til fritid i Evje og Hornes, og nesten 3000 eiere (alle eierandeler inkludert).</a:t>
            </a:r>
          </a:p>
          <a:p>
            <a:endParaRPr lang="nb-NO" sz="2000"/>
          </a:p>
          <a:p>
            <a:r>
              <a:rPr lang="nb-NO" sz="2000"/>
              <a:t>Figur gir en oversikt på antall hytteeiere fordelt på kommuner.</a:t>
            </a:r>
          </a:p>
          <a:p>
            <a:endParaRPr lang="nb-NO" sz="2000"/>
          </a:p>
          <a:p>
            <a:r>
              <a:rPr lang="nb-NO" sz="2000"/>
              <a:t>Kristiansand er største «hytteeierkommune».</a:t>
            </a:r>
          </a:p>
        </p:txBody>
      </p:sp>
      <p:pic>
        <p:nvPicPr>
          <p:cNvPr id="4" name="Bilde 3" descr="Bilde gir en oversikt på antall hytteeiere fordelt på kommuner. ">
            <a:extLst>
              <a:ext uri="{FF2B5EF4-FFF2-40B4-BE49-F238E27FC236}">
                <a16:creationId xmlns:a16="http://schemas.microsoft.com/office/drawing/2014/main" id="{42D68F10-1A8F-0119-0304-E4338EF842E7}"/>
              </a:ext>
            </a:extLst>
          </p:cNvPr>
          <p:cNvPicPr>
            <a:picLocks noChangeAspect="1"/>
          </p:cNvPicPr>
          <p:nvPr/>
        </p:nvPicPr>
        <p:blipFill>
          <a:blip r:embed="rId3"/>
          <a:stretch>
            <a:fillRect/>
          </a:stretch>
        </p:blipFill>
        <p:spPr>
          <a:xfrm>
            <a:off x="5797827" y="1581329"/>
            <a:ext cx="5895975" cy="3933825"/>
          </a:xfrm>
          <a:prstGeom prst="rect">
            <a:avLst/>
          </a:prstGeom>
        </p:spPr>
      </p:pic>
      <p:sp>
        <p:nvSpPr>
          <p:cNvPr id="5" name="TekstSylinder 4">
            <a:extLst>
              <a:ext uri="{FF2B5EF4-FFF2-40B4-BE49-F238E27FC236}">
                <a16:creationId xmlns:a16="http://schemas.microsoft.com/office/drawing/2014/main" id="{D93ED7B4-8CD1-BE0B-0589-D00DF6388718}"/>
              </a:ext>
            </a:extLst>
          </p:cNvPr>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9237df9-74d4-4981-b925-a3afcda37962" xsi:nil="true"/>
    <lcf76f155ced4ddcb4097134ff3c332f xmlns="294d40f2-363f-4de8-8168-aab5e855b59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4111FB6-CDEF-4AF1-BEE6-B359A2ADBB38}">
  <ds:schemaRefs>
    <ds:schemaRef ds:uri="http://schemas.microsoft.com/sharepoint/v3/contenttype/forms"/>
  </ds:schemaRefs>
</ds:datastoreItem>
</file>

<file path=customXml/itemProps2.xml><?xml version="1.0" encoding="utf-8"?>
<ds:datastoreItem xmlns:ds="http://schemas.openxmlformats.org/officeDocument/2006/customXml" ds:itemID="{097FB5B1-7CD2-4A31-8DC8-9943F722EB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2E84CB8-E3BC-4ED1-9892-48BFB2DA6766}">
  <ds:schemaRefs>
    <ds:schemaRef ds:uri="http://schemas.microsoft.com/office/2006/documentManagement/types"/>
    <ds:schemaRef ds:uri="http://purl.org/dc/dcmitype/"/>
    <ds:schemaRef ds:uri="http://purl.org/dc/terms/"/>
    <ds:schemaRef ds:uri="http://purl.org/dc/elements/1.1/"/>
    <ds:schemaRef ds:uri="b9237df9-74d4-4981-b925-a3afcda37962"/>
    <ds:schemaRef ds:uri="http://www.w3.org/XML/1998/namespace"/>
    <ds:schemaRef ds:uri="294d40f2-363f-4de8-8168-aab5e855b592"/>
    <ds:schemaRef ds:uri="http://schemas.microsoft.com/office/infopath/2007/PartnerControls"/>
    <ds:schemaRef ds:uri="http://schemas.openxmlformats.org/package/2006/metadata/core-properties"/>
    <ds:schemaRef ds:uri="http://schemas.microsoft.com/office/2006/metadata/properties"/>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3972</TotalTime>
  <Words>3013</Words>
  <Application>Microsoft Office PowerPoint</Application>
  <PresentationFormat>Widescreen</PresentationFormat>
  <Paragraphs>396</Paragraphs>
  <Slides>23</Slides>
  <Notes>20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23</vt:i4>
      </vt:variant>
    </vt:vector>
  </HeadingPairs>
  <TitlesOfParts>
    <vt:vector size="27" baseType="lpstr">
      <vt:lpstr>aktiv-grotesk</vt:lpstr>
      <vt:lpstr>Arial</vt:lpstr>
      <vt:lpstr>Calibri</vt:lpstr>
      <vt:lpstr>Agder fylkeskommune PowerPointmal 16:9</vt:lpstr>
      <vt:lpstr>Evje og Hornnes</vt:lpstr>
      <vt:lpstr>Kjappe fakta om Evje og Hornnes kommune</vt:lpstr>
      <vt:lpstr>Befolkning og demografi</vt:lpstr>
      <vt:lpstr>Befolkningsutvikling og distrikt</vt:lpstr>
      <vt:lpstr>Boligbygging  </vt:lpstr>
      <vt:lpstr>Økonomisk bærekraft</vt:lpstr>
      <vt:lpstr>Sysselsetting</vt:lpstr>
      <vt:lpstr>Bo- og arbeidsmarkeder</vt:lpstr>
      <vt:lpstr>Sektorfordeling og ansattutvikling</vt:lpstr>
      <vt:lpstr>Næringsstruktur – 4. kvartal 2025</vt:lpstr>
      <vt:lpstr>Sosial bærekraft</vt:lpstr>
      <vt:lpstr>Grunnskolepoeng</vt:lpstr>
      <vt:lpstr>Fullføring videregående opplæring</vt:lpstr>
      <vt:lpstr>Lærekontrakter kommunal og privat sektor</vt:lpstr>
      <vt:lpstr>Deltid kvinner 20-66 år</vt:lpstr>
      <vt:lpstr>Sysselsetting etter landbakgrunn</vt:lpstr>
      <vt:lpstr>Vedvarende lavinntekt</vt:lpstr>
      <vt:lpstr>Tannhelse</vt:lpstr>
      <vt:lpstr>Klima- og miljømessig bærekraft</vt:lpstr>
      <vt:lpstr>Klimagassutslipp</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1</cp:revision>
  <dcterms:created xsi:type="dcterms:W3CDTF">2021-09-13T19:20:02Z</dcterms:created>
  <dcterms:modified xsi:type="dcterms:W3CDTF">2026-10-23T09:15:04Z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