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0.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1.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2.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notesSlides/notesSlide13.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4.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notesSlides/notesSlide15.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6.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92" r:id="rId9"/>
    <p:sldId id="1099" r:id="rId10"/>
    <p:sldId id="272" r:id="rId11"/>
    <p:sldId id="284" r:id="rId12"/>
    <p:sldId id="263" r:id="rId13"/>
    <p:sldId id="279" r:id="rId14"/>
    <p:sldId id="1098" r:id="rId15"/>
    <p:sldId id="282" r:id="rId16"/>
    <p:sldId id="285" r:id="rId17"/>
    <p:sldId id="283" r:id="rId18"/>
    <p:sldId id="276" r:id="rId19"/>
    <p:sldId id="275" r:id="rId20"/>
    <p:sldId id="277" r:id="rId21"/>
    <p:sldId id="289" r:id="rId22"/>
    <p:sldId id="1097" r:id="rId23"/>
    <p:sldId id="268" r:id="rId24"/>
    <p:sldId id="1096" r:id="rId25"/>
    <p:sldId id="1095"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A13817-E615-4EBE-BCF2-0A8D4C88E598}" v="2" dt="2026-10-23T09:21:00.863"/>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Temastil 1 – utheving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5" autoAdjust="0"/>
    <p:restoredTop sz="86667" autoAdjust="0"/>
  </p:normalViewPr>
  <p:slideViewPr>
    <p:cSldViewPr snapToGrid="0">
      <p:cViewPr varScale="1">
        <p:scale>
          <a:sx n="96" d="100"/>
          <a:sy n="96" d="100"/>
        </p:scale>
        <p:origin x="1116" y="7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custSel modSld">
      <pc:chgData name="Michaelsen, Børje" userId="c36523e3-11ed-4011-9a41-1983019c0634" providerId="ADAL" clId="{83FF8062-202C-4766-8BEB-380B0CC5A041}" dt="2026-10-23T09:22:05.456" v="925" actId="14100"/>
      <pc:docMkLst>
        <pc:docMk/>
      </pc:docMkLst>
      <pc:sldChg chg="addSp delSp modSp mod">
        <pc:chgData name="Michaelsen, Børje" userId="c36523e3-11ed-4011-9a41-1983019c0634" providerId="ADAL" clId="{83FF8062-202C-4766-8BEB-380B0CC5A041}" dt="2026-10-07T07:26:51.892" v="830" actId="14100"/>
        <pc:sldMkLst>
          <pc:docMk/>
          <pc:sldMk cId="2044844844" sldId="273"/>
        </pc:sldMkLst>
        <pc:spChg chg="mod">
          <ac:chgData name="Michaelsen, Børje" userId="c36523e3-11ed-4011-9a41-1983019c0634" providerId="ADAL" clId="{83FF8062-202C-4766-8BEB-380B0CC5A041}" dt="2026-10-07T07:26:51.892" v="830" actId="14100"/>
          <ac:spMkLst>
            <pc:docMk/>
            <pc:sldMk cId="2044844844" sldId="273"/>
            <ac:spMk id="5" creationId="{00000000-0000-0000-0000-000000000000}"/>
          </ac:spMkLst>
        </pc:spChg>
        <pc:picChg chg="add mod">
          <ac:chgData name="Michaelsen, Børje" userId="c36523e3-11ed-4011-9a41-1983019c0634" providerId="ADAL" clId="{83FF8062-202C-4766-8BEB-380B0CC5A041}" dt="2026-10-07T07:24:06.289" v="767" actId="1035"/>
          <ac:picMkLst>
            <pc:docMk/>
            <pc:sldMk cId="2044844844" sldId="273"/>
            <ac:picMk id="6" creationId="{4F7E35F5-0558-C58D-8A13-5B953965E81E}"/>
          </ac:picMkLst>
        </pc:picChg>
      </pc:sldChg>
      <pc:sldChg chg="addSp delSp modSp mod">
        <pc:chgData name="Michaelsen, Børje" userId="c36523e3-11ed-4011-9a41-1983019c0634" providerId="ADAL" clId="{83FF8062-202C-4766-8BEB-380B0CC5A041}" dt="2026-10-12T11:10:09.345" v="862" actId="20577"/>
        <pc:sldMkLst>
          <pc:docMk/>
          <pc:sldMk cId="4206418978" sldId="283"/>
        </pc:sldMkLst>
        <pc:spChg chg="mod">
          <ac:chgData name="Michaelsen, Børje" userId="c36523e3-11ed-4011-9a41-1983019c0634" providerId="ADAL" clId="{83FF8062-202C-4766-8BEB-380B0CC5A041}" dt="2026-10-12T11:10:09.345" v="862" actId="20577"/>
          <ac:spMkLst>
            <pc:docMk/>
            <pc:sldMk cId="4206418978" sldId="283"/>
            <ac:spMk id="12" creationId="{00000000-0000-0000-0000-000000000000}"/>
          </ac:spMkLst>
        </pc:spChg>
        <pc:graphicFrameChg chg="add mod">
          <ac:chgData name="Michaelsen, Børje" userId="c36523e3-11ed-4011-9a41-1983019c0634" providerId="ADAL" clId="{83FF8062-202C-4766-8BEB-380B0CC5A041}" dt="2026-10-12T11:09:07.999" v="836" actId="207"/>
          <ac:graphicFrameMkLst>
            <pc:docMk/>
            <pc:sldMk cId="4206418978" sldId="283"/>
            <ac:graphicFrameMk id="2" creationId="{FBB011A6-7FD3-43A1-AC1E-7AD921DD006D}"/>
          </ac:graphicFrameMkLst>
        </pc:graphicFrameChg>
        <pc:graphicFrameChg chg="add mod">
          <ac:chgData name="Michaelsen, Børje" userId="c36523e3-11ed-4011-9a41-1983019c0634" providerId="ADAL" clId="{83FF8062-202C-4766-8BEB-380B0CC5A041}" dt="2026-10-12T11:09:58.976" v="858" actId="207"/>
          <ac:graphicFrameMkLst>
            <pc:docMk/>
            <pc:sldMk cId="4206418978" sldId="283"/>
            <ac:graphicFrameMk id="4" creationId="{CB820AD4-0F80-475B-87E4-3F2CAC0140AD}"/>
          </ac:graphicFrameMkLst>
        </pc:graphicFrameChg>
      </pc:sldChg>
      <pc:sldChg chg="modSp mod">
        <pc:chgData name="Michaelsen, Børje" userId="c36523e3-11ed-4011-9a41-1983019c0634" providerId="ADAL" clId="{83FF8062-202C-4766-8BEB-380B0CC5A041}" dt="2026-09-23T10:22:13.321" v="756" actId="20577"/>
        <pc:sldMkLst>
          <pc:docMk/>
          <pc:sldMk cId="3156779651" sldId="284"/>
        </pc:sldMkLst>
        <pc:spChg chg="mod">
          <ac:chgData name="Michaelsen, Børje" userId="c36523e3-11ed-4011-9a41-1983019c0634" providerId="ADAL" clId="{83FF8062-202C-4766-8BEB-380B0CC5A041}" dt="2026-09-23T10:22:13.321" v="756" actId="20577"/>
          <ac:spMkLst>
            <pc:docMk/>
            <pc:sldMk cId="3156779651" sldId="284"/>
            <ac:spMk id="3" creationId="{00000000-0000-0000-0000-000000000000}"/>
          </ac:spMkLst>
        </pc:spChg>
        <pc:spChg chg="mod">
          <ac:chgData name="Michaelsen, Børje" userId="c36523e3-11ed-4011-9a41-1983019c0634" providerId="ADAL" clId="{83FF8062-202C-4766-8BEB-380B0CC5A041}" dt="2026-09-23T10:21:17.869" v="745" actId="20577"/>
          <ac:spMkLst>
            <pc:docMk/>
            <pc:sldMk cId="3156779651" sldId="284"/>
            <ac:spMk id="29" creationId="{00000000-0000-0000-0000-000000000000}"/>
          </ac:spMkLst>
        </pc:spChg>
        <pc:graphicFrameChg chg="mod modGraphic">
          <ac:chgData name="Michaelsen, Børje" userId="c36523e3-11ed-4011-9a41-1983019c0634" providerId="ADAL" clId="{83FF8062-202C-4766-8BEB-380B0CC5A041}" dt="2026-09-23T10:21:48.798" v="752" actId="20577"/>
          <ac:graphicFrameMkLst>
            <pc:docMk/>
            <pc:sldMk cId="3156779651" sldId="284"/>
            <ac:graphicFrameMk id="40" creationId="{AC69741E-2457-38C9-11AE-6C11F3BE86DB}"/>
          </ac:graphicFrameMkLst>
        </pc:graphicFrameChg>
        <pc:graphicFrameChg chg="mod modGraphic">
          <ac:chgData name="Michaelsen, Børje" userId="c36523e3-11ed-4011-9a41-1983019c0634" providerId="ADAL" clId="{83FF8062-202C-4766-8BEB-380B0CC5A041}" dt="2026-09-23T10:21:51.620" v="754" actId="20577"/>
          <ac:graphicFrameMkLst>
            <pc:docMk/>
            <pc:sldMk cId="3156779651" sldId="284"/>
            <ac:graphicFrameMk id="41" creationId="{6D17EEC0-F693-4876-D472-77503F5718DB}"/>
          </ac:graphicFrameMkLst>
        </pc:graphicFrameChg>
      </pc:sldChg>
      <pc:sldChg chg="modSp mod">
        <pc:chgData name="Michaelsen, Børje" userId="c36523e3-11ed-4011-9a41-1983019c0634" providerId="ADAL" clId="{83FF8062-202C-4766-8BEB-380B0CC5A041}" dt="2026-10-12T11:16:53.986" v="864" actId="14100"/>
        <pc:sldMkLst>
          <pc:docMk/>
          <pc:sldMk cId="2154520298" sldId="287"/>
        </pc:sldMkLst>
        <pc:spChg chg="mod">
          <ac:chgData name="Michaelsen, Børje" userId="c36523e3-11ed-4011-9a41-1983019c0634" providerId="ADAL" clId="{83FF8062-202C-4766-8BEB-380B0CC5A041}" dt="2026-10-12T11:16:53.986" v="864" actId="14100"/>
          <ac:spMkLst>
            <pc:docMk/>
            <pc:sldMk cId="2154520298" sldId="287"/>
            <ac:spMk id="11" creationId="{00000000-0000-0000-0000-000000000000}"/>
          </ac:spMkLst>
        </pc:spChg>
      </pc:sldChg>
      <pc:sldChg chg="addSp delSp modSp mod">
        <pc:chgData name="Michaelsen, Børje" userId="c36523e3-11ed-4011-9a41-1983019c0634" providerId="ADAL" clId="{83FF8062-202C-4766-8BEB-380B0CC5A041}" dt="2026-10-23T09:18:50.350" v="867" actId="1076"/>
        <pc:sldMkLst>
          <pc:docMk/>
          <pc:sldMk cId="1736272724" sldId="289"/>
        </pc:sldMkLst>
        <pc:spChg chg="add mod">
          <ac:chgData name="Michaelsen, Børje" userId="c36523e3-11ed-4011-9a41-1983019c0634" providerId="ADAL" clId="{83FF8062-202C-4766-8BEB-380B0CC5A041}" dt="2026-10-23T09:18:50.350" v="867" actId="1076"/>
          <ac:spMkLst>
            <pc:docMk/>
            <pc:sldMk cId="1736272724" sldId="289"/>
            <ac:spMk id="5" creationId="{5E683AE5-9864-7AE0-47D4-58AF5CAC86A7}"/>
          </ac:spMkLst>
        </pc:spChg>
        <pc:spChg chg="del">
          <ac:chgData name="Michaelsen, Børje" userId="c36523e3-11ed-4011-9a41-1983019c0634" providerId="ADAL" clId="{83FF8062-202C-4766-8BEB-380B0CC5A041}" dt="2026-10-23T09:18:46.969" v="865" actId="478"/>
          <ac:spMkLst>
            <pc:docMk/>
            <pc:sldMk cId="1736272724" sldId="289"/>
            <ac:spMk id="7" creationId="{6195A08B-FD25-9F6A-0AED-9A44330ACF4E}"/>
          </ac:spMkLst>
        </pc:spChg>
      </pc:sldChg>
      <pc:sldChg chg="addSp delSp modSp mod modNotesTx">
        <pc:chgData name="Michaelsen, Børje" userId="c36523e3-11ed-4011-9a41-1983019c0634" providerId="ADAL" clId="{83FF8062-202C-4766-8BEB-380B0CC5A041}" dt="2026-10-23T09:22:05.456" v="925" actId="14100"/>
        <pc:sldMkLst>
          <pc:docMk/>
          <pc:sldMk cId="2611775227" sldId="1095"/>
        </pc:sldMkLst>
        <pc:spChg chg="del">
          <ac:chgData name="Michaelsen, Børje" userId="c36523e3-11ed-4011-9a41-1983019c0634" providerId="ADAL" clId="{83FF8062-202C-4766-8BEB-380B0CC5A041}" dt="2026-10-23T09:20:47.082" v="900" actId="478"/>
          <ac:spMkLst>
            <pc:docMk/>
            <pc:sldMk cId="2611775227" sldId="1095"/>
            <ac:spMk id="4" creationId="{5E03F8CB-2FC6-6289-5575-EDBBBBB03428}"/>
          </ac:spMkLst>
        </pc:spChg>
        <pc:spChg chg="add del mod">
          <ac:chgData name="Michaelsen, Børje" userId="c36523e3-11ed-4011-9a41-1983019c0634" providerId="ADAL" clId="{83FF8062-202C-4766-8BEB-380B0CC5A041}" dt="2026-10-23T09:20:48.896" v="901" actId="478"/>
          <ac:spMkLst>
            <pc:docMk/>
            <pc:sldMk cId="2611775227" sldId="1095"/>
            <ac:spMk id="7" creationId="{8DE2E5D8-99AF-4FBE-A8DE-D9AD2D0D38CC}"/>
          </ac:spMkLst>
        </pc:spChg>
        <pc:spChg chg="add mod">
          <ac:chgData name="Michaelsen, Børje" userId="c36523e3-11ed-4011-9a41-1983019c0634" providerId="ADAL" clId="{83FF8062-202C-4766-8BEB-380B0CC5A041}" dt="2026-10-23T09:22:05.456" v="925" actId="14100"/>
          <ac:spMkLst>
            <pc:docMk/>
            <pc:sldMk cId="2611775227" sldId="1095"/>
            <ac:spMk id="8" creationId="{496BE171-193B-E797-3B98-AE21738D3779}"/>
          </ac:spMkLst>
        </pc:spChg>
        <pc:picChg chg="del">
          <ac:chgData name="Michaelsen, Børje" userId="c36523e3-11ed-4011-9a41-1983019c0634" providerId="ADAL" clId="{83FF8062-202C-4766-8BEB-380B0CC5A041}" dt="2026-10-23T09:20:45.327" v="899" actId="478"/>
          <ac:picMkLst>
            <pc:docMk/>
            <pc:sldMk cId="2611775227" sldId="1095"/>
            <ac:picMk id="6" creationId="{F9CC869B-F6C2-7F4E-FB75-3F6725B03782}"/>
          </ac:picMkLst>
        </pc:picChg>
        <pc:picChg chg="add mod">
          <ac:chgData name="Michaelsen, Børje" userId="c36523e3-11ed-4011-9a41-1983019c0634" providerId="ADAL" clId="{83FF8062-202C-4766-8BEB-380B0CC5A041}" dt="2026-10-23T09:21:35.043" v="922" actId="14100"/>
          <ac:picMkLst>
            <pc:docMk/>
            <pc:sldMk cId="2611775227" sldId="1095"/>
            <ac:picMk id="10" creationId="{DF35E8DA-C3B4-09EC-66FE-D9F27F215BEE}"/>
          </ac:picMkLst>
        </pc:picChg>
      </pc:sldChg>
      <pc:sldChg chg="addSp delSp modSp mod">
        <pc:chgData name="Michaelsen, Børje" userId="c36523e3-11ed-4011-9a41-1983019c0634" providerId="ADAL" clId="{83FF8062-202C-4766-8BEB-380B0CC5A041}" dt="2026-10-23T09:20:35.418" v="898" actId="20577"/>
        <pc:sldMkLst>
          <pc:docMk/>
          <pc:sldMk cId="1610994730" sldId="1096"/>
        </pc:sldMkLst>
        <pc:spChg chg="mod">
          <ac:chgData name="Michaelsen, Børje" userId="c36523e3-11ed-4011-9a41-1983019c0634" providerId="ADAL" clId="{83FF8062-202C-4766-8BEB-380B0CC5A041}" dt="2026-10-23T09:19:27.937" v="887" actId="20577"/>
          <ac:spMkLst>
            <pc:docMk/>
            <pc:sldMk cId="1610994730" sldId="1096"/>
            <ac:spMk id="7" creationId="{00000000-0000-0000-0000-000000000000}"/>
          </ac:spMkLst>
        </pc:spChg>
        <pc:spChg chg="mod">
          <ac:chgData name="Michaelsen, Børje" userId="c36523e3-11ed-4011-9a41-1983019c0634" providerId="ADAL" clId="{83FF8062-202C-4766-8BEB-380B0CC5A041}" dt="2026-10-23T09:20:35.418" v="898" actId="20577"/>
          <ac:spMkLst>
            <pc:docMk/>
            <pc:sldMk cId="1610994730" sldId="1096"/>
            <ac:spMk id="16" creationId="{01B63842-A613-4DE2-23CF-65894B874DE1}"/>
          </ac:spMkLst>
        </pc:spChg>
        <pc:graphicFrameChg chg="del">
          <ac:chgData name="Michaelsen, Børje" userId="c36523e3-11ed-4011-9a41-1983019c0634" providerId="ADAL" clId="{83FF8062-202C-4766-8BEB-380B0CC5A041}" dt="2026-10-23T09:18:57.568" v="868" actId="478"/>
          <ac:graphicFrameMkLst>
            <pc:docMk/>
            <pc:sldMk cId="1610994730" sldId="1096"/>
            <ac:graphicFrameMk id="12" creationId="{02F3DED4-52B2-ED4A-F002-268A294A1591}"/>
          </ac:graphicFrameMkLst>
        </pc:graphicFrameChg>
        <pc:picChg chg="add">
          <ac:chgData name="Michaelsen, Børje" userId="c36523e3-11ed-4011-9a41-1983019c0634" providerId="ADAL" clId="{83FF8062-202C-4766-8BEB-380B0CC5A041}" dt="2026-10-23T09:19:34.905" v="888" actId="22"/>
          <ac:picMkLst>
            <pc:docMk/>
            <pc:sldMk cId="1610994730" sldId="1096"/>
            <ac:picMk id="4" creationId="{680B4C43-092A-19AC-57F7-A05F9FDA0AB1}"/>
          </ac:picMkLst>
        </pc:picChg>
        <pc:picChg chg="del">
          <ac:chgData name="Michaelsen, Børje" userId="c36523e3-11ed-4011-9a41-1983019c0634" providerId="ADAL" clId="{83FF8062-202C-4766-8BEB-380B0CC5A041}" dt="2026-10-23T09:18:58.528" v="869" actId="478"/>
          <ac:picMkLst>
            <pc:docMk/>
            <pc:sldMk cId="1610994730" sldId="1096"/>
            <ac:picMk id="5" creationId="{7DFE7859-8581-4914-D786-AB79103A0EEF}"/>
          </ac:picMkLst>
        </pc:picChg>
        <pc:picChg chg="add mod">
          <ac:chgData name="Michaelsen, Børje" userId="c36523e3-11ed-4011-9a41-1983019c0634" providerId="ADAL" clId="{83FF8062-202C-4766-8BEB-380B0CC5A041}" dt="2026-10-23T09:20:02.656" v="892" actId="1035"/>
          <ac:picMkLst>
            <pc:docMk/>
            <pc:sldMk cId="1610994730" sldId="1096"/>
            <ac:picMk id="8" creationId="{386C4209-2D29-5185-FE6A-1B59C25F0EA8}"/>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12"/>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Vennesla</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77</c:v>
                </c:pt>
                <c:pt idx="1">
                  <c:v>74</c:v>
                </c:pt>
                <c:pt idx="2">
                  <c:v>74</c:v>
                </c:pt>
                <c:pt idx="3">
                  <c:v>52</c:v>
                </c:pt>
                <c:pt idx="4">
                  <c:v>59</c:v>
                </c:pt>
                <c:pt idx="5">
                  <c:v>68</c:v>
                </c:pt>
                <c:pt idx="6">
                  <c:v>77</c:v>
                </c:pt>
                <c:pt idx="7">
                  <c:v>56</c:v>
                </c:pt>
                <c:pt idx="8">
                  <c:v>14</c:v>
                </c:pt>
                <c:pt idx="9">
                  <c:v>8</c:v>
                </c:pt>
                <c:pt idx="10">
                  <c:v>26</c:v>
                </c:pt>
                <c:pt idx="11">
                  <c:v>22</c:v>
                </c:pt>
                <c:pt idx="12">
                  <c:v>54</c:v>
                </c:pt>
                <c:pt idx="13">
                  <c:v>52</c:v>
                </c:pt>
                <c:pt idx="14">
                  <c:v>51</c:v>
                </c:pt>
                <c:pt idx="15">
                  <c:v>48</c:v>
                </c:pt>
              </c:numCache>
            </c:numRef>
          </c:val>
          <c:smooth val="1"/>
          <c:extLst>
            <c:ext xmlns:c16="http://schemas.microsoft.com/office/drawing/2014/chart" uri="{C3380CC4-5D6E-409C-BE32-E72D297353CC}">
              <c16:uniqueId val="{00000000-62E5-4E23-91A3-A468FE1DE174}"/>
            </c:ext>
          </c:extLst>
        </c:ser>
        <c:ser>
          <c:idx val="1"/>
          <c:order val="1"/>
          <c:tx>
            <c:strRef>
              <c:f>'Pivot kommuner'!$C$1:$C$3</c:f>
              <c:strCache>
                <c:ptCount val="1"/>
                <c:pt idx="0">
                  <c:v>Netto innlands - Vennesla</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70</c:v>
                </c:pt>
                <c:pt idx="1">
                  <c:v>-45</c:v>
                </c:pt>
                <c:pt idx="2">
                  <c:v>-18</c:v>
                </c:pt>
                <c:pt idx="3">
                  <c:v>2</c:v>
                </c:pt>
                <c:pt idx="4">
                  <c:v>48</c:v>
                </c:pt>
                <c:pt idx="5">
                  <c:v>82</c:v>
                </c:pt>
                <c:pt idx="6">
                  <c:v>78</c:v>
                </c:pt>
                <c:pt idx="7">
                  <c:v>10</c:v>
                </c:pt>
                <c:pt idx="8">
                  <c:v>29</c:v>
                </c:pt>
                <c:pt idx="9">
                  <c:v>35</c:v>
                </c:pt>
                <c:pt idx="10">
                  <c:v>-20</c:v>
                </c:pt>
                <c:pt idx="11">
                  <c:v>15</c:v>
                </c:pt>
                <c:pt idx="12">
                  <c:v>6</c:v>
                </c:pt>
                <c:pt idx="13">
                  <c:v>5</c:v>
                </c:pt>
                <c:pt idx="14">
                  <c:v>5</c:v>
                </c:pt>
                <c:pt idx="15">
                  <c:v>5</c:v>
                </c:pt>
              </c:numCache>
            </c:numRef>
          </c:val>
          <c:smooth val="1"/>
          <c:extLst>
            <c:ext xmlns:c16="http://schemas.microsoft.com/office/drawing/2014/chart" uri="{C3380CC4-5D6E-409C-BE32-E72D297353CC}">
              <c16:uniqueId val="{00000001-62E5-4E23-91A3-A468FE1DE174}"/>
            </c:ext>
          </c:extLst>
        </c:ser>
        <c:ser>
          <c:idx val="2"/>
          <c:order val="2"/>
          <c:tx>
            <c:strRef>
              <c:f>'Pivot kommuner'!$D$1:$D$3</c:f>
              <c:strCache>
                <c:ptCount val="1"/>
                <c:pt idx="0">
                  <c:v>Netto innvandring - Vennesla</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65</c:v>
                </c:pt>
                <c:pt idx="1">
                  <c:v>88</c:v>
                </c:pt>
                <c:pt idx="2">
                  <c:v>52</c:v>
                </c:pt>
                <c:pt idx="3">
                  <c:v>44</c:v>
                </c:pt>
                <c:pt idx="4">
                  <c:v>38</c:v>
                </c:pt>
                <c:pt idx="5">
                  <c:v>10</c:v>
                </c:pt>
                <c:pt idx="6">
                  <c:v>33</c:v>
                </c:pt>
                <c:pt idx="7">
                  <c:v>63</c:v>
                </c:pt>
                <c:pt idx="8">
                  <c:v>17</c:v>
                </c:pt>
                <c:pt idx="9">
                  <c:v>15</c:v>
                </c:pt>
                <c:pt idx="10">
                  <c:v>11</c:v>
                </c:pt>
                <c:pt idx="11">
                  <c:v>-5</c:v>
                </c:pt>
                <c:pt idx="12">
                  <c:v>21</c:v>
                </c:pt>
                <c:pt idx="13">
                  <c:v>27</c:v>
                </c:pt>
                <c:pt idx="14">
                  <c:v>30</c:v>
                </c:pt>
                <c:pt idx="15">
                  <c:v>35</c:v>
                </c:pt>
              </c:numCache>
            </c:numRef>
          </c:val>
          <c:smooth val="1"/>
          <c:extLst>
            <c:ext xmlns:c16="http://schemas.microsoft.com/office/drawing/2014/chart" uri="{C3380CC4-5D6E-409C-BE32-E72D297353CC}">
              <c16:uniqueId val="{00000002-62E5-4E23-91A3-A468FE1DE174}"/>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Vennesla</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14095</c:v>
                </c:pt>
                <c:pt idx="1">
                  <c:v>14308</c:v>
                </c:pt>
                <c:pt idx="2">
                  <c:v>14425</c:v>
                </c:pt>
                <c:pt idx="3">
                  <c:v>14532</c:v>
                </c:pt>
                <c:pt idx="4">
                  <c:v>14630</c:v>
                </c:pt>
                <c:pt idx="5">
                  <c:v>14774</c:v>
                </c:pt>
                <c:pt idx="6">
                  <c:v>14935</c:v>
                </c:pt>
                <c:pt idx="7">
                  <c:v>15123</c:v>
                </c:pt>
                <c:pt idx="8">
                  <c:v>15294</c:v>
                </c:pt>
                <c:pt idx="9">
                  <c:v>15452</c:v>
                </c:pt>
                <c:pt idx="10">
                  <c:v>15622</c:v>
                </c:pt>
                <c:pt idx="11">
                  <c:v>15772</c:v>
                </c:pt>
                <c:pt idx="12">
                  <c:v>15850</c:v>
                </c:pt>
                <c:pt idx="13">
                  <c:v>15931</c:v>
                </c:pt>
                <c:pt idx="14">
                  <c:v>16015</c:v>
                </c:pt>
                <c:pt idx="15">
                  <c:v>16101</c:v>
                </c:pt>
              </c:numCache>
            </c:numRef>
          </c:val>
          <c:smooth val="0"/>
          <c:extLst>
            <c:ext xmlns:c16="http://schemas.microsoft.com/office/drawing/2014/chart" uri="{C3380CC4-5D6E-409C-BE32-E72D297353CC}">
              <c16:uniqueId val="{00000003-62E5-4E23-91A3-A468FE1DE174}"/>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28</c:v>
                </c:pt>
                <c:pt idx="1">
                  <c:v>38</c:v>
                </c:pt>
                <c:pt idx="2">
                  <c:v>21</c:v>
                </c:pt>
                <c:pt idx="3">
                  <c:v>17</c:v>
                </c:pt>
                <c:pt idx="4">
                  <c:v>23</c:v>
                </c:pt>
                <c:pt idx="5">
                  <c:v>20</c:v>
                </c:pt>
              </c:numCache>
            </c:numRef>
          </c:val>
          <c:extLst>
            <c:ext xmlns:c16="http://schemas.microsoft.com/office/drawing/2014/chart" uri="{C3380CC4-5D6E-409C-BE32-E72D297353CC}">
              <c16:uniqueId val="{00000000-AF00-4DAC-B6A7-4DB18990A248}"/>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4</c:v>
                </c:pt>
                <c:pt idx="1">
                  <c:v>12</c:v>
                </c:pt>
                <c:pt idx="2">
                  <c:v>14</c:v>
                </c:pt>
                <c:pt idx="3">
                  <c:v>15</c:v>
                </c:pt>
                <c:pt idx="4">
                  <c:v>14</c:v>
                </c:pt>
                <c:pt idx="5">
                  <c:v>14</c:v>
                </c:pt>
              </c:numCache>
            </c:numRef>
          </c:val>
          <c:extLst>
            <c:ext xmlns:c16="http://schemas.microsoft.com/office/drawing/2014/chart" uri="{C3380CC4-5D6E-409C-BE32-E72D297353CC}">
              <c16:uniqueId val="{00000001-AF00-4DAC-B6A7-4DB18990A248}"/>
            </c:ext>
          </c:extLst>
        </c:ser>
        <c:ser>
          <c:idx val="2"/>
          <c:order val="2"/>
          <c:tx>
            <c:strRef>
              <c:f>'Bolig pivot'!$T$32</c:f>
              <c:strCache>
                <c:ptCount val="1"/>
                <c:pt idx="0">
                  <c:v>Leilighetsbygg</c:v>
                </c:pt>
              </c:strCache>
            </c:strRef>
          </c:tx>
          <c:spPr>
            <a:solidFill>
              <a:schemeClr val="accent3"/>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6-AF00-4DAC-B6A7-4DB18990A248}"/>
                </c:ext>
              </c:extLst>
            </c:dLbl>
            <c:dLbl>
              <c:idx val="4"/>
              <c:delete val="1"/>
              <c:extLst>
                <c:ext xmlns:c15="http://schemas.microsoft.com/office/drawing/2012/chart" uri="{CE6537A1-D6FC-4f65-9D91-7224C49458BB}"/>
                <c:ext xmlns:c16="http://schemas.microsoft.com/office/drawing/2014/chart" uri="{C3380CC4-5D6E-409C-BE32-E72D297353CC}">
                  <c16:uniqueId val="{00000007-AF00-4DAC-B6A7-4DB18990A24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44</c:v>
                </c:pt>
                <c:pt idx="1">
                  <c:v>14</c:v>
                </c:pt>
                <c:pt idx="2">
                  <c:v>148</c:v>
                </c:pt>
                <c:pt idx="3">
                  <c:v>0</c:v>
                </c:pt>
                <c:pt idx="4">
                  <c:v>0</c:v>
                </c:pt>
                <c:pt idx="5">
                  <c:v>28</c:v>
                </c:pt>
              </c:numCache>
            </c:numRef>
          </c:val>
          <c:extLst>
            <c:ext xmlns:c16="http://schemas.microsoft.com/office/drawing/2014/chart" uri="{C3380CC4-5D6E-409C-BE32-E72D297353CC}">
              <c16:uniqueId val="{00000002-AF00-4DAC-B6A7-4DB18990A248}"/>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dLbls>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F00-4DAC-B6A7-4DB18990A24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0</c:v>
                </c:pt>
                <c:pt idx="1">
                  <c:v>0</c:v>
                </c:pt>
                <c:pt idx="2">
                  <c:v>7</c:v>
                </c:pt>
                <c:pt idx="3">
                  <c:v>6</c:v>
                </c:pt>
                <c:pt idx="4">
                  <c:v>0</c:v>
                </c:pt>
                <c:pt idx="5">
                  <c:v>0</c:v>
                </c:pt>
              </c:numCache>
            </c:numRef>
          </c:val>
          <c:extLst>
            <c:ext xmlns:c16="http://schemas.microsoft.com/office/drawing/2014/chart" uri="{C3380CC4-5D6E-409C-BE32-E72D297353CC}">
              <c16:uniqueId val="{00000005-AF00-4DAC-B6A7-4DB18990A248}"/>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42"/>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Vennesla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4</c:v>
                </c:pt>
                <c:pt idx="1">
                  <c:v>14</c:v>
                </c:pt>
                <c:pt idx="2">
                  <c:v>1</c:v>
                </c:pt>
                <c:pt idx="3">
                  <c:v>61</c:v>
                </c:pt>
                <c:pt idx="4">
                  <c:v>13</c:v>
                </c:pt>
                <c:pt idx="5">
                  <c:v>7</c:v>
                </c:pt>
              </c:numCache>
            </c:numRef>
          </c:val>
          <c:extLst>
            <c:ext xmlns:c16="http://schemas.microsoft.com/office/drawing/2014/chart" uri="{C3380CC4-5D6E-409C-BE32-E72D297353CC}">
              <c16:uniqueId val="{00000000-A577-4AA3-8E5A-69B7E33AADED}"/>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A577-4AA3-8E5A-69B7E33AADED}"/>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3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108</c:v>
                </c:pt>
                <c:pt idx="1">
                  <c:v>98</c:v>
                </c:pt>
                <c:pt idx="2">
                  <c:v>105</c:v>
                </c:pt>
                <c:pt idx="3">
                  <c:v>102</c:v>
                </c:pt>
                <c:pt idx="4">
                  <c:v>111</c:v>
                </c:pt>
                <c:pt idx="5">
                  <c:v>112</c:v>
                </c:pt>
              </c:numCache>
            </c:numRef>
          </c:val>
          <c:extLst>
            <c:ext xmlns:c16="http://schemas.microsoft.com/office/drawing/2014/chart" uri="{C3380CC4-5D6E-409C-BE32-E72D297353CC}">
              <c16:uniqueId val="{00000000-7866-4DDD-8467-AE5E33E7C467}"/>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1552</c:v>
                </c:pt>
                <c:pt idx="1">
                  <c:v>1586</c:v>
                </c:pt>
                <c:pt idx="2">
                  <c:v>1591</c:v>
                </c:pt>
                <c:pt idx="3">
                  <c:v>1630</c:v>
                </c:pt>
                <c:pt idx="4">
                  <c:v>1583</c:v>
                </c:pt>
                <c:pt idx="5">
                  <c:v>1582</c:v>
                </c:pt>
              </c:numCache>
            </c:numRef>
          </c:val>
          <c:extLst>
            <c:ext xmlns:c16="http://schemas.microsoft.com/office/drawing/2014/chart" uri="{C3380CC4-5D6E-409C-BE32-E72D297353CC}">
              <c16:uniqueId val="{00000001-7866-4DDD-8467-AE5E33E7C467}"/>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42</c:v>
                </c:pt>
                <c:pt idx="1">
                  <c:v>41</c:v>
                </c:pt>
                <c:pt idx="2">
                  <c:v>51</c:v>
                </c:pt>
                <c:pt idx="3">
                  <c:v>54</c:v>
                </c:pt>
                <c:pt idx="4">
                  <c:v>57</c:v>
                </c:pt>
                <c:pt idx="5">
                  <c:v>57</c:v>
                </c:pt>
              </c:numCache>
            </c:numRef>
          </c:val>
          <c:extLst>
            <c:ext xmlns:c16="http://schemas.microsoft.com/office/drawing/2014/chart" uri="{C3380CC4-5D6E-409C-BE32-E72D297353CC}">
              <c16:uniqueId val="{00000002-7866-4DDD-8467-AE5E33E7C467}"/>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2801</c:v>
                </c:pt>
                <c:pt idx="1">
                  <c:v>2889</c:v>
                </c:pt>
                <c:pt idx="2">
                  <c:v>2943</c:v>
                </c:pt>
                <c:pt idx="3">
                  <c:v>2850</c:v>
                </c:pt>
                <c:pt idx="4">
                  <c:v>2832</c:v>
                </c:pt>
                <c:pt idx="5">
                  <c:v>2772</c:v>
                </c:pt>
              </c:numCache>
            </c:numRef>
          </c:val>
          <c:extLst>
            <c:ext xmlns:c16="http://schemas.microsoft.com/office/drawing/2014/chart" uri="{C3380CC4-5D6E-409C-BE32-E72D297353CC}">
              <c16:uniqueId val="{00000003-7866-4DDD-8467-AE5E33E7C467}"/>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7866-4DDD-8467-AE5E33E7C467}"/>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7866-4DDD-8467-AE5E33E7C467}"/>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7866-4DDD-8467-AE5E33E7C467}"/>
              </c:ext>
            </c:extLst>
          </c:dPt>
          <c:dPt>
            <c:idx val="3"/>
            <c:invertIfNegative val="0"/>
            <c:bubble3D val="0"/>
            <c:extLst>
              <c:ext xmlns:c16="http://schemas.microsoft.com/office/drawing/2014/chart" uri="{C3380CC4-5D6E-409C-BE32-E72D297353CC}">
                <c16:uniqueId val="{0000000A-7866-4DDD-8467-AE5E33E7C467}"/>
              </c:ext>
            </c:extLst>
          </c:dPt>
          <c:dPt>
            <c:idx val="4"/>
            <c:invertIfNegative val="0"/>
            <c:bubble3D val="0"/>
            <c:extLst>
              <c:ext xmlns:c16="http://schemas.microsoft.com/office/drawing/2014/chart" uri="{C3380CC4-5D6E-409C-BE32-E72D297353CC}">
                <c16:uniqueId val="{0000000B-7866-4DDD-8467-AE5E33E7C467}"/>
              </c:ext>
            </c:extLst>
          </c:dPt>
          <c:dPt>
            <c:idx val="5"/>
            <c:invertIfNegative val="0"/>
            <c:bubble3D val="0"/>
            <c:extLst>
              <c:ext xmlns:c16="http://schemas.microsoft.com/office/drawing/2014/chart" uri="{C3380CC4-5D6E-409C-BE32-E72D297353CC}">
                <c16:uniqueId val="{0000000C-7866-4DDD-8467-AE5E33E7C467}"/>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866-4DDD-8467-AE5E33E7C467}"/>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866-4DDD-8467-AE5E33E7C467}"/>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866-4DDD-8467-AE5E33E7C467}"/>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80</c:v>
                </c:pt>
                <c:pt idx="1">
                  <c:v>90</c:v>
                </c:pt>
                <c:pt idx="2">
                  <c:v>89</c:v>
                </c:pt>
                <c:pt idx="3">
                  <c:v>88</c:v>
                </c:pt>
                <c:pt idx="4">
                  <c:v>107</c:v>
                </c:pt>
                <c:pt idx="5">
                  <c:v>87</c:v>
                </c:pt>
              </c:numCache>
            </c:numRef>
          </c:val>
          <c:extLst>
            <c:ext xmlns:c16="http://schemas.microsoft.com/office/drawing/2014/chart" uri="{C3380CC4-5D6E-409C-BE32-E72D297353CC}">
              <c16:uniqueId val="{0000000D-7866-4DDD-8467-AE5E33E7C467}"/>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4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D8AE-425A-8A20-E49FBBE5D5B3}"/>
              </c:ext>
            </c:extLst>
          </c:dPt>
          <c:dPt>
            <c:idx val="1"/>
            <c:bubble3D val="0"/>
            <c:spPr>
              <a:solidFill>
                <a:schemeClr val="accent2"/>
              </a:solidFill>
              <a:ln>
                <a:noFill/>
              </a:ln>
              <a:effectLst/>
            </c:spPr>
            <c:extLst>
              <c:ext xmlns:c16="http://schemas.microsoft.com/office/drawing/2014/chart" uri="{C3380CC4-5D6E-409C-BE32-E72D297353CC}">
                <c16:uniqueId val="{00000003-D8AE-425A-8A20-E49FBBE5D5B3}"/>
              </c:ext>
            </c:extLst>
          </c:dPt>
          <c:dPt>
            <c:idx val="2"/>
            <c:bubble3D val="0"/>
            <c:spPr>
              <a:solidFill>
                <a:schemeClr val="accent3"/>
              </a:solidFill>
              <a:ln>
                <a:noFill/>
              </a:ln>
              <a:effectLst/>
            </c:spPr>
            <c:extLst>
              <c:ext xmlns:c16="http://schemas.microsoft.com/office/drawing/2014/chart" uri="{C3380CC4-5D6E-409C-BE32-E72D297353CC}">
                <c16:uniqueId val="{00000005-D8AE-425A-8A20-E49FBBE5D5B3}"/>
              </c:ext>
            </c:extLst>
          </c:dPt>
          <c:dPt>
            <c:idx val="3"/>
            <c:bubble3D val="0"/>
            <c:spPr>
              <a:solidFill>
                <a:schemeClr val="accent4"/>
              </a:solidFill>
              <a:ln>
                <a:noFill/>
              </a:ln>
              <a:effectLst/>
            </c:spPr>
            <c:extLst>
              <c:ext xmlns:c16="http://schemas.microsoft.com/office/drawing/2014/chart" uri="{C3380CC4-5D6E-409C-BE32-E72D297353CC}">
                <c16:uniqueId val="{00000007-D8AE-425A-8A20-E49FBBE5D5B3}"/>
              </c:ext>
            </c:extLst>
          </c:dPt>
          <c:dPt>
            <c:idx val="4"/>
            <c:bubble3D val="0"/>
            <c:spPr>
              <a:solidFill>
                <a:schemeClr val="accent5"/>
              </a:solidFill>
              <a:ln>
                <a:noFill/>
              </a:ln>
              <a:effectLst/>
            </c:spPr>
            <c:extLst>
              <c:ext xmlns:c16="http://schemas.microsoft.com/office/drawing/2014/chart" uri="{C3380CC4-5D6E-409C-BE32-E72D297353CC}">
                <c16:uniqueId val="{00000009-D8AE-425A-8A20-E49FBBE5D5B3}"/>
              </c:ext>
            </c:extLst>
          </c:dPt>
          <c:dLbls>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D8AE-425A-8A20-E49FBBE5D5B3}"/>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112</c:v>
                </c:pt>
                <c:pt idx="1">
                  <c:v>1582</c:v>
                </c:pt>
                <c:pt idx="2">
                  <c:v>57</c:v>
                </c:pt>
                <c:pt idx="3">
                  <c:v>2772</c:v>
                </c:pt>
                <c:pt idx="4">
                  <c:v>87</c:v>
                </c:pt>
              </c:numCache>
            </c:numRef>
          </c:val>
          <c:extLst>
            <c:ext xmlns:c16="http://schemas.microsoft.com/office/drawing/2014/chart" uri="{C3380CC4-5D6E-409C-BE32-E72D297353CC}">
              <c16:uniqueId val="{0000000A-D8AE-425A-8A20-E49FBBE5D5B3}"/>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5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25 Metallvareindustri</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25</c:v>
                </c:pt>
                <c:pt idx="1">
                  <c:v>24</c:v>
                </c:pt>
                <c:pt idx="2">
                  <c:v>29</c:v>
                </c:pt>
                <c:pt idx="3">
                  <c:v>31</c:v>
                </c:pt>
                <c:pt idx="4">
                  <c:v>37</c:v>
                </c:pt>
                <c:pt idx="5">
                  <c:v>40</c:v>
                </c:pt>
                <c:pt idx="6">
                  <c:v>37</c:v>
                </c:pt>
              </c:numCache>
            </c:numRef>
          </c:val>
          <c:smooth val="0"/>
          <c:extLst>
            <c:ext xmlns:c16="http://schemas.microsoft.com/office/drawing/2014/chart" uri="{C3380CC4-5D6E-409C-BE32-E72D297353CC}">
              <c16:uniqueId val="{00000000-89E2-4A31-8DF6-6E9DEFE2D778}"/>
            </c:ext>
          </c:extLst>
        </c:ser>
        <c:ser>
          <c:idx val="3"/>
          <c:order val="1"/>
          <c:tx>
            <c:strRef>
              <c:f>'pivot 2 siffer'!$C$4:$C$5</c:f>
              <c:strCache>
                <c:ptCount val="1"/>
                <c:pt idx="0">
                  <c:v>31 Møbelindustri</c:v>
                </c:pt>
              </c:strCache>
            </c:strRef>
          </c:tx>
          <c:spPr>
            <a:ln w="28575" cap="rnd">
              <a:solidFill>
                <a:schemeClr val="accent4"/>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3</c:v>
                </c:pt>
                <c:pt idx="1">
                  <c:v>6</c:v>
                </c:pt>
                <c:pt idx="2">
                  <c:v>8</c:v>
                </c:pt>
                <c:pt idx="3">
                  <c:v>7</c:v>
                </c:pt>
                <c:pt idx="4">
                  <c:v>7</c:v>
                </c:pt>
                <c:pt idx="5">
                  <c:v>3</c:v>
                </c:pt>
                <c:pt idx="6">
                  <c:v>3</c:v>
                </c:pt>
              </c:numCache>
            </c:numRef>
          </c:val>
          <c:smooth val="0"/>
          <c:extLst>
            <c:ext xmlns:c16="http://schemas.microsoft.com/office/drawing/2014/chart" uri="{C3380CC4-5D6E-409C-BE32-E72D297353CC}">
              <c16:uniqueId val="{00000001-89E2-4A31-8DF6-6E9DEFE2D778}"/>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187</c:v>
                </c:pt>
                <c:pt idx="1">
                  <c:v>200</c:v>
                </c:pt>
                <c:pt idx="2">
                  <c:v>200</c:v>
                </c:pt>
                <c:pt idx="3">
                  <c:v>220</c:v>
                </c:pt>
                <c:pt idx="4">
                  <c:v>225</c:v>
                </c:pt>
                <c:pt idx="5">
                  <c:v>231</c:v>
                </c:pt>
                <c:pt idx="6">
                  <c:v>200</c:v>
                </c:pt>
              </c:numCache>
            </c:numRef>
          </c:val>
          <c:smooth val="0"/>
          <c:extLst>
            <c:ext xmlns:c16="http://schemas.microsoft.com/office/drawing/2014/chart" uri="{C3380CC4-5D6E-409C-BE32-E72D297353CC}">
              <c16:uniqueId val="{00000002-89E2-4A31-8DF6-6E9DEFE2D778}"/>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357</c:v>
                </c:pt>
                <c:pt idx="1">
                  <c:v>381</c:v>
                </c:pt>
                <c:pt idx="2">
                  <c:v>419</c:v>
                </c:pt>
                <c:pt idx="3">
                  <c:v>372</c:v>
                </c:pt>
                <c:pt idx="4">
                  <c:v>317</c:v>
                </c:pt>
                <c:pt idx="5">
                  <c:v>356</c:v>
                </c:pt>
                <c:pt idx="6">
                  <c:v>339</c:v>
                </c:pt>
              </c:numCache>
            </c:numRef>
          </c:val>
          <c:smooth val="0"/>
          <c:extLst>
            <c:ext xmlns:c16="http://schemas.microsoft.com/office/drawing/2014/chart" uri="{C3380CC4-5D6E-409C-BE32-E72D297353CC}">
              <c16:uniqueId val="{00000003-89E2-4A31-8DF6-6E9DEFE2D778}"/>
            </c:ext>
          </c:extLst>
        </c:ser>
        <c:dLbls>
          <c:showLegendKey val="0"/>
          <c:showVal val="0"/>
          <c:showCatName val="0"/>
          <c:showSerName val="0"/>
          <c:showPercent val="0"/>
          <c:showBubbleSize val="0"/>
        </c:dLbls>
        <c:marker val="1"/>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57"/>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Vennesla</c:v>
                </c:pt>
              </c:strCache>
            </c:strRef>
          </c:cat>
          <c:val>
            <c:numRef>
              <c:f>Pivot_2026!$B$5:$B$7</c:f>
              <c:numCache>
                <c:formatCode>General</c:formatCode>
                <c:ptCount val="2"/>
                <c:pt idx="0">
                  <c:v>42.8</c:v>
                </c:pt>
                <c:pt idx="1">
                  <c:v>39.6</c:v>
                </c:pt>
              </c:numCache>
            </c:numRef>
          </c:val>
          <c:extLst>
            <c:ext xmlns:c16="http://schemas.microsoft.com/office/drawing/2014/chart" uri="{C3380CC4-5D6E-409C-BE32-E72D297353CC}">
              <c16:uniqueId val="{00000000-86B3-4EA9-975F-66CE286B4D62}"/>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Vennesla</c:v>
                </c:pt>
              </c:strCache>
            </c:strRef>
          </c:cat>
          <c:val>
            <c:numRef>
              <c:f>Pivot_2026!$C$5:$C$7</c:f>
              <c:numCache>
                <c:formatCode>General</c:formatCode>
                <c:ptCount val="2"/>
                <c:pt idx="0">
                  <c:v>41.5</c:v>
                </c:pt>
                <c:pt idx="1">
                  <c:v>40.299999999999997</c:v>
                </c:pt>
              </c:numCache>
            </c:numRef>
          </c:val>
          <c:extLst>
            <c:ext xmlns:c16="http://schemas.microsoft.com/office/drawing/2014/chart" uri="{C3380CC4-5D6E-409C-BE32-E72D297353CC}">
              <c16:uniqueId val="{00000001-86B3-4EA9-975F-66CE286B4D62}"/>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Vennesla</c:v>
                </c:pt>
              </c:strCache>
            </c:strRef>
          </c:cat>
          <c:val>
            <c:numRef>
              <c:f>Pivot_2026!$D$5:$D$7</c:f>
              <c:numCache>
                <c:formatCode>General</c:formatCode>
                <c:ptCount val="2"/>
                <c:pt idx="0">
                  <c:v>41.6</c:v>
                </c:pt>
                <c:pt idx="1">
                  <c:v>39.700000000000003</c:v>
                </c:pt>
              </c:numCache>
            </c:numRef>
          </c:val>
          <c:extLst>
            <c:ext xmlns:c16="http://schemas.microsoft.com/office/drawing/2014/chart" uri="{C3380CC4-5D6E-409C-BE32-E72D297353CC}">
              <c16:uniqueId val="{00000002-86B3-4EA9-975F-66CE286B4D62}"/>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Vennesla</c:v>
                </c:pt>
              </c:strCache>
            </c:strRef>
          </c:cat>
          <c:val>
            <c:numRef>
              <c:f>Pivot_2026!$E$5:$E$7</c:f>
              <c:numCache>
                <c:formatCode>General</c:formatCode>
                <c:ptCount val="2"/>
                <c:pt idx="0">
                  <c:v>42</c:v>
                </c:pt>
                <c:pt idx="1">
                  <c:v>41.4</c:v>
                </c:pt>
              </c:numCache>
            </c:numRef>
          </c:val>
          <c:extLst>
            <c:ext xmlns:c16="http://schemas.microsoft.com/office/drawing/2014/chart" uri="{C3380CC4-5D6E-409C-BE32-E72D297353CC}">
              <c16:uniqueId val="{00000003-86B3-4EA9-975F-66CE286B4D62}"/>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Vennesla</c:v>
                </c:pt>
              </c:strCache>
            </c:strRef>
          </c:cat>
          <c:val>
            <c:numRef>
              <c:f>Pivot_2026!$F$5:$F$7</c:f>
              <c:numCache>
                <c:formatCode>General</c:formatCode>
                <c:ptCount val="2"/>
                <c:pt idx="0">
                  <c:v>42.2</c:v>
                </c:pt>
              </c:numCache>
            </c:numRef>
          </c:val>
          <c:extLst>
            <c:ext xmlns:c16="http://schemas.microsoft.com/office/drawing/2014/chart" uri="{C3380CC4-5D6E-409C-BE32-E72D297353CC}">
              <c16:uniqueId val="{00000004-86B3-4EA9-975F-66CE286B4D62}"/>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6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BF04-4A44-BB5A-7E0E200D2419}"/>
            </c:ext>
          </c:extLst>
        </c:ser>
        <c:ser>
          <c:idx val="1"/>
          <c:order val="1"/>
          <c:tx>
            <c:strRef>
              <c:f>'Pivot - bruk denne'!$C$5:$C$6</c:f>
              <c:strCache>
                <c:ptCount val="1"/>
                <c:pt idx="0">
                  <c:v>Vennesla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79.099999999999994</c:v>
                </c:pt>
                <c:pt idx="1">
                  <c:v>69.400000000000006</c:v>
                </c:pt>
                <c:pt idx="2">
                  <c:v>80.900000000000006</c:v>
                </c:pt>
                <c:pt idx="3">
                  <c:v>78.099999999999994</c:v>
                </c:pt>
                <c:pt idx="4">
                  <c:v>80.2</c:v>
                </c:pt>
                <c:pt idx="5">
                  <c:v>81.900000000000006</c:v>
                </c:pt>
              </c:numCache>
            </c:numRef>
          </c:val>
          <c:extLst>
            <c:ext xmlns:c16="http://schemas.microsoft.com/office/drawing/2014/chart" uri="{C3380CC4-5D6E-409C-BE32-E72D297353CC}">
              <c16:uniqueId val="{00000001-BF04-4A44-BB5A-7E0E200D2419}"/>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17"/>
            <c:invertIfNegative val="0"/>
            <c:bubble3D val="0"/>
            <c:spPr>
              <a:solidFill>
                <a:srgbClr val="DF1F1D"/>
              </a:solidFill>
              <a:ln w="3175">
                <a:solidFill>
                  <a:schemeClr val="tx2"/>
                </a:solidFill>
              </a:ln>
              <a:effectLst/>
            </c:spPr>
            <c:extLst>
              <c:ext xmlns:c16="http://schemas.microsoft.com/office/drawing/2014/chart" uri="{C3380CC4-5D6E-409C-BE32-E72D297353CC}">
                <c16:uniqueId val="{00000004-E535-459F-A578-79D55A158A27}"/>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E535-459F-A578-79D55A158A27}"/>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E535-459F-A578-79D55A158A27}"/>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E535-459F-A578-79D55A158A27}"/>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F8F3-4979-AB8D-40471080A6BB}"/>
              </c:ext>
            </c:extLst>
          </c:dPt>
          <c:dPt>
            <c:idx val="1"/>
            <c:invertIfNegative val="0"/>
            <c:bubble3D val="0"/>
            <c:spPr>
              <a:solidFill>
                <a:srgbClr val="002060"/>
              </a:solidFill>
              <a:ln>
                <a:noFill/>
              </a:ln>
              <a:effectLst/>
            </c:spPr>
            <c:extLst>
              <c:ext xmlns:c16="http://schemas.microsoft.com/office/drawing/2014/chart" uri="{C3380CC4-5D6E-409C-BE32-E72D297353CC}">
                <c16:uniqueId val="{00000003-F8F3-4979-AB8D-40471080A6BB}"/>
              </c:ext>
            </c:extLst>
          </c:dPt>
          <c:dPt>
            <c:idx val="2"/>
            <c:invertIfNegative val="0"/>
            <c:bubble3D val="0"/>
            <c:spPr>
              <a:solidFill>
                <a:srgbClr val="002060"/>
              </a:solidFill>
              <a:ln>
                <a:noFill/>
              </a:ln>
              <a:effectLst/>
            </c:spPr>
            <c:extLst>
              <c:ext xmlns:c16="http://schemas.microsoft.com/office/drawing/2014/chart" uri="{C3380CC4-5D6E-409C-BE32-E72D297353CC}">
                <c16:uniqueId val="{00000005-F8F3-4979-AB8D-40471080A6BB}"/>
              </c:ext>
            </c:extLst>
          </c:dPt>
          <c:dPt>
            <c:idx val="3"/>
            <c:invertIfNegative val="0"/>
            <c:bubble3D val="0"/>
            <c:spPr>
              <a:solidFill>
                <a:srgbClr val="002060"/>
              </a:solidFill>
              <a:ln>
                <a:noFill/>
              </a:ln>
              <a:effectLst/>
            </c:spPr>
            <c:extLst>
              <c:ext xmlns:c16="http://schemas.microsoft.com/office/drawing/2014/chart" uri="{C3380CC4-5D6E-409C-BE32-E72D297353CC}">
                <c16:uniqueId val="{00000007-F8F3-4979-AB8D-40471080A6BB}"/>
              </c:ext>
            </c:extLst>
          </c:dPt>
          <c:dPt>
            <c:idx val="4"/>
            <c:invertIfNegative val="0"/>
            <c:bubble3D val="0"/>
            <c:spPr>
              <a:solidFill>
                <a:srgbClr val="002060"/>
              </a:solidFill>
              <a:ln>
                <a:noFill/>
              </a:ln>
              <a:effectLst/>
            </c:spPr>
            <c:extLst>
              <c:ext xmlns:c16="http://schemas.microsoft.com/office/drawing/2014/chart" uri="{C3380CC4-5D6E-409C-BE32-E72D297353CC}">
                <c16:uniqueId val="{00000009-F8F3-4979-AB8D-40471080A6BB}"/>
              </c:ext>
            </c:extLst>
          </c:dPt>
          <c:dPt>
            <c:idx val="5"/>
            <c:invertIfNegative val="0"/>
            <c:bubble3D val="0"/>
            <c:spPr>
              <a:solidFill>
                <a:srgbClr val="002060"/>
              </a:solidFill>
              <a:ln>
                <a:noFill/>
              </a:ln>
              <a:effectLst/>
            </c:spPr>
            <c:extLst>
              <c:ext xmlns:c16="http://schemas.microsoft.com/office/drawing/2014/chart" uri="{C3380CC4-5D6E-409C-BE32-E72D297353CC}">
                <c16:uniqueId val="{0000000B-F8F3-4979-AB8D-40471080A6BB}"/>
              </c:ext>
            </c:extLst>
          </c:dPt>
          <c:dPt>
            <c:idx val="6"/>
            <c:invertIfNegative val="0"/>
            <c:bubble3D val="0"/>
            <c:spPr>
              <a:solidFill>
                <a:srgbClr val="002060"/>
              </a:solidFill>
              <a:ln>
                <a:noFill/>
              </a:ln>
              <a:effectLst/>
            </c:spPr>
            <c:extLst>
              <c:ext xmlns:c16="http://schemas.microsoft.com/office/drawing/2014/chart" uri="{C3380CC4-5D6E-409C-BE32-E72D297353CC}">
                <c16:uniqueId val="{0000000D-F8F3-4979-AB8D-40471080A6BB}"/>
              </c:ext>
            </c:extLst>
          </c:dPt>
          <c:dPt>
            <c:idx val="7"/>
            <c:invertIfNegative val="0"/>
            <c:bubble3D val="0"/>
            <c:spPr>
              <a:solidFill>
                <a:srgbClr val="002060"/>
              </a:solidFill>
              <a:ln>
                <a:noFill/>
              </a:ln>
              <a:effectLst/>
            </c:spPr>
            <c:extLst>
              <c:ext xmlns:c16="http://schemas.microsoft.com/office/drawing/2014/chart" uri="{C3380CC4-5D6E-409C-BE32-E72D297353CC}">
                <c16:uniqueId val="{0000000F-F8F3-4979-AB8D-40471080A6BB}"/>
              </c:ext>
            </c:extLst>
          </c:dPt>
          <c:dPt>
            <c:idx val="8"/>
            <c:invertIfNegative val="0"/>
            <c:bubble3D val="0"/>
            <c:spPr>
              <a:solidFill>
                <a:srgbClr val="002060"/>
              </a:solidFill>
              <a:ln>
                <a:noFill/>
              </a:ln>
              <a:effectLst/>
            </c:spPr>
            <c:extLst>
              <c:ext xmlns:c16="http://schemas.microsoft.com/office/drawing/2014/chart" uri="{C3380CC4-5D6E-409C-BE32-E72D297353CC}">
                <c16:uniqueId val="{00000011-F8F3-4979-AB8D-40471080A6BB}"/>
              </c:ext>
            </c:extLst>
          </c:dPt>
          <c:dPt>
            <c:idx val="9"/>
            <c:invertIfNegative val="0"/>
            <c:bubble3D val="0"/>
            <c:spPr>
              <a:solidFill>
                <a:srgbClr val="002060"/>
              </a:solidFill>
              <a:ln>
                <a:noFill/>
              </a:ln>
              <a:effectLst/>
            </c:spPr>
            <c:extLst>
              <c:ext xmlns:c16="http://schemas.microsoft.com/office/drawing/2014/chart" uri="{C3380CC4-5D6E-409C-BE32-E72D297353CC}">
                <c16:uniqueId val="{00000013-F8F3-4979-AB8D-40471080A6BB}"/>
              </c:ext>
            </c:extLst>
          </c:dPt>
          <c:dPt>
            <c:idx val="10"/>
            <c:invertIfNegative val="0"/>
            <c:bubble3D val="0"/>
            <c:spPr>
              <a:solidFill>
                <a:srgbClr val="002060"/>
              </a:solidFill>
              <a:ln>
                <a:noFill/>
              </a:ln>
              <a:effectLst/>
            </c:spPr>
            <c:extLst>
              <c:ext xmlns:c16="http://schemas.microsoft.com/office/drawing/2014/chart" uri="{C3380CC4-5D6E-409C-BE32-E72D297353CC}">
                <c16:uniqueId val="{00000015-F8F3-4979-AB8D-40471080A6BB}"/>
              </c:ext>
            </c:extLst>
          </c:dPt>
          <c:dPt>
            <c:idx val="11"/>
            <c:invertIfNegative val="0"/>
            <c:bubble3D val="0"/>
            <c:spPr>
              <a:solidFill>
                <a:srgbClr val="00B0F0"/>
              </a:solidFill>
              <a:ln>
                <a:noFill/>
              </a:ln>
              <a:effectLst/>
            </c:spPr>
            <c:extLst>
              <c:ext xmlns:c16="http://schemas.microsoft.com/office/drawing/2014/chart" uri="{C3380CC4-5D6E-409C-BE32-E72D297353CC}">
                <c16:uniqueId val="{00000017-F8F3-4979-AB8D-40471080A6BB}"/>
              </c:ext>
            </c:extLst>
          </c:dPt>
          <c:dPt>
            <c:idx val="12"/>
            <c:invertIfNegative val="0"/>
            <c:bubble3D val="0"/>
            <c:spPr>
              <a:solidFill>
                <a:srgbClr val="002060"/>
              </a:solidFill>
              <a:ln>
                <a:noFill/>
              </a:ln>
              <a:effectLst/>
            </c:spPr>
            <c:extLst>
              <c:ext xmlns:c16="http://schemas.microsoft.com/office/drawing/2014/chart" uri="{C3380CC4-5D6E-409C-BE32-E72D297353CC}">
                <c16:uniqueId val="{00000019-F8F3-4979-AB8D-40471080A6BB}"/>
              </c:ext>
            </c:extLst>
          </c:dPt>
          <c:dPt>
            <c:idx val="13"/>
            <c:invertIfNegative val="0"/>
            <c:bubble3D val="0"/>
            <c:spPr>
              <a:solidFill>
                <a:srgbClr val="002060"/>
              </a:solidFill>
              <a:ln>
                <a:noFill/>
              </a:ln>
              <a:effectLst/>
            </c:spPr>
            <c:extLst>
              <c:ext xmlns:c16="http://schemas.microsoft.com/office/drawing/2014/chart" uri="{C3380CC4-5D6E-409C-BE32-E72D297353CC}">
                <c16:uniqueId val="{0000001B-F8F3-4979-AB8D-40471080A6BB}"/>
              </c:ext>
            </c:extLst>
          </c:dPt>
          <c:dPt>
            <c:idx val="14"/>
            <c:invertIfNegative val="0"/>
            <c:bubble3D val="0"/>
            <c:spPr>
              <a:solidFill>
                <a:srgbClr val="FFC000"/>
              </a:solidFill>
              <a:ln>
                <a:noFill/>
              </a:ln>
              <a:effectLst/>
            </c:spPr>
            <c:extLst>
              <c:ext xmlns:c16="http://schemas.microsoft.com/office/drawing/2014/chart" uri="{C3380CC4-5D6E-409C-BE32-E72D297353CC}">
                <c16:uniqueId val="{0000001D-F8F3-4979-AB8D-40471080A6BB}"/>
              </c:ext>
            </c:extLst>
          </c:dPt>
          <c:dPt>
            <c:idx val="15"/>
            <c:invertIfNegative val="0"/>
            <c:bubble3D val="0"/>
            <c:spPr>
              <a:solidFill>
                <a:srgbClr val="002060"/>
              </a:solidFill>
              <a:ln>
                <a:noFill/>
              </a:ln>
              <a:effectLst/>
            </c:spPr>
            <c:extLst>
              <c:ext xmlns:c16="http://schemas.microsoft.com/office/drawing/2014/chart" uri="{C3380CC4-5D6E-409C-BE32-E72D297353CC}">
                <c16:uniqueId val="{0000001F-F8F3-4979-AB8D-40471080A6BB}"/>
              </c:ext>
            </c:extLst>
          </c:dPt>
          <c:dPt>
            <c:idx val="16"/>
            <c:invertIfNegative val="0"/>
            <c:bubble3D val="0"/>
            <c:spPr>
              <a:solidFill>
                <a:srgbClr val="002060"/>
              </a:solidFill>
              <a:ln>
                <a:noFill/>
              </a:ln>
              <a:effectLst/>
            </c:spPr>
            <c:extLst>
              <c:ext xmlns:c16="http://schemas.microsoft.com/office/drawing/2014/chart" uri="{C3380CC4-5D6E-409C-BE32-E72D297353CC}">
                <c16:uniqueId val="{00000021-F8F3-4979-AB8D-40471080A6BB}"/>
              </c:ext>
            </c:extLst>
          </c:dPt>
          <c:dPt>
            <c:idx val="17"/>
            <c:invertIfNegative val="0"/>
            <c:bubble3D val="0"/>
            <c:spPr>
              <a:solidFill>
                <a:srgbClr val="002060"/>
              </a:solidFill>
              <a:ln>
                <a:noFill/>
              </a:ln>
              <a:effectLst/>
            </c:spPr>
            <c:extLst>
              <c:ext xmlns:c16="http://schemas.microsoft.com/office/drawing/2014/chart" uri="{C3380CC4-5D6E-409C-BE32-E72D297353CC}">
                <c16:uniqueId val="{00000023-F8F3-4979-AB8D-40471080A6BB}"/>
              </c:ext>
            </c:extLst>
          </c:dPt>
          <c:dPt>
            <c:idx val="18"/>
            <c:invertIfNegative val="0"/>
            <c:bubble3D val="0"/>
            <c:spPr>
              <a:solidFill>
                <a:srgbClr val="002060"/>
              </a:solidFill>
              <a:ln>
                <a:noFill/>
              </a:ln>
              <a:effectLst/>
            </c:spPr>
            <c:extLst>
              <c:ext xmlns:c16="http://schemas.microsoft.com/office/drawing/2014/chart" uri="{C3380CC4-5D6E-409C-BE32-E72D297353CC}">
                <c16:uniqueId val="{00000025-F8F3-4979-AB8D-40471080A6BB}"/>
              </c:ext>
            </c:extLst>
          </c:dPt>
          <c:dPt>
            <c:idx val="19"/>
            <c:invertIfNegative val="0"/>
            <c:bubble3D val="0"/>
            <c:spPr>
              <a:solidFill>
                <a:srgbClr val="002060"/>
              </a:solidFill>
              <a:ln>
                <a:noFill/>
              </a:ln>
              <a:effectLst/>
            </c:spPr>
            <c:extLst>
              <c:ext xmlns:c16="http://schemas.microsoft.com/office/drawing/2014/chart" uri="{C3380CC4-5D6E-409C-BE32-E72D297353CC}">
                <c16:uniqueId val="{00000027-F8F3-4979-AB8D-40471080A6BB}"/>
              </c:ext>
            </c:extLst>
          </c:dPt>
          <c:dPt>
            <c:idx val="20"/>
            <c:invertIfNegative val="0"/>
            <c:bubble3D val="0"/>
            <c:spPr>
              <a:solidFill>
                <a:srgbClr val="002060"/>
              </a:solidFill>
              <a:ln>
                <a:noFill/>
              </a:ln>
              <a:effectLst/>
            </c:spPr>
            <c:extLst>
              <c:ext xmlns:c16="http://schemas.microsoft.com/office/drawing/2014/chart" uri="{C3380CC4-5D6E-409C-BE32-E72D297353CC}">
                <c16:uniqueId val="{00000029-F8F3-4979-AB8D-40471080A6BB}"/>
              </c:ext>
            </c:extLst>
          </c:dPt>
          <c:dPt>
            <c:idx val="22"/>
            <c:invertIfNegative val="0"/>
            <c:bubble3D val="0"/>
            <c:spPr>
              <a:solidFill>
                <a:srgbClr val="002060"/>
              </a:solidFill>
              <a:ln>
                <a:noFill/>
              </a:ln>
              <a:effectLst/>
            </c:spPr>
            <c:extLst>
              <c:ext xmlns:c16="http://schemas.microsoft.com/office/drawing/2014/chart" uri="{C3380CC4-5D6E-409C-BE32-E72D297353CC}">
                <c16:uniqueId val="{0000002B-F8F3-4979-AB8D-40471080A6BB}"/>
              </c:ext>
            </c:extLst>
          </c:dPt>
          <c:dPt>
            <c:idx val="24"/>
            <c:invertIfNegative val="0"/>
            <c:bubble3D val="0"/>
            <c:spPr>
              <a:solidFill>
                <a:srgbClr val="002060"/>
              </a:solidFill>
              <a:ln>
                <a:noFill/>
              </a:ln>
              <a:effectLst/>
            </c:spPr>
            <c:extLst>
              <c:ext xmlns:c16="http://schemas.microsoft.com/office/drawing/2014/chart" uri="{C3380CC4-5D6E-409C-BE32-E72D297353CC}">
                <c16:uniqueId val="{0000002D-F8F3-4979-AB8D-40471080A6BB}"/>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F8F3-4979-AB8D-40471080A6BB}"/>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7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86D8-4157-AF6E-D2A6005FB637}"/>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86D8-4157-AF6E-D2A6005FB637}"/>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3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72.2</c:v>
                </c:pt>
                <c:pt idx="1">
                  <c:v>79.599999999999994</c:v>
                </c:pt>
                <c:pt idx="2">
                  <c:v>53.5</c:v>
                </c:pt>
                <c:pt idx="3">
                  <c:v>60.9</c:v>
                </c:pt>
              </c:numCache>
            </c:numRef>
          </c:val>
          <c:extLst>
            <c:ext xmlns:c16="http://schemas.microsoft.com/office/drawing/2014/chart" uri="{C3380CC4-5D6E-409C-BE32-E72D297353CC}">
              <c16:uniqueId val="{00000000-A895-4480-BD23-9DC0C4040426}"/>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72.5</c:v>
                </c:pt>
                <c:pt idx="1">
                  <c:v>79.099999999999994</c:v>
                </c:pt>
                <c:pt idx="2">
                  <c:v>51.9</c:v>
                </c:pt>
                <c:pt idx="3">
                  <c:v>57.6</c:v>
                </c:pt>
              </c:numCache>
            </c:numRef>
          </c:val>
          <c:extLst>
            <c:ext xmlns:c16="http://schemas.microsoft.com/office/drawing/2014/chart" uri="{C3380CC4-5D6E-409C-BE32-E72D297353CC}">
              <c16:uniqueId val="{00000001-A895-4480-BD23-9DC0C4040426}"/>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71.2</c:v>
                </c:pt>
                <c:pt idx="1">
                  <c:v>79.2</c:v>
                </c:pt>
                <c:pt idx="2">
                  <c:v>50.4</c:v>
                </c:pt>
                <c:pt idx="3">
                  <c:v>59.8</c:v>
                </c:pt>
              </c:numCache>
            </c:numRef>
          </c:val>
          <c:extLst>
            <c:ext xmlns:c16="http://schemas.microsoft.com/office/drawing/2014/chart" uri="{C3380CC4-5D6E-409C-BE32-E72D297353CC}">
              <c16:uniqueId val="{00000002-A895-4480-BD23-9DC0C4040426}"/>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70.8</c:v>
                </c:pt>
                <c:pt idx="1">
                  <c:v>79.5</c:v>
                </c:pt>
                <c:pt idx="2">
                  <c:v>54</c:v>
                </c:pt>
                <c:pt idx="3">
                  <c:v>64.2</c:v>
                </c:pt>
              </c:numCache>
            </c:numRef>
          </c:val>
          <c:extLst>
            <c:ext xmlns:c16="http://schemas.microsoft.com/office/drawing/2014/chart" uri="{C3380CC4-5D6E-409C-BE32-E72D297353CC}">
              <c16:uniqueId val="{00000003-A895-4480-BD23-9DC0C4040426}"/>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34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3"/>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0"/>
        <c:spPr>
          <a:solidFill>
            <a:schemeClr val="accent3"/>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1"/>
        <c:spPr>
          <a:solidFill>
            <a:schemeClr val="accent3"/>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4"/>
        <c:spPr>
          <a:solidFill>
            <a:schemeClr val="accent3"/>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5"/>
        <c:spPr>
          <a:solidFill>
            <a:schemeClr val="accent3"/>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6"/>
        <c:spPr>
          <a:solidFill>
            <a:schemeClr val="accent3"/>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0"/>
        <c:spPr>
          <a:solidFill>
            <a:schemeClr val="accent3"/>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1"/>
        <c:spPr>
          <a:solidFill>
            <a:schemeClr val="accent3"/>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2"/>
        <c:spPr>
          <a:solidFill>
            <a:schemeClr val="accent3"/>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3"/>
        <c:spPr>
          <a:solidFill>
            <a:schemeClr val="accent3"/>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4"/>
        <c:spPr>
          <a:solidFill>
            <a:schemeClr val="accent3"/>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5"/>
        <c:spPr>
          <a:solidFill>
            <a:schemeClr val="accent3"/>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6"/>
        <c:spPr>
          <a:solidFill>
            <a:schemeClr val="accent3"/>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7"/>
        <c:spPr>
          <a:solidFill>
            <a:schemeClr val="accent3"/>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8"/>
        <c:spPr>
          <a:solidFill>
            <a:schemeClr val="accent3"/>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9"/>
        <c:spPr>
          <a:solidFill>
            <a:schemeClr val="accent3"/>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29B5-47D0-A81F-06B4F4D69C88}"/>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29B5-47D0-A81F-06B4F4D69C88}"/>
            </c:ext>
          </c:extLst>
        </c:ser>
        <c:ser>
          <c:idx val="2"/>
          <c:order val="2"/>
          <c:tx>
            <c:strRef>
              <c:f>Pivot!$D$3:$D$4</c:f>
              <c:strCache>
                <c:ptCount val="1"/>
                <c:pt idx="0">
                  <c:v>Vennesla</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29B5-47D0-A81F-06B4F4D69C88}"/>
              </c:ext>
            </c:extLst>
          </c:dPt>
          <c:dPt>
            <c:idx val="1"/>
            <c:invertIfNegative val="0"/>
            <c:bubble3D val="0"/>
            <c:extLst>
              <c:ext xmlns:c16="http://schemas.microsoft.com/office/drawing/2014/chart" uri="{C3380CC4-5D6E-409C-BE32-E72D297353CC}">
                <c16:uniqueId val="{00000003-29B5-47D0-A81F-06B4F4D69C88}"/>
              </c:ext>
            </c:extLst>
          </c:dPt>
          <c:dPt>
            <c:idx val="2"/>
            <c:invertIfNegative val="0"/>
            <c:bubble3D val="0"/>
            <c:extLst>
              <c:ext xmlns:c16="http://schemas.microsoft.com/office/drawing/2014/chart" uri="{C3380CC4-5D6E-409C-BE32-E72D297353CC}">
                <c16:uniqueId val="{00000004-29B5-47D0-A81F-06B4F4D69C88}"/>
              </c:ext>
            </c:extLst>
          </c:dPt>
          <c:dPt>
            <c:idx val="3"/>
            <c:invertIfNegative val="0"/>
            <c:bubble3D val="0"/>
            <c:extLst>
              <c:ext xmlns:c16="http://schemas.microsoft.com/office/drawing/2014/chart" uri="{C3380CC4-5D6E-409C-BE32-E72D297353CC}">
                <c16:uniqueId val="{00000005-29B5-47D0-A81F-06B4F4D69C88}"/>
              </c:ext>
            </c:extLst>
          </c:dPt>
          <c:dPt>
            <c:idx val="4"/>
            <c:invertIfNegative val="0"/>
            <c:bubble3D val="0"/>
            <c:extLst>
              <c:ext xmlns:c16="http://schemas.microsoft.com/office/drawing/2014/chart" uri="{C3380CC4-5D6E-409C-BE32-E72D297353CC}">
                <c16:uniqueId val="{00000006-29B5-47D0-A81F-06B4F4D69C88}"/>
              </c:ext>
            </c:extLst>
          </c:dPt>
          <c:dPt>
            <c:idx val="5"/>
            <c:invertIfNegative val="0"/>
            <c:bubble3D val="0"/>
            <c:extLst>
              <c:ext xmlns:c16="http://schemas.microsoft.com/office/drawing/2014/chart" uri="{C3380CC4-5D6E-409C-BE32-E72D297353CC}">
                <c16:uniqueId val="{00000007-29B5-47D0-A81F-06B4F4D69C88}"/>
              </c:ext>
            </c:extLst>
          </c:dPt>
          <c:dPt>
            <c:idx val="6"/>
            <c:invertIfNegative val="0"/>
            <c:bubble3D val="0"/>
            <c:extLst>
              <c:ext xmlns:c16="http://schemas.microsoft.com/office/drawing/2014/chart" uri="{C3380CC4-5D6E-409C-BE32-E72D297353CC}">
                <c16:uniqueId val="{00000008-29B5-47D0-A81F-06B4F4D69C88}"/>
              </c:ext>
            </c:extLst>
          </c:dPt>
          <c:dPt>
            <c:idx val="7"/>
            <c:invertIfNegative val="0"/>
            <c:bubble3D val="0"/>
            <c:extLst>
              <c:ext xmlns:c16="http://schemas.microsoft.com/office/drawing/2014/chart" uri="{C3380CC4-5D6E-409C-BE32-E72D297353CC}">
                <c16:uniqueId val="{00000009-29B5-47D0-A81F-06B4F4D69C88}"/>
              </c:ext>
            </c:extLst>
          </c:dPt>
          <c:dPt>
            <c:idx val="8"/>
            <c:invertIfNegative val="0"/>
            <c:bubble3D val="0"/>
            <c:extLst>
              <c:ext xmlns:c16="http://schemas.microsoft.com/office/drawing/2014/chart" uri="{C3380CC4-5D6E-409C-BE32-E72D297353CC}">
                <c16:uniqueId val="{0000000A-29B5-47D0-A81F-06B4F4D69C88}"/>
              </c:ext>
            </c:extLst>
          </c:dPt>
          <c:dPt>
            <c:idx val="9"/>
            <c:invertIfNegative val="0"/>
            <c:bubble3D val="0"/>
            <c:extLst>
              <c:ext xmlns:c16="http://schemas.microsoft.com/office/drawing/2014/chart" uri="{C3380CC4-5D6E-409C-BE32-E72D297353CC}">
                <c16:uniqueId val="{0000000B-29B5-47D0-A81F-06B4F4D69C88}"/>
              </c:ext>
            </c:extLst>
          </c:dPt>
          <c:dPt>
            <c:idx val="10"/>
            <c:invertIfNegative val="0"/>
            <c:bubble3D val="0"/>
            <c:extLst>
              <c:ext xmlns:c16="http://schemas.microsoft.com/office/drawing/2014/chart" uri="{C3380CC4-5D6E-409C-BE32-E72D297353CC}">
                <c16:uniqueId val="{0000000C-29B5-47D0-A81F-06B4F4D69C88}"/>
              </c:ext>
            </c:extLst>
          </c:dPt>
          <c:dLbls>
            <c:dLbl>
              <c:idx val="0"/>
              <c:layout>
                <c:manualLayout>
                  <c:x val="1.2795905310300689E-2"/>
                  <c:y val="-5.515378220436610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9B5-47D0-A81F-06B4F4D69C88}"/>
                </c:ext>
              </c:extLst>
            </c:dLbl>
            <c:dLbl>
              <c:idx val="1"/>
              <c:layout>
                <c:manualLayout>
                  <c:x val="9.596928982725527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9B5-47D0-A81F-06B4F4D69C88}"/>
                </c:ext>
              </c:extLst>
            </c:dLbl>
            <c:dLbl>
              <c:idx val="2"/>
              <c:layout>
                <c:manualLayout>
                  <c:x val="1.8964274061084599E-2"/>
                  <c:y val="-5.489480085308440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9B5-47D0-A81F-06B4F4D69C88}"/>
                </c:ext>
              </c:extLst>
            </c:dLbl>
            <c:dLbl>
              <c:idx val="3"/>
              <c:layout>
                <c:manualLayout>
                  <c:x val="1.119641714651311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9B5-47D0-A81F-06B4F4D69C88}"/>
                </c:ext>
              </c:extLst>
            </c:dLbl>
            <c:dLbl>
              <c:idx val="4"/>
              <c:layout>
                <c:manualLayout>
                  <c:x val="1.1196417146513116E-2"/>
                  <c:y val="9.025268620183296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9B5-47D0-A81F-06B4F4D69C88}"/>
                </c:ext>
              </c:extLst>
            </c:dLbl>
            <c:dLbl>
              <c:idx val="5"/>
              <c:layout>
                <c:manualLayout>
                  <c:x val="1.9193857965451054E-2"/>
                  <c:y val="-3.0084228733944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9B5-47D0-A81F-06B4F4D69C88}"/>
                </c:ext>
              </c:extLst>
            </c:dLbl>
            <c:dLbl>
              <c:idx val="6"/>
              <c:layout>
                <c:manualLayout>
                  <c:x val="1.9193857965451054E-2"/>
                  <c:y val="6.01684574678886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9B5-47D0-A81F-06B4F4D69C88}"/>
                </c:ext>
              </c:extLst>
            </c:dLbl>
            <c:dLbl>
              <c:idx val="7"/>
              <c:layout>
                <c:manualLayout>
                  <c:x val="1.4395393474088292E-2"/>
                  <c:y val="-3.00842287339445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9B5-47D0-A81F-06B4F4D69C88}"/>
                </c:ext>
              </c:extLst>
            </c:dLbl>
            <c:dLbl>
              <c:idx val="8"/>
              <c:layout>
                <c:manualLayout>
                  <c:x val="1.4395393474088292E-2"/>
                  <c:y val="-6.01684574678889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9B5-47D0-A81F-06B4F4D69C88}"/>
                </c:ext>
              </c:extLst>
            </c:dLbl>
            <c:dLbl>
              <c:idx val="9"/>
              <c:layout>
                <c:manualLayout>
                  <c:x val="1.599488163787588E-2"/>
                  <c:y val="-2.757689110218305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9B5-47D0-A81F-06B4F4D69C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7.2000000000000008E-2</c:v>
                </c:pt>
                <c:pt idx="1">
                  <c:v>7.6999999999999999E-2</c:v>
                </c:pt>
                <c:pt idx="2">
                  <c:v>8.3000000000000004E-2</c:v>
                </c:pt>
                <c:pt idx="3">
                  <c:v>8.900000000000001E-2</c:v>
                </c:pt>
                <c:pt idx="4">
                  <c:v>9.4E-2</c:v>
                </c:pt>
                <c:pt idx="5">
                  <c:v>0.10400000000000001</c:v>
                </c:pt>
                <c:pt idx="6">
                  <c:v>0.109</c:v>
                </c:pt>
                <c:pt idx="7">
                  <c:v>0.114</c:v>
                </c:pt>
                <c:pt idx="8">
                  <c:v>0.115</c:v>
                </c:pt>
                <c:pt idx="9">
                  <c:v>0.113</c:v>
                </c:pt>
                <c:pt idx="10">
                  <c:v>0.111</c:v>
                </c:pt>
                <c:pt idx="11">
                  <c:v>0.108</c:v>
                </c:pt>
                <c:pt idx="12">
                  <c:v>0.109</c:v>
                </c:pt>
              </c:numCache>
            </c:numRef>
          </c:val>
          <c:extLst>
            <c:ext xmlns:c16="http://schemas.microsoft.com/office/drawing/2014/chart" uri="{C3380CC4-5D6E-409C-BE32-E72D297353CC}">
              <c16:uniqueId val="{0000000D-29B5-47D0-A81F-06B4F4D69C88}"/>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5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197</c:v>
                </c:pt>
                <c:pt idx="1">
                  <c:v>191</c:v>
                </c:pt>
                <c:pt idx="2">
                  <c:v>218</c:v>
                </c:pt>
                <c:pt idx="3">
                  <c:v>191</c:v>
                </c:pt>
                <c:pt idx="4">
                  <c:v>175</c:v>
                </c:pt>
                <c:pt idx="5">
                  <c:v>162</c:v>
                </c:pt>
                <c:pt idx="6">
                  <c:v>156</c:v>
                </c:pt>
                <c:pt idx="7">
                  <c:v>154</c:v>
                </c:pt>
                <c:pt idx="8">
                  <c:v>153</c:v>
                </c:pt>
                <c:pt idx="9">
                  <c:v>181</c:v>
                </c:pt>
                <c:pt idx="10">
                  <c:v>182</c:v>
                </c:pt>
                <c:pt idx="11">
                  <c:v>190</c:v>
                </c:pt>
                <c:pt idx="12">
                  <c:v>176</c:v>
                </c:pt>
                <c:pt idx="13">
                  <c:v>220</c:v>
                </c:pt>
                <c:pt idx="14">
                  <c:v>206</c:v>
                </c:pt>
                <c:pt idx="15">
                  <c:v>200</c:v>
                </c:pt>
                <c:pt idx="16">
                  <c:v>219</c:v>
                </c:pt>
                <c:pt idx="17">
                  <c:v>191</c:v>
                </c:pt>
                <c:pt idx="18">
                  <c:v>178</c:v>
                </c:pt>
                <c:pt idx="19">
                  <c:v>187</c:v>
                </c:pt>
                <c:pt idx="20">
                  <c:v>177</c:v>
                </c:pt>
                <c:pt idx="21">
                  <c:v>204</c:v>
                </c:pt>
                <c:pt idx="22">
                  <c:v>177</c:v>
                </c:pt>
                <c:pt idx="23">
                  <c:v>163</c:v>
                </c:pt>
              </c:numCache>
            </c:numRef>
          </c:val>
          <c:smooth val="0"/>
          <c:extLst>
            <c:ext xmlns:c16="http://schemas.microsoft.com/office/drawing/2014/chart" uri="{C3380CC4-5D6E-409C-BE32-E72D297353CC}">
              <c16:uniqueId val="{00000000-68D0-409C-8FD2-8914BEE41B37}"/>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0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58</c:v>
                </c:pt>
                <c:pt idx="1">
                  <c:v>55</c:v>
                </c:pt>
                <c:pt idx="2">
                  <c:v>65</c:v>
                </c:pt>
                <c:pt idx="3">
                  <c:v>75</c:v>
                </c:pt>
                <c:pt idx="4">
                  <c:v>63</c:v>
                </c:pt>
                <c:pt idx="5">
                  <c:v>75</c:v>
                </c:pt>
                <c:pt idx="6">
                  <c:v>78</c:v>
                </c:pt>
                <c:pt idx="7">
                  <c:v>73</c:v>
                </c:pt>
                <c:pt idx="8">
                  <c:v>75</c:v>
                </c:pt>
                <c:pt idx="9">
                  <c:v>80</c:v>
                </c:pt>
                <c:pt idx="10">
                  <c:v>83</c:v>
                </c:pt>
                <c:pt idx="11">
                  <c:v>79</c:v>
                </c:pt>
                <c:pt idx="12">
                  <c:v>82</c:v>
                </c:pt>
                <c:pt idx="13">
                  <c:v>86</c:v>
                </c:pt>
                <c:pt idx="14">
                  <c:v>87</c:v>
                </c:pt>
                <c:pt idx="15">
                  <c:v>83</c:v>
                </c:pt>
                <c:pt idx="16">
                  <c:v>76</c:v>
                </c:pt>
                <c:pt idx="17">
                  <c:v>86.2</c:v>
                </c:pt>
                <c:pt idx="19">
                  <c:v>56</c:v>
                </c:pt>
                <c:pt idx="20">
                  <c:v>51</c:v>
                </c:pt>
                <c:pt idx="21">
                  <c:v>61</c:v>
                </c:pt>
                <c:pt idx="22">
                  <c:v>60</c:v>
                </c:pt>
                <c:pt idx="23">
                  <c:v>74</c:v>
                </c:pt>
              </c:numCache>
            </c:numRef>
          </c:val>
          <c:extLst>
            <c:ext xmlns:c16="http://schemas.microsoft.com/office/drawing/2014/chart" uri="{C3380CC4-5D6E-409C-BE32-E72D297353CC}">
              <c16:uniqueId val="{00000000-B263-4744-8F1F-996A47A249F5}"/>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0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1.8</c:v>
                </c:pt>
                <c:pt idx="1">
                  <c:v>1.8</c:v>
                </c:pt>
                <c:pt idx="2">
                  <c:v>1.1000000000000001</c:v>
                </c:pt>
                <c:pt idx="3">
                  <c:v>1</c:v>
                </c:pt>
                <c:pt idx="4">
                  <c:v>1.8</c:v>
                </c:pt>
                <c:pt idx="5">
                  <c:v>0.8125</c:v>
                </c:pt>
                <c:pt idx="6">
                  <c:v>0.91891891891891897</c:v>
                </c:pt>
                <c:pt idx="7">
                  <c:v>0.81707317073170727</c:v>
                </c:pt>
                <c:pt idx="8">
                  <c:v>0.74626865671641796</c:v>
                </c:pt>
                <c:pt idx="9">
                  <c:v>0.61224489795918369</c:v>
                </c:pt>
                <c:pt idx="10">
                  <c:v>0.8</c:v>
                </c:pt>
                <c:pt idx="11">
                  <c:v>0.7</c:v>
                </c:pt>
                <c:pt idx="12">
                  <c:v>0.8</c:v>
                </c:pt>
                <c:pt idx="13">
                  <c:v>0.4</c:v>
                </c:pt>
                <c:pt idx="14">
                  <c:v>0.4</c:v>
                </c:pt>
                <c:pt idx="15">
                  <c:v>0.6</c:v>
                </c:pt>
                <c:pt idx="16">
                  <c:v>1.2</c:v>
                </c:pt>
                <c:pt idx="17">
                  <c:v>0.8</c:v>
                </c:pt>
                <c:pt idx="19">
                  <c:v>1.8</c:v>
                </c:pt>
                <c:pt idx="20">
                  <c:v>1.9</c:v>
                </c:pt>
                <c:pt idx="21">
                  <c:v>1.6</c:v>
                </c:pt>
                <c:pt idx="22">
                  <c:v>1.8</c:v>
                </c:pt>
                <c:pt idx="23">
                  <c:v>1.3</c:v>
                </c:pt>
              </c:numCache>
            </c:numRef>
          </c:val>
          <c:extLst>
            <c:ext xmlns:c16="http://schemas.microsoft.com/office/drawing/2014/chart" uri="{C3380CC4-5D6E-409C-BE32-E72D297353CC}">
              <c16:uniqueId val="{00000000-FD52-46F7-8163-EBAC99F77E86}"/>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76</cx:pt>
          <cx:pt idx="1">0</cx:pt>
          <cx:pt idx="2">508</cx:pt>
          <cx:pt idx="3">76</cx:pt>
          <cx:pt idx="4">543</cx:pt>
          <cx:pt idx="5">563</cx:pt>
          <cx:pt idx="6">84</cx:pt>
          <cx:pt idx="7">112</cx:pt>
          <cx:pt idx="8">20</cx:pt>
          <cx:pt idx="9">16</cx:pt>
          <cx:pt idx="10">124</cx:pt>
          <cx:pt idx="11">176</cx:pt>
          <cx:pt idx="12">208</cx:pt>
          <cx:pt idx="13">621</cx:pt>
          <cx:pt idx="14">1286</cx:pt>
          <cx:pt idx="15">167</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DBD18A2-FE98-4292-85DF-71FBFE3CE1A8}" type="slidenum">
              <a:rPr lang="nb-NO" smtClean="0"/>
              <a:t>1</a:t>
            </a:fld>
            <a:endParaRPr lang="nb-NO"/>
          </a:p>
        </p:txBody>
      </p:sp>
    </p:spTree>
    <p:extLst>
      <p:ext uri="{BB962C8B-B14F-4D97-AF65-F5344CB8AC3E}">
        <p14:creationId xmlns:p14="http://schemas.microsoft.com/office/powerpoint/2010/main" val="3965222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u="none" strike="noStrike" kern="1200" dirty="0">
                <a:solidFill>
                  <a:schemeClr val="tx1"/>
                </a:solidFill>
                <a:effectLst/>
                <a:latin typeface="+mn-lt"/>
                <a:ea typeface="+mn-ea"/>
                <a:cs typeface="+mn-cs"/>
              </a:rPr>
              <a:t>Gjennomsnittsalder Vennesla samlet for hele befolkningen: 39,8 år (SSB – 2026)</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906128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 viser faktisk befolkningsutvikling fram til 2026, og deretter </a:t>
            </a:r>
            <a:r>
              <a:rPr lang="nb-NO" dirty="0" err="1"/>
              <a:t>SSB’s</a:t>
            </a:r>
            <a:r>
              <a:rPr lang="nb-NO"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endParaRPr lang="en-US" dirty="0"/>
          </a:p>
          <a:p>
            <a:endParaRPr lang="nb-NO" dirty="0"/>
          </a:p>
          <a:p>
            <a:r>
              <a:rPr lang="nb-NO" dirty="0"/>
              <a:t>Figuren til høyre er det lite usikkerhet knyttet til hva angår økningen i den aldrende befolkningen. Dette er jo mennesker vi allerede har hos oss i dag.</a:t>
            </a:r>
            <a:endParaRPr lang="en-US" dirty="0"/>
          </a:p>
          <a:p>
            <a:endParaRPr lang="nb-NO" dirty="0">
              <a:cs typeface="Calibri"/>
            </a:endParaRPr>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kern="1200" dirty="0">
                <a:solidFill>
                  <a:schemeClr val="tx1"/>
                </a:solidFill>
                <a:effectLst/>
                <a:latin typeface="+mn-lt"/>
                <a:ea typeface="+mn-ea"/>
                <a:cs typeface="+mn-cs"/>
              </a:rPr>
              <a:t>Kartet til høyre er laget på grunnlag av </a:t>
            </a:r>
            <a:r>
              <a:rPr lang="nb-NO" sz="1200" b="0" i="0" kern="1200" dirty="0" err="1">
                <a:solidFill>
                  <a:schemeClr val="tx1"/>
                </a:solidFill>
                <a:effectLst/>
                <a:latin typeface="+mn-lt"/>
                <a:ea typeface="+mn-ea"/>
                <a:cs typeface="+mn-cs"/>
              </a:rPr>
              <a:t>SSB's</a:t>
            </a:r>
            <a:r>
              <a:rPr lang="nb-NO" sz="1200" b="0" i="0" kern="1200" dirty="0">
                <a:solidFill>
                  <a:schemeClr val="tx1"/>
                </a:solidFill>
                <a:effectLst/>
                <a:latin typeface="+mn-lt"/>
                <a:ea typeface="+mn-ea"/>
                <a:cs typeface="+mn-cs"/>
              </a:rPr>
              <a:t> rutenettstatistikk.</a:t>
            </a:r>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Sentralisering</a:t>
            </a:r>
            <a:r>
              <a:rPr lang="nb-NO" baseline="0" dirty="0"/>
              <a:t> er en global megatrend.</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3965798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1176222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5"/>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797562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1914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Kilde for virksomhetsinfo:</a:t>
            </a:r>
            <a:r>
              <a:rPr lang="nb-NO" baseline="0"/>
              <a:t> Brønnøysundregisteret.</a:t>
            </a:r>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649118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0" i="0" kern="1200">
                <a:solidFill>
                  <a:schemeClr val="tx1"/>
                </a:solidFill>
                <a:effectLst/>
                <a:latin typeface="+mn-lt"/>
                <a:ea typeface="+mn-ea"/>
                <a:cs typeface="+mn-cs"/>
              </a:rPr>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sz="1200" b="0" i="0" kern="120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a:solidFill>
                  <a:schemeClr val="tx1"/>
                </a:solidFill>
                <a:effectLst/>
                <a:latin typeface="+mn-lt"/>
                <a:ea typeface="+mn-ea"/>
                <a:cs typeface="+mn-cs"/>
              </a:rPr>
              <a:t>Standpunktkarakterer og eksamensresultater inngår i elevenes sluttvurdering og skal gi informasjon om elevenes kompetanse ved avslutningen av grunnopplæringen.</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696342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dirty="0"/>
              <a:t>2019 – Agder - Alle sektorer 2 949 – kommunal sektor 734</a:t>
            </a:r>
          </a:p>
          <a:p>
            <a:pPr>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3349934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dirty="0">
                <a:solidFill>
                  <a:schemeClr val="bg2">
                    <a:lumMod val="10000"/>
                  </a:schemeClr>
                </a:solidFill>
              </a:rPr>
              <a:t>Det er kun Bykle</a:t>
            </a:r>
            <a:r>
              <a:rPr lang="nb-NO" sz="1200" dirty="0">
                <a:solidFill>
                  <a:schemeClr val="bg2">
                    <a:lumMod val="10000"/>
                  </a:schemeClr>
                </a:solidFill>
              </a:rPr>
              <a:t> av kommunene på Agder som har lavere deltidsandel blant kvinner enn landsgjennomsnittet.</a:t>
            </a:r>
          </a:p>
          <a:p>
            <a:endParaRPr lang="nb-NO" dirty="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a:t>Kilde: SSB tabell 11607.</a:t>
            </a:r>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a:solidFill>
                  <a:schemeClr val="tx1"/>
                </a:solidFill>
                <a:effectLst/>
                <a:latin typeface="+mn-lt"/>
                <a:ea typeface="+mn-ea"/>
                <a:cs typeface="+mn-cs"/>
              </a:rPr>
              <a:t>FHI</a:t>
            </a:r>
            <a:r>
              <a:rPr lang="nb-NO" sz="1200" b="0" i="0" kern="120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a:p>
          <a:p>
            <a:endParaRPr lang="nb-NO"/>
          </a:p>
          <a:p>
            <a:r>
              <a:rPr lang="nb-NO"/>
              <a:t>Kilde: Folkehelseinstituttet,</a:t>
            </a:r>
            <a:r>
              <a:rPr lang="nb-NO" baseline="0"/>
              <a:t> kommunehelsa.</a:t>
            </a:r>
            <a:endParaRPr lang="nb-NO"/>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a:t>Blant 5 åringer har det vært en markant nedgang i tenner med karies.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832944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sz="1200"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per 2025.</a:t>
            </a:r>
          </a:p>
        </p:txBody>
      </p:sp>
      <p:sp>
        <p:nvSpPr>
          <p:cNvPr id="4" name="Plassholder for lysbildenummer 3"/>
          <p:cNvSpPr>
            <a:spLocks noGrp="1"/>
          </p:cNvSpPr>
          <p:nvPr>
            <p:ph type="sldNum" sz="quarter" idx="5"/>
          </p:nvPr>
        </p:nvSpPr>
        <p:spPr/>
        <p:txBody>
          <a:bodyPr/>
          <a:lstStyle/>
          <a:p>
            <a:fld id="{0DBD18A2-FE98-4292-85DF-71FBFE3CE1A8}" type="slidenum">
              <a:rPr lang="nb-NO" smtClean="0"/>
              <a:t>22</a:t>
            </a:fld>
            <a:endParaRPr lang="nb-NO"/>
          </a:p>
        </p:txBody>
      </p:sp>
    </p:spTree>
    <p:extLst>
      <p:ext uri="{BB962C8B-B14F-4D97-AF65-F5344CB8AC3E}">
        <p14:creationId xmlns:p14="http://schemas.microsoft.com/office/powerpoint/2010/main" val="5370722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chart" Target="../charts/chart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5.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5.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6.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20.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Vennesla</a:t>
            </a:r>
          </a:p>
        </p:txBody>
      </p:sp>
      <p:sp>
        <p:nvSpPr>
          <p:cNvPr id="3" name="Undertittel 2"/>
          <p:cNvSpPr>
            <a:spLocks noGrp="1"/>
          </p:cNvSpPr>
          <p:nvPr>
            <p:ph type="subTitle" idx="1"/>
          </p:nvPr>
        </p:nvSpPr>
        <p:spPr>
          <a:xfrm>
            <a:off x="1193800" y="3594627"/>
            <a:ext cx="6676036" cy="1541688"/>
          </a:xfrm>
        </p:spPr>
        <p:txBody>
          <a:bodyPr/>
          <a:lstStyle/>
          <a:p>
            <a:r>
              <a:rPr lang="nb-NO" dirty="0"/>
              <a:t>Utvalgt statistikk fordelt på økonomisk, sosial, og klima- og miljømessig bærekraft</a:t>
            </a:r>
          </a:p>
          <a:p>
            <a:endParaRPr lang="nb-NO" dirty="0"/>
          </a:p>
        </p:txBody>
      </p:sp>
      <p:pic>
        <p:nvPicPr>
          <p:cNvPr id="4" name="Bilde 3" descr="Symbol FN bærekraftsmål 17 - samarbeid  for å nå målen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Kommunevåpen.">
            <a:extLs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514" y="295900"/>
            <a:ext cx="574088" cy="668841"/>
          </a:xfrm>
          <a:prstGeom prst="rect">
            <a:avLst/>
          </a:prstGeom>
        </p:spPr>
      </p:pic>
      <p:sp>
        <p:nvSpPr>
          <p:cNvPr id="2" name="Tittel 1"/>
          <p:cNvSpPr>
            <a:spLocks noGrp="1"/>
          </p:cNvSpPr>
          <p:nvPr>
            <p:ph type="title"/>
          </p:nvPr>
        </p:nvSpPr>
        <p:spPr>
          <a:xfrm>
            <a:off x="1796716" y="295900"/>
            <a:ext cx="7772400" cy="685606"/>
          </a:xfrm>
        </p:spPr>
        <p:txBody>
          <a:bodyPr/>
          <a:lstStyle/>
          <a:p>
            <a:r>
              <a:rPr lang="nb-NO" sz="3200" dirty="0"/>
              <a:t>Kjappe fakta om Vennesla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1323931400"/>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Areal (km2)</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Areal</a:t>
                      </a:r>
                    </a:p>
                  </a:txBody>
                  <a:tcPr/>
                </a:tc>
                <a:tc>
                  <a:txBody>
                    <a:bodyPr/>
                    <a:lstStyle/>
                    <a:p>
                      <a:pPr algn="ctr"/>
                      <a:r>
                        <a:rPr lang="nb-NO" sz="1200" dirty="0"/>
                        <a:t>384</a:t>
                      </a:r>
                    </a:p>
                  </a:txBody>
                  <a:tcPr/>
                </a:tc>
                <a:extLst>
                  <a:ext uri="{0D108BD9-81ED-4DB2-BD59-A6C34878D82A}">
                    <a16:rowId xmlns:a16="http://schemas.microsoft.com/office/drawing/2014/main" val="3696038960"/>
                  </a:ext>
                </a:extLst>
              </a:tr>
              <a:tr h="312707">
                <a:tc>
                  <a:txBody>
                    <a:bodyPr/>
                    <a:lstStyle/>
                    <a:p>
                      <a:r>
                        <a:rPr lang="nb-NO" sz="1200"/>
                        <a:t>Landareal</a:t>
                      </a:r>
                    </a:p>
                  </a:txBody>
                  <a:tcPr/>
                </a:tc>
                <a:tc>
                  <a:txBody>
                    <a:bodyPr/>
                    <a:lstStyle/>
                    <a:p>
                      <a:pPr algn="ctr"/>
                      <a:r>
                        <a:rPr lang="nb-NO" sz="1200" dirty="0"/>
                        <a:t>362</a:t>
                      </a:r>
                    </a:p>
                  </a:txBody>
                  <a:tcPr/>
                </a:tc>
                <a:extLst>
                  <a:ext uri="{0D108BD9-81ED-4DB2-BD59-A6C34878D82A}">
                    <a16:rowId xmlns:a16="http://schemas.microsoft.com/office/drawing/2014/main" val="291333389"/>
                  </a:ext>
                </a:extLst>
              </a:tr>
              <a:tr h="312707">
                <a:tc>
                  <a:txBody>
                    <a:bodyPr/>
                    <a:lstStyle/>
                    <a:p>
                      <a:r>
                        <a:rPr lang="nb-NO" sz="1200" dirty="0"/>
                        <a:t>Bebygd/samferdsel areal</a:t>
                      </a:r>
                    </a:p>
                  </a:txBody>
                  <a:tcPr/>
                </a:tc>
                <a:tc>
                  <a:txBody>
                    <a:bodyPr/>
                    <a:lstStyle/>
                    <a:p>
                      <a:pPr algn="ctr"/>
                      <a:r>
                        <a:rPr lang="nb-NO" sz="1200" dirty="0"/>
                        <a:t>13</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Ferskvann</a:t>
                      </a:r>
                    </a:p>
                  </a:txBody>
                  <a:tcPr/>
                </a:tc>
                <a:tc>
                  <a:txBody>
                    <a:bodyPr/>
                    <a:lstStyle/>
                    <a:p>
                      <a:pPr algn="ctr"/>
                      <a:r>
                        <a:rPr lang="nb-NO" sz="1200" dirty="0"/>
                        <a:t>23</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14</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Vernet areal</a:t>
                      </a:r>
                    </a:p>
                  </a:txBody>
                  <a:tcPr/>
                </a:tc>
                <a:tc>
                  <a:txBody>
                    <a:bodyPr/>
                    <a:lstStyle/>
                    <a:p>
                      <a:pPr algn="ctr"/>
                      <a:r>
                        <a:rPr lang="nb-NO" sz="1200" dirty="0"/>
                        <a:t>11 </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3400976709"/>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Barneskoler</a:t>
                      </a:r>
                    </a:p>
                  </a:txBody>
                  <a:tcPr/>
                </a:tc>
                <a:tc>
                  <a:txBody>
                    <a:bodyPr/>
                    <a:lstStyle/>
                    <a:p>
                      <a:pPr algn="ctr"/>
                      <a:r>
                        <a:rPr lang="nb-NO" sz="1200" dirty="0">
                          <a:solidFill>
                            <a:schemeClr val="tx1"/>
                          </a:solidFill>
                        </a:rPr>
                        <a:t>5 (1</a:t>
                      </a:r>
                      <a:r>
                        <a:rPr lang="nb-NO" sz="1200" baseline="0" dirty="0">
                          <a:solidFill>
                            <a:schemeClr val="tx1"/>
                          </a:solidFill>
                        </a:rPr>
                        <a:t> 216 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dirty="0"/>
                        <a:t>Ungdomsskoler</a:t>
                      </a:r>
                    </a:p>
                  </a:txBody>
                  <a:tcPr/>
                </a:tc>
                <a:tc>
                  <a:txBody>
                    <a:bodyPr/>
                    <a:lstStyle/>
                    <a:p>
                      <a:pPr algn="ctr"/>
                      <a:r>
                        <a:rPr lang="nb-NO" sz="1200" dirty="0">
                          <a:solidFill>
                            <a:schemeClr val="tx1"/>
                          </a:solidFill>
                        </a:rPr>
                        <a:t>3 (610 elever)</a:t>
                      </a:r>
                    </a:p>
                  </a:txBody>
                  <a:tcPr/>
                </a:tc>
                <a:extLst>
                  <a:ext uri="{0D108BD9-81ED-4DB2-BD59-A6C34878D82A}">
                    <a16:rowId xmlns:a16="http://schemas.microsoft.com/office/drawing/2014/main" val="291333389"/>
                  </a:ext>
                </a:extLst>
              </a:tr>
              <a:tr h="312707">
                <a:tc>
                  <a:txBody>
                    <a:bodyPr/>
                    <a:lstStyle/>
                    <a:p>
                      <a:r>
                        <a:rPr lang="nb-NO" sz="1200" dirty="0"/>
                        <a:t>Videregående skoler</a:t>
                      </a:r>
                    </a:p>
                  </a:txBody>
                  <a:tcPr/>
                </a:tc>
                <a:tc>
                  <a:txBody>
                    <a:bodyPr/>
                    <a:lstStyle/>
                    <a:p>
                      <a:pPr algn="ctr"/>
                      <a:r>
                        <a:rPr lang="nb-NO" sz="1200"/>
                        <a:t>Vennesla </a:t>
                      </a:r>
                      <a:r>
                        <a:rPr lang="nb-NO" sz="1200" err="1"/>
                        <a:t>vgs</a:t>
                      </a:r>
                      <a:endParaRPr lang="nb-NO" sz="1200"/>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Tannklinikk</a:t>
                      </a:r>
                    </a:p>
                  </a:txBody>
                  <a:tcPr/>
                </a:tc>
                <a:tc>
                  <a:txBody>
                    <a:bodyPr/>
                    <a:lstStyle/>
                    <a:p>
                      <a:pPr algn="ctr"/>
                      <a:r>
                        <a:rPr lang="nb-NO" sz="1200" dirty="0">
                          <a:solidFill>
                            <a:schemeClr val="tx1"/>
                          </a:solidFill>
                        </a:rPr>
                        <a:t>Vennesla</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Fylkesvei (km)</a:t>
                      </a:r>
                    </a:p>
                  </a:txBody>
                  <a:tcPr/>
                </a:tc>
                <a:tc>
                  <a:txBody>
                    <a:bodyPr/>
                    <a:lstStyle/>
                    <a:p>
                      <a:pPr algn="ctr"/>
                      <a:r>
                        <a:rPr lang="nb-NO" sz="1200" dirty="0"/>
                        <a:t>130</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3624718285"/>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Folketall</a:t>
                      </a:r>
                    </a:p>
                  </a:txBody>
                  <a:tcPr/>
                </a:tc>
                <a:tc>
                  <a:txBody>
                    <a:bodyPr/>
                    <a:lstStyle/>
                    <a:p>
                      <a:pPr algn="ctr"/>
                      <a:r>
                        <a:rPr lang="nb-NO" sz="1200" dirty="0"/>
                        <a:t>15</a:t>
                      </a:r>
                      <a:r>
                        <a:rPr lang="nb-NO" sz="1200" baseline="0" dirty="0"/>
                        <a:t> 772</a:t>
                      </a:r>
                      <a:endParaRPr lang="nb-NO" sz="1200" dirty="0"/>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Andel kvinner</a:t>
                      </a:r>
                    </a:p>
                  </a:txBody>
                  <a:tcPr/>
                </a:tc>
                <a:tc>
                  <a:txBody>
                    <a:bodyPr/>
                    <a:lstStyle/>
                    <a:p>
                      <a:pPr algn="ctr"/>
                      <a:r>
                        <a:rPr lang="nb-NO" sz="1200" dirty="0"/>
                        <a:t>49,4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84 %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Gjennomsnittsalder</a:t>
                      </a:r>
                    </a:p>
                  </a:txBody>
                  <a:tcPr/>
                </a:tc>
                <a:tc>
                  <a:txBody>
                    <a:bodyPr/>
                    <a:lstStyle/>
                    <a:p>
                      <a:pPr algn="ctr"/>
                      <a:r>
                        <a:rPr lang="nb-NO" sz="1200" baseline="0" dirty="0"/>
                        <a:t>menn 39,1 - kvinner</a:t>
                      </a:r>
                      <a:r>
                        <a:rPr lang="nb-NO" sz="1200" dirty="0"/>
                        <a:t> 40,6</a:t>
                      </a:r>
                    </a:p>
                  </a:txBody>
                  <a:tcPr/>
                </a:tc>
                <a:extLst>
                  <a:ext uri="{0D108BD9-81ED-4DB2-BD59-A6C34878D82A}">
                    <a16:rowId xmlns:a16="http://schemas.microsoft.com/office/drawing/2014/main" val="3931694125"/>
                  </a:ext>
                </a:extLst>
              </a:tr>
              <a:tr h="312707">
                <a:tc>
                  <a:txBody>
                    <a:bodyPr/>
                    <a:lstStyle/>
                    <a:p>
                      <a:r>
                        <a:rPr lang="nb-NO" sz="1200" dirty="0"/>
                        <a:t>Forventet levealder</a:t>
                      </a:r>
                    </a:p>
                  </a:txBody>
                  <a:tcPr/>
                </a:tc>
                <a:tc>
                  <a:txBody>
                    <a:bodyPr/>
                    <a:lstStyle/>
                    <a:p>
                      <a:pPr algn="ctr"/>
                      <a:r>
                        <a:rPr lang="nb-NO" sz="1200" dirty="0"/>
                        <a:t>menn 80,2 - kvinner 83,8</a:t>
                      </a:r>
                      <a:endParaRPr lang="nb-NO" sz="1200" dirty="0">
                        <a:solidFill>
                          <a:schemeClr val="tx1"/>
                        </a:solidFill>
                      </a:endParaRPr>
                    </a:p>
                  </a:txBody>
                  <a:tcPr/>
                </a:tc>
                <a:extLst>
                  <a:ext uri="{0D108BD9-81ED-4DB2-BD59-A6C34878D82A}">
                    <a16:rowId xmlns:a16="http://schemas.microsoft.com/office/drawing/2014/main" val="2448623123"/>
                  </a:ext>
                </a:extLst>
              </a:tr>
              <a:tr h="312707">
                <a:tc>
                  <a:txBody>
                    <a:bodyPr/>
                    <a:lstStyle/>
                    <a:p>
                      <a:pPr lvl="0">
                        <a:buNone/>
                      </a:pPr>
                      <a:r>
                        <a:rPr lang="nb-NO" sz="1200" u="none" strike="noStrike" noProof="0" dirty="0"/>
                        <a:t>Personer per husholdning</a:t>
                      </a:r>
                      <a:endParaRPr lang="nb-NO" dirty="0"/>
                    </a:p>
                  </a:txBody>
                  <a:tcPr/>
                </a:tc>
                <a:tc>
                  <a:txBody>
                    <a:bodyPr/>
                    <a:lstStyle/>
                    <a:p>
                      <a:pPr lvl="0" algn="ctr">
                        <a:buNone/>
                      </a:pPr>
                      <a:r>
                        <a:rPr lang="nb-NO" sz="1200" u="none" strike="noStrike" noProof="0" dirty="0"/>
                        <a:t>2,2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2820353197"/>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217905">
                  <a:extLst>
                    <a:ext uri="{9D8B030D-6E8A-4147-A177-3AD203B41FA5}">
                      <a16:colId xmlns:a16="http://schemas.microsoft.com/office/drawing/2014/main" val="1134397318"/>
                    </a:ext>
                  </a:extLst>
                </a:gridCol>
                <a:gridCol w="1768253">
                  <a:extLst>
                    <a:ext uri="{9D8B030D-6E8A-4147-A177-3AD203B41FA5}">
                      <a16:colId xmlns:a16="http://schemas.microsoft.com/office/drawing/2014/main" val="4088212826"/>
                    </a:ext>
                  </a:extLst>
                </a:gridCol>
              </a:tblGrid>
              <a:tr h="312707">
                <a:tc gridSpan="2">
                  <a:txBody>
                    <a:bodyPr/>
                    <a:lstStyle/>
                    <a:p>
                      <a:pPr algn="ctr"/>
                      <a:r>
                        <a:rPr lang="nb-NO" sz="1200" dirty="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Administrasjonssenter</a:t>
                      </a:r>
                    </a:p>
                  </a:txBody>
                  <a:tcPr/>
                </a:tc>
                <a:tc>
                  <a:txBody>
                    <a:bodyPr/>
                    <a:lstStyle/>
                    <a:p>
                      <a:pPr algn="ctr"/>
                      <a:r>
                        <a:rPr lang="nb-NO" sz="1200" dirty="0"/>
                        <a:t>Vennesla</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Interkommunalt politisk</a:t>
                      </a:r>
                      <a:r>
                        <a:rPr lang="nb-NO" sz="1200" baseline="0"/>
                        <a:t> råd</a:t>
                      </a:r>
                      <a:endParaRPr lang="nb-NO" sz="1200"/>
                    </a:p>
                  </a:txBody>
                  <a:tcPr/>
                </a:tc>
                <a:tc>
                  <a:txBody>
                    <a:bodyPr/>
                    <a:lstStyle/>
                    <a:p>
                      <a:pPr algn="ctr"/>
                      <a:r>
                        <a:rPr lang="nb-NO" sz="1200" dirty="0"/>
                        <a:t>Kristiansand</a:t>
                      </a:r>
                    </a:p>
                  </a:txBody>
                  <a:tcPr/>
                </a:tc>
                <a:extLst>
                  <a:ext uri="{0D108BD9-81ED-4DB2-BD59-A6C34878D82A}">
                    <a16:rowId xmlns:a16="http://schemas.microsoft.com/office/drawing/2014/main" val="291333389"/>
                  </a:ext>
                </a:extLst>
              </a:tr>
              <a:tr h="312707">
                <a:tc>
                  <a:txBody>
                    <a:bodyPr/>
                    <a:lstStyle/>
                    <a:p>
                      <a:r>
                        <a:rPr lang="nb-NO" sz="1200" dirty="0"/>
                        <a:t>Sentralitetsklasse</a:t>
                      </a:r>
                    </a:p>
                  </a:txBody>
                  <a:tcPr/>
                </a:tc>
                <a:tc>
                  <a:txBody>
                    <a:bodyPr/>
                    <a:lstStyle/>
                    <a:p>
                      <a:pPr algn="ctr"/>
                      <a:r>
                        <a:rPr lang="nb-NO" sz="1200" dirty="0"/>
                        <a:t>3</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err="1"/>
                        <a:t>Distriktsindeks</a:t>
                      </a:r>
                      <a:endParaRPr lang="nb-NO" sz="1200" dirty="0"/>
                    </a:p>
                  </a:txBody>
                  <a:tcPr/>
                </a:tc>
                <a:tc>
                  <a:txBody>
                    <a:bodyPr/>
                    <a:lstStyle/>
                    <a:p>
                      <a:pPr algn="ctr"/>
                      <a:r>
                        <a:rPr lang="nb-NO" sz="1200" dirty="0"/>
                        <a:t>70,3</a:t>
                      </a:r>
                    </a:p>
                  </a:txBody>
                  <a:tcPr/>
                </a:tc>
                <a:extLst>
                  <a:ext uri="{0D108BD9-81ED-4DB2-BD59-A6C34878D82A}">
                    <a16:rowId xmlns:a16="http://schemas.microsoft.com/office/drawing/2014/main" val="3931694125"/>
                  </a:ext>
                </a:extLst>
              </a:tr>
              <a:tr h="312707">
                <a:tc>
                  <a:txBody>
                    <a:bodyPr/>
                    <a:lstStyle/>
                    <a:p>
                      <a:r>
                        <a:rPr lang="nb-NO" sz="1200" dirty="0"/>
                        <a:t>BA-område</a:t>
                      </a:r>
                    </a:p>
                  </a:txBody>
                  <a:tcPr/>
                </a:tc>
                <a:tc>
                  <a:txBody>
                    <a:bodyPr/>
                    <a:lstStyle/>
                    <a:p>
                      <a:pPr algn="ctr"/>
                      <a:r>
                        <a:rPr lang="nb-NO" sz="1200" dirty="0"/>
                        <a:t>BA41 Kristiansand</a:t>
                      </a:r>
                    </a:p>
                  </a:txBody>
                  <a:tcPr/>
                </a:tc>
                <a:extLst>
                  <a:ext uri="{0D108BD9-81ED-4DB2-BD59-A6C34878D82A}">
                    <a16:rowId xmlns:a16="http://schemas.microsoft.com/office/drawing/2014/main" val="2448623123"/>
                  </a:ext>
                </a:extLst>
              </a:tr>
            </a:tbl>
          </a:graphicData>
        </a:graphic>
      </p:graphicFrame>
      <p:pic>
        <p:nvPicPr>
          <p:cNvPr id="6" name="Bilde 5" descr="Kart over kommunen.">
            <a:extLs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6763" y="124708"/>
            <a:ext cx="2904366" cy="5803819"/>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68972" y="279406"/>
            <a:ext cx="10153651" cy="685606"/>
          </a:xfrm>
        </p:spPr>
        <p:txBody>
          <a:bodyPr/>
          <a:lstStyle/>
          <a:p>
            <a:r>
              <a:rPr lang="nb-NO" dirty="0"/>
              <a:t>Befolkning og demografi</a:t>
            </a:r>
          </a:p>
        </p:txBody>
      </p:sp>
      <p:sp>
        <p:nvSpPr>
          <p:cNvPr id="4" name="TekstSylinder 3"/>
          <p:cNvSpPr txBox="1"/>
          <p:nvPr/>
        </p:nvSpPr>
        <p:spPr>
          <a:xfrm>
            <a:off x="431260" y="4717820"/>
            <a:ext cx="5025019" cy="830997"/>
          </a:xfrm>
          <a:prstGeom prst="rect">
            <a:avLst/>
          </a:prstGeom>
          <a:noFill/>
        </p:spPr>
        <p:txBody>
          <a:bodyPr wrap="square" lIns="91440" tIns="45720" rIns="91440" bIns="45720" rtlCol="0" anchor="t">
            <a:spAutoFit/>
          </a:bodyPr>
          <a:lstStyle/>
          <a:p>
            <a:r>
              <a:rPr lang="nb-NO" sz="1600" dirty="0"/>
              <a:t>SSB spår befolkningsøkning i Vennesla som følge av positivt fødselsoverskudd og positiv netto innvandring. </a:t>
            </a:r>
          </a:p>
        </p:txBody>
      </p:sp>
      <p:sp>
        <p:nvSpPr>
          <p:cNvPr id="8" name="TekstSylinder 7"/>
          <p:cNvSpPr txBox="1"/>
          <p:nvPr/>
        </p:nvSpPr>
        <p:spPr>
          <a:xfrm>
            <a:off x="6202017" y="4717820"/>
            <a:ext cx="5844650" cy="1077218"/>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dagens 4,0 til 2,8 i 2040. Aldringen er sterkere i Vennesla enn snittet for Agder, men utgangsbefolkninga (2026) er noe yngre. </a:t>
            </a:r>
          </a:p>
        </p:txBody>
      </p:sp>
      <p:sp>
        <p:nvSpPr>
          <p:cNvPr id="5" name="TekstSylinder 4">
            <a:extLst>
              <a:ext uri="{FF2B5EF4-FFF2-40B4-BE49-F238E27FC236}">
                <a16:creationId xmlns:a16="http://schemas.microsoft.com/office/drawing/2014/main" id="{83F29B3C-293C-5098-E775-A18F914336EC}"/>
              </a:ext>
            </a:extLst>
          </p:cNvPr>
          <p:cNvSpPr txBox="1"/>
          <p:nvPr/>
        </p:nvSpPr>
        <p:spPr>
          <a:xfrm>
            <a:off x="8972197" y="6274494"/>
            <a:ext cx="3170157" cy="369332"/>
          </a:xfrm>
          <a:prstGeom prst="rect">
            <a:avLst/>
          </a:prstGeom>
          <a:noFill/>
        </p:spPr>
        <p:txBody>
          <a:bodyPr wrap="square" rtlCol="0">
            <a:spAutoFit/>
          </a:bodyPr>
          <a:lstStyle/>
          <a:p>
            <a:pPr algn="l"/>
            <a:r>
              <a:rPr lang="nb-NO" dirty="0">
                <a:hlinkClick r:id="rId3"/>
              </a:rPr>
              <a:t>Rapport befolkningsutvikling</a:t>
            </a:r>
            <a:endParaRPr lang="nb-NO" dirty="0"/>
          </a:p>
        </p:txBody>
      </p:sp>
      <p:pic>
        <p:nvPicPr>
          <p:cNvPr id="7" name="Bilde 6">
            <a:extLst>
              <a:ext uri="{FF2B5EF4-FFF2-40B4-BE49-F238E27FC236}">
                <a16:creationId xmlns:a16="http://schemas.microsoft.com/office/drawing/2014/main" id="{D6D1F61F-0077-F0C2-F42E-18C805D13E4C}"/>
              </a:ext>
            </a:extLst>
          </p:cNvPr>
          <p:cNvPicPr>
            <a:picLocks noChangeAspect="1"/>
          </p:cNvPicPr>
          <p:nvPr/>
        </p:nvPicPr>
        <p:blipFill>
          <a:blip r:embed="rId4"/>
          <a:stretch>
            <a:fillRect/>
          </a:stretch>
        </p:blipFill>
        <p:spPr>
          <a:xfrm>
            <a:off x="6118847" y="1357955"/>
            <a:ext cx="5920587" cy="3178938"/>
          </a:xfrm>
          <a:prstGeom prst="rect">
            <a:avLst/>
          </a:prstGeom>
        </p:spPr>
      </p:pic>
      <p:graphicFrame>
        <p:nvGraphicFramePr>
          <p:cNvPr id="10" name="Diagram 9"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855887992"/>
              </p:ext>
            </p:extLst>
          </p:nvPr>
        </p:nvGraphicFramePr>
        <p:xfrm>
          <a:off x="332173" y="1357955"/>
          <a:ext cx="5025018" cy="317893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r>
              <a:rPr lang="nb-NO" dirty="0"/>
              <a:t>Befolkningsutvikling</a:t>
            </a:r>
          </a:p>
        </p:txBody>
      </p:sp>
      <p:sp>
        <p:nvSpPr>
          <p:cNvPr id="5" name="TekstSylinder 4"/>
          <p:cNvSpPr txBox="1"/>
          <p:nvPr/>
        </p:nvSpPr>
        <p:spPr>
          <a:xfrm>
            <a:off x="496763" y="1197551"/>
            <a:ext cx="5675437" cy="4801314"/>
          </a:xfrm>
          <a:prstGeom prst="rect">
            <a:avLst/>
          </a:prstGeom>
          <a:noFill/>
        </p:spPr>
        <p:txBody>
          <a:bodyPr wrap="square" rtlCol="0">
            <a:spAutoFit/>
          </a:bodyPr>
          <a:lstStyle/>
          <a:p>
            <a:r>
              <a:rPr lang="nb-NO" dirty="0"/>
              <a:t>Fra 2020 til 2026 vokste folketallet i Vennesla med 998 personer (6,8 %), og var i perioden blant kommunene på Agder med sterkest vekst. Størsteparten av veksten kom sentralt, i Vennesla og på </a:t>
            </a:r>
            <a:r>
              <a:rPr lang="nb-NO" dirty="0" err="1"/>
              <a:t>Moseidmoen</a:t>
            </a:r>
            <a:r>
              <a:rPr lang="nb-NO" dirty="0"/>
              <a:t> (826 personer). Også </a:t>
            </a:r>
            <a:r>
              <a:rPr lang="nb-NO" dirty="0" err="1"/>
              <a:t>Ilebekk</a:t>
            </a:r>
            <a:r>
              <a:rPr lang="nb-NO" dirty="0"/>
              <a:t> (63) og Eikeland (36) vokste en del.</a:t>
            </a:r>
          </a:p>
          <a:p>
            <a:endParaRPr lang="nb-NO" dirty="0"/>
          </a:p>
          <a:p>
            <a:r>
              <a:rPr lang="nb-NO" dirty="0"/>
              <a:t>Samtidig har det vært nedgang i mindre sentrale områder. Dette utviklingstrekket, der mange tettsteder og byer vokser mer eller mindre uavhengig av utviklingen i kommunen totalt sett er ikke spesielt for Vennesla. </a:t>
            </a:r>
          </a:p>
          <a:p>
            <a:endParaRPr lang="nb-NO" dirty="0"/>
          </a:p>
          <a:p>
            <a:r>
              <a:rPr lang="nb-NO" dirty="0"/>
              <a:t>Innvandring til byene, aldring, og søken etter nærhet til service/tjenester​ og arbeidsmarked​ er vanlige forklaringer på at trykket er størst i de sentrale områdene i en kommune.</a:t>
            </a:r>
          </a:p>
        </p:txBody>
      </p:sp>
      <p:pic>
        <p:nvPicPr>
          <p:cNvPr id="6" name="Bilde 5">
            <a:extLst>
              <a:ext uri="{FF2B5EF4-FFF2-40B4-BE49-F238E27FC236}">
                <a16:creationId xmlns:a16="http://schemas.microsoft.com/office/drawing/2014/main" id="{4F7E35F5-0558-C58D-8A13-5B953965E8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3686" y="162790"/>
            <a:ext cx="5760028" cy="5760028"/>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14248" y="295469"/>
            <a:ext cx="2701895" cy="685606"/>
          </a:xfrm>
        </p:spPr>
        <p:txBody>
          <a:bodyPr/>
          <a:lstStyle/>
          <a:p>
            <a:r>
              <a:rPr lang="nb-NO" dirty="0"/>
              <a:t>Boligbygging </a:t>
            </a:r>
          </a:p>
        </p:txBody>
      </p:sp>
      <p:sp>
        <p:nvSpPr>
          <p:cNvPr id="7" name="Plassholder for innhold 2"/>
          <p:cNvSpPr txBox="1">
            <a:spLocks/>
          </p:cNvSpPr>
          <p:nvPr/>
        </p:nvSpPr>
        <p:spPr>
          <a:xfrm>
            <a:off x="309802" y="1221115"/>
            <a:ext cx="5709162" cy="100497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igangsatt i gjennomsnitt 78 boliger i året, hvorav                ca. 32 % var eneboliger.</a:t>
            </a:r>
          </a:p>
        </p:txBody>
      </p:sp>
      <p:sp>
        <p:nvSpPr>
          <p:cNvPr id="6" name="Tittel 1">
            <a:extLst>
              <a:ext uri="{FF2B5EF4-FFF2-40B4-BE49-F238E27FC236}">
                <a16:creationId xmlns:a16="http://schemas.microsoft.com/office/drawing/2014/main" id="{737E8F52-038D-D400-9B06-75EBB49C426F}"/>
              </a:ext>
            </a:extLst>
          </p:cNvPr>
          <p:cNvSpPr txBox="1">
            <a:spLocks/>
          </p:cNvSpPr>
          <p:nvPr/>
        </p:nvSpPr>
        <p:spPr>
          <a:xfrm>
            <a:off x="6621666" y="295469"/>
            <a:ext cx="2701895"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dirty="0"/>
              <a:t>Boligmasse </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6 902 boliger i kommunen (bebodde og ubebodde).</a:t>
            </a:r>
          </a:p>
        </p:txBody>
      </p:sp>
      <p:sp>
        <p:nvSpPr>
          <p:cNvPr id="5" name="TekstSylinder 4">
            <a:extLst>
              <a:ext uri="{FF2B5EF4-FFF2-40B4-BE49-F238E27FC236}">
                <a16:creationId xmlns:a16="http://schemas.microsoft.com/office/drawing/2014/main" id="{5B1FBFD1-E4CA-492F-5C25-9DD945104378}"/>
              </a:ext>
            </a:extLst>
          </p:cNvPr>
          <p:cNvSpPr txBox="1"/>
          <p:nvPr/>
        </p:nvSpPr>
        <p:spPr>
          <a:xfrm>
            <a:off x="9557611" y="6247747"/>
            <a:ext cx="2423432" cy="369332"/>
          </a:xfrm>
          <a:prstGeom prst="rect">
            <a:avLst/>
          </a:prstGeom>
          <a:noFill/>
        </p:spPr>
        <p:txBody>
          <a:bodyPr wrap="square" rtlCol="0">
            <a:spAutoFit/>
          </a:bodyPr>
          <a:lstStyle/>
          <a:p>
            <a:pPr algn="l"/>
            <a:r>
              <a:rPr lang="nb-NO" dirty="0">
                <a:hlinkClick r:id="rId3"/>
              </a:rPr>
              <a:t>Rapport boligstatistikk</a:t>
            </a:r>
            <a:endParaRPr lang="nb-NO" dirty="0"/>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426077650"/>
              </p:ext>
            </p:extLst>
          </p:nvPr>
        </p:nvGraphicFramePr>
        <p:xfrm>
          <a:off x="614248" y="2466125"/>
          <a:ext cx="5005070"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1848925330"/>
              </p:ext>
            </p:extLst>
          </p:nvPr>
        </p:nvGraphicFramePr>
        <p:xfrm>
          <a:off x="6572684" y="2466125"/>
          <a:ext cx="5385912" cy="33523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6371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1986080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7" y="148216"/>
            <a:ext cx="5277911" cy="685606"/>
          </a:xfrm>
        </p:spPr>
        <p:txBody>
          <a:bodyPr/>
          <a:lstStyle/>
          <a:p>
            <a:r>
              <a:rPr lang="nb-NO" dirty="0"/>
              <a:t>Sysselsetting</a:t>
            </a:r>
          </a:p>
        </p:txBody>
      </p:sp>
      <p:sp>
        <p:nvSpPr>
          <p:cNvPr id="5" name="Plassholder for innhold 3"/>
          <p:cNvSpPr>
            <a:spLocks noGrp="1"/>
          </p:cNvSpPr>
          <p:nvPr>
            <p:ph sz="half" idx="1"/>
          </p:nvPr>
        </p:nvSpPr>
        <p:spPr>
          <a:xfrm>
            <a:off x="573576" y="874675"/>
            <a:ext cx="5277911" cy="3145690"/>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pPr marL="0" indent="0">
              <a:buNone/>
            </a:pPr>
            <a:r>
              <a:rPr lang="nb-NO" sz="2000" i="1" dirty="0"/>
              <a:t>Vennesla:</a:t>
            </a:r>
          </a:p>
          <a:p>
            <a:r>
              <a:rPr lang="nb-NO" sz="2000" dirty="0"/>
              <a:t>Sysselsettingsandel rett under snittet i fylket. Sysselsettingsandelen er høyere en snittet for menn, og noe lavere enn snittet for kvinner.</a:t>
            </a:r>
          </a:p>
          <a:p>
            <a:endParaRPr lang="nb-NO" sz="2000" dirty="0"/>
          </a:p>
        </p:txBody>
      </p:sp>
      <p:sp>
        <p:nvSpPr>
          <p:cNvPr id="8" name="TekstSylinder 7">
            <a:extLst>
              <a:ext uri="{FF2B5EF4-FFF2-40B4-BE49-F238E27FC236}">
                <a16:creationId xmlns:a16="http://schemas.microsoft.com/office/drawing/2014/main" id="{F3E556F4-2EAE-6ACC-564F-6C56A234AA9D}"/>
              </a:ext>
            </a:extLst>
          </p:cNvPr>
          <p:cNvSpPr txBox="1"/>
          <p:nvPr/>
        </p:nvSpPr>
        <p:spPr>
          <a:xfrm>
            <a:off x="9095920" y="6227044"/>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7" name="Tabell 6">
            <a:extLst>
              <a:ext uri="{FF2B5EF4-FFF2-40B4-BE49-F238E27FC236}">
                <a16:creationId xmlns:a16="http://schemas.microsoft.com/office/drawing/2014/main" id="{9FA1798A-EB1F-3552-F7DB-8ADE268804B5}"/>
              </a:ext>
            </a:extLst>
          </p:cNvPr>
          <p:cNvGraphicFramePr>
            <a:graphicFrameLocks noGrp="1"/>
          </p:cNvGraphicFramePr>
          <p:nvPr>
            <p:extLst>
              <p:ext uri="{D42A27DB-BD31-4B8C-83A1-F6EECF244321}">
                <p14:modId xmlns:p14="http://schemas.microsoft.com/office/powerpoint/2010/main" val="1179203601"/>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Vennesla</a:t>
                      </a:r>
                    </a:p>
                  </a:txBody>
                  <a:tcPr anchor="ctr"/>
                </a:tc>
                <a:tc>
                  <a:txBody>
                    <a:bodyPr/>
                    <a:lstStyle/>
                    <a:p>
                      <a:pPr algn="ctr"/>
                      <a:r>
                        <a:rPr lang="nb-NO" sz="1400" b="0" dirty="0"/>
                        <a:t>73,4</a:t>
                      </a:r>
                    </a:p>
                  </a:txBody>
                  <a:tcPr anchor="ctr"/>
                </a:tc>
                <a:tc>
                  <a:txBody>
                    <a:bodyPr/>
                    <a:lstStyle/>
                    <a:p>
                      <a:pPr algn="ctr"/>
                      <a:r>
                        <a:rPr lang="nb-NO" sz="1400" b="0" dirty="0"/>
                        <a:t>77,6</a:t>
                      </a:r>
                    </a:p>
                  </a:txBody>
                  <a:tcPr anchor="ctr"/>
                </a:tc>
                <a:tc>
                  <a:txBody>
                    <a:bodyPr/>
                    <a:lstStyle/>
                    <a:p>
                      <a:pPr algn="ctr"/>
                      <a:r>
                        <a:rPr lang="nb-NO" sz="1400" b="0"/>
                        <a:t>69,0</a:t>
                      </a:r>
                      <a:endParaRPr lang="nb-NO" sz="1400" b="0" dirty="0"/>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a:t>Norge</a:t>
                      </a:r>
                      <a:endParaRPr lang="nb-NO" sz="1400" b="1"/>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334204D4-23ED-FCCF-BDB8-AE9C08B7F994}"/>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5DBE9006-46E2-EE3F-DD6C-E9B7257AAE7E}"/>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0574" y="443797"/>
            <a:ext cx="5218706" cy="557044"/>
          </a:xfrm>
        </p:spPr>
        <p:txBody>
          <a:bodyPr/>
          <a:lstStyle/>
          <a:p>
            <a:pPr algn="ctr"/>
            <a:r>
              <a:rPr lang="nb-NO" dirty="0">
                <a:solidFill>
                  <a:schemeClr val="bg2">
                    <a:lumMod val="10000"/>
                  </a:schemeClr>
                </a:solidFill>
              </a:rPr>
              <a:t>Bo- og arbeidsmarkeder</a:t>
            </a:r>
          </a:p>
        </p:txBody>
      </p:sp>
      <p:pic>
        <p:nvPicPr>
          <p:cNvPr id="2050" name="Picture 2" descr="Kart som viser bo- og arbeidsmarkedsregioner i Agder.">
            <a:extLst>
              <a:ext uri="{C183D7F6-B498-43B3-948B-1728B52AA6E4}">
                <adec:decorative xmlns:adec="http://schemas.microsoft.com/office/drawing/2017/decorative" val="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1" name="Gruppe 30">
            <a:extLst>
              <a:ext uri="{C183D7F6-B498-43B3-948B-1728B52AA6E4}">
                <adec:decorative xmlns:adec="http://schemas.microsoft.com/office/drawing/2017/decorative" val="1"/>
              </a:ext>
            </a:extLst>
          </p:cNvPr>
          <p:cNvGrpSpPr/>
          <p:nvPr/>
        </p:nvGrpSpPr>
        <p:grpSpPr>
          <a:xfrm>
            <a:off x="7215267" y="1071612"/>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 name="TekstSylinder 5">
            <a:extLst>
              <a:ext uri="{FF2B5EF4-FFF2-40B4-BE49-F238E27FC236}">
                <a16:creationId xmlns:a16="http://schemas.microsoft.com/office/drawing/2014/main" id="{03F955CF-005E-103F-12D4-34F9926DBD29}"/>
              </a:ext>
            </a:extLst>
          </p:cNvPr>
          <p:cNvSpPr txBox="1"/>
          <p:nvPr/>
        </p:nvSpPr>
        <p:spPr>
          <a:xfrm>
            <a:off x="10235152" y="314950"/>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BA47 Sirdal</a:t>
            </a: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a:t>Kilde: TØI 1713/2019</a:t>
            </a:r>
          </a:p>
        </p:txBody>
      </p:sp>
      <p:sp>
        <p:nvSpPr>
          <p:cNvPr id="29" name="TekstSylinder 28"/>
          <p:cNvSpPr txBox="1"/>
          <p:nvPr/>
        </p:nvSpPr>
        <p:spPr>
          <a:xfrm>
            <a:off x="4700840" y="2782167"/>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sp>
        <p:nvSpPr>
          <p:cNvPr id="4" name="TekstSylinder 3">
            <a:extLst>
              <a:ext uri="{FF2B5EF4-FFF2-40B4-BE49-F238E27FC236}">
                <a16:creationId xmlns:a16="http://schemas.microsoft.com/office/drawing/2014/main" id="{5FC1C5A7-1894-9903-4166-044744EBBE9F}"/>
              </a:ext>
            </a:extLst>
          </p:cNvPr>
          <p:cNvSpPr txBox="1"/>
          <p:nvPr/>
        </p:nvSpPr>
        <p:spPr>
          <a:xfrm>
            <a:off x="8281141" y="6135280"/>
            <a:ext cx="2067793" cy="369332"/>
          </a:xfrm>
          <a:prstGeom prst="rect">
            <a:avLst/>
          </a:prstGeom>
          <a:noFill/>
        </p:spPr>
        <p:txBody>
          <a:bodyPr wrap="square" rtlCol="0">
            <a:spAutoFit/>
          </a:bodyPr>
          <a:lstStyle/>
          <a:p>
            <a:pPr algn="l"/>
            <a:r>
              <a:rPr lang="nb-NO" dirty="0">
                <a:hlinkClick r:id="rId4"/>
              </a:rPr>
              <a:t>Rapport pendling</a:t>
            </a:r>
            <a:endParaRPr lang="nb-NO" dirty="0"/>
          </a:p>
        </p:txBody>
      </p:sp>
      <p:graphicFrame>
        <p:nvGraphicFramePr>
          <p:cNvPr id="40" name="Tabell 39">
            <a:extLst>
              <a:ext uri="{FF2B5EF4-FFF2-40B4-BE49-F238E27FC236}">
                <a16:creationId xmlns:a16="http://schemas.microsoft.com/office/drawing/2014/main" id="{AC69741E-2457-38C9-11AE-6C11F3BE86DB}"/>
              </a:ext>
            </a:extLst>
          </p:cNvPr>
          <p:cNvGraphicFramePr>
            <a:graphicFrameLocks noGrp="1"/>
          </p:cNvGraphicFramePr>
          <p:nvPr>
            <p:extLst>
              <p:ext uri="{D42A27DB-BD31-4B8C-83A1-F6EECF244321}">
                <p14:modId xmlns:p14="http://schemas.microsoft.com/office/powerpoint/2010/main" val="1287994686"/>
              </p:ext>
            </p:extLst>
          </p:nvPr>
        </p:nvGraphicFramePr>
        <p:xfrm>
          <a:off x="743541" y="2575052"/>
          <a:ext cx="3670301" cy="1543050"/>
        </p:xfrm>
        <a:graphic>
          <a:graphicData uri="http://schemas.openxmlformats.org/drawingml/2006/table">
            <a:tbl>
              <a:tblPr/>
              <a:tblGrid>
                <a:gridCol w="1433860">
                  <a:extLst>
                    <a:ext uri="{9D8B030D-6E8A-4147-A177-3AD203B41FA5}">
                      <a16:colId xmlns:a16="http://schemas.microsoft.com/office/drawing/2014/main" val="1230897475"/>
                    </a:ext>
                  </a:extLst>
                </a:gridCol>
                <a:gridCol w="1383411">
                  <a:extLst>
                    <a:ext uri="{9D8B030D-6E8A-4147-A177-3AD203B41FA5}">
                      <a16:colId xmlns:a16="http://schemas.microsoft.com/office/drawing/2014/main" val="83495368"/>
                    </a:ext>
                  </a:extLst>
                </a:gridCol>
                <a:gridCol w="853030">
                  <a:extLst>
                    <a:ext uri="{9D8B030D-6E8A-4147-A177-3AD203B41FA5}">
                      <a16:colId xmlns:a16="http://schemas.microsoft.com/office/drawing/2014/main" val="3243576381"/>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dirty="0">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2056622280"/>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3 540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038535300"/>
                  </a:ext>
                </a:extLst>
              </a:tr>
              <a:tr h="219075">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3 107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63559979"/>
                  </a:ext>
                </a:extLst>
              </a:tr>
              <a:tr h="219075">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133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4276641948"/>
                  </a:ext>
                </a:extLst>
              </a:tr>
              <a:tr h="219075">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110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185130926"/>
                  </a:ext>
                </a:extLst>
              </a:tr>
              <a:tr h="219075">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84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337142241"/>
                  </a:ext>
                </a:extLst>
              </a:tr>
              <a:tr h="219075">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80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29099232"/>
                  </a:ext>
                </a:extLst>
              </a:tr>
            </a:tbl>
          </a:graphicData>
        </a:graphic>
      </p:graphicFrame>
      <p:graphicFrame>
        <p:nvGraphicFramePr>
          <p:cNvPr id="41" name="Tabell 40">
            <a:extLst>
              <a:ext uri="{FF2B5EF4-FFF2-40B4-BE49-F238E27FC236}">
                <a16:creationId xmlns:a16="http://schemas.microsoft.com/office/drawing/2014/main" id="{6D17EEC0-F693-4876-D472-77503F5718DB}"/>
              </a:ext>
            </a:extLst>
          </p:cNvPr>
          <p:cNvGraphicFramePr>
            <a:graphicFrameLocks noGrp="1"/>
          </p:cNvGraphicFramePr>
          <p:nvPr>
            <p:extLst>
              <p:ext uri="{D42A27DB-BD31-4B8C-83A1-F6EECF244321}">
                <p14:modId xmlns:p14="http://schemas.microsoft.com/office/powerpoint/2010/main" val="3247688995"/>
              </p:ext>
            </p:extLst>
          </p:nvPr>
        </p:nvGraphicFramePr>
        <p:xfrm>
          <a:off x="726477" y="4335359"/>
          <a:ext cx="3670301" cy="1600200"/>
        </p:xfrm>
        <a:graphic>
          <a:graphicData uri="http://schemas.openxmlformats.org/drawingml/2006/table">
            <a:tbl>
              <a:tblPr/>
              <a:tblGrid>
                <a:gridCol w="1433860">
                  <a:extLst>
                    <a:ext uri="{9D8B030D-6E8A-4147-A177-3AD203B41FA5}">
                      <a16:colId xmlns:a16="http://schemas.microsoft.com/office/drawing/2014/main" val="2703532360"/>
                    </a:ext>
                  </a:extLst>
                </a:gridCol>
                <a:gridCol w="1322831">
                  <a:extLst>
                    <a:ext uri="{9D8B030D-6E8A-4147-A177-3AD203B41FA5}">
                      <a16:colId xmlns:a16="http://schemas.microsoft.com/office/drawing/2014/main" val="807378862"/>
                    </a:ext>
                  </a:extLst>
                </a:gridCol>
                <a:gridCol w="913610">
                  <a:extLst>
                    <a:ext uri="{9D8B030D-6E8A-4147-A177-3AD203B41FA5}">
                      <a16:colId xmlns:a16="http://schemas.microsoft.com/office/drawing/2014/main" val="298298523"/>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4129906449"/>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3 540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666279971"/>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1 095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938611046"/>
                  </a:ext>
                </a:extLst>
              </a:tr>
              <a:tr h="228600">
                <a:tc>
                  <a:txBody>
                    <a:bodyPr/>
                    <a:lstStyle/>
                    <a:p>
                      <a:pPr algn="l" fontAlgn="b">
                        <a:buNone/>
                      </a:pPr>
                      <a:r>
                        <a:rPr lang="nb-NO" sz="1400" b="0" i="0" u="none" strike="noStrike">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117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388822831"/>
                  </a:ext>
                </a:extLst>
              </a:tr>
              <a:tr h="228600">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79</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025928085"/>
                  </a:ext>
                </a:extLst>
              </a:tr>
              <a:tr h="228600">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30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4011210188"/>
                  </a:ext>
                </a:extLst>
              </a:tr>
              <a:tr h="228600">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30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735906502"/>
                  </a:ext>
                </a:extLst>
              </a:tr>
            </a:tbl>
          </a:graphicData>
        </a:graphic>
      </p:graphicFrame>
      <p:sp>
        <p:nvSpPr>
          <p:cNvPr id="3" name="Plassholder for innhold 2"/>
          <p:cNvSpPr>
            <a:spLocks noGrp="1"/>
          </p:cNvSpPr>
          <p:nvPr>
            <p:ph idx="1"/>
          </p:nvPr>
        </p:nvSpPr>
        <p:spPr>
          <a:xfrm>
            <a:off x="527347" y="1149798"/>
            <a:ext cx="6638766" cy="1313026"/>
          </a:xfrm>
        </p:spPr>
        <p:txBody>
          <a:bodyPr>
            <a:noAutofit/>
          </a:bodyPr>
          <a:lstStyle/>
          <a:p>
            <a:r>
              <a:rPr lang="nb-NO" sz="2000" dirty="0"/>
              <a:t>Vennesla hører til Kristiansand bo- og arbeidsmarkedsregion, og 46 % av de sysselsatte i Vennesla hadde arbeidssted i Kristiansand kommune per 4. kvartal 2025 (SSB). </a:t>
            </a:r>
            <a:r>
              <a:rPr lang="nb-NO" sz="2000"/>
              <a:t>41 </a:t>
            </a:r>
            <a:r>
              <a:rPr lang="nb-NO" sz="2000" dirty="0"/>
              <a:t>% jobber i egen kommune.</a:t>
            </a:r>
          </a:p>
          <a:p>
            <a:endParaRPr lang="nb-NO" sz="2000" i="1" dirty="0"/>
          </a:p>
        </p:txBody>
      </p:sp>
    </p:spTree>
    <p:extLst>
      <p:ext uri="{BB962C8B-B14F-4D97-AF65-F5344CB8AC3E}">
        <p14:creationId xmlns:p14="http://schemas.microsoft.com/office/powerpoint/2010/main" val="3156779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Sektorfordeling og ansattutvikling</a:t>
            </a:r>
          </a:p>
        </p:txBody>
      </p:sp>
      <p:sp>
        <p:nvSpPr>
          <p:cNvPr id="10" name="TekstSylinder 9"/>
          <p:cNvSpPr txBox="1"/>
          <p:nvPr/>
        </p:nvSpPr>
        <p:spPr>
          <a:xfrm>
            <a:off x="676027" y="4556393"/>
            <a:ext cx="5865341" cy="830997"/>
          </a:xfrm>
          <a:prstGeom prst="rect">
            <a:avLst/>
          </a:prstGeom>
          <a:noFill/>
        </p:spPr>
        <p:txBody>
          <a:bodyPr wrap="square" rtlCol="0">
            <a:spAutoFit/>
          </a:bodyPr>
          <a:lstStyle/>
          <a:p>
            <a:pPr algn="l"/>
            <a:r>
              <a:rPr lang="nb-NO" sz="1600" dirty="0"/>
              <a:t>Vennesla har en lavere andel ansatte i privat sektor enn snittet for Agder og Norge. Antall ansatte i privat sektor har gått ned med ca. 170 personer fra 2022 til 2025.</a:t>
            </a:r>
          </a:p>
        </p:txBody>
      </p:sp>
      <p:graphicFrame>
        <p:nvGraphicFramePr>
          <p:cNvPr id="8" name="Tabell 7">
            <a:extLst>
              <a:ext uri="{FF2B5EF4-FFF2-40B4-BE49-F238E27FC236}">
                <a16:creationId xmlns:a16="http://schemas.microsoft.com/office/drawing/2014/main" id="{7D00E17E-CF84-A2BA-DEC3-ED7A95870458}"/>
              </a:ext>
            </a:extLst>
          </p:cNvPr>
          <p:cNvGraphicFramePr>
            <a:graphicFrameLocks noGrp="1"/>
          </p:cNvGraphicFramePr>
          <p:nvPr>
            <p:extLst>
              <p:ext uri="{D42A27DB-BD31-4B8C-83A1-F6EECF244321}">
                <p14:modId xmlns:p14="http://schemas.microsoft.com/office/powerpoint/2010/main" val="1567484445"/>
              </p:ext>
            </p:extLst>
          </p:nvPr>
        </p:nvGraphicFramePr>
        <p:xfrm>
          <a:off x="7677338" y="4486309"/>
          <a:ext cx="4345664" cy="1387878"/>
        </p:xfrm>
        <a:graphic>
          <a:graphicData uri="http://schemas.openxmlformats.org/drawingml/2006/table">
            <a:tbl>
              <a:tblPr firstRow="1"/>
              <a:tblGrid>
                <a:gridCol w="1602464">
                  <a:extLst>
                    <a:ext uri="{9D8B030D-6E8A-4147-A177-3AD203B41FA5}">
                      <a16:colId xmlns:a16="http://schemas.microsoft.com/office/drawing/2014/main" val="3080505020"/>
                    </a:ext>
                  </a:extLst>
                </a:gridCol>
                <a:gridCol w="497941">
                  <a:extLst>
                    <a:ext uri="{9D8B030D-6E8A-4147-A177-3AD203B41FA5}">
                      <a16:colId xmlns:a16="http://schemas.microsoft.com/office/drawing/2014/main" val="1022726935"/>
                    </a:ext>
                  </a:extLst>
                </a:gridCol>
                <a:gridCol w="607278">
                  <a:extLst>
                    <a:ext uri="{9D8B030D-6E8A-4147-A177-3AD203B41FA5}">
                      <a16:colId xmlns:a16="http://schemas.microsoft.com/office/drawing/2014/main" val="130624870"/>
                    </a:ext>
                  </a:extLst>
                </a:gridCol>
                <a:gridCol w="701992">
                  <a:extLst>
                    <a:ext uri="{9D8B030D-6E8A-4147-A177-3AD203B41FA5}">
                      <a16:colId xmlns:a16="http://schemas.microsoft.com/office/drawing/2014/main" val="2951602440"/>
                    </a:ext>
                  </a:extLst>
                </a:gridCol>
                <a:gridCol w="935989">
                  <a:extLst>
                    <a:ext uri="{9D8B030D-6E8A-4147-A177-3AD203B41FA5}">
                      <a16:colId xmlns:a16="http://schemas.microsoft.com/office/drawing/2014/main" val="2444908798"/>
                    </a:ext>
                  </a:extLst>
                </a:gridCol>
              </a:tblGrid>
              <a:tr h="150987">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Vennesla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3204994059"/>
                  </a:ext>
                </a:extLst>
              </a:tr>
              <a:tr h="150987">
                <a:tc>
                  <a:txBody>
                    <a:bodyPr/>
                    <a:lstStyle/>
                    <a:p>
                      <a:pPr algn="l" fontAlgn="b"/>
                      <a:r>
                        <a:rPr lang="nb-NO" sz="1000" b="1" i="0" u="none" strike="noStrike" dirty="0">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8784048"/>
                  </a:ext>
                </a:extLst>
              </a:tr>
              <a:tr h="223543">
                <a:tc>
                  <a:txBody>
                    <a:bodyPr/>
                    <a:lstStyle/>
                    <a:p>
                      <a:pPr algn="l" fontAlgn="b"/>
                      <a:r>
                        <a:rPr lang="nb-NO" sz="1000" b="0" i="0" u="none" strike="noStrike" dirty="0">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0170919"/>
                  </a:ext>
                </a:extLst>
              </a:tr>
              <a:tr h="293092">
                <a:tc>
                  <a:txBody>
                    <a:bodyPr/>
                    <a:lstStyle/>
                    <a:p>
                      <a:pPr algn="l" fontAlgn="b"/>
                      <a:r>
                        <a:rPr lang="nb-NO" sz="1000" b="0" i="0" u="none" strike="noStrike" dirty="0">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49251965"/>
                  </a:ext>
                </a:extLst>
              </a:tr>
              <a:tr h="150987">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11146908"/>
                  </a:ext>
                </a:extLst>
              </a:tr>
              <a:tr h="223543">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1 582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981977"/>
                  </a:ext>
                </a:extLst>
              </a:tr>
              <a:tr h="150987">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2 772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60,1 %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9943142"/>
                  </a:ext>
                </a:extLst>
              </a:tr>
            </a:tbl>
          </a:graphicData>
        </a:graphic>
      </p:graphicFrame>
      <p:graphicFrame>
        <p:nvGraphicFramePr>
          <p:cNvPr id="4" name="Diagram 3"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1904550886"/>
              </p:ext>
            </p:extLst>
          </p:nvPr>
        </p:nvGraphicFramePr>
        <p:xfrm>
          <a:off x="426318" y="1233521"/>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3118400801"/>
              </p:ext>
            </p:extLst>
          </p:nvPr>
        </p:nvGraphicFramePr>
        <p:xfrm>
          <a:off x="6962775" y="1233521"/>
          <a:ext cx="5229225" cy="30104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Næringsstruktur – 4. </a:t>
            </a:r>
            <a:r>
              <a:rPr lang="nb-NO"/>
              <a:t>kvartal 2025</a:t>
            </a:r>
            <a:endParaRPr lang="nb-NO" dirty="0"/>
          </a:p>
        </p:txBody>
      </p:sp>
      <p:sp>
        <p:nvSpPr>
          <p:cNvPr id="10" name="TekstSylinder 9"/>
          <p:cNvSpPr txBox="1"/>
          <p:nvPr/>
        </p:nvSpPr>
        <p:spPr>
          <a:xfrm>
            <a:off x="357977" y="5228455"/>
            <a:ext cx="11661303" cy="584775"/>
          </a:xfrm>
          <a:prstGeom prst="rect">
            <a:avLst/>
          </a:prstGeom>
          <a:noFill/>
        </p:spPr>
        <p:txBody>
          <a:bodyPr wrap="square" rtlCol="0">
            <a:spAutoFit/>
          </a:bodyPr>
          <a:lstStyle/>
          <a:p>
            <a:r>
              <a:rPr lang="nb-NO" sz="1600" dirty="0"/>
              <a:t>Huntonit AS er den største private arbeidsgiveren i Vennesla (trevareindustri), mens VEF entreprenør (oppføring av bygninger) og Ulstein AS (Takarbeid) er de største virksomhetene innenfor bygg og anlegg.</a:t>
            </a:r>
          </a:p>
        </p:txBody>
      </p:sp>
      <p:sp>
        <p:nvSpPr>
          <p:cNvPr id="5" name="TekstSylinder 4">
            <a:extLst>
              <a:ext uri="{FF2B5EF4-FFF2-40B4-BE49-F238E27FC236}">
                <a16:creationId xmlns:a16="http://schemas.microsoft.com/office/drawing/2014/main" id="{2F7C93F8-5EAD-96C3-9812-A7D2E6D197B2}"/>
              </a:ext>
            </a:extLst>
          </p:cNvPr>
          <p:cNvSpPr txBox="1"/>
          <p:nvPr/>
        </p:nvSpPr>
        <p:spPr>
          <a:xfrm>
            <a:off x="9300308" y="6228541"/>
            <a:ext cx="2846216" cy="369332"/>
          </a:xfrm>
          <a:prstGeom prst="rect">
            <a:avLst/>
          </a:prstGeom>
          <a:noFill/>
        </p:spPr>
        <p:txBody>
          <a:bodyPr wrap="square" rtlCol="0">
            <a:spAutoFit/>
          </a:bodyPr>
          <a:lstStyle/>
          <a:p>
            <a:pPr algn="l"/>
            <a:r>
              <a:rPr lang="nb-NO" dirty="0">
                <a:hlinkClick r:id="rId3"/>
              </a:rPr>
              <a:t>Rapport næringsstruktur</a:t>
            </a:r>
            <a:endParaRPr lang="nb-NO" dirty="0"/>
          </a:p>
        </p:txBody>
      </p:sp>
      <mc:AlternateContent xmlns:mc="http://schemas.openxmlformats.org/markup-compatibility/2006" xmlns:cx1="http://schemas.microsoft.com/office/drawing/2015/9/8/chartex">
        <mc:Choice Requires="cx1">
          <p:graphicFrame>
            <p:nvGraphicFramePr>
              <p:cNvPr id="3" name="Diagram 2"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160491551"/>
                  </p:ext>
                </p:extLst>
              </p:nvPr>
            </p:nvGraphicFramePr>
            <p:xfrm>
              <a:off x="357978" y="1471970"/>
              <a:ext cx="4939580"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3" name="Diagram 2"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357978" y="1471970"/>
                <a:ext cx="4939580" cy="3557588"/>
              </a:xfrm>
              <a:prstGeom prst="rect">
                <a:avLst/>
              </a:prstGeom>
            </p:spPr>
          </p:pic>
        </mc:Fallback>
      </mc:AlternateContent>
      <p:graphicFrame>
        <p:nvGraphicFramePr>
          <p:cNvPr id="6" name="Diagram 5"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3386159500"/>
              </p:ext>
            </p:extLst>
          </p:nvPr>
        </p:nvGraphicFramePr>
        <p:xfrm>
          <a:off x="5436706" y="1471970"/>
          <a:ext cx="6600489"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56117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Grunnskolepoeng</a:t>
            </a:r>
          </a:p>
        </p:txBody>
      </p:sp>
      <p:sp>
        <p:nvSpPr>
          <p:cNvPr id="3" name="Plassholder for innhold 2"/>
          <p:cNvSpPr>
            <a:spLocks noGrp="1"/>
          </p:cNvSpPr>
          <p:nvPr>
            <p:ph idx="1"/>
          </p:nvPr>
        </p:nvSpPr>
        <p:spPr>
          <a:xfrm>
            <a:off x="516862" y="1300163"/>
            <a:ext cx="4316396" cy="3679342"/>
          </a:xfrm>
        </p:spPr>
        <p:txBody>
          <a:bodyPr/>
          <a:lstStyle/>
          <a:p>
            <a:r>
              <a:rPr lang="nb-NO" sz="2000" dirty="0"/>
              <a:t>Vennesla ligger under snittet for fylket i hele perioden fra </a:t>
            </a:r>
            <a:r>
              <a:rPr lang="nb-NO" sz="2000"/>
              <a:t>2022 til 2026.</a:t>
            </a:r>
            <a:endParaRPr lang="nb-NO" sz="2000" dirty="0"/>
          </a:p>
          <a:p>
            <a:endParaRPr lang="nb-NO" sz="2000" dirty="0"/>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5" name="TekstSylinder 4">
            <a:extLst>
              <a:ext uri="{FF2B5EF4-FFF2-40B4-BE49-F238E27FC236}">
                <a16:creationId xmlns:a16="http://schemas.microsoft.com/office/drawing/2014/main" id="{50290BA9-D70D-0342-B4E7-74798D545853}"/>
              </a:ext>
            </a:extLst>
          </p:cNvPr>
          <p:cNvSpPr txBox="1"/>
          <p:nvPr/>
        </p:nvSpPr>
        <p:spPr>
          <a:xfrm>
            <a:off x="693477" y="5216448"/>
            <a:ext cx="3016078" cy="369332"/>
          </a:xfrm>
          <a:prstGeom prst="rect">
            <a:avLst/>
          </a:prstGeom>
          <a:noFill/>
        </p:spPr>
        <p:txBody>
          <a:bodyPr wrap="square" rtlCol="0">
            <a:spAutoFit/>
          </a:bodyPr>
          <a:lstStyle/>
          <a:p>
            <a:pPr algn="l"/>
            <a:r>
              <a:rPr lang="nb-NO">
                <a:hlinkClick r:id="rId3"/>
              </a:rPr>
              <a:t>Rapport grunnskolepoeng</a:t>
            </a:r>
            <a:endParaRPr lang="nb-NO"/>
          </a:p>
        </p:txBody>
      </p:sp>
      <p:graphicFrame>
        <p:nvGraphicFramePr>
          <p:cNvPr id="6" name="Diagram 5">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3430912587"/>
              </p:ext>
            </p:extLst>
          </p:nvPr>
        </p:nvGraphicFramePr>
        <p:xfrm>
          <a:off x="5307620" y="1300163"/>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Fullføring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031325"/>
          </a:xfrm>
          <a:prstGeom prst="rect">
            <a:avLst/>
          </a:prstGeom>
          <a:noFill/>
        </p:spPr>
        <p:txBody>
          <a:bodyPr wrap="square" rtlCol="0">
            <a:spAutoFit/>
          </a:bodyPr>
          <a:lstStyle/>
          <a:p>
            <a:pPr marL="285750" indent="-285750">
              <a:buFont typeface="Arial" panose="020B0604020202020204" pitchFamily="34" charset="0"/>
              <a:buChar char="•"/>
            </a:pPr>
            <a:r>
              <a:rPr lang="nb-NO" dirty="0"/>
              <a:t>For 2018-kullet var fullføringsgraden i kommunen 81,9 %. Dette er lavere enn snittet for Agder og Norge.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4" name="Tabell 3">
            <a:extLst>
              <a:ext uri="{FF2B5EF4-FFF2-40B4-BE49-F238E27FC236}">
                <a16:creationId xmlns:a16="http://schemas.microsoft.com/office/drawing/2014/main" id="{06B072C2-B385-379E-C722-FDE8230BD975}"/>
              </a:ext>
            </a:extLst>
          </p:cNvPr>
          <p:cNvGraphicFramePr>
            <a:graphicFrameLocks noGrp="1"/>
          </p:cNvGraphicFramePr>
          <p:nvPr>
            <p:extLst>
              <p:ext uri="{D42A27DB-BD31-4B8C-83A1-F6EECF244321}">
                <p14:modId xmlns:p14="http://schemas.microsoft.com/office/powerpoint/2010/main" val="962170423"/>
              </p:ext>
            </p:extLst>
          </p:nvPr>
        </p:nvGraphicFramePr>
        <p:xfrm>
          <a:off x="749509" y="3437746"/>
          <a:ext cx="4038600" cy="1546860"/>
        </p:xfrm>
        <a:graphic>
          <a:graphicData uri="http://schemas.openxmlformats.org/drawingml/2006/table">
            <a:tbl>
              <a:tblPr firstRow="1"/>
              <a:tblGrid>
                <a:gridCol w="1054100">
                  <a:extLst>
                    <a:ext uri="{9D8B030D-6E8A-4147-A177-3AD203B41FA5}">
                      <a16:colId xmlns:a16="http://schemas.microsoft.com/office/drawing/2014/main" val="557496685"/>
                    </a:ext>
                  </a:extLst>
                </a:gridCol>
                <a:gridCol w="1054100">
                  <a:extLst>
                    <a:ext uri="{9D8B030D-6E8A-4147-A177-3AD203B41FA5}">
                      <a16:colId xmlns:a16="http://schemas.microsoft.com/office/drawing/2014/main" val="1818948508"/>
                    </a:ext>
                  </a:extLst>
                </a:gridCol>
                <a:gridCol w="965200">
                  <a:extLst>
                    <a:ext uri="{9D8B030D-6E8A-4147-A177-3AD203B41FA5}">
                      <a16:colId xmlns:a16="http://schemas.microsoft.com/office/drawing/2014/main" val="3317233176"/>
                    </a:ext>
                  </a:extLst>
                </a:gridCol>
                <a:gridCol w="965200">
                  <a:extLst>
                    <a:ext uri="{9D8B030D-6E8A-4147-A177-3AD203B41FA5}">
                      <a16:colId xmlns:a16="http://schemas.microsoft.com/office/drawing/2014/main" val="1778462046"/>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dirty="0">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dirty="0">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2385218791"/>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Vennesla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70,9 %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29,1 %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729087442"/>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58,3 %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41,7 %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26541813"/>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82,6 %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17,4 %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19331622"/>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502140151"/>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14346138"/>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38252850"/>
                  </a:ext>
                </a:extLst>
              </a:tr>
            </a:tbl>
          </a:graphicData>
        </a:graphic>
      </p:graphicFrame>
      <p:sp>
        <p:nvSpPr>
          <p:cNvPr id="5" name="TekstSylinder 4">
            <a:extLst>
              <a:ext uri="{FF2B5EF4-FFF2-40B4-BE49-F238E27FC236}">
                <a16:creationId xmlns:a16="http://schemas.microsoft.com/office/drawing/2014/main" id="{EE2BF290-4BCE-70EE-D06B-EB4607A3F2A7}"/>
              </a:ext>
            </a:extLst>
          </p:cNvPr>
          <p:cNvSpPr txBox="1"/>
          <p:nvPr/>
        </p:nvSpPr>
        <p:spPr>
          <a:xfrm>
            <a:off x="695910" y="5367807"/>
            <a:ext cx="2565550" cy="369332"/>
          </a:xfrm>
          <a:prstGeom prst="rect">
            <a:avLst/>
          </a:prstGeom>
          <a:noFill/>
        </p:spPr>
        <p:txBody>
          <a:bodyPr wrap="square" rtlCol="0">
            <a:spAutoFit/>
          </a:bodyPr>
          <a:lstStyle/>
          <a:p>
            <a:pPr algn="l"/>
            <a:r>
              <a:rPr lang="nb-NO" dirty="0">
                <a:hlinkClick r:id="rId3"/>
              </a:rPr>
              <a:t>Rapport gjennomføring</a:t>
            </a:r>
            <a:endParaRPr lang="nb-NO" dirty="0"/>
          </a:p>
        </p:txBody>
      </p:sp>
      <p:graphicFrame>
        <p:nvGraphicFramePr>
          <p:cNvPr id="2" name="Diagram 1"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226863193"/>
              </p:ext>
            </p:extLst>
          </p:nvPr>
        </p:nvGraphicFramePr>
        <p:xfrm>
          <a:off x="5219701" y="1174007"/>
          <a:ext cx="6972299"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68334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355230" y="95933"/>
            <a:ext cx="10153651" cy="685606"/>
          </a:xfrm>
        </p:spPr>
        <p:txBody>
          <a:bodyPr/>
          <a:lstStyle/>
          <a:p>
            <a:r>
              <a:rPr lang="nb-NO" dirty="0"/>
              <a:t>Lærekontrakter kommunal og privat sektor</a:t>
            </a:r>
          </a:p>
        </p:txBody>
      </p:sp>
      <p:sp>
        <p:nvSpPr>
          <p:cNvPr id="12" name="TekstSylinder 11"/>
          <p:cNvSpPr txBox="1"/>
          <p:nvPr/>
        </p:nvSpPr>
        <p:spPr>
          <a:xfrm>
            <a:off x="308763" y="1003580"/>
            <a:ext cx="3753572" cy="4524315"/>
          </a:xfrm>
          <a:prstGeom prst="rect">
            <a:avLst/>
          </a:prstGeom>
          <a:noFill/>
        </p:spPr>
        <p:txBody>
          <a:bodyPr wrap="square" rtlCol="0">
            <a:spAutoFit/>
          </a:bodyPr>
          <a:lstStyle/>
          <a:p>
            <a:pPr marL="285750" indent="-285750" algn="l">
              <a:buFont typeface="Arial" panose="020B0604020202020204" pitchFamily="34" charset="0"/>
              <a:buChar char="•"/>
            </a:pPr>
            <a:r>
              <a:rPr lang="nb-NO" dirty="0"/>
              <a:t>Vennesla har ikke nådd målsetningen om tre lærekontrakter i kommunal sektor per 1000 innbyggere i 2026.</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Vennesla har 40 lærekontrakter i kommunal sektor, og mangler 7 for å nå målsetningen.</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Vennesla </a:t>
            </a:r>
            <a:r>
              <a:rPr lang="nb-NO"/>
              <a:t>har 7 </a:t>
            </a:r>
            <a:r>
              <a:rPr lang="nb-NO" dirty="0"/>
              <a:t>lærekontrakter per 1000 innbyggere i privat sektor </a:t>
            </a:r>
            <a:r>
              <a:rPr lang="nb-NO"/>
              <a:t>(2026).</a:t>
            </a:r>
            <a:endParaRPr lang="nb-NO" dirty="0"/>
          </a:p>
          <a:p>
            <a:pPr marL="285750" indent="-285750">
              <a:buFont typeface="Arial" panose="020B0604020202020204" pitchFamily="34" charset="0"/>
              <a:buChar char="•"/>
            </a:pPr>
            <a:endParaRPr lang="nb-NO" dirty="0"/>
          </a:p>
          <a:p>
            <a:endParaRPr lang="nb-NO" dirty="0"/>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889954906"/>
              </p:ext>
            </p:extLst>
          </p:nvPr>
        </p:nvGraphicFramePr>
        <p:xfrm>
          <a:off x="4512039" y="1088714"/>
          <a:ext cx="7484020" cy="22936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1286729547"/>
              </p:ext>
            </p:extLst>
          </p:nvPr>
        </p:nvGraphicFramePr>
        <p:xfrm>
          <a:off x="4512040" y="3674740"/>
          <a:ext cx="7484020" cy="22088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06418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08166" y="336298"/>
            <a:ext cx="6174393" cy="685606"/>
          </a:xfrm>
        </p:spPr>
        <p:txBody>
          <a:bodyPr/>
          <a:lstStyle/>
          <a:p>
            <a:r>
              <a:rPr lang="nb-NO" sz="4000" dirty="0"/>
              <a:t>Deltid kvinner 20-66 år</a:t>
            </a:r>
          </a:p>
        </p:txBody>
      </p:sp>
      <p:sp>
        <p:nvSpPr>
          <p:cNvPr id="5" name="TekstSylinder 4">
            <a:extLst>
              <a:ext uri="{FF2B5EF4-FFF2-40B4-BE49-F238E27FC236}">
                <a16:creationId xmlns:a16="http://schemas.microsoft.com/office/drawing/2014/main" id="{B11D9D31-E910-C397-D22C-B60CE40E57A0}"/>
              </a:ext>
            </a:extLst>
          </p:cNvPr>
          <p:cNvSpPr txBox="1"/>
          <p:nvPr/>
        </p:nvSpPr>
        <p:spPr>
          <a:xfrm>
            <a:off x="9348923" y="6259893"/>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8" name="Tabell 7">
            <a:extLst>
              <a:ext uri="{FF2B5EF4-FFF2-40B4-BE49-F238E27FC236}">
                <a16:creationId xmlns:a16="http://schemas.microsoft.com/office/drawing/2014/main" id="{468612FF-F415-11F5-3647-5BB80A79E979}"/>
              </a:ext>
            </a:extLst>
          </p:cNvPr>
          <p:cNvGraphicFramePr>
            <a:graphicFrameLocks noGrp="1"/>
          </p:cNvGraphicFramePr>
          <p:nvPr>
            <p:extLst>
              <p:ext uri="{D42A27DB-BD31-4B8C-83A1-F6EECF244321}">
                <p14:modId xmlns:p14="http://schemas.microsoft.com/office/powerpoint/2010/main" val="1425212412"/>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Vennesla</a:t>
                      </a:r>
                    </a:p>
                  </a:txBody>
                  <a:tcPr anchor="ctr"/>
                </a:tc>
                <a:tc>
                  <a:txBody>
                    <a:bodyPr/>
                    <a:lstStyle/>
                    <a:p>
                      <a:pPr algn="ctr"/>
                      <a:r>
                        <a:rPr lang="nb-NO" sz="1400" b="0" dirty="0"/>
                        <a:t>29,7</a:t>
                      </a:r>
                    </a:p>
                  </a:txBody>
                  <a:tcPr anchor="ctr"/>
                </a:tc>
                <a:tc>
                  <a:txBody>
                    <a:bodyPr/>
                    <a:lstStyle/>
                    <a:p>
                      <a:pPr algn="ctr"/>
                      <a:r>
                        <a:rPr lang="nb-NO" sz="1400" b="0" dirty="0"/>
                        <a:t>15,2</a:t>
                      </a:r>
                    </a:p>
                  </a:txBody>
                  <a:tcPr anchor="ctr"/>
                </a:tc>
                <a:tc>
                  <a:txBody>
                    <a:bodyPr/>
                    <a:lstStyle/>
                    <a:p>
                      <a:pPr algn="ctr"/>
                      <a:r>
                        <a:rPr lang="nb-NO" sz="1400" b="0"/>
                        <a:t>46,8</a:t>
                      </a:r>
                      <a:endParaRPr lang="nb-NO" sz="1400" b="0" dirty="0"/>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7" name="Diagram 6">
            <a:extLst>
              <a:ext uri="{FF2B5EF4-FFF2-40B4-BE49-F238E27FC236}">
                <a16:creationId xmlns:a16="http://schemas.microsoft.com/office/drawing/2014/main" id="{2C47C1A9-1593-60B1-C34B-FE10A9E9A40F}"/>
              </a:ext>
            </a:extLst>
          </p:cNvPr>
          <p:cNvGraphicFramePr>
            <a:graphicFrameLocks/>
          </p:cNvGraphicFramePr>
          <p:nvPr>
            <p:extLst>
              <p:ext uri="{D42A27DB-BD31-4B8C-83A1-F6EECF244321}">
                <p14:modId xmlns:p14="http://schemas.microsoft.com/office/powerpoint/2010/main" val="934632240"/>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04DE47D9-9484-EA7B-DF2E-55DFAA2AA4C7}"/>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dirty="0"/>
              <a:t>Sysselsetting etter landbakgrunn</a:t>
            </a:r>
          </a:p>
        </p:txBody>
      </p:sp>
      <p:sp>
        <p:nvSpPr>
          <p:cNvPr id="3" name="TekstSylinder 2"/>
          <p:cNvSpPr txBox="1"/>
          <p:nvPr/>
        </p:nvSpPr>
        <p:spPr>
          <a:xfrm>
            <a:off x="422564" y="1175211"/>
            <a:ext cx="3203286" cy="3693319"/>
          </a:xfrm>
          <a:prstGeom prst="rect">
            <a:avLst/>
          </a:prstGeom>
          <a:noFill/>
        </p:spPr>
        <p:txBody>
          <a:bodyPr wrap="square" rtlCol="0">
            <a:spAutoFit/>
          </a:bodyPr>
          <a:lstStyle/>
          <a:p>
            <a:pPr marL="285750" indent="-285750">
              <a:buFont typeface="Arial" panose="020B0604020202020204" pitchFamily="34" charset="0"/>
              <a:buChar char="•"/>
            </a:pPr>
            <a:r>
              <a:rPr lang="nb-NO" dirty="0"/>
              <a:t>Blant innvandrere – og særlig innvandrere fra Gruppe 2-land – er det en betydelig lavere sysselsetting enn befolkningen for øvrig.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Tallene understreker viktigheten av en målrettet satsing på kvalifisering og inkludering av innvandrere fra Gruppe 2-land til arbeidslivet.</a:t>
            </a:r>
          </a:p>
        </p:txBody>
      </p:sp>
      <p:sp>
        <p:nvSpPr>
          <p:cNvPr id="4" name="TekstSylinder 3">
            <a:extLst>
              <a:ext uri="{FF2B5EF4-FFF2-40B4-BE49-F238E27FC236}">
                <a16:creationId xmlns:a16="http://schemas.microsoft.com/office/drawing/2014/main" id="{17C3E464-CD43-AA06-569A-B9861DF35DE6}"/>
              </a:ext>
            </a:extLst>
          </p:cNvPr>
          <p:cNvSpPr txBox="1"/>
          <p:nvPr/>
        </p:nvSpPr>
        <p:spPr>
          <a:xfrm>
            <a:off x="716016" y="5036198"/>
            <a:ext cx="2423432" cy="369332"/>
          </a:xfrm>
          <a:prstGeom prst="rect">
            <a:avLst/>
          </a:prstGeom>
          <a:noFill/>
        </p:spPr>
        <p:txBody>
          <a:bodyPr wrap="square" rtlCol="0">
            <a:spAutoFit/>
          </a:bodyPr>
          <a:lstStyle/>
          <a:p>
            <a:pPr algn="l"/>
            <a:r>
              <a:rPr lang="nb-NO">
                <a:hlinkClick r:id="rId3"/>
              </a:rPr>
              <a:t>Rapport sysselsetting</a:t>
            </a:r>
            <a:endParaRPr lang="nb-NO"/>
          </a:p>
        </p:txBody>
      </p:sp>
      <p:graphicFrame>
        <p:nvGraphicFramePr>
          <p:cNvPr id="5" name="Diagram 4"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3248989762"/>
              </p:ext>
            </p:extLst>
          </p:nvPr>
        </p:nvGraphicFramePr>
        <p:xfrm>
          <a:off x="4035287" y="1175211"/>
          <a:ext cx="7978886" cy="3847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dirty="0"/>
              <a:t>Vedvarende lavinntekt</a:t>
            </a:r>
          </a:p>
        </p:txBody>
      </p:sp>
      <p:sp>
        <p:nvSpPr>
          <p:cNvPr id="3" name="TekstSylinder 2"/>
          <p:cNvSpPr txBox="1"/>
          <p:nvPr/>
        </p:nvSpPr>
        <p:spPr>
          <a:xfrm>
            <a:off x="422564" y="1175211"/>
            <a:ext cx="3203286" cy="3416320"/>
          </a:xfrm>
          <a:prstGeom prst="rect">
            <a:avLst/>
          </a:prstGeom>
          <a:noFill/>
        </p:spPr>
        <p:txBody>
          <a:bodyPr wrap="square" rtlCol="0">
            <a:spAutoFit/>
          </a:bodyPr>
          <a:lstStyle/>
          <a:p>
            <a:pPr marL="285750" indent="-285750">
              <a:buFont typeface="Arial" panose="020B0604020202020204" pitchFamily="34" charset="0"/>
              <a:buChar char="•"/>
            </a:pPr>
            <a:r>
              <a:rPr lang="nb-NO" dirty="0"/>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Lav inntekt øker sannsynligheten for dårlig selvopplevd helse, sykdom og for tidlig død.</a:t>
            </a:r>
          </a:p>
        </p:txBody>
      </p:sp>
      <p:sp>
        <p:nvSpPr>
          <p:cNvPr id="4" name="TekstSylinder 3">
            <a:extLst>
              <a:ext uri="{FF2B5EF4-FFF2-40B4-BE49-F238E27FC236}">
                <a16:creationId xmlns:a16="http://schemas.microsoft.com/office/drawing/2014/main" id="{A8E6FA6A-FE4B-E2CF-A9D5-B565BF876FD4}"/>
              </a:ext>
            </a:extLst>
          </p:cNvPr>
          <p:cNvSpPr txBox="1"/>
          <p:nvPr/>
        </p:nvSpPr>
        <p:spPr>
          <a:xfrm>
            <a:off x="721469" y="4938155"/>
            <a:ext cx="2423432" cy="369332"/>
          </a:xfrm>
          <a:prstGeom prst="rect">
            <a:avLst/>
          </a:prstGeom>
          <a:noFill/>
        </p:spPr>
        <p:txBody>
          <a:bodyPr wrap="square" rtlCol="0">
            <a:spAutoFit/>
          </a:bodyPr>
          <a:lstStyle/>
          <a:p>
            <a:pPr algn="l"/>
            <a:r>
              <a:rPr lang="nb-NO">
                <a:hlinkClick r:id="rId3"/>
              </a:rPr>
              <a:t>Rapport lavinntekt</a:t>
            </a:r>
            <a:endParaRPr lang="nb-NO"/>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1827962109"/>
              </p:ext>
            </p:extLst>
          </p:nvPr>
        </p:nvGraphicFramePr>
        <p:xfrm>
          <a:off x="3913215" y="1175211"/>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dirty="0"/>
              <a:t>Tannhelse</a:t>
            </a:r>
          </a:p>
        </p:txBody>
      </p:sp>
      <p:sp>
        <p:nvSpPr>
          <p:cNvPr id="3" name="TekstSylinder 2"/>
          <p:cNvSpPr txBox="1"/>
          <p:nvPr/>
        </p:nvSpPr>
        <p:spPr>
          <a:xfrm>
            <a:off x="422563" y="1175211"/>
            <a:ext cx="3963367" cy="3693319"/>
          </a:xfrm>
          <a:prstGeom prst="rect">
            <a:avLst/>
          </a:prstGeom>
          <a:noFill/>
        </p:spPr>
        <p:txBody>
          <a:bodyPr wrap="square" rtlCol="0">
            <a:spAutoFit/>
          </a:bodyPr>
          <a:lstStyle/>
          <a:p>
            <a:pPr marL="285750" indent="-285750">
              <a:buFont typeface="Arial" panose="020B0604020202020204" pitchFamily="34" charset="0"/>
              <a:buChar char="•"/>
            </a:pPr>
            <a:r>
              <a:rPr lang="nb-NO" dirty="0"/>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Registreringene gir et grovt mål på utviklingen i tannhelsen over flere år, og gir mulighet for å sammenligne tannhelsen mellom kommuner, fylker og gjennomsnitt for landet.</a:t>
            </a:r>
            <a:endParaRPr lang="nb-NO" dirty="0">
              <a:solidFill>
                <a:srgbClr val="FF0000"/>
              </a:solidFill>
            </a:endParaRPr>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2119934199"/>
              </p:ext>
            </p:extLst>
          </p:nvPr>
        </p:nvGraphicFramePr>
        <p:xfrm>
          <a:off x="4988180" y="4402577"/>
          <a:ext cx="6781257"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2092803944"/>
              </p:ext>
            </p:extLst>
          </p:nvPr>
        </p:nvGraphicFramePr>
        <p:xfrm>
          <a:off x="4988179" y="826646"/>
          <a:ext cx="6781257" cy="16287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738221719"/>
              </p:ext>
            </p:extLst>
          </p:nvPr>
        </p:nvGraphicFramePr>
        <p:xfrm>
          <a:off x="4988179" y="2619375"/>
          <a:ext cx="6781256" cy="1619250"/>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5E683AE5-9864-7AE0-47D4-58AF5CAC86A7}"/>
              </a:ext>
            </a:extLst>
          </p:cNvPr>
          <p:cNvSpPr txBox="1"/>
          <p:nvPr/>
        </p:nvSpPr>
        <p:spPr>
          <a:xfrm>
            <a:off x="741507" y="5029282"/>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1736272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218876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dirty="0"/>
              <a:t>Klimagassutslipp</a:t>
            </a:r>
          </a:p>
        </p:txBody>
      </p:sp>
      <p:sp>
        <p:nvSpPr>
          <p:cNvPr id="3" name="Plassholder for innhold 2"/>
          <p:cNvSpPr>
            <a:spLocks noGrp="1"/>
          </p:cNvSpPr>
          <p:nvPr>
            <p:ph idx="1"/>
          </p:nvPr>
        </p:nvSpPr>
        <p:spPr>
          <a:xfrm>
            <a:off x="314960" y="1153852"/>
            <a:ext cx="3491727" cy="3501276"/>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dirty="0"/>
              <a:t>Tonn CO</a:t>
            </a:r>
            <a:r>
              <a:rPr lang="nb-NO" sz="1400" baseline="30000" dirty="0"/>
              <a:t>2</a:t>
            </a:r>
            <a:r>
              <a:rPr lang="nb-NO" sz="1400"/>
              <a:t>, inkl. </a:t>
            </a:r>
            <a:r>
              <a:rPr lang="nb-NO" sz="1400" dirty="0"/>
              <a:t>kvotepliktige utslipp, referanseår 2017</a:t>
            </a:r>
          </a:p>
        </p:txBody>
      </p:sp>
      <p:sp>
        <p:nvSpPr>
          <p:cNvPr id="8" name="TekstSylinder 7">
            <a:extLst>
              <a:ext uri="{FF2B5EF4-FFF2-40B4-BE49-F238E27FC236}">
                <a16:creationId xmlns:a16="http://schemas.microsoft.com/office/drawing/2014/main" id="{F8D32FF8-1F39-8620-174F-FA6B7B48227C}"/>
              </a:ext>
            </a:extLst>
          </p:cNvPr>
          <p:cNvSpPr txBox="1"/>
          <p:nvPr/>
        </p:nvSpPr>
        <p:spPr>
          <a:xfrm>
            <a:off x="467644" y="5167886"/>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2CDB9867-DB07-D3F4-8D18-3050E32A3750}"/>
              </a:ext>
            </a:extLst>
          </p:cNvPr>
          <p:cNvPicPr>
            <a:picLocks noChangeAspect="1"/>
          </p:cNvPicPr>
          <p:nvPr/>
        </p:nvPicPr>
        <p:blipFill>
          <a:blip r:embed="rId4"/>
          <a:stretch>
            <a:fillRect/>
          </a:stretch>
        </p:blipFill>
        <p:spPr>
          <a:xfrm>
            <a:off x="4252684" y="1153852"/>
            <a:ext cx="7828728" cy="4094009"/>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dirty="0"/>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200329"/>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78</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 av Vennesla dekket av skog,    8 % myr, 6 % ferskvann</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mens fulldyrka jord utgjør 2,5 %. Bebygd areal og samferdsel utgjør til sammen 3,2 %.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3 % av landarealet i Vennesla er vernet etter naturmangfoldloven i 2025.</a:t>
            </a:r>
          </a:p>
          <a:p>
            <a:pPr marL="0" indent="0">
              <a:buNone/>
            </a:pPr>
            <a:r>
              <a:rPr lang="nb-NO" sz="1800" dirty="0"/>
              <a:t>Samlet for Agder er 18 % av landarealet vernet.  </a:t>
            </a:r>
          </a:p>
        </p:txBody>
      </p:sp>
      <p:pic>
        <p:nvPicPr>
          <p:cNvPr id="4" name="Bilde 3">
            <a:extLst>
              <a:ext uri="{FF2B5EF4-FFF2-40B4-BE49-F238E27FC236}">
                <a16:creationId xmlns:a16="http://schemas.microsoft.com/office/drawing/2014/main" id="{680B4C43-092A-19AC-57F7-A05F9FDA0AB1}"/>
              </a:ext>
            </a:extLst>
          </p:cNvPr>
          <p:cNvPicPr>
            <a:picLocks noChangeAspect="1"/>
          </p:cNvPicPr>
          <p:nvPr/>
        </p:nvPicPr>
        <p:blipFill>
          <a:blip r:embed="rId3"/>
          <a:stretch>
            <a:fillRect/>
          </a:stretch>
        </p:blipFill>
        <p:spPr>
          <a:xfrm>
            <a:off x="6096000" y="2782740"/>
            <a:ext cx="5768840" cy="2903472"/>
          </a:xfrm>
          <a:prstGeom prst="rect">
            <a:avLst/>
          </a:prstGeom>
        </p:spPr>
      </p:pic>
      <p:pic>
        <p:nvPicPr>
          <p:cNvPr id="8" name="Bilde 7">
            <a:extLst>
              <a:ext uri="{FF2B5EF4-FFF2-40B4-BE49-F238E27FC236}">
                <a16:creationId xmlns:a16="http://schemas.microsoft.com/office/drawing/2014/main" id="{386C4209-2D29-5185-FE6A-1B59C25F0EA8}"/>
              </a:ext>
            </a:extLst>
          </p:cNvPr>
          <p:cNvPicPr>
            <a:picLocks noChangeAspect="1"/>
          </p:cNvPicPr>
          <p:nvPr/>
        </p:nvPicPr>
        <p:blipFill>
          <a:blip r:embed="rId4"/>
          <a:stretch>
            <a:fillRect/>
          </a:stretch>
        </p:blipFill>
        <p:spPr>
          <a:xfrm>
            <a:off x="540377" y="2762862"/>
            <a:ext cx="5121084" cy="3025402"/>
          </a:xfrm>
          <a:prstGeom prst="rect">
            <a:avLst/>
          </a:prstGeom>
        </p:spPr>
      </p:pic>
    </p:spTree>
    <p:extLst>
      <p:ext uri="{BB962C8B-B14F-4D97-AF65-F5344CB8AC3E}">
        <p14:creationId xmlns:p14="http://schemas.microsoft.com/office/powerpoint/2010/main" val="161099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5C770-84CE-FE99-7F0F-1CBC0D10658C}"/>
              </a:ext>
            </a:extLst>
          </p:cNvPr>
          <p:cNvSpPr>
            <a:spLocks noGrp="1"/>
          </p:cNvSpPr>
          <p:nvPr>
            <p:ph type="title"/>
          </p:nvPr>
        </p:nvSpPr>
        <p:spPr>
          <a:xfrm>
            <a:off x="419303" y="267705"/>
            <a:ext cx="4699774" cy="685606"/>
          </a:xfrm>
        </p:spPr>
        <p:txBody>
          <a:bodyPr/>
          <a:lstStyle/>
          <a:p>
            <a:r>
              <a:rPr lang="nb-NO" dirty="0"/>
              <a:t>Planlagt arealbruk</a:t>
            </a:r>
          </a:p>
        </p:txBody>
      </p:sp>
      <p:sp>
        <p:nvSpPr>
          <p:cNvPr id="3" name="TekstSylinder 2">
            <a:extLst>
              <a:ext uri="{FF2B5EF4-FFF2-40B4-BE49-F238E27FC236}">
                <a16:creationId xmlns:a16="http://schemas.microsoft.com/office/drawing/2014/main" id="{ACDD5F15-71A3-8069-96F5-6A9FBFC50FC2}"/>
              </a:ext>
            </a:extLst>
          </p:cNvPr>
          <p:cNvSpPr txBox="1"/>
          <p:nvPr/>
        </p:nvSpPr>
        <p:spPr>
          <a:xfrm>
            <a:off x="10572952" y="6163435"/>
            <a:ext cx="143118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a:ln>
                  <a:noFill/>
                </a:ln>
                <a:solidFill>
                  <a:srgbClr val="000000"/>
                </a:solidFill>
                <a:effectLst/>
                <a:uLnTx/>
                <a:uFillTx/>
                <a:latin typeface="Arial" panose="020B0604020202020204"/>
                <a:ea typeface="+mn-ea"/>
                <a:cs typeface="+mn-cs"/>
              </a:rPr>
              <a:t>Alle tall i dekar</a:t>
            </a:r>
          </a:p>
        </p:txBody>
      </p:sp>
      <p:sp>
        <p:nvSpPr>
          <p:cNvPr id="8" name="Plassholder for innhold 2">
            <a:extLst>
              <a:ext uri="{FF2B5EF4-FFF2-40B4-BE49-F238E27FC236}">
                <a16:creationId xmlns:a16="http://schemas.microsoft.com/office/drawing/2014/main" id="{496BE171-193B-E797-3B98-AE21738D3779}"/>
              </a:ext>
            </a:extLst>
          </p:cNvPr>
          <p:cNvSpPr>
            <a:spLocks noGrp="1"/>
          </p:cNvSpPr>
          <p:nvPr>
            <p:ph idx="1"/>
          </p:nvPr>
        </p:nvSpPr>
        <p:spPr>
          <a:xfrm>
            <a:off x="472273" y="1167319"/>
            <a:ext cx="3702162"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Vennesla har satt av store areal, og da mest til </a:t>
            </a:r>
            <a:r>
              <a:rPr lang="nn-NO" sz="2000" dirty="0" err="1"/>
              <a:t>boligbebyggelse</a:t>
            </a:r>
            <a:r>
              <a:rPr lang="nn-NO" sz="2000" dirty="0"/>
              <a:t>. </a:t>
            </a:r>
          </a:p>
        </p:txBody>
      </p:sp>
      <p:pic>
        <p:nvPicPr>
          <p:cNvPr id="10" name="Bilde 9">
            <a:extLst>
              <a:ext uri="{FF2B5EF4-FFF2-40B4-BE49-F238E27FC236}">
                <a16:creationId xmlns:a16="http://schemas.microsoft.com/office/drawing/2014/main" id="{DF35E8DA-C3B4-09EC-66FE-D9F27F215BEE}"/>
              </a:ext>
            </a:extLst>
          </p:cNvPr>
          <p:cNvPicPr>
            <a:picLocks noChangeAspect="1"/>
          </p:cNvPicPr>
          <p:nvPr/>
        </p:nvPicPr>
        <p:blipFill>
          <a:blip r:embed="rId4"/>
          <a:stretch>
            <a:fillRect/>
          </a:stretch>
        </p:blipFill>
        <p:spPr>
          <a:xfrm>
            <a:off x="4743386" y="1264206"/>
            <a:ext cx="7306054" cy="2055464"/>
          </a:xfrm>
          <a:prstGeom prst="rect">
            <a:avLst/>
          </a:prstGeom>
        </p:spPr>
      </p:pic>
    </p:spTree>
    <p:extLst>
      <p:ext uri="{BB962C8B-B14F-4D97-AF65-F5344CB8AC3E}">
        <p14:creationId xmlns:p14="http://schemas.microsoft.com/office/powerpoint/2010/main" val="261177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dirty="0"/>
              <a:t>Fritidsbebyggelse og eiere</a:t>
            </a:r>
          </a:p>
        </p:txBody>
      </p:sp>
      <p:sp>
        <p:nvSpPr>
          <p:cNvPr id="10" name="Plassholder for innhold 2"/>
          <p:cNvSpPr txBox="1">
            <a:spLocks/>
          </p:cNvSpPr>
          <p:nvPr/>
        </p:nvSpPr>
        <p:spPr>
          <a:xfrm>
            <a:off x="656704" y="1221114"/>
            <a:ext cx="5306351" cy="3208213"/>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Det er ca. 400 bruksenheter til fritid i Vennesla, og nesten 600 eiere (alle eierandeler inkludert).</a:t>
            </a:r>
          </a:p>
          <a:p>
            <a:endParaRPr lang="nb-NO" sz="2000" dirty="0"/>
          </a:p>
          <a:p>
            <a:r>
              <a:rPr lang="nb-NO" sz="2000" dirty="0"/>
              <a:t>Figur gir en oversikt på antall hytteeiere fordelt på kommuner.</a:t>
            </a:r>
          </a:p>
          <a:p>
            <a:endParaRPr lang="nb-NO" sz="2000" dirty="0"/>
          </a:p>
          <a:p>
            <a:r>
              <a:rPr lang="nb-NO" sz="2000" dirty="0"/>
              <a:t>Vennesla er største «hytteeierkommune».</a:t>
            </a:r>
          </a:p>
        </p:txBody>
      </p:sp>
      <p:pic>
        <p:nvPicPr>
          <p:cNvPr id="5" name="Bilde 4" descr="Bilde gir en oversikt på antall hytteeiere fordelt på kommuner. ">
            <a:extLst>
              <a:ext uri="{FF2B5EF4-FFF2-40B4-BE49-F238E27FC236}">
                <a16:creationId xmlns:a16="http://schemas.microsoft.com/office/drawing/2014/main" id="{B1553645-4EAE-2C16-4D5E-1CBE553D4FEE}"/>
              </a:ext>
            </a:extLst>
          </p:cNvPr>
          <p:cNvPicPr>
            <a:picLocks noChangeAspect="1"/>
          </p:cNvPicPr>
          <p:nvPr/>
        </p:nvPicPr>
        <p:blipFill>
          <a:blip r:embed="rId3"/>
          <a:stretch>
            <a:fillRect/>
          </a:stretch>
        </p:blipFill>
        <p:spPr>
          <a:xfrm>
            <a:off x="6440542" y="801389"/>
            <a:ext cx="5591175" cy="4953000"/>
          </a:xfrm>
          <a:prstGeom prst="rect">
            <a:avLst/>
          </a:prstGeom>
        </p:spPr>
      </p:pic>
      <p:sp>
        <p:nvSpPr>
          <p:cNvPr id="11" name="TekstSylinder 10"/>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111FB6-CDEF-4AF1-BEE6-B359A2ADBB38}">
  <ds:schemaRefs>
    <ds:schemaRef ds:uri="http://schemas.microsoft.com/sharepoint/v3/contenttype/forms"/>
  </ds:schemaRefs>
</ds:datastoreItem>
</file>

<file path=customXml/itemProps2.xml><?xml version="1.0" encoding="utf-8"?>
<ds:datastoreItem xmlns:ds="http://schemas.openxmlformats.org/officeDocument/2006/customXml" ds:itemID="{D2E84CB8-E3BC-4ED1-9892-48BFB2DA6766}">
  <ds:schemaRefs>
    <ds:schemaRef ds:uri="http://purl.org/dc/elements/1.1/"/>
    <ds:schemaRef ds:uri="http://www.w3.org/XML/1998/namespace"/>
    <ds:schemaRef ds:uri="http://schemas.microsoft.com/office/infopath/2007/PartnerControls"/>
    <ds:schemaRef ds:uri="294d40f2-363f-4de8-8168-aab5e855b592"/>
    <ds:schemaRef ds:uri="http://schemas.microsoft.com/office/2006/documentManagement/types"/>
    <ds:schemaRef ds:uri="http://purl.org/dc/dcmitype/"/>
    <ds:schemaRef ds:uri="http://schemas.microsoft.com/office/2006/metadata/properties"/>
    <ds:schemaRef ds:uri="http://schemas.openxmlformats.org/package/2006/metadata/core-properties"/>
    <ds:schemaRef ds:uri="b9237df9-74d4-4981-b925-a3afcda37962"/>
    <ds:schemaRef ds:uri="http://purl.org/dc/terms/"/>
  </ds:schemaRefs>
</ds:datastoreItem>
</file>

<file path=customXml/itemProps3.xml><?xml version="1.0" encoding="utf-8"?>
<ds:datastoreItem xmlns:ds="http://schemas.openxmlformats.org/officeDocument/2006/customXml" ds:itemID="{8F9ECE20-140D-4DDF-A150-259085295C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499</TotalTime>
  <Words>2983</Words>
  <Application>Microsoft Office PowerPoint</Application>
  <PresentationFormat>Widescreen</PresentationFormat>
  <Paragraphs>410</Paragraphs>
  <Slides>23</Slides>
  <Notes>21</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Vennesla</vt:lpstr>
      <vt:lpstr>Kjappe fakta om Vennesla kommune</vt:lpstr>
      <vt:lpstr>Befolkning og demografi</vt:lpstr>
      <vt:lpstr>Befolkningsutvikling</vt:lpstr>
      <vt:lpstr>Boligbygging </vt:lpstr>
      <vt:lpstr>Økonomisk bærekraft</vt:lpstr>
      <vt:lpstr>Sysselsetting</vt:lpstr>
      <vt:lpstr>Bo- og arbeidsmarkeder</vt:lpstr>
      <vt:lpstr>Sektorfordeling og ansattutvikling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13</cp:revision>
  <dcterms:created xsi:type="dcterms:W3CDTF">2021-09-13T19:20:02Z</dcterms:created>
  <dcterms:modified xsi:type="dcterms:W3CDTF">2026-10-23T09:22:16Z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