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92" r:id="rId8"/>
    <p:sldId id="291" r:id="rId9"/>
    <p:sldId id="1608" r:id="rId10"/>
    <p:sldId id="293" r:id="rId11"/>
    <p:sldId id="294" r:id="rId12"/>
    <p:sldId id="263" r:id="rId13"/>
    <p:sldId id="279" r:id="rId14"/>
    <p:sldId id="1607" r:id="rId15"/>
    <p:sldId id="282" r:id="rId16"/>
    <p:sldId id="285" r:id="rId17"/>
    <p:sldId id="283" r:id="rId18"/>
    <p:sldId id="1604" r:id="rId19"/>
    <p:sldId id="1603" r:id="rId20"/>
    <p:sldId id="277" r:id="rId21"/>
    <p:sldId id="288" r:id="rId22"/>
    <p:sldId id="1606" r:id="rId23"/>
    <p:sldId id="268" r:id="rId24"/>
    <p:sldId id="1605"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21C3FA-89A4-44AC-BED3-DB3EFD91FF84}" v="2" dt="2026-10-23T10:48:22.89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131" autoAdjust="0"/>
  </p:normalViewPr>
  <p:slideViewPr>
    <p:cSldViewPr snapToGrid="0">
      <p:cViewPr varScale="1">
        <p:scale>
          <a:sx n="97" d="100"/>
          <a:sy n="97" d="100"/>
        </p:scale>
        <p:origin x="107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11:26:30.330" v="1476" actId="20577"/>
      <pc:docMkLst>
        <pc:docMk/>
      </pc:docMkLst>
      <pc:sldChg chg="addSp delSp modSp mod">
        <pc:chgData name="Michaelsen, Børje" userId="c36523e3-11ed-4011-9a41-1983019c0634" providerId="ADAL" clId="{83FF8062-202C-4766-8BEB-380B0CC5A041}" dt="2026-09-23T07:37:31.399" v="1146" actId="20577"/>
        <pc:sldMkLst>
          <pc:docMk/>
          <pc:sldMk cId="3237931907" sldId="263"/>
        </pc:sldMkLst>
        <pc:spChg chg="mod">
          <ac:chgData name="Michaelsen, Børje" userId="c36523e3-11ed-4011-9a41-1983019c0634" providerId="ADAL" clId="{83FF8062-202C-4766-8BEB-380B0CC5A041}" dt="2026-09-23T07:37:31.399" v="1146" actId="20577"/>
          <ac:spMkLst>
            <pc:docMk/>
            <pc:sldMk cId="3237931907" sldId="263"/>
            <ac:spMk id="10" creationId="{00000000-0000-0000-0000-000000000000}"/>
          </ac:spMkLst>
        </pc:spChg>
        <pc:graphicFrameChg chg="add mod">
          <ac:chgData name="Michaelsen, Børje" userId="c36523e3-11ed-4011-9a41-1983019c0634" providerId="ADAL" clId="{83FF8062-202C-4766-8BEB-380B0CC5A041}" dt="2026-09-23T07:35:50.675" v="1097" actId="1076"/>
          <ac:graphicFrameMkLst>
            <pc:docMk/>
            <pc:sldMk cId="3237931907" sldId="263"/>
            <ac:graphicFrameMk id="4" creationId="{900796C7-9568-AA7D-48B1-D162673FAB3E}"/>
          </ac:graphicFrameMkLst>
        </pc:graphicFrameChg>
        <pc:graphicFrameChg chg="add mod">
          <ac:chgData name="Michaelsen, Børje" userId="c36523e3-11ed-4011-9a41-1983019c0634" providerId="ADAL" clId="{83FF8062-202C-4766-8BEB-380B0CC5A041}" dt="2026-09-23T07:36:16.387" v="1102" actId="14100"/>
          <ac:graphicFrameMkLst>
            <pc:docMk/>
            <pc:sldMk cId="3237931907" sldId="263"/>
            <ac:graphicFrameMk id="5" creationId="{E5C71C2E-AF53-CAD5-0770-CF80592B48C1}"/>
          </ac:graphicFrameMkLst>
        </pc:graphicFrameChg>
        <pc:graphicFrameChg chg="mod">
          <ac:chgData name="Michaelsen, Børje" userId="c36523e3-11ed-4011-9a41-1983019c0634" providerId="ADAL" clId="{83FF8062-202C-4766-8BEB-380B0CC5A041}" dt="2026-09-23T07:36:29.429" v="1103"/>
          <ac:graphicFrameMkLst>
            <pc:docMk/>
            <pc:sldMk cId="3237931907" sldId="263"/>
            <ac:graphicFrameMk id="8" creationId="{493ACD9E-4F09-D46B-96C2-00C072C3DA58}"/>
          </ac:graphicFrameMkLst>
        </pc:graphicFrameChg>
      </pc:sldChg>
      <pc:sldChg chg="addSp delSp modSp mod">
        <pc:chgData name="Michaelsen, Børje" userId="c36523e3-11ed-4011-9a41-1983019c0634" providerId="ADAL" clId="{83FF8062-202C-4766-8BEB-380B0CC5A041}" dt="2026-09-23T07:34:14.528" v="1093" actId="1035"/>
        <pc:sldMkLst>
          <pc:docMk/>
          <pc:sldMk cId="662108869" sldId="279"/>
        </pc:sldMkLst>
        <pc:spChg chg="mod">
          <ac:chgData name="Michaelsen, Børje" userId="c36523e3-11ed-4011-9a41-1983019c0634" providerId="ADAL" clId="{83FF8062-202C-4766-8BEB-380B0CC5A041}" dt="2026-09-23T07:32:32.063" v="1074" actId="20577"/>
          <ac:spMkLst>
            <pc:docMk/>
            <pc:sldMk cId="662108869" sldId="279"/>
            <ac:spMk id="2" creationId="{00000000-0000-0000-0000-000000000000}"/>
          </ac:spMkLst>
        </pc:spChg>
        <pc:spChg chg="mod">
          <ac:chgData name="Michaelsen, Børje" userId="c36523e3-11ed-4011-9a41-1983019c0634" providerId="ADAL" clId="{83FF8062-202C-4766-8BEB-380B0CC5A041}" dt="2026-09-23T07:34:14.528" v="1093" actId="1035"/>
          <ac:spMkLst>
            <pc:docMk/>
            <pc:sldMk cId="662108869" sldId="279"/>
            <ac:spMk id="10" creationId="{00000000-0000-0000-0000-000000000000}"/>
          </ac:spMkLst>
        </pc:spChg>
        <pc:graphicFrameChg chg="add mod">
          <ac:chgData name="Michaelsen, Børje" userId="c36523e3-11ed-4011-9a41-1983019c0634" providerId="ADAL" clId="{83FF8062-202C-4766-8BEB-380B0CC5A041}" dt="2026-09-23T07:33:14.163" v="1078" actId="1076"/>
          <ac:graphicFrameMkLst>
            <pc:docMk/>
            <pc:sldMk cId="662108869" sldId="279"/>
            <ac:graphicFrameMk id="6" creationId="{54099CEB-1703-8B3F-4851-D73D649045F6}"/>
          </ac:graphicFrameMkLst>
        </pc:graphicFrameChg>
        <pc:graphicFrameChg chg="add mod">
          <ac:chgData name="Michaelsen, Børje" userId="c36523e3-11ed-4011-9a41-1983019c0634" providerId="ADAL" clId="{83FF8062-202C-4766-8BEB-380B0CC5A041}" dt="2026-09-23T07:34:05.975" v="1086" actId="14100"/>
          <ac:graphicFrameMkLst>
            <pc:docMk/>
            <pc:sldMk cId="662108869" sldId="279"/>
            <ac:graphicFrameMk id="7" creationId="{24E4A504-A222-3225-2904-7772932E33DE}"/>
          </ac:graphicFrameMkLst>
        </pc:graphicFrameChg>
      </pc:sldChg>
      <pc:sldChg chg="addSp delSp modSp mod">
        <pc:chgData name="Michaelsen, Børje" userId="c36523e3-11ed-4011-9a41-1983019c0634" providerId="ADAL" clId="{83FF8062-202C-4766-8BEB-380B0CC5A041}" dt="2026-10-12T10:54:30.352" v="1397" actId="207"/>
        <pc:sldMkLst>
          <pc:docMk/>
          <pc:sldMk cId="4005324163" sldId="283"/>
        </pc:sldMkLst>
        <pc:spChg chg="mod">
          <ac:chgData name="Michaelsen, Børje" userId="c36523e3-11ed-4011-9a41-1983019c0634" providerId="ADAL" clId="{83FF8062-202C-4766-8BEB-380B0CC5A041}" dt="2026-10-12T10:53:46.743" v="1389" actId="20577"/>
          <ac:spMkLst>
            <pc:docMk/>
            <pc:sldMk cId="4005324163" sldId="283"/>
            <ac:spMk id="12" creationId="{00000000-0000-0000-0000-000000000000}"/>
          </ac:spMkLst>
        </pc:spChg>
        <pc:graphicFrameChg chg="add mod">
          <ac:chgData name="Michaelsen, Børje" userId="c36523e3-11ed-4011-9a41-1983019c0634" providerId="ADAL" clId="{83FF8062-202C-4766-8BEB-380B0CC5A041}" dt="2026-10-12T10:53:02.380" v="1376" actId="207"/>
          <ac:graphicFrameMkLst>
            <pc:docMk/>
            <pc:sldMk cId="4005324163" sldId="283"/>
            <ac:graphicFrameMk id="2" creationId="{FBB011A6-7FD3-43A1-AC1E-7AD921DD006D}"/>
          </ac:graphicFrameMkLst>
        </pc:graphicFrameChg>
        <pc:graphicFrameChg chg="add mod">
          <ac:chgData name="Michaelsen, Børje" userId="c36523e3-11ed-4011-9a41-1983019c0634" providerId="ADAL" clId="{83FF8062-202C-4766-8BEB-380B0CC5A041}" dt="2026-10-12T10:54:30.352" v="1397" actId="207"/>
          <ac:graphicFrameMkLst>
            <pc:docMk/>
            <pc:sldMk cId="4005324163" sldId="283"/>
            <ac:graphicFrameMk id="4" creationId="{CB820AD4-0F80-475B-87E4-3F2CAC0140AD}"/>
          </ac:graphicFrameMkLst>
        </pc:graphicFrameChg>
      </pc:sldChg>
      <pc:sldChg chg="addSp delSp mod">
        <pc:chgData name="Michaelsen, Børje" userId="c36523e3-11ed-4011-9a41-1983019c0634" providerId="ADAL" clId="{83FF8062-202C-4766-8BEB-380B0CC5A041}" dt="2026-10-12T11:18:30.288" v="1399" actId="22"/>
        <pc:sldMkLst>
          <pc:docMk/>
          <pc:sldMk cId="2154520298" sldId="287"/>
        </pc:sldMkLst>
        <pc:spChg chg="add">
          <ac:chgData name="Michaelsen, Børje" userId="c36523e3-11ed-4011-9a41-1983019c0634" providerId="ADAL" clId="{83FF8062-202C-4766-8BEB-380B0CC5A041}" dt="2026-10-12T11:18:30.288" v="1399" actId="22"/>
          <ac:spMkLst>
            <pc:docMk/>
            <pc:sldMk cId="2154520298" sldId="287"/>
            <ac:spMk id="4" creationId="{CAAEC44B-7914-00D9-AF79-B811551E73B4}"/>
          </ac:spMkLst>
        </pc:spChg>
      </pc:sldChg>
      <pc:sldChg chg="addSp delSp modSp mod">
        <pc:chgData name="Michaelsen, Børje" userId="c36523e3-11ed-4011-9a41-1983019c0634" providerId="ADAL" clId="{83FF8062-202C-4766-8BEB-380B0CC5A041}" dt="2026-10-23T10:46:14.701" v="1402" actId="1076"/>
        <pc:sldMkLst>
          <pc:docMk/>
          <pc:sldMk cId="3614772275" sldId="288"/>
        </pc:sldMkLst>
        <pc:spChg chg="add mod">
          <ac:chgData name="Michaelsen, Børje" userId="c36523e3-11ed-4011-9a41-1983019c0634" providerId="ADAL" clId="{83FF8062-202C-4766-8BEB-380B0CC5A041}" dt="2026-10-23T10:46:14.701" v="1402" actId="1076"/>
          <ac:spMkLst>
            <pc:docMk/>
            <pc:sldMk cId="3614772275" sldId="288"/>
            <ac:spMk id="5" creationId="{B4A49629-F6E5-A2DC-77DF-D2BDF5156734}"/>
          </ac:spMkLst>
        </pc:spChg>
        <pc:spChg chg="del">
          <ac:chgData name="Michaelsen, Børje" userId="c36523e3-11ed-4011-9a41-1983019c0634" providerId="ADAL" clId="{83FF8062-202C-4766-8BEB-380B0CC5A041}" dt="2026-10-23T10:46:09.923" v="1401" actId="478"/>
          <ac:spMkLst>
            <pc:docMk/>
            <pc:sldMk cId="3614772275" sldId="288"/>
            <ac:spMk id="7" creationId="{A8E6190E-1B9E-BD21-EE3B-D3788484DF55}"/>
          </ac:spMkLst>
        </pc:spChg>
      </pc:sldChg>
      <pc:sldChg chg="addSp delSp modSp mod">
        <pc:chgData name="Michaelsen, Børje" userId="c36523e3-11ed-4011-9a41-1983019c0634" providerId="ADAL" clId="{83FF8062-202C-4766-8BEB-380B0CC5A041}" dt="2026-10-07T07:45:37.559" v="1360" actId="1035"/>
        <pc:sldMkLst>
          <pc:docMk/>
          <pc:sldMk cId="3227799079" sldId="292"/>
        </pc:sldMkLst>
        <pc:spChg chg="mod">
          <ac:chgData name="Michaelsen, Børje" userId="c36523e3-11ed-4011-9a41-1983019c0634" providerId="ADAL" clId="{83FF8062-202C-4766-8BEB-380B0CC5A041}" dt="2026-10-07T07:45:37.559" v="1360" actId="1035"/>
          <ac:spMkLst>
            <pc:docMk/>
            <pc:sldMk cId="3227799079" sldId="292"/>
            <ac:spMk id="5" creationId="{00000000-0000-0000-0000-000000000000}"/>
          </ac:spMkLst>
        </pc:spChg>
        <pc:picChg chg="add mod">
          <ac:chgData name="Michaelsen, Børje" userId="c36523e3-11ed-4011-9a41-1983019c0634" providerId="ADAL" clId="{83FF8062-202C-4766-8BEB-380B0CC5A041}" dt="2026-10-07T07:42:31.218" v="1160" actId="14100"/>
          <ac:picMkLst>
            <pc:docMk/>
            <pc:sldMk cId="3227799079" sldId="292"/>
            <ac:picMk id="7" creationId="{1FF825F2-5FC3-15D4-906E-93326C9246B3}"/>
          </ac:picMkLst>
        </pc:picChg>
      </pc:sldChg>
      <pc:sldChg chg="modSp mod">
        <pc:chgData name="Michaelsen, Børje" userId="c36523e3-11ed-4011-9a41-1983019c0634" providerId="ADAL" clId="{83FF8062-202C-4766-8BEB-380B0CC5A041}" dt="2026-09-25T08:51:09.806" v="1153" actId="20577"/>
        <pc:sldMkLst>
          <pc:docMk/>
          <pc:sldMk cId="2941267074" sldId="294"/>
        </pc:sldMkLst>
        <pc:spChg chg="mod">
          <ac:chgData name="Michaelsen, Børje" userId="c36523e3-11ed-4011-9a41-1983019c0634" providerId="ADAL" clId="{83FF8062-202C-4766-8BEB-380B0CC5A041}" dt="2026-09-25T08:02:43.359" v="1148" actId="20577"/>
          <ac:spMkLst>
            <pc:docMk/>
            <pc:sldMk cId="2941267074" sldId="294"/>
            <ac:spMk id="29" creationId="{00000000-0000-0000-0000-000000000000}"/>
          </ac:spMkLst>
        </pc:spChg>
        <pc:graphicFrameChg chg="mod modGraphic">
          <ac:chgData name="Michaelsen, Børje" userId="c36523e3-11ed-4011-9a41-1983019c0634" providerId="ADAL" clId="{83FF8062-202C-4766-8BEB-380B0CC5A041}" dt="2026-09-25T08:51:08.099" v="1152" actId="20577"/>
          <ac:graphicFrameMkLst>
            <pc:docMk/>
            <pc:sldMk cId="2941267074" sldId="294"/>
            <ac:graphicFrameMk id="40" creationId="{BAC6CA1F-BD0A-29DA-7093-AE41609D4F49}"/>
          </ac:graphicFrameMkLst>
        </pc:graphicFrameChg>
        <pc:graphicFrameChg chg="mod modGraphic">
          <ac:chgData name="Michaelsen, Børje" userId="c36523e3-11ed-4011-9a41-1983019c0634" providerId="ADAL" clId="{83FF8062-202C-4766-8BEB-380B0CC5A041}" dt="2026-09-25T08:51:09.806" v="1153" actId="20577"/>
          <ac:graphicFrameMkLst>
            <pc:docMk/>
            <pc:sldMk cId="2941267074" sldId="294"/>
            <ac:graphicFrameMk id="41" creationId="{258A5D9F-C7E1-EE0C-2E2D-AA51D397B8C8}"/>
          </ac:graphicFrameMkLst>
        </pc:graphicFrameChg>
      </pc:sldChg>
      <pc:sldChg chg="addSp delSp modSp mod modNotesTx">
        <pc:chgData name="Michaelsen, Børje" userId="c36523e3-11ed-4011-9a41-1983019c0634" providerId="ADAL" clId="{83FF8062-202C-4766-8BEB-380B0CC5A041}" dt="2026-10-23T11:26:30.330" v="1476" actId="20577"/>
        <pc:sldMkLst>
          <pc:docMk/>
          <pc:sldMk cId="2611775227" sldId="1095"/>
        </pc:sldMkLst>
        <pc:spChg chg="del">
          <ac:chgData name="Michaelsen, Børje" userId="c36523e3-11ed-4011-9a41-1983019c0634" providerId="ADAL" clId="{83FF8062-202C-4766-8BEB-380B0CC5A041}" dt="2026-10-23T10:48:06.894" v="1431"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10:48:10.213" v="1433" actId="478"/>
          <ac:spMkLst>
            <pc:docMk/>
            <pc:sldMk cId="2611775227" sldId="1095"/>
            <ac:spMk id="7" creationId="{D6BD4F80-AC5C-44FD-B2FB-736C3E15B740}"/>
          </ac:spMkLst>
        </pc:spChg>
        <pc:spChg chg="add mod">
          <ac:chgData name="Michaelsen, Børje" userId="c36523e3-11ed-4011-9a41-1983019c0634" providerId="ADAL" clId="{83FF8062-202C-4766-8BEB-380B0CC5A041}" dt="2026-10-23T10:49:25.094" v="1474" actId="6549"/>
          <ac:spMkLst>
            <pc:docMk/>
            <pc:sldMk cId="2611775227" sldId="1095"/>
            <ac:spMk id="8" creationId="{7309D734-9F06-2BB7-99C1-2E37D7E3B3AE}"/>
          </ac:spMkLst>
        </pc:spChg>
        <pc:picChg chg="del">
          <ac:chgData name="Michaelsen, Børje" userId="c36523e3-11ed-4011-9a41-1983019c0634" providerId="ADAL" clId="{83FF8062-202C-4766-8BEB-380B0CC5A041}" dt="2026-10-23T10:48:09.076" v="1432" actId="478"/>
          <ac:picMkLst>
            <pc:docMk/>
            <pc:sldMk cId="2611775227" sldId="1095"/>
            <ac:picMk id="6" creationId="{3D4A3B3F-67D7-76BF-5929-11DB2FEFB084}"/>
          </ac:picMkLst>
        </pc:picChg>
        <pc:picChg chg="add mod">
          <ac:chgData name="Michaelsen, Børje" userId="c36523e3-11ed-4011-9a41-1983019c0634" providerId="ADAL" clId="{83FF8062-202C-4766-8BEB-380B0CC5A041}" dt="2026-10-23T10:49:17.325" v="1462" actId="1038"/>
          <ac:picMkLst>
            <pc:docMk/>
            <pc:sldMk cId="2611775227" sldId="1095"/>
            <ac:picMk id="10" creationId="{1778E83C-F092-CD47-875D-9D7852A8B566}"/>
          </ac:picMkLst>
        </pc:picChg>
      </pc:sldChg>
      <pc:sldChg chg="addSp delSp modSp mod">
        <pc:chgData name="Michaelsen, Børje" userId="c36523e3-11ed-4011-9a41-1983019c0634" providerId="ADAL" clId="{83FF8062-202C-4766-8BEB-380B0CC5A041}" dt="2026-10-23T10:47:40.694" v="1430" actId="20577"/>
        <pc:sldMkLst>
          <pc:docMk/>
          <pc:sldMk cId="1610994730" sldId="1605"/>
        </pc:sldMkLst>
        <pc:spChg chg="mod">
          <ac:chgData name="Michaelsen, Børje" userId="c36523e3-11ed-4011-9a41-1983019c0634" providerId="ADAL" clId="{83FF8062-202C-4766-8BEB-380B0CC5A041}" dt="2026-10-23T10:46:57.404" v="1423" actId="20577"/>
          <ac:spMkLst>
            <pc:docMk/>
            <pc:sldMk cId="1610994730" sldId="1605"/>
            <ac:spMk id="7" creationId="{00000000-0000-0000-0000-000000000000}"/>
          </ac:spMkLst>
        </pc:spChg>
        <pc:spChg chg="mod">
          <ac:chgData name="Michaelsen, Børje" userId="c36523e3-11ed-4011-9a41-1983019c0634" providerId="ADAL" clId="{83FF8062-202C-4766-8BEB-380B0CC5A041}" dt="2026-10-23T10:47:40.694" v="1430" actId="20577"/>
          <ac:spMkLst>
            <pc:docMk/>
            <pc:sldMk cId="1610994730" sldId="1605"/>
            <ac:spMk id="16" creationId="{01B63842-A613-4DE2-23CF-65894B874DE1}"/>
          </ac:spMkLst>
        </pc:spChg>
        <pc:graphicFrameChg chg="del">
          <ac:chgData name="Michaelsen, Børje" userId="c36523e3-11ed-4011-9a41-1983019c0634" providerId="ADAL" clId="{83FF8062-202C-4766-8BEB-380B0CC5A041}" dt="2026-10-23T10:46:30.034" v="1404" actId="478"/>
          <ac:graphicFrameMkLst>
            <pc:docMk/>
            <pc:sldMk cId="1610994730" sldId="1605"/>
            <ac:graphicFrameMk id="12" creationId="{02F3DED4-52B2-ED4A-F002-268A294A1591}"/>
          </ac:graphicFrameMkLst>
        </pc:graphicFrameChg>
        <pc:picChg chg="add">
          <ac:chgData name="Michaelsen, Børje" userId="c36523e3-11ed-4011-9a41-1983019c0634" providerId="ADAL" clId="{83FF8062-202C-4766-8BEB-380B0CC5A041}" dt="2026-10-23T10:47:03.538" v="1424" actId="22"/>
          <ac:picMkLst>
            <pc:docMk/>
            <pc:sldMk cId="1610994730" sldId="1605"/>
            <ac:picMk id="4" creationId="{C4B42E7C-7A89-60BC-4606-38AE7DF6C52A}"/>
          </ac:picMkLst>
        </pc:picChg>
        <pc:picChg chg="del">
          <ac:chgData name="Michaelsen, Børje" userId="c36523e3-11ed-4011-9a41-1983019c0634" providerId="ADAL" clId="{83FF8062-202C-4766-8BEB-380B0CC5A041}" dt="2026-10-23T10:46:22.484" v="1403" actId="478"/>
          <ac:picMkLst>
            <pc:docMk/>
            <pc:sldMk cId="1610994730" sldId="1605"/>
            <ac:picMk id="5" creationId="{539F1B12-C8AB-0F0A-91E0-CD37B3C70F39}"/>
          </ac:picMkLst>
        </pc:picChg>
        <pc:picChg chg="add mod">
          <ac:chgData name="Michaelsen, Børje" userId="c36523e3-11ed-4011-9a41-1983019c0634" providerId="ADAL" clId="{83FF8062-202C-4766-8BEB-380B0CC5A041}" dt="2026-10-23T10:47:33.821" v="1428" actId="1035"/>
          <ac:picMkLst>
            <pc:docMk/>
            <pc:sldMk cId="1610994730" sldId="1605"/>
            <ac:picMk id="8" creationId="{AAD6CC15-D2BE-C754-E8EB-CE6DB40F5EBF}"/>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33"/>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Lindesnes</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52</c:v>
                </c:pt>
                <c:pt idx="1">
                  <c:v>39</c:v>
                </c:pt>
                <c:pt idx="2">
                  <c:v>30</c:v>
                </c:pt>
                <c:pt idx="3">
                  <c:v>-13</c:v>
                </c:pt>
                <c:pt idx="4">
                  <c:v>21</c:v>
                </c:pt>
                <c:pt idx="5">
                  <c:v>-2</c:v>
                </c:pt>
                <c:pt idx="6">
                  <c:v>14</c:v>
                </c:pt>
                <c:pt idx="7">
                  <c:v>-1</c:v>
                </c:pt>
                <c:pt idx="8">
                  <c:v>0</c:v>
                </c:pt>
                <c:pt idx="9">
                  <c:v>-12</c:v>
                </c:pt>
                <c:pt idx="10">
                  <c:v>-3</c:v>
                </c:pt>
                <c:pt idx="11">
                  <c:v>-6</c:v>
                </c:pt>
                <c:pt idx="12">
                  <c:v>-6</c:v>
                </c:pt>
                <c:pt idx="13">
                  <c:v>-9</c:v>
                </c:pt>
                <c:pt idx="14">
                  <c:v>-12</c:v>
                </c:pt>
                <c:pt idx="15">
                  <c:v>-14</c:v>
                </c:pt>
              </c:numCache>
            </c:numRef>
          </c:val>
          <c:smooth val="1"/>
          <c:extLst>
            <c:ext xmlns:c16="http://schemas.microsoft.com/office/drawing/2014/chart" uri="{C3380CC4-5D6E-409C-BE32-E72D297353CC}">
              <c16:uniqueId val="{00000000-D9B9-410B-B3DC-C0AD5F7634AA}"/>
            </c:ext>
          </c:extLst>
        </c:ser>
        <c:ser>
          <c:idx val="1"/>
          <c:order val="1"/>
          <c:tx>
            <c:strRef>
              <c:f>'Pivot kommuner'!$C$1:$C$3</c:f>
              <c:strCache>
                <c:ptCount val="1"/>
                <c:pt idx="0">
                  <c:v>Netto innlands - Lindesnes</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-70</c:v>
                </c:pt>
                <c:pt idx="1">
                  <c:v>-128</c:v>
                </c:pt>
                <c:pt idx="2">
                  <c:v>-139</c:v>
                </c:pt>
                <c:pt idx="3">
                  <c:v>-34</c:v>
                </c:pt>
                <c:pt idx="4">
                  <c:v>30</c:v>
                </c:pt>
                <c:pt idx="5">
                  <c:v>-34</c:v>
                </c:pt>
                <c:pt idx="6">
                  <c:v>14</c:v>
                </c:pt>
                <c:pt idx="7">
                  <c:v>-71</c:v>
                </c:pt>
                <c:pt idx="8">
                  <c:v>7</c:v>
                </c:pt>
                <c:pt idx="9">
                  <c:v>42</c:v>
                </c:pt>
                <c:pt idx="10">
                  <c:v>-3</c:v>
                </c:pt>
                <c:pt idx="11">
                  <c:v>10</c:v>
                </c:pt>
                <c:pt idx="12">
                  <c:v>-129</c:v>
                </c:pt>
                <c:pt idx="13">
                  <c:v>-99</c:v>
                </c:pt>
                <c:pt idx="14">
                  <c:v>-69</c:v>
                </c:pt>
                <c:pt idx="15">
                  <c:v>-42</c:v>
                </c:pt>
              </c:numCache>
            </c:numRef>
          </c:val>
          <c:smooth val="1"/>
          <c:extLst>
            <c:ext xmlns:c16="http://schemas.microsoft.com/office/drawing/2014/chart" uri="{C3380CC4-5D6E-409C-BE32-E72D297353CC}">
              <c16:uniqueId val="{00000001-D9B9-410B-B3DC-C0AD5F7634AA}"/>
            </c:ext>
          </c:extLst>
        </c:ser>
        <c:ser>
          <c:idx val="2"/>
          <c:order val="2"/>
          <c:tx>
            <c:strRef>
              <c:f>'Pivot kommuner'!$D$1:$D$3</c:f>
              <c:strCache>
                <c:ptCount val="1"/>
                <c:pt idx="0">
                  <c:v>Netto innvandring - Lindesnes</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173</c:v>
                </c:pt>
                <c:pt idx="1">
                  <c:v>180</c:v>
                </c:pt>
                <c:pt idx="2">
                  <c:v>150</c:v>
                </c:pt>
                <c:pt idx="3">
                  <c:v>52</c:v>
                </c:pt>
                <c:pt idx="4">
                  <c:v>88</c:v>
                </c:pt>
                <c:pt idx="5">
                  <c:v>39</c:v>
                </c:pt>
                <c:pt idx="6">
                  <c:v>67</c:v>
                </c:pt>
                <c:pt idx="7">
                  <c:v>105</c:v>
                </c:pt>
                <c:pt idx="8">
                  <c:v>41</c:v>
                </c:pt>
                <c:pt idx="9">
                  <c:v>10</c:v>
                </c:pt>
                <c:pt idx="10">
                  <c:v>4</c:v>
                </c:pt>
                <c:pt idx="11">
                  <c:v>-7</c:v>
                </c:pt>
                <c:pt idx="12">
                  <c:v>43</c:v>
                </c:pt>
                <c:pt idx="13">
                  <c:v>55</c:v>
                </c:pt>
                <c:pt idx="14">
                  <c:v>63</c:v>
                </c:pt>
                <c:pt idx="15">
                  <c:v>74</c:v>
                </c:pt>
              </c:numCache>
            </c:numRef>
          </c:val>
          <c:smooth val="1"/>
          <c:extLst>
            <c:ext xmlns:c16="http://schemas.microsoft.com/office/drawing/2014/chart" uri="{C3380CC4-5D6E-409C-BE32-E72D297353CC}">
              <c16:uniqueId val="{00000002-D9B9-410B-B3DC-C0AD5F7634AA}"/>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Lindesnes</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22611</c:v>
                </c:pt>
                <c:pt idx="1">
                  <c:v>22762</c:v>
                </c:pt>
                <c:pt idx="2">
                  <c:v>22859</c:v>
                </c:pt>
                <c:pt idx="3">
                  <c:v>22905</c:v>
                </c:pt>
                <c:pt idx="4">
                  <c:v>22909</c:v>
                </c:pt>
                <c:pt idx="5">
                  <c:v>23046</c:v>
                </c:pt>
                <c:pt idx="6">
                  <c:v>23055</c:v>
                </c:pt>
                <c:pt idx="7">
                  <c:v>23147</c:v>
                </c:pt>
                <c:pt idx="8">
                  <c:v>23479</c:v>
                </c:pt>
                <c:pt idx="9">
                  <c:v>23690</c:v>
                </c:pt>
                <c:pt idx="10">
                  <c:v>23768</c:v>
                </c:pt>
                <c:pt idx="11">
                  <c:v>23702</c:v>
                </c:pt>
                <c:pt idx="12">
                  <c:v>23570</c:v>
                </c:pt>
                <c:pt idx="13">
                  <c:v>23478</c:v>
                </c:pt>
                <c:pt idx="14">
                  <c:v>23425</c:v>
                </c:pt>
                <c:pt idx="15">
                  <c:v>23407</c:v>
                </c:pt>
              </c:numCache>
            </c:numRef>
          </c:val>
          <c:smooth val="0"/>
          <c:extLst>
            <c:ext xmlns:c16="http://schemas.microsoft.com/office/drawing/2014/chart" uri="{C3380CC4-5D6E-409C-BE32-E72D297353CC}">
              <c16:uniqueId val="{00000003-D9B9-410B-B3DC-C0AD5F7634AA}"/>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39</c:v>
                </c:pt>
                <c:pt idx="1">
                  <c:v>54</c:v>
                </c:pt>
                <c:pt idx="2">
                  <c:v>34</c:v>
                </c:pt>
                <c:pt idx="3">
                  <c:v>26</c:v>
                </c:pt>
                <c:pt idx="4">
                  <c:v>34</c:v>
                </c:pt>
                <c:pt idx="5">
                  <c:v>38</c:v>
                </c:pt>
              </c:numCache>
            </c:numRef>
          </c:val>
          <c:extLst>
            <c:ext xmlns:c16="http://schemas.microsoft.com/office/drawing/2014/chart" uri="{C3380CC4-5D6E-409C-BE32-E72D297353CC}">
              <c16:uniqueId val="{00000000-116E-4CB9-AC63-1B9D1C5B1E50}"/>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12</c:v>
                </c:pt>
                <c:pt idx="1">
                  <c:v>17</c:v>
                </c:pt>
                <c:pt idx="2">
                  <c:v>7</c:v>
                </c:pt>
                <c:pt idx="3">
                  <c:v>27</c:v>
                </c:pt>
                <c:pt idx="4">
                  <c:v>7</c:v>
                </c:pt>
                <c:pt idx="5">
                  <c:v>12</c:v>
                </c:pt>
              </c:numCache>
            </c:numRef>
          </c:val>
          <c:extLst>
            <c:ext xmlns:c16="http://schemas.microsoft.com/office/drawing/2014/chart" uri="{C3380CC4-5D6E-409C-BE32-E72D297353CC}">
              <c16:uniqueId val="{00000001-116E-4CB9-AC63-1B9D1C5B1E50}"/>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6-116E-4CB9-AC63-1B9D1C5B1E5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46</c:v>
                </c:pt>
                <c:pt idx="1">
                  <c:v>16</c:v>
                </c:pt>
                <c:pt idx="2">
                  <c:v>10</c:v>
                </c:pt>
                <c:pt idx="3">
                  <c:v>4</c:v>
                </c:pt>
                <c:pt idx="4">
                  <c:v>65</c:v>
                </c:pt>
                <c:pt idx="5">
                  <c:v>0</c:v>
                </c:pt>
              </c:numCache>
            </c:numRef>
          </c:val>
          <c:extLst>
            <c:ext xmlns:c16="http://schemas.microsoft.com/office/drawing/2014/chart" uri="{C3380CC4-5D6E-409C-BE32-E72D297353CC}">
              <c16:uniqueId val="{00000002-116E-4CB9-AC63-1B9D1C5B1E50}"/>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6E-4CB9-AC63-1B9D1C5B1E5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1</c:v>
                </c:pt>
                <c:pt idx="2">
                  <c:v>0</c:v>
                </c:pt>
                <c:pt idx="3">
                  <c:v>2</c:v>
                </c:pt>
                <c:pt idx="4">
                  <c:v>0</c:v>
                </c:pt>
                <c:pt idx="5">
                  <c:v>25</c:v>
                </c:pt>
              </c:numCache>
            </c:numRef>
          </c:val>
          <c:extLst>
            <c:ext xmlns:c16="http://schemas.microsoft.com/office/drawing/2014/chart" uri="{C3380CC4-5D6E-409C-BE32-E72D297353CC}">
              <c16:uniqueId val="{00000005-116E-4CB9-AC63-1B9D1C5B1E50}"/>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63"/>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Lindesnes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4</c:v>
                </c:pt>
                <c:pt idx="1">
                  <c:v>7</c:v>
                </c:pt>
                <c:pt idx="2">
                  <c:v>1</c:v>
                </c:pt>
                <c:pt idx="3">
                  <c:v>69</c:v>
                </c:pt>
                <c:pt idx="4">
                  <c:v>11</c:v>
                </c:pt>
                <c:pt idx="5">
                  <c:v>8</c:v>
                </c:pt>
              </c:numCache>
            </c:numRef>
          </c:val>
          <c:extLst>
            <c:ext xmlns:c16="http://schemas.microsoft.com/office/drawing/2014/chart" uri="{C3380CC4-5D6E-409C-BE32-E72D297353CC}">
              <c16:uniqueId val="{00000000-21DE-4D16-B2E3-A66281E8A15A}"/>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21DE-4D16-B2E3-A66281E8A15A}"/>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5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192</c:v>
                </c:pt>
                <c:pt idx="1">
                  <c:v>183</c:v>
                </c:pt>
                <c:pt idx="2">
                  <c:v>195</c:v>
                </c:pt>
                <c:pt idx="3">
                  <c:v>197</c:v>
                </c:pt>
                <c:pt idx="4">
                  <c:v>208</c:v>
                </c:pt>
                <c:pt idx="5">
                  <c:v>214</c:v>
                </c:pt>
              </c:numCache>
            </c:numRef>
          </c:val>
          <c:extLst>
            <c:ext xmlns:c16="http://schemas.microsoft.com/office/drawing/2014/chart" uri="{C3380CC4-5D6E-409C-BE32-E72D297353CC}">
              <c16:uniqueId val="{00000000-6A78-4620-8BEB-E903C7298D6A}"/>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2383</c:v>
                </c:pt>
                <c:pt idx="1">
                  <c:v>2485</c:v>
                </c:pt>
                <c:pt idx="2">
                  <c:v>2459</c:v>
                </c:pt>
                <c:pt idx="3">
                  <c:v>2412</c:v>
                </c:pt>
                <c:pt idx="4">
                  <c:v>2435</c:v>
                </c:pt>
                <c:pt idx="5">
                  <c:v>2369</c:v>
                </c:pt>
              </c:numCache>
            </c:numRef>
          </c:val>
          <c:extLst>
            <c:ext xmlns:c16="http://schemas.microsoft.com/office/drawing/2014/chart" uri="{C3380CC4-5D6E-409C-BE32-E72D297353CC}">
              <c16:uniqueId val="{00000001-6A78-4620-8BEB-E903C7298D6A}"/>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137</c:v>
                </c:pt>
                <c:pt idx="1">
                  <c:v>132</c:v>
                </c:pt>
                <c:pt idx="2">
                  <c:v>108</c:v>
                </c:pt>
                <c:pt idx="3">
                  <c:v>106</c:v>
                </c:pt>
                <c:pt idx="4">
                  <c:v>162</c:v>
                </c:pt>
                <c:pt idx="5">
                  <c:v>169</c:v>
                </c:pt>
              </c:numCache>
            </c:numRef>
          </c:val>
          <c:extLst>
            <c:ext xmlns:c16="http://schemas.microsoft.com/office/drawing/2014/chart" uri="{C3380CC4-5D6E-409C-BE32-E72D297353CC}">
              <c16:uniqueId val="{00000002-6A78-4620-8BEB-E903C7298D6A}"/>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6182</c:v>
                </c:pt>
                <c:pt idx="1">
                  <c:v>6522</c:v>
                </c:pt>
                <c:pt idx="2">
                  <c:v>6557</c:v>
                </c:pt>
                <c:pt idx="3">
                  <c:v>6698</c:v>
                </c:pt>
                <c:pt idx="4">
                  <c:v>6454</c:v>
                </c:pt>
                <c:pt idx="5">
                  <c:v>6512</c:v>
                </c:pt>
              </c:numCache>
            </c:numRef>
          </c:val>
          <c:extLst>
            <c:ext xmlns:c16="http://schemas.microsoft.com/office/drawing/2014/chart" uri="{C3380CC4-5D6E-409C-BE32-E72D297353CC}">
              <c16:uniqueId val="{00000003-6A78-4620-8BEB-E903C7298D6A}"/>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6A78-4620-8BEB-E903C7298D6A}"/>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6A78-4620-8BEB-E903C7298D6A}"/>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6A78-4620-8BEB-E903C7298D6A}"/>
              </c:ext>
            </c:extLst>
          </c:dPt>
          <c:dPt>
            <c:idx val="3"/>
            <c:invertIfNegative val="0"/>
            <c:bubble3D val="0"/>
            <c:extLst>
              <c:ext xmlns:c16="http://schemas.microsoft.com/office/drawing/2014/chart" uri="{C3380CC4-5D6E-409C-BE32-E72D297353CC}">
                <c16:uniqueId val="{0000000A-6A78-4620-8BEB-E903C7298D6A}"/>
              </c:ext>
            </c:extLst>
          </c:dPt>
          <c:dPt>
            <c:idx val="4"/>
            <c:invertIfNegative val="0"/>
            <c:bubble3D val="0"/>
            <c:extLst>
              <c:ext xmlns:c16="http://schemas.microsoft.com/office/drawing/2014/chart" uri="{C3380CC4-5D6E-409C-BE32-E72D297353CC}">
                <c16:uniqueId val="{0000000B-6A78-4620-8BEB-E903C7298D6A}"/>
              </c:ext>
            </c:extLst>
          </c:dPt>
          <c:dPt>
            <c:idx val="5"/>
            <c:invertIfNegative val="0"/>
            <c:bubble3D val="0"/>
            <c:extLst>
              <c:ext xmlns:c16="http://schemas.microsoft.com/office/drawing/2014/chart" uri="{C3380CC4-5D6E-409C-BE32-E72D297353CC}">
                <c16:uniqueId val="{0000000C-6A78-4620-8BEB-E903C7298D6A}"/>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A78-4620-8BEB-E903C7298D6A}"/>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A78-4620-8BEB-E903C7298D6A}"/>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A78-4620-8BEB-E903C7298D6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409</c:v>
                </c:pt>
                <c:pt idx="1">
                  <c:v>413</c:v>
                </c:pt>
                <c:pt idx="2">
                  <c:v>368</c:v>
                </c:pt>
                <c:pt idx="3">
                  <c:v>353</c:v>
                </c:pt>
                <c:pt idx="4">
                  <c:v>378</c:v>
                </c:pt>
                <c:pt idx="5">
                  <c:v>361</c:v>
                </c:pt>
              </c:numCache>
            </c:numRef>
          </c:val>
          <c:extLst>
            <c:ext xmlns:c16="http://schemas.microsoft.com/office/drawing/2014/chart" uri="{C3380CC4-5D6E-409C-BE32-E72D297353CC}">
              <c16:uniqueId val="{0000000D-6A78-4620-8BEB-E903C7298D6A}"/>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5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E004-4654-BD95-C9611880B4D5}"/>
              </c:ext>
            </c:extLst>
          </c:dPt>
          <c:dPt>
            <c:idx val="1"/>
            <c:bubble3D val="0"/>
            <c:spPr>
              <a:solidFill>
                <a:schemeClr val="accent2"/>
              </a:solidFill>
              <a:ln>
                <a:noFill/>
              </a:ln>
              <a:effectLst/>
            </c:spPr>
            <c:extLst>
              <c:ext xmlns:c16="http://schemas.microsoft.com/office/drawing/2014/chart" uri="{C3380CC4-5D6E-409C-BE32-E72D297353CC}">
                <c16:uniqueId val="{00000003-E004-4654-BD95-C9611880B4D5}"/>
              </c:ext>
            </c:extLst>
          </c:dPt>
          <c:dPt>
            <c:idx val="2"/>
            <c:bubble3D val="0"/>
            <c:spPr>
              <a:solidFill>
                <a:schemeClr val="accent3"/>
              </a:solidFill>
              <a:ln>
                <a:noFill/>
              </a:ln>
              <a:effectLst/>
            </c:spPr>
            <c:extLst>
              <c:ext xmlns:c16="http://schemas.microsoft.com/office/drawing/2014/chart" uri="{C3380CC4-5D6E-409C-BE32-E72D297353CC}">
                <c16:uniqueId val="{00000005-E004-4654-BD95-C9611880B4D5}"/>
              </c:ext>
            </c:extLst>
          </c:dPt>
          <c:dPt>
            <c:idx val="3"/>
            <c:bubble3D val="0"/>
            <c:spPr>
              <a:solidFill>
                <a:schemeClr val="accent4"/>
              </a:solidFill>
              <a:ln>
                <a:noFill/>
              </a:ln>
              <a:effectLst/>
            </c:spPr>
            <c:extLst>
              <c:ext xmlns:c16="http://schemas.microsoft.com/office/drawing/2014/chart" uri="{C3380CC4-5D6E-409C-BE32-E72D297353CC}">
                <c16:uniqueId val="{00000007-E004-4654-BD95-C9611880B4D5}"/>
              </c:ext>
            </c:extLst>
          </c:dPt>
          <c:dPt>
            <c:idx val="4"/>
            <c:bubble3D val="0"/>
            <c:spPr>
              <a:solidFill>
                <a:schemeClr val="accent5"/>
              </a:solidFill>
              <a:ln>
                <a:noFill/>
              </a:ln>
              <a:effectLst/>
            </c:spPr>
            <c:extLst>
              <c:ext xmlns:c16="http://schemas.microsoft.com/office/drawing/2014/chart" uri="{C3380CC4-5D6E-409C-BE32-E72D297353CC}">
                <c16:uniqueId val="{00000009-E004-4654-BD95-C9611880B4D5}"/>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004-4654-BD95-C9611880B4D5}"/>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214</c:v>
                </c:pt>
                <c:pt idx="1">
                  <c:v>2369</c:v>
                </c:pt>
                <c:pt idx="2">
                  <c:v>169</c:v>
                </c:pt>
                <c:pt idx="3">
                  <c:v>6512</c:v>
                </c:pt>
                <c:pt idx="4">
                  <c:v>361</c:v>
                </c:pt>
              </c:numCache>
            </c:numRef>
          </c:val>
          <c:extLst>
            <c:ext xmlns:c16="http://schemas.microsoft.com/office/drawing/2014/chart" uri="{C3380CC4-5D6E-409C-BE32-E72D297353CC}">
              <c16:uniqueId val="{0000000A-E004-4654-BD95-C9611880B4D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6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21 Farmasøytisk industri</c:v>
                </c:pt>
              </c:strCache>
            </c:strRef>
          </c:tx>
          <c:spPr>
            <a:ln w="28575"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0-90ED-4394-A2F8-017E68F05173}"/>
            </c:ext>
          </c:extLst>
        </c:ser>
        <c:ser>
          <c:idx val="3"/>
          <c:order val="1"/>
          <c:tx>
            <c:strRef>
              <c:f>'pivot 2 siffer'!$C$4:$C$5</c:f>
              <c:strCache>
                <c:ptCount val="1"/>
                <c:pt idx="0">
                  <c:v>25 Metallvareindustri</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27</c:v>
                </c:pt>
                <c:pt idx="1">
                  <c:v>28</c:v>
                </c:pt>
                <c:pt idx="2">
                  <c:v>28</c:v>
                </c:pt>
                <c:pt idx="3">
                  <c:v>30</c:v>
                </c:pt>
                <c:pt idx="4">
                  <c:v>27</c:v>
                </c:pt>
                <c:pt idx="5">
                  <c:v>34</c:v>
                </c:pt>
                <c:pt idx="6">
                  <c:v>35</c:v>
                </c:pt>
              </c:numCache>
            </c:numRef>
          </c:val>
          <c:smooth val="0"/>
          <c:extLst>
            <c:ext xmlns:c16="http://schemas.microsoft.com/office/drawing/2014/chart" uri="{C3380CC4-5D6E-409C-BE32-E72D297353CC}">
              <c16:uniqueId val="{00000001-90ED-4394-A2F8-017E68F05173}"/>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107</c:v>
                </c:pt>
                <c:pt idx="1">
                  <c:v>123</c:v>
                </c:pt>
                <c:pt idx="2">
                  <c:v>141</c:v>
                </c:pt>
                <c:pt idx="3">
                  <c:v>190</c:v>
                </c:pt>
                <c:pt idx="4">
                  <c:v>208</c:v>
                </c:pt>
                <c:pt idx="5">
                  <c:v>232</c:v>
                </c:pt>
                <c:pt idx="6">
                  <c:v>239</c:v>
                </c:pt>
              </c:numCache>
            </c:numRef>
          </c:val>
          <c:smooth val="0"/>
          <c:extLst>
            <c:ext xmlns:c16="http://schemas.microsoft.com/office/drawing/2014/chart" uri="{C3380CC4-5D6E-409C-BE32-E72D297353CC}">
              <c16:uniqueId val="{00000002-90ED-4394-A2F8-017E68F05173}"/>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386</c:v>
                </c:pt>
                <c:pt idx="1">
                  <c:v>388</c:v>
                </c:pt>
                <c:pt idx="2">
                  <c:v>386</c:v>
                </c:pt>
                <c:pt idx="3">
                  <c:v>350</c:v>
                </c:pt>
                <c:pt idx="4">
                  <c:v>350</c:v>
                </c:pt>
                <c:pt idx="5">
                  <c:v>336</c:v>
                </c:pt>
                <c:pt idx="6">
                  <c:v>327</c:v>
                </c:pt>
              </c:numCache>
            </c:numRef>
          </c:val>
          <c:smooth val="0"/>
          <c:extLst>
            <c:ext xmlns:c16="http://schemas.microsoft.com/office/drawing/2014/chart" uri="{C3380CC4-5D6E-409C-BE32-E72D297353CC}">
              <c16:uniqueId val="{00000003-90ED-4394-A2F8-017E68F05173}"/>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36"/>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Lindesnes</c:v>
                </c:pt>
              </c:strCache>
            </c:strRef>
          </c:cat>
          <c:val>
            <c:numRef>
              <c:f>Pivot_2026!$B$5:$B$7</c:f>
              <c:numCache>
                <c:formatCode>General</c:formatCode>
                <c:ptCount val="2"/>
                <c:pt idx="0">
                  <c:v>42.8</c:v>
                </c:pt>
                <c:pt idx="1">
                  <c:v>42.3</c:v>
                </c:pt>
              </c:numCache>
            </c:numRef>
          </c:val>
          <c:extLst>
            <c:ext xmlns:c16="http://schemas.microsoft.com/office/drawing/2014/chart" uri="{C3380CC4-5D6E-409C-BE32-E72D297353CC}">
              <c16:uniqueId val="{00000000-F9C6-4B0E-B2D3-205064BC8BF3}"/>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Lindesnes</c:v>
                </c:pt>
              </c:strCache>
            </c:strRef>
          </c:cat>
          <c:val>
            <c:numRef>
              <c:f>Pivot_2026!$C$5:$C$7</c:f>
              <c:numCache>
                <c:formatCode>General</c:formatCode>
                <c:ptCount val="2"/>
                <c:pt idx="0">
                  <c:v>41.5</c:v>
                </c:pt>
                <c:pt idx="1">
                  <c:v>41.2</c:v>
                </c:pt>
              </c:numCache>
            </c:numRef>
          </c:val>
          <c:extLst>
            <c:ext xmlns:c16="http://schemas.microsoft.com/office/drawing/2014/chart" uri="{C3380CC4-5D6E-409C-BE32-E72D297353CC}">
              <c16:uniqueId val="{00000001-F9C6-4B0E-B2D3-205064BC8BF3}"/>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Lindesnes</c:v>
                </c:pt>
              </c:strCache>
            </c:strRef>
          </c:cat>
          <c:val>
            <c:numRef>
              <c:f>Pivot_2026!$D$5:$D$7</c:f>
              <c:numCache>
                <c:formatCode>General</c:formatCode>
                <c:ptCount val="2"/>
                <c:pt idx="0">
                  <c:v>41.6</c:v>
                </c:pt>
                <c:pt idx="1">
                  <c:v>41.5</c:v>
                </c:pt>
              </c:numCache>
            </c:numRef>
          </c:val>
          <c:extLst>
            <c:ext xmlns:c16="http://schemas.microsoft.com/office/drawing/2014/chart" uri="{C3380CC4-5D6E-409C-BE32-E72D297353CC}">
              <c16:uniqueId val="{00000002-F9C6-4B0E-B2D3-205064BC8BF3}"/>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Lindesnes</c:v>
                </c:pt>
              </c:strCache>
            </c:strRef>
          </c:cat>
          <c:val>
            <c:numRef>
              <c:f>Pivot_2026!$E$5:$E$7</c:f>
              <c:numCache>
                <c:formatCode>General</c:formatCode>
                <c:ptCount val="2"/>
                <c:pt idx="0">
                  <c:v>42</c:v>
                </c:pt>
                <c:pt idx="1">
                  <c:v>40.799999999999997</c:v>
                </c:pt>
              </c:numCache>
            </c:numRef>
          </c:val>
          <c:extLst>
            <c:ext xmlns:c16="http://schemas.microsoft.com/office/drawing/2014/chart" uri="{C3380CC4-5D6E-409C-BE32-E72D297353CC}">
              <c16:uniqueId val="{00000003-F9C6-4B0E-B2D3-205064BC8BF3}"/>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Lindesnes</c:v>
                </c:pt>
              </c:strCache>
            </c:strRef>
          </c:cat>
          <c:val>
            <c:numRef>
              <c:f>Pivot_2026!$F$5:$F$7</c:f>
              <c:numCache>
                <c:formatCode>General</c:formatCode>
                <c:ptCount val="2"/>
                <c:pt idx="0">
                  <c:v>42.2</c:v>
                </c:pt>
                <c:pt idx="1">
                  <c:v>41</c:v>
                </c:pt>
              </c:numCache>
            </c:numRef>
          </c:val>
          <c:extLst>
            <c:ext xmlns:c16="http://schemas.microsoft.com/office/drawing/2014/chart" uri="{C3380CC4-5D6E-409C-BE32-E72D297353CC}">
              <c16:uniqueId val="{00000004-F9C6-4B0E-B2D3-205064BC8BF3}"/>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4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8B55-4E89-A7F0-B6D9CDFCE1CD}"/>
            </c:ext>
          </c:extLst>
        </c:ser>
        <c:ser>
          <c:idx val="1"/>
          <c:order val="1"/>
          <c:tx>
            <c:strRef>
              <c:f>'Pivot - bruk denne'!$C$5:$C$6</c:f>
              <c:strCache>
                <c:ptCount val="1"/>
                <c:pt idx="0">
                  <c:v>Lindesnes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77.5</c:v>
                </c:pt>
                <c:pt idx="1">
                  <c:v>78.5</c:v>
                </c:pt>
                <c:pt idx="2">
                  <c:v>79.099999999999994</c:v>
                </c:pt>
                <c:pt idx="3">
                  <c:v>80</c:v>
                </c:pt>
                <c:pt idx="4">
                  <c:v>81.8</c:v>
                </c:pt>
                <c:pt idx="5">
                  <c:v>81.5</c:v>
                </c:pt>
              </c:numCache>
            </c:numRef>
          </c:val>
          <c:extLst>
            <c:ext xmlns:c16="http://schemas.microsoft.com/office/drawing/2014/chart" uri="{C3380CC4-5D6E-409C-BE32-E72D297353CC}">
              <c16:uniqueId val="{00000001-8B55-4E89-A7F0-B6D9CDFCE1CD}"/>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9"/>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4-5575-45E7-A508-41B2F8DEE4E5}"/>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5575-45E7-A508-41B2F8DEE4E5}"/>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5575-45E7-A508-41B2F8DEE4E5}"/>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5575-45E7-A508-41B2F8DEE4E5}"/>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4B3C-45AD-842E-67453568BDFE}"/>
              </c:ext>
            </c:extLst>
          </c:dPt>
          <c:dPt>
            <c:idx val="1"/>
            <c:invertIfNegative val="0"/>
            <c:bubble3D val="0"/>
            <c:spPr>
              <a:solidFill>
                <a:srgbClr val="002060"/>
              </a:solidFill>
              <a:ln>
                <a:noFill/>
              </a:ln>
              <a:effectLst/>
            </c:spPr>
            <c:extLst>
              <c:ext xmlns:c16="http://schemas.microsoft.com/office/drawing/2014/chart" uri="{C3380CC4-5D6E-409C-BE32-E72D297353CC}">
                <c16:uniqueId val="{00000003-4B3C-45AD-842E-67453568BDFE}"/>
              </c:ext>
            </c:extLst>
          </c:dPt>
          <c:dPt>
            <c:idx val="2"/>
            <c:invertIfNegative val="0"/>
            <c:bubble3D val="0"/>
            <c:spPr>
              <a:solidFill>
                <a:srgbClr val="002060"/>
              </a:solidFill>
              <a:ln>
                <a:noFill/>
              </a:ln>
              <a:effectLst/>
            </c:spPr>
            <c:extLst>
              <c:ext xmlns:c16="http://schemas.microsoft.com/office/drawing/2014/chart" uri="{C3380CC4-5D6E-409C-BE32-E72D297353CC}">
                <c16:uniqueId val="{00000005-4B3C-45AD-842E-67453568BDFE}"/>
              </c:ext>
            </c:extLst>
          </c:dPt>
          <c:dPt>
            <c:idx val="3"/>
            <c:invertIfNegative val="0"/>
            <c:bubble3D val="0"/>
            <c:spPr>
              <a:solidFill>
                <a:srgbClr val="002060"/>
              </a:solidFill>
              <a:ln>
                <a:noFill/>
              </a:ln>
              <a:effectLst/>
            </c:spPr>
            <c:extLst>
              <c:ext xmlns:c16="http://schemas.microsoft.com/office/drawing/2014/chart" uri="{C3380CC4-5D6E-409C-BE32-E72D297353CC}">
                <c16:uniqueId val="{00000007-4B3C-45AD-842E-67453568BDFE}"/>
              </c:ext>
            </c:extLst>
          </c:dPt>
          <c:dPt>
            <c:idx val="4"/>
            <c:invertIfNegative val="0"/>
            <c:bubble3D val="0"/>
            <c:spPr>
              <a:solidFill>
                <a:srgbClr val="002060"/>
              </a:solidFill>
              <a:ln>
                <a:noFill/>
              </a:ln>
              <a:effectLst/>
            </c:spPr>
            <c:extLst>
              <c:ext xmlns:c16="http://schemas.microsoft.com/office/drawing/2014/chart" uri="{C3380CC4-5D6E-409C-BE32-E72D297353CC}">
                <c16:uniqueId val="{00000009-4B3C-45AD-842E-67453568BDFE}"/>
              </c:ext>
            </c:extLst>
          </c:dPt>
          <c:dPt>
            <c:idx val="5"/>
            <c:invertIfNegative val="0"/>
            <c:bubble3D val="0"/>
            <c:spPr>
              <a:solidFill>
                <a:srgbClr val="002060"/>
              </a:solidFill>
              <a:ln>
                <a:noFill/>
              </a:ln>
              <a:effectLst/>
            </c:spPr>
            <c:extLst>
              <c:ext xmlns:c16="http://schemas.microsoft.com/office/drawing/2014/chart" uri="{C3380CC4-5D6E-409C-BE32-E72D297353CC}">
                <c16:uniqueId val="{0000000B-4B3C-45AD-842E-67453568BDFE}"/>
              </c:ext>
            </c:extLst>
          </c:dPt>
          <c:dPt>
            <c:idx val="6"/>
            <c:invertIfNegative val="0"/>
            <c:bubble3D val="0"/>
            <c:spPr>
              <a:solidFill>
                <a:srgbClr val="002060"/>
              </a:solidFill>
              <a:ln>
                <a:noFill/>
              </a:ln>
              <a:effectLst/>
            </c:spPr>
            <c:extLst>
              <c:ext xmlns:c16="http://schemas.microsoft.com/office/drawing/2014/chart" uri="{C3380CC4-5D6E-409C-BE32-E72D297353CC}">
                <c16:uniqueId val="{0000000D-4B3C-45AD-842E-67453568BDFE}"/>
              </c:ext>
            </c:extLst>
          </c:dPt>
          <c:dPt>
            <c:idx val="7"/>
            <c:invertIfNegative val="0"/>
            <c:bubble3D val="0"/>
            <c:spPr>
              <a:solidFill>
                <a:srgbClr val="002060"/>
              </a:solidFill>
              <a:ln>
                <a:noFill/>
              </a:ln>
              <a:effectLst/>
            </c:spPr>
            <c:extLst>
              <c:ext xmlns:c16="http://schemas.microsoft.com/office/drawing/2014/chart" uri="{C3380CC4-5D6E-409C-BE32-E72D297353CC}">
                <c16:uniqueId val="{0000000F-4B3C-45AD-842E-67453568BDFE}"/>
              </c:ext>
            </c:extLst>
          </c:dPt>
          <c:dPt>
            <c:idx val="8"/>
            <c:invertIfNegative val="0"/>
            <c:bubble3D val="0"/>
            <c:spPr>
              <a:solidFill>
                <a:srgbClr val="002060"/>
              </a:solidFill>
              <a:ln>
                <a:noFill/>
              </a:ln>
              <a:effectLst/>
            </c:spPr>
            <c:extLst>
              <c:ext xmlns:c16="http://schemas.microsoft.com/office/drawing/2014/chart" uri="{C3380CC4-5D6E-409C-BE32-E72D297353CC}">
                <c16:uniqueId val="{00000011-4B3C-45AD-842E-67453568BDFE}"/>
              </c:ext>
            </c:extLst>
          </c:dPt>
          <c:dPt>
            <c:idx val="9"/>
            <c:invertIfNegative val="0"/>
            <c:bubble3D val="0"/>
            <c:spPr>
              <a:solidFill>
                <a:srgbClr val="002060"/>
              </a:solidFill>
              <a:ln>
                <a:noFill/>
              </a:ln>
              <a:effectLst/>
            </c:spPr>
            <c:extLst>
              <c:ext xmlns:c16="http://schemas.microsoft.com/office/drawing/2014/chart" uri="{C3380CC4-5D6E-409C-BE32-E72D297353CC}">
                <c16:uniqueId val="{00000013-4B3C-45AD-842E-67453568BDFE}"/>
              </c:ext>
            </c:extLst>
          </c:dPt>
          <c:dPt>
            <c:idx val="10"/>
            <c:invertIfNegative val="0"/>
            <c:bubble3D val="0"/>
            <c:spPr>
              <a:solidFill>
                <a:srgbClr val="002060"/>
              </a:solidFill>
              <a:ln>
                <a:noFill/>
              </a:ln>
              <a:effectLst/>
            </c:spPr>
            <c:extLst>
              <c:ext xmlns:c16="http://schemas.microsoft.com/office/drawing/2014/chart" uri="{C3380CC4-5D6E-409C-BE32-E72D297353CC}">
                <c16:uniqueId val="{00000015-4B3C-45AD-842E-67453568BDFE}"/>
              </c:ext>
            </c:extLst>
          </c:dPt>
          <c:dPt>
            <c:idx val="11"/>
            <c:invertIfNegative val="0"/>
            <c:bubble3D val="0"/>
            <c:spPr>
              <a:solidFill>
                <a:srgbClr val="002060"/>
              </a:solidFill>
              <a:ln>
                <a:noFill/>
              </a:ln>
              <a:effectLst/>
            </c:spPr>
            <c:extLst>
              <c:ext xmlns:c16="http://schemas.microsoft.com/office/drawing/2014/chart" uri="{C3380CC4-5D6E-409C-BE32-E72D297353CC}">
                <c16:uniqueId val="{00000017-4B3C-45AD-842E-67453568BDFE}"/>
              </c:ext>
            </c:extLst>
          </c:dPt>
          <c:dPt>
            <c:idx val="12"/>
            <c:invertIfNegative val="0"/>
            <c:bubble3D val="0"/>
            <c:spPr>
              <a:solidFill>
                <a:srgbClr val="002060"/>
              </a:solidFill>
              <a:ln>
                <a:noFill/>
              </a:ln>
              <a:effectLst/>
            </c:spPr>
            <c:extLst>
              <c:ext xmlns:c16="http://schemas.microsoft.com/office/drawing/2014/chart" uri="{C3380CC4-5D6E-409C-BE32-E72D297353CC}">
                <c16:uniqueId val="{00000019-4B3C-45AD-842E-67453568BDFE}"/>
              </c:ext>
            </c:extLst>
          </c:dPt>
          <c:dPt>
            <c:idx val="13"/>
            <c:invertIfNegative val="0"/>
            <c:bubble3D val="0"/>
            <c:spPr>
              <a:solidFill>
                <a:srgbClr val="002060"/>
              </a:solidFill>
              <a:ln>
                <a:noFill/>
              </a:ln>
              <a:effectLst/>
            </c:spPr>
            <c:extLst>
              <c:ext xmlns:c16="http://schemas.microsoft.com/office/drawing/2014/chart" uri="{C3380CC4-5D6E-409C-BE32-E72D297353CC}">
                <c16:uniqueId val="{0000001B-4B3C-45AD-842E-67453568BDFE}"/>
              </c:ext>
            </c:extLst>
          </c:dPt>
          <c:dPt>
            <c:idx val="14"/>
            <c:invertIfNegative val="0"/>
            <c:bubble3D val="0"/>
            <c:spPr>
              <a:solidFill>
                <a:srgbClr val="FFC000"/>
              </a:solidFill>
              <a:ln>
                <a:noFill/>
              </a:ln>
              <a:effectLst/>
            </c:spPr>
            <c:extLst>
              <c:ext xmlns:c16="http://schemas.microsoft.com/office/drawing/2014/chart" uri="{C3380CC4-5D6E-409C-BE32-E72D297353CC}">
                <c16:uniqueId val="{0000001D-4B3C-45AD-842E-67453568BDFE}"/>
              </c:ext>
            </c:extLst>
          </c:dPt>
          <c:dPt>
            <c:idx val="15"/>
            <c:invertIfNegative val="0"/>
            <c:bubble3D val="0"/>
            <c:spPr>
              <a:solidFill>
                <a:srgbClr val="002060"/>
              </a:solidFill>
              <a:ln>
                <a:noFill/>
              </a:ln>
              <a:effectLst/>
            </c:spPr>
            <c:extLst>
              <c:ext xmlns:c16="http://schemas.microsoft.com/office/drawing/2014/chart" uri="{C3380CC4-5D6E-409C-BE32-E72D297353CC}">
                <c16:uniqueId val="{0000001F-4B3C-45AD-842E-67453568BDFE}"/>
              </c:ext>
            </c:extLst>
          </c:dPt>
          <c:dPt>
            <c:idx val="16"/>
            <c:invertIfNegative val="0"/>
            <c:bubble3D val="0"/>
            <c:spPr>
              <a:solidFill>
                <a:srgbClr val="002060"/>
              </a:solidFill>
              <a:ln>
                <a:noFill/>
              </a:ln>
              <a:effectLst/>
            </c:spPr>
            <c:extLst>
              <c:ext xmlns:c16="http://schemas.microsoft.com/office/drawing/2014/chart" uri="{C3380CC4-5D6E-409C-BE32-E72D297353CC}">
                <c16:uniqueId val="{00000021-4B3C-45AD-842E-67453568BDFE}"/>
              </c:ext>
            </c:extLst>
          </c:dPt>
          <c:dPt>
            <c:idx val="17"/>
            <c:invertIfNegative val="0"/>
            <c:bubble3D val="0"/>
            <c:spPr>
              <a:solidFill>
                <a:srgbClr val="002060"/>
              </a:solidFill>
              <a:ln>
                <a:noFill/>
              </a:ln>
              <a:effectLst/>
            </c:spPr>
            <c:extLst>
              <c:ext xmlns:c16="http://schemas.microsoft.com/office/drawing/2014/chart" uri="{C3380CC4-5D6E-409C-BE32-E72D297353CC}">
                <c16:uniqueId val="{00000023-4B3C-45AD-842E-67453568BDFE}"/>
              </c:ext>
            </c:extLst>
          </c:dPt>
          <c:dPt>
            <c:idx val="18"/>
            <c:invertIfNegative val="0"/>
            <c:bubble3D val="0"/>
            <c:spPr>
              <a:solidFill>
                <a:srgbClr val="002060"/>
              </a:solidFill>
              <a:ln>
                <a:noFill/>
              </a:ln>
              <a:effectLst/>
            </c:spPr>
            <c:extLst>
              <c:ext xmlns:c16="http://schemas.microsoft.com/office/drawing/2014/chart" uri="{C3380CC4-5D6E-409C-BE32-E72D297353CC}">
                <c16:uniqueId val="{00000025-4B3C-45AD-842E-67453568BDFE}"/>
              </c:ext>
            </c:extLst>
          </c:dPt>
          <c:dPt>
            <c:idx val="19"/>
            <c:invertIfNegative val="0"/>
            <c:bubble3D val="0"/>
            <c:spPr>
              <a:solidFill>
                <a:srgbClr val="002060"/>
              </a:solidFill>
              <a:ln>
                <a:noFill/>
              </a:ln>
              <a:effectLst/>
            </c:spPr>
            <c:extLst>
              <c:ext xmlns:c16="http://schemas.microsoft.com/office/drawing/2014/chart" uri="{C3380CC4-5D6E-409C-BE32-E72D297353CC}">
                <c16:uniqueId val="{00000027-4B3C-45AD-842E-67453568BDFE}"/>
              </c:ext>
            </c:extLst>
          </c:dPt>
          <c:dPt>
            <c:idx val="20"/>
            <c:invertIfNegative val="0"/>
            <c:bubble3D val="0"/>
            <c:spPr>
              <a:solidFill>
                <a:srgbClr val="002060"/>
              </a:solidFill>
              <a:ln>
                <a:noFill/>
              </a:ln>
              <a:effectLst/>
            </c:spPr>
            <c:extLst>
              <c:ext xmlns:c16="http://schemas.microsoft.com/office/drawing/2014/chart" uri="{C3380CC4-5D6E-409C-BE32-E72D297353CC}">
                <c16:uniqueId val="{00000029-4B3C-45AD-842E-67453568BDFE}"/>
              </c:ext>
            </c:extLst>
          </c:dPt>
          <c:dPt>
            <c:idx val="22"/>
            <c:invertIfNegative val="0"/>
            <c:bubble3D val="0"/>
            <c:spPr>
              <a:solidFill>
                <a:srgbClr val="002060"/>
              </a:solidFill>
              <a:ln>
                <a:noFill/>
              </a:ln>
              <a:effectLst/>
            </c:spPr>
            <c:extLst>
              <c:ext xmlns:c16="http://schemas.microsoft.com/office/drawing/2014/chart" uri="{C3380CC4-5D6E-409C-BE32-E72D297353CC}">
                <c16:uniqueId val="{0000002B-4B3C-45AD-842E-67453568BDFE}"/>
              </c:ext>
            </c:extLst>
          </c:dPt>
          <c:dPt>
            <c:idx val="23"/>
            <c:invertIfNegative val="0"/>
            <c:bubble3D val="0"/>
            <c:spPr>
              <a:solidFill>
                <a:srgbClr val="00B0F0"/>
              </a:solidFill>
              <a:ln>
                <a:noFill/>
              </a:ln>
              <a:effectLst/>
            </c:spPr>
            <c:extLst>
              <c:ext xmlns:c16="http://schemas.microsoft.com/office/drawing/2014/chart" uri="{C3380CC4-5D6E-409C-BE32-E72D297353CC}">
                <c16:uniqueId val="{0000002F-4B3C-45AD-842E-67453568BDFE}"/>
              </c:ext>
            </c:extLst>
          </c:dPt>
          <c:dPt>
            <c:idx val="24"/>
            <c:invertIfNegative val="0"/>
            <c:bubble3D val="0"/>
            <c:spPr>
              <a:solidFill>
                <a:srgbClr val="002060"/>
              </a:solidFill>
              <a:ln>
                <a:noFill/>
              </a:ln>
              <a:effectLst/>
            </c:spPr>
            <c:extLst>
              <c:ext xmlns:c16="http://schemas.microsoft.com/office/drawing/2014/chart" uri="{C3380CC4-5D6E-409C-BE32-E72D297353CC}">
                <c16:uniqueId val="{0000002D-4B3C-45AD-842E-67453568BDFE}"/>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4B3C-45AD-842E-67453568BDFE}"/>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5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CFDF-4345-8178-90B88189046E}"/>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CFDF-4345-8178-90B88189046E}"/>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0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70.900000000000006</c:v>
                </c:pt>
                <c:pt idx="1">
                  <c:v>78.900000000000006</c:v>
                </c:pt>
                <c:pt idx="2">
                  <c:v>49.4</c:v>
                </c:pt>
                <c:pt idx="3">
                  <c:v>65.3</c:v>
                </c:pt>
              </c:numCache>
            </c:numRef>
          </c:val>
          <c:extLst>
            <c:ext xmlns:c16="http://schemas.microsoft.com/office/drawing/2014/chart" uri="{C3380CC4-5D6E-409C-BE32-E72D297353CC}">
              <c16:uniqueId val="{00000000-86DD-43C0-8302-E68C51E0F2D0}"/>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71</c:v>
                </c:pt>
                <c:pt idx="1">
                  <c:v>79.2</c:v>
                </c:pt>
                <c:pt idx="2">
                  <c:v>50.9</c:v>
                </c:pt>
                <c:pt idx="3">
                  <c:v>61.5</c:v>
                </c:pt>
              </c:numCache>
            </c:numRef>
          </c:val>
          <c:extLst>
            <c:ext xmlns:c16="http://schemas.microsoft.com/office/drawing/2014/chart" uri="{C3380CC4-5D6E-409C-BE32-E72D297353CC}">
              <c16:uniqueId val="{00000001-86DD-43C0-8302-E68C51E0F2D0}"/>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71.599999999999994</c:v>
                </c:pt>
                <c:pt idx="1">
                  <c:v>78.7</c:v>
                </c:pt>
                <c:pt idx="2">
                  <c:v>52.4</c:v>
                </c:pt>
                <c:pt idx="3">
                  <c:v>61</c:v>
                </c:pt>
              </c:numCache>
            </c:numRef>
          </c:val>
          <c:extLst>
            <c:ext xmlns:c16="http://schemas.microsoft.com/office/drawing/2014/chart" uri="{C3380CC4-5D6E-409C-BE32-E72D297353CC}">
              <c16:uniqueId val="{00000002-86DD-43C0-8302-E68C51E0F2D0}"/>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70.900000000000006</c:v>
                </c:pt>
                <c:pt idx="1">
                  <c:v>78.8</c:v>
                </c:pt>
                <c:pt idx="2">
                  <c:v>56.6</c:v>
                </c:pt>
                <c:pt idx="3">
                  <c:v>65.599999999999994</c:v>
                </c:pt>
              </c:numCache>
            </c:numRef>
          </c:val>
          <c:extLst>
            <c:ext xmlns:c16="http://schemas.microsoft.com/office/drawing/2014/chart" uri="{C3380CC4-5D6E-409C-BE32-E72D297353CC}">
              <c16:uniqueId val="{00000003-86DD-43C0-8302-E68C51E0F2D0}"/>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2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2"/>
        <c:spPr>
          <a:solidFill>
            <a:schemeClr val="accent3"/>
          </a:solidFill>
          <a:ln>
            <a:noFill/>
          </a:ln>
          <a:effectLst/>
        </c:spPr>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spPr>
          <a:solidFill>
            <a:schemeClr val="accent3"/>
          </a:solidFill>
          <a:ln>
            <a:noFill/>
          </a:ln>
          <a:effectLst/>
        </c:spPr>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spPr>
          <a:solidFill>
            <a:schemeClr val="accent3"/>
          </a:solidFill>
          <a:ln>
            <a:noFill/>
          </a:ln>
          <a:effectLst/>
        </c:spPr>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spPr>
          <a:solidFill>
            <a:schemeClr val="accent3"/>
          </a:solidFill>
          <a:ln>
            <a:noFill/>
          </a:ln>
          <a:effectLst/>
        </c:spPr>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spPr>
          <a:solidFill>
            <a:schemeClr val="accent3"/>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spPr>
          <a:solidFill>
            <a:schemeClr val="accent3"/>
          </a:solidFill>
          <a:ln>
            <a:noFill/>
          </a:ln>
          <a:effectLst/>
        </c:spPr>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spPr>
          <a:solidFill>
            <a:schemeClr val="accent3"/>
          </a:solidFill>
          <a:ln>
            <a:noFill/>
          </a:ln>
          <a:effectLst/>
        </c:spPr>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spPr>
          <a:solidFill>
            <a:schemeClr val="accent3"/>
          </a:solidFill>
          <a:ln>
            <a:noFill/>
          </a:ln>
          <a:effectLst/>
        </c:spPr>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spPr>
          <a:solidFill>
            <a:schemeClr val="accent3"/>
          </a:solidFill>
          <a:ln>
            <a:noFill/>
          </a:ln>
          <a:effectLst/>
        </c:spPr>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spPr>
          <a:solidFill>
            <a:schemeClr val="accent3"/>
          </a:solidFill>
          <a:ln>
            <a:noFill/>
          </a:ln>
          <a:effectLst/>
        </c:spPr>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1AEF-49AE-932C-D8B5AE02D3D8}"/>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1AEF-49AE-932C-D8B5AE02D3D8}"/>
            </c:ext>
          </c:extLst>
        </c:ser>
        <c:ser>
          <c:idx val="2"/>
          <c:order val="2"/>
          <c:tx>
            <c:strRef>
              <c:f>Pivot!$D$3:$D$4</c:f>
              <c:strCache>
                <c:ptCount val="1"/>
                <c:pt idx="0">
                  <c:v>Lindesnes</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1AEF-49AE-932C-D8B5AE02D3D8}"/>
              </c:ext>
            </c:extLst>
          </c:dPt>
          <c:dPt>
            <c:idx val="1"/>
            <c:invertIfNegative val="0"/>
            <c:bubble3D val="0"/>
            <c:extLst>
              <c:ext xmlns:c16="http://schemas.microsoft.com/office/drawing/2014/chart" uri="{C3380CC4-5D6E-409C-BE32-E72D297353CC}">
                <c16:uniqueId val="{00000003-1AEF-49AE-932C-D8B5AE02D3D8}"/>
              </c:ext>
            </c:extLst>
          </c:dPt>
          <c:dPt>
            <c:idx val="2"/>
            <c:invertIfNegative val="0"/>
            <c:bubble3D val="0"/>
            <c:extLst>
              <c:ext xmlns:c16="http://schemas.microsoft.com/office/drawing/2014/chart" uri="{C3380CC4-5D6E-409C-BE32-E72D297353CC}">
                <c16:uniqueId val="{00000004-1AEF-49AE-932C-D8B5AE02D3D8}"/>
              </c:ext>
            </c:extLst>
          </c:dPt>
          <c:dPt>
            <c:idx val="3"/>
            <c:invertIfNegative val="0"/>
            <c:bubble3D val="0"/>
            <c:extLst>
              <c:ext xmlns:c16="http://schemas.microsoft.com/office/drawing/2014/chart" uri="{C3380CC4-5D6E-409C-BE32-E72D297353CC}">
                <c16:uniqueId val="{00000005-1AEF-49AE-932C-D8B5AE02D3D8}"/>
              </c:ext>
            </c:extLst>
          </c:dPt>
          <c:dPt>
            <c:idx val="4"/>
            <c:invertIfNegative val="0"/>
            <c:bubble3D val="0"/>
            <c:extLst>
              <c:ext xmlns:c16="http://schemas.microsoft.com/office/drawing/2014/chart" uri="{C3380CC4-5D6E-409C-BE32-E72D297353CC}">
                <c16:uniqueId val="{00000006-1AEF-49AE-932C-D8B5AE02D3D8}"/>
              </c:ext>
            </c:extLst>
          </c:dPt>
          <c:dPt>
            <c:idx val="5"/>
            <c:invertIfNegative val="0"/>
            <c:bubble3D val="0"/>
            <c:extLst>
              <c:ext xmlns:c16="http://schemas.microsoft.com/office/drawing/2014/chart" uri="{C3380CC4-5D6E-409C-BE32-E72D297353CC}">
                <c16:uniqueId val="{00000007-1AEF-49AE-932C-D8B5AE02D3D8}"/>
              </c:ext>
            </c:extLst>
          </c:dPt>
          <c:dPt>
            <c:idx val="6"/>
            <c:invertIfNegative val="0"/>
            <c:bubble3D val="0"/>
            <c:extLst>
              <c:ext xmlns:c16="http://schemas.microsoft.com/office/drawing/2014/chart" uri="{C3380CC4-5D6E-409C-BE32-E72D297353CC}">
                <c16:uniqueId val="{00000008-1AEF-49AE-932C-D8B5AE02D3D8}"/>
              </c:ext>
            </c:extLst>
          </c:dPt>
          <c:dPt>
            <c:idx val="7"/>
            <c:invertIfNegative val="0"/>
            <c:bubble3D val="0"/>
            <c:extLst>
              <c:ext xmlns:c16="http://schemas.microsoft.com/office/drawing/2014/chart" uri="{C3380CC4-5D6E-409C-BE32-E72D297353CC}">
                <c16:uniqueId val="{00000009-1AEF-49AE-932C-D8B5AE02D3D8}"/>
              </c:ext>
            </c:extLst>
          </c:dPt>
          <c:dPt>
            <c:idx val="8"/>
            <c:invertIfNegative val="0"/>
            <c:bubble3D val="0"/>
            <c:extLst>
              <c:ext xmlns:c16="http://schemas.microsoft.com/office/drawing/2014/chart" uri="{C3380CC4-5D6E-409C-BE32-E72D297353CC}">
                <c16:uniqueId val="{0000000A-1AEF-49AE-932C-D8B5AE02D3D8}"/>
              </c:ext>
            </c:extLst>
          </c:dPt>
          <c:dPt>
            <c:idx val="9"/>
            <c:invertIfNegative val="0"/>
            <c:bubble3D val="0"/>
            <c:extLst>
              <c:ext xmlns:c16="http://schemas.microsoft.com/office/drawing/2014/chart" uri="{C3380CC4-5D6E-409C-BE32-E72D297353CC}">
                <c16:uniqueId val="{0000000B-1AEF-49AE-932C-D8B5AE02D3D8}"/>
              </c:ext>
            </c:extLst>
          </c:dPt>
          <c:dPt>
            <c:idx val="10"/>
            <c:invertIfNegative val="0"/>
            <c:bubble3D val="0"/>
            <c:extLst>
              <c:ext xmlns:c16="http://schemas.microsoft.com/office/drawing/2014/chart" uri="{C3380CC4-5D6E-409C-BE32-E72D297353CC}">
                <c16:uniqueId val="{0000000C-1AEF-49AE-932C-D8B5AE02D3D8}"/>
              </c:ext>
            </c:extLst>
          </c:dPt>
          <c:dLbls>
            <c:dLbl>
              <c:idx val="0"/>
              <c:layout>
                <c:manualLayout>
                  <c:x val="1.1142948105698837E-2"/>
                  <c:y val="-3.00842287339448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AEF-49AE-932C-D8B5AE02D3D8}"/>
                </c:ext>
              </c:extLst>
            </c:dLbl>
            <c:dLbl>
              <c:idx val="1"/>
              <c:layout>
                <c:manualLayout>
                  <c:x val="1.7510347023241005E-2"/>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AEF-49AE-932C-D8B5AE02D3D8}"/>
                </c:ext>
              </c:extLst>
            </c:dLbl>
            <c:dLbl>
              <c:idx val="2"/>
              <c:layout>
                <c:manualLayout>
                  <c:x val="1.4326647564469856E-2"/>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AEF-49AE-932C-D8B5AE02D3D8}"/>
                </c:ext>
              </c:extLst>
            </c:dLbl>
            <c:dLbl>
              <c:idx val="3"/>
              <c:layout>
                <c:manualLayout>
                  <c:x val="1.273479783508436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AEF-49AE-932C-D8B5AE02D3D8}"/>
                </c:ext>
              </c:extLst>
            </c:dLbl>
            <c:dLbl>
              <c:idx val="4"/>
              <c:layout>
                <c:manualLayout>
                  <c:x val="1.273479783508436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AEF-49AE-932C-D8B5AE02D3D8}"/>
                </c:ext>
              </c:extLst>
            </c:dLbl>
            <c:dLbl>
              <c:idx val="5"/>
              <c:layout>
                <c:manualLayout>
                  <c:x val="9.551098376313276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AEF-49AE-932C-D8B5AE02D3D8}"/>
                </c:ext>
              </c:extLst>
            </c:dLbl>
            <c:dLbl>
              <c:idx val="6"/>
              <c:layout>
                <c:manualLayout>
                  <c:x val="1.2734797835084251E-2"/>
                  <c:y val="-2.757689110218305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AEF-49AE-932C-D8B5AE02D3D8}"/>
                </c:ext>
              </c:extLst>
            </c:dLbl>
            <c:dLbl>
              <c:idx val="7"/>
              <c:layout>
                <c:manualLayout>
                  <c:x val="1.4326647564469915E-2"/>
                  <c:y val="-3.00842287339445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AEF-49AE-932C-D8B5AE02D3D8}"/>
                </c:ext>
              </c:extLst>
            </c:dLbl>
            <c:dLbl>
              <c:idx val="8"/>
              <c:layout>
                <c:manualLayout>
                  <c:x val="1.9102196752626553E-2"/>
                  <c:y val="-2.757689110218305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AEF-49AE-932C-D8B5AE02D3D8}"/>
                </c:ext>
              </c:extLst>
            </c:dLbl>
            <c:dLbl>
              <c:idx val="9"/>
              <c:layout>
                <c:manualLayout>
                  <c:x val="1.4326647564470031E-2"/>
                  <c:y val="-2.757689110218305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AEF-49AE-932C-D8B5AE02D3D8}"/>
                </c:ext>
              </c:extLst>
            </c:dLbl>
            <c:dLbl>
              <c:idx val="10"/>
              <c:layout>
                <c:manualLayout>
                  <c:x val="9.4001020194798071E-3"/>
                  <c:y val="-1.19771858187290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AEF-49AE-932C-D8B5AE02D3D8}"/>
                </c:ext>
              </c:extLst>
            </c:dLbl>
            <c:dLbl>
              <c:idx val="11"/>
              <c:layout>
                <c:manualLayout>
                  <c:x val="1.0966785689393244E-2"/>
                  <c:y val="-1.7965778728093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AEF-49AE-932C-D8B5AE02D3D8}"/>
                </c:ext>
              </c:extLst>
            </c:dLbl>
            <c:dLbl>
              <c:idx val="12"/>
              <c:layout>
                <c:manualLayout>
                  <c:x val="3.133367339826526E-3"/>
                  <c:y val="-2.09600751827758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AEF-49AE-932C-D8B5AE02D3D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8.3000000000000004E-2</c:v>
                </c:pt>
                <c:pt idx="1">
                  <c:v>9.5000000000000001E-2</c:v>
                </c:pt>
                <c:pt idx="2">
                  <c:v>9.8000000000000004E-2</c:v>
                </c:pt>
                <c:pt idx="3">
                  <c:v>0.10099999999999999</c:v>
                </c:pt>
                <c:pt idx="4">
                  <c:v>0.1</c:v>
                </c:pt>
                <c:pt idx="5">
                  <c:v>0.105</c:v>
                </c:pt>
                <c:pt idx="6">
                  <c:v>0.106</c:v>
                </c:pt>
                <c:pt idx="7">
                  <c:v>0.11</c:v>
                </c:pt>
                <c:pt idx="8">
                  <c:v>0.11</c:v>
                </c:pt>
                <c:pt idx="9">
                  <c:v>0.106</c:v>
                </c:pt>
                <c:pt idx="10">
                  <c:v>0.105</c:v>
                </c:pt>
                <c:pt idx="11">
                  <c:v>0.10199999999999999</c:v>
                </c:pt>
                <c:pt idx="12">
                  <c:v>0.105</c:v>
                </c:pt>
              </c:numCache>
            </c:numRef>
          </c:val>
          <c:extLst>
            <c:ext xmlns:c16="http://schemas.microsoft.com/office/drawing/2014/chart" uri="{C3380CC4-5D6E-409C-BE32-E72D297353CC}">
              <c16:uniqueId val="{0000000D-1AEF-49AE-932C-D8B5AE02D3D8}"/>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7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290</c:v>
                </c:pt>
                <c:pt idx="1">
                  <c:v>285</c:v>
                </c:pt>
                <c:pt idx="2">
                  <c:v>282</c:v>
                </c:pt>
                <c:pt idx="3">
                  <c:v>290</c:v>
                </c:pt>
                <c:pt idx="4">
                  <c:v>256</c:v>
                </c:pt>
                <c:pt idx="5">
                  <c:v>257</c:v>
                </c:pt>
                <c:pt idx="6">
                  <c:v>275</c:v>
                </c:pt>
                <c:pt idx="7">
                  <c:v>280</c:v>
                </c:pt>
                <c:pt idx="8">
                  <c:v>266</c:v>
                </c:pt>
                <c:pt idx="9">
                  <c:v>292</c:v>
                </c:pt>
                <c:pt idx="10">
                  <c:v>293</c:v>
                </c:pt>
                <c:pt idx="11">
                  <c:v>336</c:v>
                </c:pt>
                <c:pt idx="12">
                  <c:v>305</c:v>
                </c:pt>
                <c:pt idx="13">
                  <c:v>310</c:v>
                </c:pt>
                <c:pt idx="14">
                  <c:v>291</c:v>
                </c:pt>
                <c:pt idx="15">
                  <c:v>299</c:v>
                </c:pt>
                <c:pt idx="16">
                  <c:v>263</c:v>
                </c:pt>
                <c:pt idx="17">
                  <c:v>269</c:v>
                </c:pt>
                <c:pt idx="18">
                  <c:v>283</c:v>
                </c:pt>
                <c:pt idx="19">
                  <c:v>294</c:v>
                </c:pt>
                <c:pt idx="20">
                  <c:v>269</c:v>
                </c:pt>
                <c:pt idx="21">
                  <c:v>251</c:v>
                </c:pt>
                <c:pt idx="22">
                  <c:v>241</c:v>
                </c:pt>
                <c:pt idx="23">
                  <c:v>251</c:v>
                </c:pt>
              </c:numCache>
            </c:numRef>
          </c:val>
          <c:smooth val="0"/>
          <c:extLst>
            <c:ext xmlns:c16="http://schemas.microsoft.com/office/drawing/2014/chart" uri="{C3380CC4-5D6E-409C-BE32-E72D297353CC}">
              <c16:uniqueId val="{00000000-75AD-4F60-BEB2-C5A36C741718}"/>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4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5-åringer'!$A$5:$A$10</c:f>
              <c:strCache>
                <c:ptCount val="5"/>
                <c:pt idx="0">
                  <c:v>2021</c:v>
                </c:pt>
                <c:pt idx="1">
                  <c:v>2022</c:v>
                </c:pt>
                <c:pt idx="2">
                  <c:v>2023</c:v>
                </c:pt>
                <c:pt idx="3">
                  <c:v>2024</c:v>
                </c:pt>
                <c:pt idx="4">
                  <c:v>2025</c:v>
                </c:pt>
              </c:strCache>
            </c:strRef>
          </c:cat>
          <c:val>
            <c:numRef>
              <c:f>'Tannhelse, 5-åringer'!$B$5:$B$10</c:f>
              <c:numCache>
                <c:formatCode>General</c:formatCode>
                <c:ptCount val="5"/>
                <c:pt idx="0">
                  <c:v>0.7</c:v>
                </c:pt>
                <c:pt idx="1">
                  <c:v>1</c:v>
                </c:pt>
                <c:pt idx="2">
                  <c:v>1.2</c:v>
                </c:pt>
                <c:pt idx="3">
                  <c:v>0.6</c:v>
                </c:pt>
                <c:pt idx="4">
                  <c:v>1.2</c:v>
                </c:pt>
              </c:numCache>
            </c:numRef>
          </c:val>
          <c:extLst>
            <c:ext xmlns:c16="http://schemas.microsoft.com/office/drawing/2014/chart" uri="{C3380CC4-5D6E-409C-BE32-E72D297353CC}">
              <c16:uniqueId val="{00000000-6D42-4EBD-BEDA-0845542547EB}"/>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5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5-åringer'!$A$5:$A$10</c:f>
              <c:strCache>
                <c:ptCount val="5"/>
                <c:pt idx="0">
                  <c:v>2021</c:v>
                </c:pt>
                <c:pt idx="1">
                  <c:v>2022</c:v>
                </c:pt>
                <c:pt idx="2">
                  <c:v>2023</c:v>
                </c:pt>
                <c:pt idx="3">
                  <c:v>2024</c:v>
                </c:pt>
                <c:pt idx="4">
                  <c:v>2025</c:v>
                </c:pt>
              </c:strCache>
            </c:strRef>
          </c:cat>
          <c:val>
            <c:numRef>
              <c:f>'Tannhelse, 5-åringer'!$B$5:$B$10</c:f>
              <c:numCache>
                <c:formatCode>General</c:formatCode>
                <c:ptCount val="5"/>
                <c:pt idx="0">
                  <c:v>80</c:v>
                </c:pt>
                <c:pt idx="1">
                  <c:v>73</c:v>
                </c:pt>
                <c:pt idx="2">
                  <c:v>67</c:v>
                </c:pt>
                <c:pt idx="3">
                  <c:v>83</c:v>
                </c:pt>
                <c:pt idx="4">
                  <c:v>72</c:v>
                </c:pt>
              </c:numCache>
            </c:numRef>
          </c:val>
          <c:extLst>
            <c:ext xmlns:c16="http://schemas.microsoft.com/office/drawing/2014/chart" uri="{C3380CC4-5D6E-409C-BE32-E72D297353CC}">
              <c16:uniqueId val="{00000000-B586-48B0-8A8B-0AC8FF5E1B1A}"/>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304</cx:pt>
          <cx:pt idx="1">17</cx:pt>
          <cx:pt idx="2">1445</cx:pt>
          <cx:pt idx="3">47</cx:pt>
          <cx:pt idx="4">1103</cx:pt>
          <cx:pt idx="5">1156</cx:pt>
          <cx:pt idx="6">396</cx:pt>
          <cx:pt idx="7">360</cx:pt>
          <cx:pt idx="8">145</cx:pt>
          <cx:pt idx="9">37</cx:pt>
          <cx:pt idx="10">499</cx:pt>
          <cx:pt idx="11">209</cx:pt>
          <cx:pt idx="12">502</cx:pt>
          <cx:pt idx="13">876</cx:pt>
          <cx:pt idx="14">2107</cx:pt>
          <cx:pt idx="15">323</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Lindesnes samlet for hele befolkningen: 42,3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chemeClr val="tx1"/>
              </a:solidFill>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1698991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23 479 innbyggere i Lindesnes per 1. januar 2023, som er Agders fjerde største kommune målt i folketall.</a:t>
            </a:r>
          </a:p>
          <a:p>
            <a:r>
              <a:rPr lang="nb-NO"/>
              <a:t>Kartet til høyre</a:t>
            </a:r>
            <a:r>
              <a:rPr lang="nb-NO" baseline="0"/>
              <a:t> er laget på grunnlag av </a:t>
            </a:r>
            <a:r>
              <a:rPr lang="nb-NO" baseline="0" err="1"/>
              <a:t>SSB’s</a:t>
            </a:r>
            <a:r>
              <a:rPr lang="nb-NO" baseline="0"/>
              <a:t> rutenettstatistikk.</a:t>
            </a:r>
          </a:p>
          <a:p>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a:t>Sentralisering</a:t>
            </a:r>
            <a:r>
              <a:rPr lang="nb-NO" baseline="0"/>
              <a:t> er en global megatrend.</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4009364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3145081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1614806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570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Kilde for virksomhetsinfo:</a:t>
            </a:r>
            <a:r>
              <a:rPr lang="nb-NO" baseline="0"/>
              <a:t> Brønnøysundregisteret.</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3413361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a:solidFill>
                  <a:schemeClr val="tx1"/>
                </a:solidFill>
                <a:effectLst/>
                <a:latin typeface="+mn-lt"/>
                <a:ea typeface="+mn-ea"/>
                <a:cs typeface="+mn-cs"/>
              </a:rPr>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sz="1200" b="0" i="0" kern="120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a:solidFill>
                  <a:schemeClr val="tx1"/>
                </a:solidFill>
                <a:effectLst/>
                <a:latin typeface="+mn-lt"/>
                <a:ea typeface="+mn-ea"/>
                <a:cs typeface="+mn-cs"/>
              </a:rPr>
              <a:t>Standpunktkarakterer og eksamensresultater inngår i elevenes sluttvurdering og skal gi informasjon om elevenes kompetanse ved avslutningen av grunnopplæringen.</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1376868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2181491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a:solidFill>
                  <a:schemeClr val="bg2">
                    <a:lumMod val="10000"/>
                  </a:schemeClr>
                </a:solidFill>
              </a:rPr>
              <a:t>Det er kun Bykle</a:t>
            </a:r>
            <a:r>
              <a:rPr lang="nb-NO" sz="1200">
                <a:solidFill>
                  <a:schemeClr val="bg2">
                    <a:lumMod val="10000"/>
                  </a:schemeClr>
                </a:solidFill>
              </a:rPr>
              <a:t> av kommunene på Agder som har lavere deltidsandel blant kvinner enn landsgjennomsnittet.</a:t>
            </a:r>
          </a:p>
          <a:p>
            <a:endParaRPr lang="nb-NO"/>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C8289-409C-4406-9AD1-41EDEE854A6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2546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a:solidFill>
                  <a:schemeClr val="tx1"/>
                </a:solidFill>
                <a:effectLst/>
                <a:latin typeface="+mn-lt"/>
                <a:ea typeface="+mn-ea"/>
                <a:cs typeface="+mn-cs"/>
              </a:rPr>
              <a:t>FHI</a:t>
            </a:r>
            <a:r>
              <a:rPr lang="nb-NO" sz="1200" b="0" i="0" kern="120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a:p>
          <a:p>
            <a:endParaRPr lang="nb-NO"/>
          </a:p>
          <a:p>
            <a:r>
              <a:rPr lang="nb-NO"/>
              <a:t>Kilde: Folkehelseinstituttet,</a:t>
            </a:r>
            <a:r>
              <a:rPr lang="nb-NO" baseline="0"/>
              <a:t> kommunehelsa.</a:t>
            </a: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1300198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3359802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Lindesnes</a:t>
            </a:r>
          </a:p>
        </p:txBody>
      </p:sp>
      <p:sp>
        <p:nvSpPr>
          <p:cNvPr id="3" name="Undertittel 2"/>
          <p:cNvSpPr>
            <a:spLocks noGrp="1"/>
          </p:cNvSpPr>
          <p:nvPr>
            <p:ph type="subTitle" idx="1"/>
          </p:nvPr>
        </p:nvSpPr>
        <p:spPr>
          <a:xfrm>
            <a:off x="1193800" y="3594627"/>
            <a:ext cx="7434561" cy="1541688"/>
          </a:xfrm>
        </p:spPr>
        <p:txBody>
          <a:bodyPr/>
          <a:lstStyle/>
          <a:p>
            <a:r>
              <a:rPr lang="nb-NO" dirty="0"/>
              <a:t>Utvalgt statistikk fordelt på økonomisk, sosial, og klima- og miljømessig bærekraft</a:t>
            </a:r>
          </a:p>
          <a:p>
            <a:endParaRPr lang="nb-NO"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505" y="295900"/>
            <a:ext cx="497327" cy="758743"/>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a:t>Kjappe fakta om Lindesnes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2349307305"/>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Areal (km2)</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931</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882</a:t>
                      </a:r>
                    </a:p>
                  </a:txBody>
                  <a:tcPr/>
                </a:tc>
                <a:extLst>
                  <a:ext uri="{0D108BD9-81ED-4DB2-BD59-A6C34878D82A}">
                    <a16:rowId xmlns:a16="http://schemas.microsoft.com/office/drawing/2014/main" val="291333389"/>
                  </a:ext>
                </a:extLst>
              </a:tr>
              <a:tr h="312707">
                <a:tc>
                  <a:txBody>
                    <a:bodyPr/>
                    <a:lstStyle/>
                    <a:p>
                      <a:r>
                        <a:rPr lang="nb-NO" sz="1200"/>
                        <a:t>Bebygd/samferdsel areal</a:t>
                      </a:r>
                    </a:p>
                  </a:txBody>
                  <a:tcPr/>
                </a:tc>
                <a:tc>
                  <a:txBody>
                    <a:bodyPr/>
                    <a:lstStyle/>
                    <a:p>
                      <a:pPr algn="ctr"/>
                      <a:r>
                        <a:rPr lang="nb-NO" sz="1200" dirty="0"/>
                        <a:t>32</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48</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43</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38</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491155815"/>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10 (1</a:t>
                      </a:r>
                      <a:r>
                        <a:rPr lang="nb-NO" sz="1200" baseline="0" dirty="0">
                          <a:solidFill>
                            <a:schemeClr val="tx1"/>
                          </a:solidFill>
                        </a:rPr>
                        <a:t> 728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6 (880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r>
                        <a:rPr lang="nb-NO" sz="1200" dirty="0"/>
                        <a:t>Mandal </a:t>
                      </a:r>
                      <a:r>
                        <a:rPr lang="nb-NO" sz="1200" dirty="0" err="1"/>
                        <a:t>vgs</a:t>
                      </a:r>
                      <a:endParaRPr lang="nb-NO" sz="1200" dirty="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a:solidFill>
                            <a:schemeClr val="tx1"/>
                          </a:solidFill>
                        </a:rPr>
                        <a:t>Mandal</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448</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742903681"/>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23 702</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49,5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a:t>68 %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dirty="0"/>
                        <a:t>menn 41,6 - kvinner 43,1</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80,1 - kvinner 84,1</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a:t>Personer per husholdning</a:t>
                      </a:r>
                      <a:endParaRPr lang="nb-NO"/>
                    </a:p>
                  </a:txBody>
                  <a:tcPr/>
                </a:tc>
                <a:tc>
                  <a:txBody>
                    <a:bodyPr/>
                    <a:lstStyle/>
                    <a:p>
                      <a:pPr lvl="0" algn="ctr">
                        <a:buNone/>
                      </a:pPr>
                      <a:r>
                        <a:rPr lang="nb-NO" sz="1200" b="0" u="none" strike="noStrike" noProof="0" dirty="0">
                          <a:solidFill>
                            <a:schemeClr val="tx1"/>
                          </a:solidFill>
                        </a:rPr>
                        <a:t>2,2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2724433647"/>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103605">
                  <a:extLst>
                    <a:ext uri="{9D8B030D-6E8A-4147-A177-3AD203B41FA5}">
                      <a16:colId xmlns:a16="http://schemas.microsoft.com/office/drawing/2014/main" val="1134397318"/>
                    </a:ext>
                  </a:extLst>
                </a:gridCol>
                <a:gridCol w="1882553">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a:solidFill>
                            <a:schemeClr val="tx1"/>
                          </a:solidFill>
                        </a:rPr>
                        <a:t>Mandal</a:t>
                      </a:r>
                    </a:p>
                  </a:txBody>
                  <a:tcPr/>
                </a:tc>
                <a:extLst>
                  <a:ext uri="{0D108BD9-81ED-4DB2-BD59-A6C34878D82A}">
                    <a16:rowId xmlns:a16="http://schemas.microsoft.com/office/drawing/2014/main" val="3696038960"/>
                  </a:ext>
                </a:extLst>
              </a:tr>
              <a:tr h="312707">
                <a:tc>
                  <a:txBody>
                    <a:bodyPr/>
                    <a:lstStyle/>
                    <a:p>
                      <a:r>
                        <a:rPr lang="nb-NO" sz="1200"/>
                        <a:t>Interkommunalt politisk</a:t>
                      </a:r>
                      <a:r>
                        <a:rPr lang="nb-NO" sz="1200" baseline="0"/>
                        <a:t> råd</a:t>
                      </a:r>
                      <a:endParaRPr lang="nb-NO" sz="1200"/>
                    </a:p>
                  </a:txBody>
                  <a:tcPr/>
                </a:tc>
                <a:tc>
                  <a:txBody>
                    <a:bodyPr/>
                    <a:lstStyle/>
                    <a:p>
                      <a:pPr algn="ctr"/>
                      <a:r>
                        <a:rPr lang="nb-NO" sz="1200"/>
                        <a:t>Kristiansand</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a:t>61,1</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BA41 Kristiansand</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3613" y="65502"/>
            <a:ext cx="2977663" cy="5950289"/>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Befolkning og demografi</a:t>
            </a:r>
          </a:p>
        </p:txBody>
      </p:sp>
      <p:sp>
        <p:nvSpPr>
          <p:cNvPr id="4" name="TekstSylinder 3"/>
          <p:cNvSpPr txBox="1"/>
          <p:nvPr/>
        </p:nvSpPr>
        <p:spPr>
          <a:xfrm>
            <a:off x="792686" y="4899120"/>
            <a:ext cx="4606101" cy="830997"/>
          </a:xfrm>
          <a:prstGeom prst="rect">
            <a:avLst/>
          </a:prstGeom>
          <a:noFill/>
        </p:spPr>
        <p:txBody>
          <a:bodyPr wrap="square" rtlCol="0">
            <a:spAutoFit/>
          </a:bodyPr>
          <a:lstStyle/>
          <a:p>
            <a:pPr algn="l"/>
            <a:r>
              <a:rPr lang="nb-NO" sz="1600" dirty="0"/>
              <a:t>SSB spår en liten befolknings nedgang i Lindesnes som følge av negativ netto innenlands flytting og fødselsunderskudd.</a:t>
            </a:r>
          </a:p>
        </p:txBody>
      </p:sp>
      <p:sp>
        <p:nvSpPr>
          <p:cNvPr id="8" name="TekstSylinder 7"/>
          <p:cNvSpPr txBox="1"/>
          <p:nvPr/>
        </p:nvSpPr>
        <p:spPr>
          <a:xfrm>
            <a:off x="5959456" y="4868021"/>
            <a:ext cx="6086728" cy="830997"/>
          </a:xfrm>
          <a:prstGeom prst="rect">
            <a:avLst/>
          </a:prstGeom>
          <a:noFill/>
        </p:spPr>
        <p:txBody>
          <a:bodyPr wrap="square" rtlCol="0">
            <a:spAutoFit/>
          </a:bodyPr>
          <a:lstStyle/>
          <a:p>
            <a:pPr algn="l"/>
            <a:r>
              <a:rPr lang="nb-NO" sz="1600" dirty="0"/>
              <a:t>Dersom </a:t>
            </a:r>
            <a:r>
              <a:rPr lang="nb-NO" sz="1600" dirty="0" err="1"/>
              <a:t>SSB’s</a:t>
            </a:r>
            <a:r>
              <a:rPr lang="nb-NO" sz="1600"/>
              <a:t> framskriving slår til, vil aldersbæreevnen synke fra dagens 3,0 til 2,2 i 2040. </a:t>
            </a:r>
            <a:r>
              <a:rPr lang="nb-NO" sz="1600" dirty="0"/>
              <a:t>Aldringen er sterkere i Lindesnes enn snittet for Agder. </a:t>
            </a:r>
          </a:p>
        </p:txBody>
      </p:sp>
      <p:sp>
        <p:nvSpPr>
          <p:cNvPr id="5" name="TekstSylinder 4">
            <a:extLst>
              <a:ext uri="{FF2B5EF4-FFF2-40B4-BE49-F238E27FC236}">
                <a16:creationId xmlns:a16="http://schemas.microsoft.com/office/drawing/2014/main" id="{199A180A-B97F-08CD-8CF8-922B45E78E83}"/>
              </a:ext>
            </a:extLst>
          </p:cNvPr>
          <p:cNvSpPr txBox="1"/>
          <p:nvPr/>
        </p:nvSpPr>
        <p:spPr>
          <a:xfrm>
            <a:off x="8972197" y="6274494"/>
            <a:ext cx="3170157" cy="369332"/>
          </a:xfrm>
          <a:prstGeom prst="rect">
            <a:avLst/>
          </a:prstGeom>
          <a:noFill/>
        </p:spPr>
        <p:txBody>
          <a:bodyPr wrap="square" rtlCol="0">
            <a:spAutoFit/>
          </a:bodyPr>
          <a:lstStyle/>
          <a:p>
            <a:pPr algn="l"/>
            <a:r>
              <a:rPr lang="nb-NO">
                <a:hlinkClick r:id="rId3"/>
              </a:rPr>
              <a:t>Rapport befolkningsutvikling</a:t>
            </a:r>
            <a:endParaRPr lang="nb-NO"/>
          </a:p>
        </p:txBody>
      </p:sp>
      <p:graphicFrame>
        <p:nvGraphicFramePr>
          <p:cNvPr id="3" name="Diagram 2"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4140441985"/>
              </p:ext>
            </p:extLst>
          </p:nvPr>
        </p:nvGraphicFramePr>
        <p:xfrm>
          <a:off x="506267" y="1411335"/>
          <a:ext cx="4892519" cy="3268144"/>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DF309FB5-0A95-85C7-ED44-5C4661C5F064}"/>
              </a:ext>
            </a:extLst>
          </p:cNvPr>
          <p:cNvPicPr>
            <a:picLocks noChangeAspect="1"/>
          </p:cNvPicPr>
          <p:nvPr/>
        </p:nvPicPr>
        <p:blipFill>
          <a:blip r:embed="rId5"/>
          <a:stretch>
            <a:fillRect/>
          </a:stretch>
        </p:blipFill>
        <p:spPr>
          <a:xfrm>
            <a:off x="5873951" y="1370547"/>
            <a:ext cx="6172233" cy="3308932"/>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6088282" cy="685606"/>
          </a:xfrm>
        </p:spPr>
        <p:txBody>
          <a:bodyPr/>
          <a:lstStyle/>
          <a:p>
            <a:r>
              <a:rPr lang="nb-NO"/>
              <a:t>Befolkningsutvikling</a:t>
            </a:r>
            <a:endParaRPr lang="nb-NO" sz="2800"/>
          </a:p>
        </p:txBody>
      </p:sp>
      <p:sp>
        <p:nvSpPr>
          <p:cNvPr id="5" name="TekstSylinder 4"/>
          <p:cNvSpPr txBox="1"/>
          <p:nvPr/>
        </p:nvSpPr>
        <p:spPr>
          <a:xfrm>
            <a:off x="496763" y="1137201"/>
            <a:ext cx="5599237" cy="4801314"/>
          </a:xfrm>
          <a:prstGeom prst="rect">
            <a:avLst/>
          </a:prstGeom>
          <a:noFill/>
        </p:spPr>
        <p:txBody>
          <a:bodyPr wrap="square" rtlCol="0">
            <a:spAutoFit/>
          </a:bodyPr>
          <a:lstStyle/>
          <a:p>
            <a:r>
              <a:rPr lang="nb-NO" dirty="0"/>
              <a:t>Fra 2020 til 2026 fikk Lindesnes 656 flere innbyggere (2,8 %). </a:t>
            </a:r>
          </a:p>
          <a:p>
            <a:endParaRPr lang="nb-NO" dirty="0"/>
          </a:p>
          <a:p>
            <a:r>
              <a:rPr lang="nb-NO" dirty="0"/>
              <a:t>Grunnkretsene med størst vekst i perioden var </a:t>
            </a:r>
            <a:r>
              <a:rPr lang="nb-NO" dirty="0" err="1"/>
              <a:t>Skinsnes</a:t>
            </a:r>
            <a:r>
              <a:rPr lang="nb-NO" dirty="0"/>
              <a:t> – </a:t>
            </a:r>
            <a:r>
              <a:rPr lang="nb-NO" dirty="0" err="1"/>
              <a:t>Ime</a:t>
            </a:r>
            <a:r>
              <a:rPr lang="nb-NO" dirty="0"/>
              <a:t> (+77) og </a:t>
            </a:r>
            <a:r>
              <a:rPr lang="nb-NO" dirty="0" err="1"/>
              <a:t>Sånum</a:t>
            </a:r>
            <a:r>
              <a:rPr lang="nb-NO" dirty="0"/>
              <a:t> (+75). De grunnkretsene som hadde størst nedgang var </a:t>
            </a:r>
            <a:r>
              <a:rPr lang="nb-NO" dirty="0" err="1"/>
              <a:t>Skinsnes</a:t>
            </a:r>
            <a:r>
              <a:rPr lang="nb-NO" dirty="0"/>
              <a:t> (-32) og Frøysland (-35).</a:t>
            </a:r>
          </a:p>
          <a:p>
            <a:endParaRPr lang="nb-NO" dirty="0"/>
          </a:p>
          <a:p>
            <a:r>
              <a:rPr lang="nb-NO" dirty="0"/>
              <a:t>Nedgang i mindre sentrale områder. Dette utviklingstrekket, der mange tettsteder og byer vokser mer eller mindre uavhengig av utviklingen i kommunen totalt sett er ikke spesielt for Lindesnes. </a:t>
            </a:r>
          </a:p>
          <a:p>
            <a:endParaRPr lang="nb-NO" dirty="0"/>
          </a:p>
          <a:p>
            <a:r>
              <a:rPr lang="nb-NO" dirty="0"/>
              <a:t>Innvandring til byene, aldring, og søken etter nærhet til service/tjenester​ og arbeidsmarked​ er vanlige forklaringer på at trykket er størst i de sentrale områdene i en kommune.</a:t>
            </a:r>
          </a:p>
        </p:txBody>
      </p:sp>
      <p:sp>
        <p:nvSpPr>
          <p:cNvPr id="3" name="TekstSylinder 2">
            <a:extLst>
              <a:ext uri="{FF2B5EF4-FFF2-40B4-BE49-F238E27FC236}">
                <a16:creationId xmlns:a16="http://schemas.microsoft.com/office/drawing/2014/main" id="{DA5F90AE-EE22-175D-B13C-676FA8035CF6}"/>
              </a:ext>
            </a:extLst>
          </p:cNvPr>
          <p:cNvSpPr txBox="1"/>
          <p:nvPr/>
        </p:nvSpPr>
        <p:spPr>
          <a:xfrm>
            <a:off x="4511040" y="6226629"/>
            <a:ext cx="7114903" cy="430887"/>
          </a:xfrm>
          <a:prstGeom prst="rect">
            <a:avLst/>
          </a:prstGeom>
          <a:noFill/>
        </p:spPr>
        <p:txBody>
          <a:bodyPr wrap="square" rtlCol="0">
            <a:spAutoFit/>
          </a:bodyPr>
          <a:lstStyle/>
          <a:p>
            <a:r>
              <a:rPr lang="nb-NO" sz="1100"/>
              <a:t>Kart over befolkningsutvikling i kommuner og grunnkretser: </a:t>
            </a:r>
            <a:r>
              <a:rPr lang="nb-NO" sz="1100">
                <a:hlinkClick r:id="rId3"/>
              </a:rPr>
              <a:t>https://agderfk.maps.arcgis.com/apps/instant/media/index.html?appid=df4d1214bd3941d19d7a0b68de9145b1</a:t>
            </a:r>
            <a:r>
              <a:rPr lang="nb-NO" sz="1100"/>
              <a:t> </a:t>
            </a:r>
          </a:p>
        </p:txBody>
      </p:sp>
      <p:pic>
        <p:nvPicPr>
          <p:cNvPr id="7" name="Bilde 6">
            <a:extLst>
              <a:ext uri="{FF2B5EF4-FFF2-40B4-BE49-F238E27FC236}">
                <a16:creationId xmlns:a16="http://schemas.microsoft.com/office/drawing/2014/main" id="{1FF825F2-5FC3-15D4-906E-93326C924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0655" y="180654"/>
            <a:ext cx="5681788" cy="5681788"/>
          </a:xfrm>
          <a:prstGeom prst="rect">
            <a:avLst/>
          </a:prstGeom>
        </p:spPr>
      </p:pic>
    </p:spTree>
    <p:extLst>
      <p:ext uri="{BB962C8B-B14F-4D97-AF65-F5344CB8AC3E}">
        <p14:creationId xmlns:p14="http://schemas.microsoft.com/office/powerpoint/2010/main" val="3227799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4709" y="287783"/>
            <a:ext cx="4798043" cy="685606"/>
          </a:xfrm>
        </p:spPr>
        <p:txBody>
          <a:bodyPr/>
          <a:lstStyle/>
          <a:p>
            <a:r>
              <a:rPr lang="nb-NO"/>
              <a:t>Boligbygging 	</a:t>
            </a:r>
          </a:p>
        </p:txBody>
      </p:sp>
      <p:sp>
        <p:nvSpPr>
          <p:cNvPr id="7" name="Plassholder for innhold 2"/>
          <p:cNvSpPr txBox="1">
            <a:spLocks/>
          </p:cNvSpPr>
          <p:nvPr/>
        </p:nvSpPr>
        <p:spPr>
          <a:xfrm>
            <a:off x="468168" y="1221115"/>
            <a:ext cx="5546133" cy="904688"/>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79 boliger i året, hvorav ca. 47 % var eneboliger.</a:t>
            </a:r>
          </a:p>
        </p:txBody>
      </p:sp>
      <p:sp>
        <p:nvSpPr>
          <p:cNvPr id="6" name="Tittel 1">
            <a:extLst>
              <a:ext uri="{FF2B5EF4-FFF2-40B4-BE49-F238E27FC236}">
                <a16:creationId xmlns:a16="http://schemas.microsoft.com/office/drawing/2014/main" id="{35F80B0D-C88D-29B7-2295-8CB94891AB9A}"/>
              </a:ext>
            </a:extLst>
          </p:cNvPr>
          <p:cNvSpPr txBox="1">
            <a:spLocks/>
          </p:cNvSpPr>
          <p:nvPr/>
        </p:nvSpPr>
        <p:spPr>
          <a:xfrm>
            <a:off x="6594542" y="287783"/>
            <a:ext cx="4798043"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a:t>
            </a:r>
            <a:r>
              <a:rPr lang="nb-NO" sz="2000"/>
              <a:t>i 2026 </a:t>
            </a:r>
            <a:r>
              <a:rPr lang="nb-NO" sz="2000" dirty="0"/>
              <a:t>viser at det er </a:t>
            </a:r>
            <a:r>
              <a:rPr lang="nb-NO" sz="2000"/>
              <a:t>11 590 </a:t>
            </a:r>
            <a:r>
              <a:rPr lang="nb-NO" sz="2000" dirty="0"/>
              <a:t>boliger i kommunen (bebodde og ubebodde).</a:t>
            </a:r>
          </a:p>
        </p:txBody>
      </p:sp>
      <p:sp>
        <p:nvSpPr>
          <p:cNvPr id="5" name="TekstSylinder 4">
            <a:extLst>
              <a:ext uri="{FF2B5EF4-FFF2-40B4-BE49-F238E27FC236}">
                <a16:creationId xmlns:a16="http://schemas.microsoft.com/office/drawing/2014/main" id="{0C9BC191-71C3-7125-DC85-AA36F6888375}"/>
              </a:ext>
            </a:extLst>
          </p:cNvPr>
          <p:cNvSpPr txBox="1"/>
          <p:nvPr/>
        </p:nvSpPr>
        <p:spPr>
          <a:xfrm>
            <a:off x="9554007" y="6200885"/>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4124031491"/>
              </p:ext>
            </p:extLst>
          </p:nvPr>
        </p:nvGraphicFramePr>
        <p:xfrm>
          <a:off x="674709" y="2373529"/>
          <a:ext cx="5079153"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3872453834"/>
              </p:ext>
            </p:extLst>
          </p:nvPr>
        </p:nvGraphicFramePr>
        <p:xfrm>
          <a:off x="6594542" y="2373529"/>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85059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408301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160558"/>
            <a:ext cx="5277911" cy="685606"/>
          </a:xfrm>
        </p:spPr>
        <p:txBody>
          <a:bodyPr/>
          <a:lstStyle/>
          <a:p>
            <a:r>
              <a:rPr lang="nb-NO"/>
              <a:t>Sysselsetting</a:t>
            </a:r>
          </a:p>
        </p:txBody>
      </p:sp>
      <p:sp>
        <p:nvSpPr>
          <p:cNvPr id="5" name="Plassholder for innhold 3"/>
          <p:cNvSpPr>
            <a:spLocks noGrp="1"/>
          </p:cNvSpPr>
          <p:nvPr>
            <p:ph sz="half" idx="1"/>
          </p:nvPr>
        </p:nvSpPr>
        <p:spPr>
          <a:xfrm>
            <a:off x="573577" y="928846"/>
            <a:ext cx="5277911" cy="3188452"/>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spcBef>
                <a:spcPts val="0"/>
              </a:spcBef>
              <a:buNone/>
            </a:pPr>
            <a:endParaRPr lang="nb-NO" sz="800" i="1" dirty="0"/>
          </a:p>
          <a:p>
            <a:pPr marL="0" indent="0">
              <a:spcBef>
                <a:spcPts val="0"/>
              </a:spcBef>
              <a:buNone/>
            </a:pPr>
            <a:endParaRPr lang="nb-NO" sz="800" i="1" dirty="0"/>
          </a:p>
          <a:p>
            <a:pPr marL="0" indent="0">
              <a:spcBef>
                <a:spcPts val="0"/>
              </a:spcBef>
              <a:buNone/>
            </a:pPr>
            <a:r>
              <a:rPr lang="nb-NO" sz="2000" i="1" dirty="0"/>
              <a:t>Lindesnes:</a:t>
            </a:r>
          </a:p>
          <a:p>
            <a:pPr>
              <a:spcBef>
                <a:spcPts val="0"/>
              </a:spcBef>
            </a:pPr>
            <a:r>
              <a:rPr lang="nb-NO" sz="2000" dirty="0"/>
              <a:t>Litt lavere andel sysselsatte enn fylket for øvrig. Andelen er noe høyere enn snittet i fylket for menn, men lavere for kvinner.</a:t>
            </a:r>
          </a:p>
        </p:txBody>
      </p:sp>
      <p:sp>
        <p:nvSpPr>
          <p:cNvPr id="7" name="TekstSylinder 6"/>
          <p:cNvSpPr txBox="1"/>
          <p:nvPr/>
        </p:nvSpPr>
        <p:spPr>
          <a:xfrm>
            <a:off x="8891969" y="6250150"/>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8" name="Tabell 7">
            <a:extLst>
              <a:ext uri="{FF2B5EF4-FFF2-40B4-BE49-F238E27FC236}">
                <a16:creationId xmlns:a16="http://schemas.microsoft.com/office/drawing/2014/main" id="{92FB996D-8827-68A2-4EF1-16965FB1BC87}"/>
              </a:ext>
            </a:extLst>
          </p:cNvPr>
          <p:cNvGraphicFramePr>
            <a:graphicFrameLocks noGrp="1"/>
          </p:cNvGraphicFramePr>
          <p:nvPr>
            <p:extLst>
              <p:ext uri="{D42A27DB-BD31-4B8C-83A1-F6EECF244321}">
                <p14:modId xmlns:p14="http://schemas.microsoft.com/office/powerpoint/2010/main" val="2764794047"/>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dirty="0"/>
                        <a:t>Menn</a:t>
                      </a:r>
                      <a:endParaRPr lang="nb-NO" sz="16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Lindesnes</a:t>
                      </a:r>
                    </a:p>
                  </a:txBody>
                  <a:tcPr anchor="ctr"/>
                </a:tc>
                <a:tc>
                  <a:txBody>
                    <a:bodyPr/>
                    <a:lstStyle/>
                    <a:p>
                      <a:pPr algn="ctr"/>
                      <a:r>
                        <a:rPr lang="nb-NO" sz="1400" b="0" dirty="0"/>
                        <a:t>73,3</a:t>
                      </a:r>
                    </a:p>
                  </a:txBody>
                  <a:tcPr anchor="ctr"/>
                </a:tc>
                <a:tc>
                  <a:txBody>
                    <a:bodyPr/>
                    <a:lstStyle/>
                    <a:p>
                      <a:pPr algn="ctr"/>
                      <a:r>
                        <a:rPr lang="nb-NO" sz="1400" b="0" dirty="0"/>
                        <a:t>77,4</a:t>
                      </a:r>
                    </a:p>
                  </a:txBody>
                  <a:tcPr anchor="ctr"/>
                </a:tc>
                <a:tc>
                  <a:txBody>
                    <a:bodyPr/>
                    <a:lstStyle/>
                    <a:p>
                      <a:pPr algn="ctr"/>
                      <a:r>
                        <a:rPr lang="nb-NO" sz="1400" b="0" dirty="0"/>
                        <a:t>69,1</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dirty="0"/>
                        <a:t>Norge</a:t>
                      </a:r>
                      <a:endParaRPr lang="nb-NO" sz="1400" b="1" dirty="0"/>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DD4C1B92-8F1C-EAFB-CB8C-34B934569C5E}"/>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4F88BEDD-E353-7D40-37FB-419DDE0F1511}"/>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028927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23530" y="455559"/>
            <a:ext cx="5218706" cy="557044"/>
          </a:xfrm>
        </p:spPr>
        <p:txBody>
          <a:bodyPr/>
          <a:lstStyle/>
          <a:p>
            <a:r>
              <a:rPr lang="nb-NO">
                <a:solidFill>
                  <a:schemeClr val="bg2">
                    <a:lumMod val="10000"/>
                  </a:schemeClr>
                </a:solidFill>
              </a:rPr>
              <a:t>Bo- og arbeidsmarked</a:t>
            </a:r>
          </a:p>
        </p:txBody>
      </p:sp>
      <p:sp>
        <p:nvSpPr>
          <p:cNvPr id="3" name="Plassholder for innhold 2"/>
          <p:cNvSpPr>
            <a:spLocks noGrp="1"/>
          </p:cNvSpPr>
          <p:nvPr>
            <p:ph idx="1"/>
          </p:nvPr>
        </p:nvSpPr>
        <p:spPr>
          <a:xfrm>
            <a:off x="527347" y="1180845"/>
            <a:ext cx="6172673" cy="1619154"/>
          </a:xfrm>
        </p:spPr>
        <p:txBody>
          <a:bodyPr>
            <a:noAutofit/>
          </a:bodyPr>
          <a:lstStyle/>
          <a:p>
            <a:r>
              <a:rPr lang="nb-NO" sz="2000"/>
              <a:t>Lindesnes hører til Kristiansand bo- og arbeidsmarkedsregion, men har også sterke relasjoner vestover. 70 % av de sysselsatte jobber i egen kommune.</a:t>
            </a:r>
          </a:p>
          <a:p>
            <a:endParaRPr lang="nb-NO" sz="2000" i="1"/>
          </a:p>
        </p:txBody>
      </p:sp>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a:t>Kilde: TØI 1713/2019</a:t>
            </a:r>
          </a:p>
        </p:txBody>
      </p:sp>
      <p:sp>
        <p:nvSpPr>
          <p:cNvPr id="6" name="TekstSylinder 5">
            <a:extLst>
              <a:ext uri="{FF2B5EF4-FFF2-40B4-BE49-F238E27FC236}">
                <a16:creationId xmlns:a16="http://schemas.microsoft.com/office/drawing/2014/main" id="{66C41B89-E7EB-34C2-0D02-99466809B1C2}"/>
              </a:ext>
            </a:extLst>
          </p:cNvPr>
          <p:cNvSpPr txBox="1"/>
          <p:nvPr/>
        </p:nvSpPr>
        <p:spPr>
          <a:xfrm>
            <a:off x="8281141" y="6135280"/>
            <a:ext cx="2067793" cy="369332"/>
          </a:xfrm>
          <a:prstGeom prst="rect">
            <a:avLst/>
          </a:prstGeom>
          <a:noFill/>
        </p:spPr>
        <p:txBody>
          <a:bodyPr wrap="square" rtlCol="0">
            <a:spAutoFit/>
          </a:bodyPr>
          <a:lstStyle/>
          <a:p>
            <a:pPr algn="l"/>
            <a:r>
              <a:rPr lang="nb-NO">
                <a:hlinkClick r:id="rId4"/>
              </a:rPr>
              <a:t>Rapport pendling</a:t>
            </a:r>
            <a:endParaRPr lang="nb-NO"/>
          </a:p>
        </p:txBody>
      </p:sp>
      <p:sp>
        <p:nvSpPr>
          <p:cNvPr id="29" name="TekstSylinder 28"/>
          <p:cNvSpPr txBox="1"/>
          <p:nvPr/>
        </p:nvSpPr>
        <p:spPr>
          <a:xfrm>
            <a:off x="4833652" y="2558265"/>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graphicFrame>
        <p:nvGraphicFramePr>
          <p:cNvPr id="40" name="Tabell 39">
            <a:extLst>
              <a:ext uri="{FF2B5EF4-FFF2-40B4-BE49-F238E27FC236}">
                <a16:creationId xmlns:a16="http://schemas.microsoft.com/office/drawing/2014/main" id="{BAC6CA1F-BD0A-29DA-7093-AE41609D4F49}"/>
              </a:ext>
            </a:extLst>
          </p:cNvPr>
          <p:cNvGraphicFramePr>
            <a:graphicFrameLocks noGrp="1"/>
          </p:cNvGraphicFramePr>
          <p:nvPr>
            <p:extLst>
              <p:ext uri="{D42A27DB-BD31-4B8C-83A1-F6EECF244321}">
                <p14:modId xmlns:p14="http://schemas.microsoft.com/office/powerpoint/2010/main" val="2480798168"/>
              </p:ext>
            </p:extLst>
          </p:nvPr>
        </p:nvGraphicFramePr>
        <p:xfrm>
          <a:off x="766801" y="2565976"/>
          <a:ext cx="3670301" cy="1543050"/>
        </p:xfrm>
        <a:graphic>
          <a:graphicData uri="http://schemas.openxmlformats.org/drawingml/2006/table">
            <a:tbl>
              <a:tblPr/>
              <a:tblGrid>
                <a:gridCol w="1433860">
                  <a:extLst>
                    <a:ext uri="{9D8B030D-6E8A-4147-A177-3AD203B41FA5}">
                      <a16:colId xmlns:a16="http://schemas.microsoft.com/office/drawing/2014/main" val="3331221015"/>
                    </a:ext>
                  </a:extLst>
                </a:gridCol>
                <a:gridCol w="1322831">
                  <a:extLst>
                    <a:ext uri="{9D8B030D-6E8A-4147-A177-3AD203B41FA5}">
                      <a16:colId xmlns:a16="http://schemas.microsoft.com/office/drawing/2014/main" val="1008789707"/>
                    </a:ext>
                  </a:extLst>
                </a:gridCol>
                <a:gridCol w="913610">
                  <a:extLst>
                    <a:ext uri="{9D8B030D-6E8A-4147-A177-3AD203B41FA5}">
                      <a16:colId xmlns:a16="http://schemas.microsoft.com/office/drawing/2014/main" val="3134891552"/>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66938130"/>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7 886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324035529"/>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1 630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323963674"/>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461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250424365"/>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84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024165203"/>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070487183"/>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52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514897710"/>
                  </a:ext>
                </a:extLst>
              </a:tr>
            </a:tbl>
          </a:graphicData>
        </a:graphic>
      </p:graphicFrame>
      <p:graphicFrame>
        <p:nvGraphicFramePr>
          <p:cNvPr id="41" name="Tabell 40">
            <a:extLst>
              <a:ext uri="{FF2B5EF4-FFF2-40B4-BE49-F238E27FC236}">
                <a16:creationId xmlns:a16="http://schemas.microsoft.com/office/drawing/2014/main" id="{258A5D9F-C7E1-EE0C-2E2D-AA51D397B8C8}"/>
              </a:ext>
            </a:extLst>
          </p:cNvPr>
          <p:cNvGraphicFramePr>
            <a:graphicFrameLocks noGrp="1"/>
          </p:cNvGraphicFramePr>
          <p:nvPr>
            <p:extLst>
              <p:ext uri="{D42A27DB-BD31-4B8C-83A1-F6EECF244321}">
                <p14:modId xmlns:p14="http://schemas.microsoft.com/office/powerpoint/2010/main" val="2664407544"/>
              </p:ext>
            </p:extLst>
          </p:nvPr>
        </p:nvGraphicFramePr>
        <p:xfrm>
          <a:off x="766801" y="4314462"/>
          <a:ext cx="3670301" cy="1600200"/>
        </p:xfrm>
        <a:graphic>
          <a:graphicData uri="http://schemas.openxmlformats.org/drawingml/2006/table">
            <a:tbl>
              <a:tblPr/>
              <a:tblGrid>
                <a:gridCol w="1433860">
                  <a:extLst>
                    <a:ext uri="{9D8B030D-6E8A-4147-A177-3AD203B41FA5}">
                      <a16:colId xmlns:a16="http://schemas.microsoft.com/office/drawing/2014/main" val="2023110848"/>
                    </a:ext>
                  </a:extLst>
                </a:gridCol>
                <a:gridCol w="1322831">
                  <a:extLst>
                    <a:ext uri="{9D8B030D-6E8A-4147-A177-3AD203B41FA5}">
                      <a16:colId xmlns:a16="http://schemas.microsoft.com/office/drawing/2014/main" val="3818848851"/>
                    </a:ext>
                  </a:extLst>
                </a:gridCol>
                <a:gridCol w="913610">
                  <a:extLst>
                    <a:ext uri="{9D8B030D-6E8A-4147-A177-3AD203B41FA5}">
                      <a16:colId xmlns:a16="http://schemas.microsoft.com/office/drawing/2014/main" val="3062140098"/>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82420359"/>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7 886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670296133"/>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806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294298211"/>
                  </a:ext>
                </a:extLst>
              </a:tr>
              <a:tr h="228600">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407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436961225"/>
                  </a:ext>
                </a:extLst>
              </a:tr>
              <a:tr h="228600">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108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953300726"/>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666744467"/>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31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8237684"/>
                  </a:ext>
                </a:extLst>
              </a:tr>
            </a:tbl>
          </a:graphicData>
        </a:graphic>
      </p:graphicFrame>
    </p:spTree>
    <p:extLst>
      <p:ext uri="{BB962C8B-B14F-4D97-AF65-F5344CB8AC3E}">
        <p14:creationId xmlns:p14="http://schemas.microsoft.com/office/powerpoint/2010/main" val="294126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6027" y="322765"/>
            <a:ext cx="10153651" cy="685606"/>
          </a:xfrm>
        </p:spPr>
        <p:txBody>
          <a:bodyPr/>
          <a:lstStyle/>
          <a:p>
            <a:r>
              <a:rPr lang="nb-NO"/>
              <a:t>Sektorfordeling og ansattutvikling</a:t>
            </a:r>
          </a:p>
        </p:txBody>
      </p:sp>
      <p:sp>
        <p:nvSpPr>
          <p:cNvPr id="10" name="TekstSylinder 9"/>
          <p:cNvSpPr txBox="1"/>
          <p:nvPr/>
        </p:nvSpPr>
        <p:spPr>
          <a:xfrm>
            <a:off x="551172" y="4633711"/>
            <a:ext cx="5865341" cy="1323439"/>
          </a:xfrm>
          <a:prstGeom prst="rect">
            <a:avLst/>
          </a:prstGeom>
          <a:noFill/>
        </p:spPr>
        <p:txBody>
          <a:bodyPr wrap="square" rtlCol="0">
            <a:spAutoFit/>
          </a:bodyPr>
          <a:lstStyle/>
          <a:p>
            <a:pPr algn="l"/>
            <a:r>
              <a:rPr lang="nb-NO" sz="1600" dirty="0"/>
              <a:t>Lindesnes har en høyere andel ansatte i privat sektor enn snittet for Agder og Norge. Antall ansatte i privat sektor økte med mer enn 500 personer i perioden fra 2020-2023. De siste to årene har antallet derimot blitt redusert med nesten 200 personer.  </a:t>
            </a:r>
            <a:endParaRPr lang="nb-NO" sz="1600" dirty="0">
              <a:solidFill>
                <a:schemeClr val="accent1"/>
              </a:solidFill>
            </a:endParaRPr>
          </a:p>
        </p:txBody>
      </p:sp>
      <p:graphicFrame>
        <p:nvGraphicFramePr>
          <p:cNvPr id="8" name="Tabell 7">
            <a:extLst>
              <a:ext uri="{FF2B5EF4-FFF2-40B4-BE49-F238E27FC236}">
                <a16:creationId xmlns:a16="http://schemas.microsoft.com/office/drawing/2014/main" id="{493ACD9E-4F09-D46B-96C2-00C072C3DA58}"/>
              </a:ext>
            </a:extLst>
          </p:cNvPr>
          <p:cNvGraphicFramePr>
            <a:graphicFrameLocks noGrp="1"/>
          </p:cNvGraphicFramePr>
          <p:nvPr>
            <p:extLst>
              <p:ext uri="{D42A27DB-BD31-4B8C-83A1-F6EECF244321}">
                <p14:modId xmlns:p14="http://schemas.microsoft.com/office/powerpoint/2010/main" val="400231120"/>
              </p:ext>
            </p:extLst>
          </p:nvPr>
        </p:nvGraphicFramePr>
        <p:xfrm>
          <a:off x="7364896" y="4485331"/>
          <a:ext cx="4677085" cy="1469865"/>
        </p:xfrm>
        <a:graphic>
          <a:graphicData uri="http://schemas.openxmlformats.org/drawingml/2006/table">
            <a:tbl>
              <a:tblPr firstRow="1"/>
              <a:tblGrid>
                <a:gridCol w="1699591">
                  <a:extLst>
                    <a:ext uri="{9D8B030D-6E8A-4147-A177-3AD203B41FA5}">
                      <a16:colId xmlns:a16="http://schemas.microsoft.com/office/drawing/2014/main" val="2515289464"/>
                    </a:ext>
                  </a:extLst>
                </a:gridCol>
                <a:gridCol w="486046">
                  <a:extLst>
                    <a:ext uri="{9D8B030D-6E8A-4147-A177-3AD203B41FA5}">
                      <a16:colId xmlns:a16="http://schemas.microsoft.com/office/drawing/2014/main" val="2731328170"/>
                    </a:ext>
                  </a:extLst>
                </a:gridCol>
                <a:gridCol w="728546">
                  <a:extLst>
                    <a:ext uri="{9D8B030D-6E8A-4147-A177-3AD203B41FA5}">
                      <a16:colId xmlns:a16="http://schemas.microsoft.com/office/drawing/2014/main" val="3030401045"/>
                    </a:ext>
                  </a:extLst>
                </a:gridCol>
                <a:gridCol w="755530">
                  <a:extLst>
                    <a:ext uri="{9D8B030D-6E8A-4147-A177-3AD203B41FA5}">
                      <a16:colId xmlns:a16="http://schemas.microsoft.com/office/drawing/2014/main" val="3389638931"/>
                    </a:ext>
                  </a:extLst>
                </a:gridCol>
                <a:gridCol w="1007372">
                  <a:extLst>
                    <a:ext uri="{9D8B030D-6E8A-4147-A177-3AD203B41FA5}">
                      <a16:colId xmlns:a16="http://schemas.microsoft.com/office/drawing/2014/main" val="165299667"/>
                    </a:ext>
                  </a:extLst>
                </a:gridCol>
              </a:tblGrid>
              <a:tr h="193223">
                <a:tc gridSpan="3">
                  <a:txBody>
                    <a:bodyPr/>
                    <a:lstStyle/>
                    <a:p>
                      <a:pPr algn="ctr" fontAlgn="b"/>
                      <a:r>
                        <a:rPr lang="nb-NO" sz="1000" b="1" i="0" u="none" strike="noStrike">
                          <a:solidFill>
                            <a:srgbClr val="FFFFFF"/>
                          </a:solidFill>
                          <a:effectLst/>
                          <a:latin typeface="Arial" panose="020B0604020202020204" pitchFamily="34" charset="0"/>
                        </a:rPr>
                        <a:t>Lindesnes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3165794698"/>
                  </a:ext>
                </a:extLst>
              </a:tr>
              <a:tr h="170512">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6791081"/>
                  </a:ext>
                </a:extLst>
              </a:tr>
              <a:tr h="272048">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169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4790543"/>
                  </a:ext>
                </a:extLst>
              </a:tr>
              <a:tr h="207234">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9600257"/>
                  </a:ext>
                </a:extLst>
              </a:tr>
              <a:tr h="170512">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309045"/>
                  </a:ext>
                </a:extLst>
              </a:tr>
              <a:tr h="272048">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2 369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313515"/>
                  </a:ext>
                </a:extLst>
              </a:tr>
              <a:tr h="184288">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6 512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67,7 %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3243607"/>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893170514"/>
              </p:ext>
            </p:extLst>
          </p:nvPr>
        </p:nvGraphicFramePr>
        <p:xfrm>
          <a:off x="426317" y="1268466"/>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2138671378"/>
              </p:ext>
            </p:extLst>
          </p:nvPr>
        </p:nvGraphicFramePr>
        <p:xfrm>
          <a:off x="6812756" y="1268466"/>
          <a:ext cx="5229225" cy="32168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35873" y="336500"/>
            <a:ext cx="10153651" cy="685606"/>
          </a:xfrm>
        </p:spPr>
        <p:txBody>
          <a:bodyPr/>
          <a:lstStyle/>
          <a:p>
            <a:r>
              <a:rPr lang="nb-NO" dirty="0"/>
              <a:t>Næringsstruktur – 4. kvartal 2025</a:t>
            </a:r>
          </a:p>
        </p:txBody>
      </p:sp>
      <p:sp>
        <p:nvSpPr>
          <p:cNvPr id="10" name="TekstSylinder 9"/>
          <p:cNvSpPr txBox="1"/>
          <p:nvPr/>
        </p:nvSpPr>
        <p:spPr>
          <a:xfrm>
            <a:off x="370677" y="5255574"/>
            <a:ext cx="11506132" cy="584775"/>
          </a:xfrm>
          <a:prstGeom prst="rect">
            <a:avLst/>
          </a:prstGeom>
          <a:noFill/>
        </p:spPr>
        <p:txBody>
          <a:bodyPr wrap="square" rtlCol="0">
            <a:spAutoFit/>
          </a:bodyPr>
          <a:lstStyle/>
          <a:p>
            <a:r>
              <a:rPr lang="nb-NO" sz="1600" dirty="0"/>
              <a:t>GE Healthcare AS (farmasi) er bedriften som bidrar til stor representasjon for industrisegmentet i Lindesnes. TT Anlegg AS er den største private arbeidsgiveren innenfor bygg- og anlegg.</a:t>
            </a:r>
          </a:p>
        </p:txBody>
      </p:sp>
      <p:sp>
        <p:nvSpPr>
          <p:cNvPr id="5" name="TekstSylinder 4">
            <a:extLst>
              <a:ext uri="{FF2B5EF4-FFF2-40B4-BE49-F238E27FC236}">
                <a16:creationId xmlns:a16="http://schemas.microsoft.com/office/drawing/2014/main" id="{62FE7E0A-296B-1B77-F76F-646B844E2E2A}"/>
              </a:ext>
            </a:extLst>
          </p:cNvPr>
          <p:cNvSpPr txBox="1"/>
          <p:nvPr/>
        </p:nvSpPr>
        <p:spPr>
          <a:xfrm>
            <a:off x="9300308" y="6228541"/>
            <a:ext cx="2846216" cy="369332"/>
          </a:xfrm>
          <a:prstGeom prst="rect">
            <a:avLst/>
          </a:prstGeom>
          <a:noFill/>
        </p:spPr>
        <p:txBody>
          <a:bodyPr wrap="square" rtlCol="0">
            <a:spAutoFit/>
          </a:bodyPr>
          <a:lstStyle/>
          <a:p>
            <a:pPr algn="l"/>
            <a:r>
              <a:rPr lang="nb-NO">
                <a:hlinkClick r:id="rId3"/>
              </a:rPr>
              <a:t>Rapport næringsstruktur</a:t>
            </a:r>
            <a:endParaRPr lang="nb-NO"/>
          </a:p>
        </p:txBody>
      </p:sp>
      <mc:AlternateContent xmlns:mc="http://schemas.openxmlformats.org/markup-compatibility/2006" xmlns:cx1="http://schemas.microsoft.com/office/drawing/2015/9/8/chartex">
        <mc:Choice Requires="cx1">
          <p:graphicFrame>
            <p:nvGraphicFramePr>
              <p:cNvPr id="6" name="Diagram 5"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375202719"/>
                  </p:ext>
                </p:extLst>
              </p:nvPr>
            </p:nvGraphicFramePr>
            <p:xfrm>
              <a:off x="370677" y="1453630"/>
              <a:ext cx="5300664"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6" name="Diagram 5"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370677" y="1453630"/>
                <a:ext cx="5300664" cy="3557588"/>
              </a:xfrm>
              <a:prstGeom prst="rect">
                <a:avLst/>
              </a:prstGeom>
            </p:spPr>
          </p:pic>
        </mc:Fallback>
      </mc:AlternateContent>
      <p:graphicFrame>
        <p:nvGraphicFramePr>
          <p:cNvPr id="7" name="Diagram 6"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2528995197"/>
              </p:ext>
            </p:extLst>
          </p:nvPr>
        </p:nvGraphicFramePr>
        <p:xfrm>
          <a:off x="5804899" y="1453630"/>
          <a:ext cx="6341625"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778952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3477" y="343236"/>
            <a:ext cx="10153651" cy="685606"/>
          </a:xfrm>
        </p:spPr>
        <p:txBody>
          <a:bodyPr/>
          <a:lstStyle/>
          <a:p>
            <a:r>
              <a:rPr lang="nb-NO"/>
              <a:t>Grunnskolepoeng</a:t>
            </a:r>
          </a:p>
        </p:txBody>
      </p:sp>
      <p:sp>
        <p:nvSpPr>
          <p:cNvPr id="3" name="Plassholder for innhold 2"/>
          <p:cNvSpPr>
            <a:spLocks noGrp="1"/>
          </p:cNvSpPr>
          <p:nvPr>
            <p:ph idx="1"/>
          </p:nvPr>
        </p:nvSpPr>
        <p:spPr>
          <a:xfrm>
            <a:off x="516862" y="1300162"/>
            <a:ext cx="4117768" cy="4099299"/>
          </a:xfrm>
        </p:spPr>
        <p:txBody>
          <a:bodyPr/>
          <a:lstStyle/>
          <a:p>
            <a:r>
              <a:rPr lang="nb-NO" sz="2000" dirty="0"/>
              <a:t>Lindesnes ligger under fylkessnittet i hele perioden.</a:t>
            </a:r>
          </a:p>
          <a:p>
            <a:endParaRPr lang="nb-NO" sz="2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5998A9C5-D9F9-0DE1-1C68-B3AFE408DBBE}"/>
              </a:ext>
            </a:extLst>
          </p:cNvPr>
          <p:cNvSpPr txBox="1"/>
          <p:nvPr/>
        </p:nvSpPr>
        <p:spPr>
          <a:xfrm>
            <a:off x="693477" y="5395355"/>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595231891"/>
              </p:ext>
            </p:extLst>
          </p:nvPr>
        </p:nvGraphicFramePr>
        <p:xfrm>
          <a:off x="5191770"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a:t>
            </a:r>
            <a:r>
              <a:rPr lang="nb-NO"/>
              <a:t>kommunen 81,5 </a:t>
            </a:r>
            <a:r>
              <a:rPr lang="nb-NO" dirty="0"/>
              <a:t>%. Dette er 1,9 </a:t>
            </a:r>
            <a:r>
              <a:rPr lang="nb-NO" dirty="0" err="1"/>
              <a:t>prosentpong</a:t>
            </a:r>
            <a:r>
              <a:rPr lang="nb-NO" dirty="0"/>
              <a:t> lavere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E37F23DB-FC5B-60ED-A479-54256528179B}"/>
              </a:ext>
            </a:extLst>
          </p:cNvPr>
          <p:cNvGraphicFramePr>
            <a:graphicFrameLocks noGrp="1"/>
          </p:cNvGraphicFramePr>
          <p:nvPr>
            <p:extLst>
              <p:ext uri="{D42A27DB-BD31-4B8C-83A1-F6EECF244321}">
                <p14:modId xmlns:p14="http://schemas.microsoft.com/office/powerpoint/2010/main" val="3499982206"/>
              </p:ext>
            </p:extLst>
          </p:nvPr>
        </p:nvGraphicFramePr>
        <p:xfrm>
          <a:off x="749509" y="3427991"/>
          <a:ext cx="4038600" cy="1546860"/>
        </p:xfrm>
        <a:graphic>
          <a:graphicData uri="http://schemas.openxmlformats.org/drawingml/2006/table">
            <a:tbl>
              <a:tblPr firstRow="1"/>
              <a:tblGrid>
                <a:gridCol w="1054100">
                  <a:extLst>
                    <a:ext uri="{9D8B030D-6E8A-4147-A177-3AD203B41FA5}">
                      <a16:colId xmlns:a16="http://schemas.microsoft.com/office/drawing/2014/main" val="1246825372"/>
                    </a:ext>
                  </a:extLst>
                </a:gridCol>
                <a:gridCol w="1054100">
                  <a:extLst>
                    <a:ext uri="{9D8B030D-6E8A-4147-A177-3AD203B41FA5}">
                      <a16:colId xmlns:a16="http://schemas.microsoft.com/office/drawing/2014/main" val="2239939153"/>
                    </a:ext>
                  </a:extLst>
                </a:gridCol>
                <a:gridCol w="965200">
                  <a:extLst>
                    <a:ext uri="{9D8B030D-6E8A-4147-A177-3AD203B41FA5}">
                      <a16:colId xmlns:a16="http://schemas.microsoft.com/office/drawing/2014/main" val="209943474"/>
                    </a:ext>
                  </a:extLst>
                </a:gridCol>
                <a:gridCol w="965200">
                  <a:extLst>
                    <a:ext uri="{9D8B030D-6E8A-4147-A177-3AD203B41FA5}">
                      <a16:colId xmlns:a16="http://schemas.microsoft.com/office/drawing/2014/main" val="3941496640"/>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22533733"/>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Lindesnes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59,5 %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40,5 %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431805670"/>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49,4 %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50,6 %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54451216"/>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3305642"/>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383417862"/>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9288536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15546357"/>
                  </a:ext>
                </a:extLst>
              </a:tr>
            </a:tbl>
          </a:graphicData>
        </a:graphic>
      </p:graphicFrame>
      <p:sp>
        <p:nvSpPr>
          <p:cNvPr id="5" name="TekstSylinder 4">
            <a:extLst>
              <a:ext uri="{FF2B5EF4-FFF2-40B4-BE49-F238E27FC236}">
                <a16:creationId xmlns:a16="http://schemas.microsoft.com/office/drawing/2014/main" id="{23712567-ECEB-71A9-E862-A1F46051832A}"/>
              </a:ext>
            </a:extLst>
          </p:cNvPr>
          <p:cNvSpPr txBox="1"/>
          <p:nvPr/>
        </p:nvSpPr>
        <p:spPr>
          <a:xfrm>
            <a:off x="695910" y="5367807"/>
            <a:ext cx="2565550" cy="369332"/>
          </a:xfrm>
          <a:prstGeom prst="rect">
            <a:avLst/>
          </a:prstGeom>
          <a:noFill/>
        </p:spPr>
        <p:txBody>
          <a:bodyPr wrap="square" rtlCol="0">
            <a:spAutoFit/>
          </a:bodyPr>
          <a:lstStyle/>
          <a:p>
            <a:pPr algn="l"/>
            <a:r>
              <a:rPr lang="nb-NO">
                <a:hlinkClick r:id="rId3"/>
              </a:rPr>
              <a:t>Rapport gjennomføring</a:t>
            </a:r>
            <a:endParaRPr lang="nb-NO"/>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708326569"/>
              </p:ext>
            </p:extLst>
          </p:nvPr>
        </p:nvGraphicFramePr>
        <p:xfrm>
          <a:off x="5172076" y="1174007"/>
          <a:ext cx="701992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58358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b-NO"/>
              <a:t>Lærekontrakter kommunal og privat sektor</a:t>
            </a:r>
          </a:p>
        </p:txBody>
      </p:sp>
      <p:sp>
        <p:nvSpPr>
          <p:cNvPr id="12" name="TekstSylinder 11"/>
          <p:cNvSpPr txBox="1"/>
          <p:nvPr/>
        </p:nvSpPr>
        <p:spPr>
          <a:xfrm>
            <a:off x="271330" y="1015443"/>
            <a:ext cx="4215212" cy="4247317"/>
          </a:xfrm>
          <a:prstGeom prst="rect">
            <a:avLst/>
          </a:prstGeom>
          <a:noFill/>
        </p:spPr>
        <p:txBody>
          <a:bodyPr wrap="square" rtlCol="0">
            <a:spAutoFit/>
          </a:bodyPr>
          <a:lstStyle/>
          <a:p>
            <a:pPr marL="285750" indent="-285750" algn="l">
              <a:buFont typeface="Arial" panose="020B0604020202020204" pitchFamily="34" charset="0"/>
              <a:buChar char="•"/>
            </a:pPr>
            <a:r>
              <a:rPr lang="nb-NO" dirty="0"/>
              <a:t>Det er per oktober 2026 fem kommuner som har nådd målsetningen om tre lærekontrakter i kommunal sektor per 1000 innbyggere.</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Lindesnes har 43 lærekontrakter i kommunal sektor, og mangler 28 lærekontrakter for å oppnå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Lindesnes har 9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2164023659"/>
              </p:ext>
            </p:extLst>
          </p:nvPr>
        </p:nvGraphicFramePr>
        <p:xfrm>
          <a:off x="4976131" y="1128457"/>
          <a:ext cx="7019928"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3394136755"/>
              </p:ext>
            </p:extLst>
          </p:nvPr>
        </p:nvGraphicFramePr>
        <p:xfrm>
          <a:off x="4976131" y="3639669"/>
          <a:ext cx="7019928"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05324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1246" y="306833"/>
            <a:ext cx="6174393" cy="685606"/>
          </a:xfrm>
        </p:spPr>
        <p:txBody>
          <a:bodyPr/>
          <a:lstStyle/>
          <a:p>
            <a:r>
              <a:rPr lang="nb-NO" sz="4000"/>
              <a:t>Deltid kvinner 20-66 år</a:t>
            </a:r>
          </a:p>
        </p:txBody>
      </p:sp>
      <p:sp>
        <p:nvSpPr>
          <p:cNvPr id="7" name="TekstSylinder 6"/>
          <p:cNvSpPr txBox="1"/>
          <p:nvPr/>
        </p:nvSpPr>
        <p:spPr>
          <a:xfrm>
            <a:off x="9359758" y="6221454"/>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5" name="Tabell 4">
            <a:extLst>
              <a:ext uri="{FF2B5EF4-FFF2-40B4-BE49-F238E27FC236}">
                <a16:creationId xmlns:a16="http://schemas.microsoft.com/office/drawing/2014/main" id="{5B2AA695-B96B-EFF5-FD11-5B8C51C3E5C0}"/>
              </a:ext>
            </a:extLst>
          </p:cNvPr>
          <p:cNvGraphicFramePr>
            <a:graphicFrameLocks noGrp="1"/>
          </p:cNvGraphicFramePr>
          <p:nvPr>
            <p:extLst>
              <p:ext uri="{D42A27DB-BD31-4B8C-83A1-F6EECF244321}">
                <p14:modId xmlns:p14="http://schemas.microsoft.com/office/powerpoint/2010/main" val="3082736885"/>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Lindesnes</a:t>
                      </a:r>
                    </a:p>
                  </a:txBody>
                  <a:tcPr anchor="ctr"/>
                </a:tc>
                <a:tc>
                  <a:txBody>
                    <a:bodyPr/>
                    <a:lstStyle/>
                    <a:p>
                      <a:pPr algn="ctr"/>
                      <a:r>
                        <a:rPr lang="nb-NO" sz="1400" b="0" dirty="0"/>
                        <a:t>31,8</a:t>
                      </a:r>
                    </a:p>
                  </a:txBody>
                  <a:tcPr anchor="ctr"/>
                </a:tc>
                <a:tc>
                  <a:txBody>
                    <a:bodyPr/>
                    <a:lstStyle/>
                    <a:p>
                      <a:pPr algn="ctr"/>
                      <a:r>
                        <a:rPr lang="nb-NO" sz="1400" b="0" dirty="0"/>
                        <a:t>18,3</a:t>
                      </a:r>
                    </a:p>
                  </a:txBody>
                  <a:tcPr anchor="ctr"/>
                </a:tc>
                <a:tc>
                  <a:txBody>
                    <a:bodyPr/>
                    <a:lstStyle/>
                    <a:p>
                      <a:pPr algn="ctr"/>
                      <a:r>
                        <a:rPr lang="nb-NO" sz="1400" b="0" dirty="0"/>
                        <a:t>47,2</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AA1F9A8F-2FCF-9BCD-F320-C217565ACDF4}"/>
              </a:ext>
            </a:extLst>
          </p:cNvPr>
          <p:cNvGraphicFramePr>
            <a:graphicFrameLocks/>
          </p:cNvGraphicFramePr>
          <p:nvPr>
            <p:extLst>
              <p:ext uri="{D42A27DB-BD31-4B8C-83A1-F6EECF244321}">
                <p14:modId xmlns:p14="http://schemas.microsoft.com/office/powerpoint/2010/main" val="2609538222"/>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7C0D0D64-15AC-2F8B-B139-C3B3612767AA}"/>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285077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a:t>Sysselsetting etter landbakgrunn i Lindesnes</a:t>
            </a:r>
          </a:p>
        </p:txBody>
      </p:sp>
      <p:sp>
        <p:nvSpPr>
          <p:cNvPr id="3" name="TekstSylinder 2"/>
          <p:cNvSpPr txBox="1"/>
          <p:nvPr/>
        </p:nvSpPr>
        <p:spPr>
          <a:xfrm>
            <a:off x="422564" y="1175211"/>
            <a:ext cx="3757550" cy="313932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Blant innvandrere – og særlig innvandrere fra Gruppe 2-land – er det en betydelig lavere sysselsetting enn befolkningen for øvrig.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En målrettet satsing på kvalifisering og inkludering av innvandrere fra Gruppe 2-land til arbeidslivet er nødvendig for å ta ut potensialet i gruppa.</a:t>
            </a:r>
          </a:p>
        </p:txBody>
      </p:sp>
      <p:sp>
        <p:nvSpPr>
          <p:cNvPr id="4" name="TekstSylinder 3">
            <a:extLst>
              <a:ext uri="{FF2B5EF4-FFF2-40B4-BE49-F238E27FC236}">
                <a16:creationId xmlns:a16="http://schemas.microsoft.com/office/drawing/2014/main" id="{E7EC85A6-91F9-7333-8EB5-C8E4ABC1B2A0}"/>
              </a:ext>
            </a:extLst>
          </p:cNvPr>
          <p:cNvSpPr txBox="1"/>
          <p:nvPr/>
        </p:nvSpPr>
        <p:spPr>
          <a:xfrm>
            <a:off x="664813" y="4961980"/>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2558330301"/>
              </p:ext>
            </p:extLst>
          </p:nvPr>
        </p:nvGraphicFramePr>
        <p:xfrm>
          <a:off x="4376760" y="1175211"/>
          <a:ext cx="746128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48131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Lav inntekt øker sannsynligheten for dårlig selvopplevd helse, sykdom og for tidlig død.</a:t>
            </a:r>
          </a:p>
        </p:txBody>
      </p:sp>
      <p:sp>
        <p:nvSpPr>
          <p:cNvPr id="4" name="TekstSylinder 3">
            <a:extLst>
              <a:ext uri="{FF2B5EF4-FFF2-40B4-BE49-F238E27FC236}">
                <a16:creationId xmlns:a16="http://schemas.microsoft.com/office/drawing/2014/main" id="{295B9C96-0E80-D1FE-48BD-BA8269440624}"/>
              </a:ext>
            </a:extLst>
          </p:cNvPr>
          <p:cNvSpPr txBox="1"/>
          <p:nvPr/>
        </p:nvSpPr>
        <p:spPr>
          <a:xfrm>
            <a:off x="693477" y="4938155"/>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860905815"/>
              </p:ext>
            </p:extLst>
          </p:nvPr>
        </p:nvGraphicFramePr>
        <p:xfrm>
          <a:off x="3933297"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2" y="1175211"/>
            <a:ext cx="4710911" cy="3970318"/>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p>
          <a:p>
            <a:endParaRPr lang="nb-NO" dirty="0"/>
          </a:p>
          <a:p>
            <a:pPr marL="285750" indent="-285750">
              <a:buFont typeface="Arial" panose="020B0604020202020204" pitchFamily="34" charset="0"/>
              <a:buChar char="•"/>
            </a:pPr>
            <a:r>
              <a:rPr lang="nb-NO" dirty="0"/>
              <a:t>Det er for Lindesnes kun tilgjengelig tannhelsestatistikk fra 2021. </a:t>
            </a: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913495726"/>
              </p:ext>
            </p:extLst>
          </p:nvPr>
        </p:nvGraphicFramePr>
        <p:xfrm>
          <a:off x="5604219" y="4460412"/>
          <a:ext cx="6278525"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816474844"/>
              </p:ext>
            </p:extLst>
          </p:nvPr>
        </p:nvGraphicFramePr>
        <p:xfrm>
          <a:off x="5604218" y="2619375"/>
          <a:ext cx="6278525"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1833448566"/>
              </p:ext>
            </p:extLst>
          </p:nvPr>
        </p:nvGraphicFramePr>
        <p:xfrm>
          <a:off x="5604219" y="768811"/>
          <a:ext cx="6278524"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B4A49629-F6E5-A2DC-77DF-D2BDF5156734}"/>
              </a:ext>
            </a:extLst>
          </p:cNvPr>
          <p:cNvSpPr txBox="1"/>
          <p:nvPr/>
        </p:nvSpPr>
        <p:spPr>
          <a:xfrm>
            <a:off x="741400" y="5299707"/>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361477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420262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274844" y="1366122"/>
            <a:ext cx="3554206" cy="3482103"/>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a:t>Tonn CO</a:t>
            </a:r>
            <a:r>
              <a:rPr lang="nb-NO" sz="1400" baseline="30000"/>
              <a:t>2</a:t>
            </a:r>
            <a:r>
              <a:rPr lang="nb-NO" sz="1400"/>
              <a:t>, uten kvotepliktige utslipp, referanseår 2017</a:t>
            </a:r>
          </a:p>
        </p:txBody>
      </p:sp>
      <p:sp>
        <p:nvSpPr>
          <p:cNvPr id="8" name="TekstSylinder 7">
            <a:extLst>
              <a:ext uri="{FF2B5EF4-FFF2-40B4-BE49-F238E27FC236}">
                <a16:creationId xmlns:a16="http://schemas.microsoft.com/office/drawing/2014/main" id="{24206758-7750-EAB6-0A1E-23FD05F5C0E6}"/>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4ED991E0-7663-8F91-BE09-426B9FD9DC09}"/>
              </a:ext>
            </a:extLst>
          </p:cNvPr>
          <p:cNvPicPr>
            <a:picLocks noChangeAspect="1"/>
          </p:cNvPicPr>
          <p:nvPr/>
        </p:nvPicPr>
        <p:blipFill>
          <a:blip r:embed="rId4"/>
          <a:stretch>
            <a:fillRect/>
          </a:stretch>
        </p:blipFill>
        <p:spPr>
          <a:xfrm>
            <a:off x="4201074" y="1366122"/>
            <a:ext cx="7830643" cy="4143953"/>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477328"/>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57</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Lindesnes kommune sitt areal dekket av skog, 26 % hav, 4 % myr,             4 % ferskvann</a:t>
            </a:r>
            <a:r>
              <a:rPr lang="nb-NO" dirty="0">
                <a:solidFill>
                  <a:srgbClr val="000000"/>
                </a:solidFill>
                <a:latin typeface="Arial" panose="020B0604020202020204" pitchFamily="34" charset="0"/>
              </a:rPr>
              <a:t>,</a:t>
            </a:r>
            <a:r>
              <a:rPr lang="nb-NO" b="0" i="0" dirty="0">
                <a:solidFill>
                  <a:srgbClr val="000000"/>
                </a:solidFill>
                <a:effectLst/>
                <a:latin typeface="Arial" panose="020B0604020202020204" pitchFamily="34" charset="0"/>
              </a:rPr>
              <a:t> mens fulldyrka jord utgjør 2,5 %. Bebygd areal og samferdsel utgjør til sammen  2,5 %.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1 % av landarealet i Lindesnes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C4B42E7C-7A89-60BC-4606-38AE7DF6C52A}"/>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AAD6CC15-D2BE-C754-E8EB-CE6DB40F5EBF}"/>
              </a:ext>
            </a:extLst>
          </p:cNvPr>
          <p:cNvPicPr>
            <a:picLocks noChangeAspect="1"/>
          </p:cNvPicPr>
          <p:nvPr/>
        </p:nvPicPr>
        <p:blipFill>
          <a:blip r:embed="rId4"/>
          <a:stretch>
            <a:fillRect/>
          </a:stretch>
        </p:blipFill>
        <p:spPr>
          <a:xfrm>
            <a:off x="446522" y="2761945"/>
            <a:ext cx="5113463" cy="3033023"/>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a:t>Planlagt arealbruk</a:t>
            </a:r>
          </a:p>
        </p:txBody>
      </p:sp>
      <p:sp>
        <p:nvSpPr>
          <p:cNvPr id="3" name="TekstSylinder 2">
            <a:extLst>
              <a:ext uri="{FF2B5EF4-FFF2-40B4-BE49-F238E27FC236}">
                <a16:creationId xmlns:a16="http://schemas.microsoft.com/office/drawing/2014/main" id="{799CB861-27ED-23E7-657C-A7FF9C7EB54D}"/>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7309D734-9F06-2BB7-99C1-2E37D7E3B3AE}"/>
              </a:ext>
            </a:extLst>
          </p:cNvPr>
          <p:cNvSpPr>
            <a:spLocks noGrp="1"/>
          </p:cNvSpPr>
          <p:nvPr>
            <p:ph idx="1"/>
          </p:nvPr>
        </p:nvSpPr>
        <p:spPr>
          <a:xfrm>
            <a:off x="472273" y="1167319"/>
            <a:ext cx="3627780"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Lindesnes har satt av store areal, og da mest til </a:t>
            </a:r>
            <a:r>
              <a:rPr lang="nn-NO" sz="2000" dirty="0" err="1"/>
              <a:t>fritidsbebyggelse</a:t>
            </a:r>
            <a:r>
              <a:rPr lang="nn-NO" sz="2000" dirty="0"/>
              <a:t>. </a:t>
            </a:r>
          </a:p>
        </p:txBody>
      </p:sp>
      <p:pic>
        <p:nvPicPr>
          <p:cNvPr id="10" name="Bilde 9">
            <a:extLst>
              <a:ext uri="{FF2B5EF4-FFF2-40B4-BE49-F238E27FC236}">
                <a16:creationId xmlns:a16="http://schemas.microsoft.com/office/drawing/2014/main" id="{1778E83C-F092-CD47-875D-9D7852A8B566}"/>
              </a:ext>
            </a:extLst>
          </p:cNvPr>
          <p:cNvPicPr>
            <a:picLocks noChangeAspect="1"/>
          </p:cNvPicPr>
          <p:nvPr/>
        </p:nvPicPr>
        <p:blipFill>
          <a:blip r:embed="rId4"/>
          <a:stretch>
            <a:fillRect/>
          </a:stretch>
        </p:blipFill>
        <p:spPr>
          <a:xfrm>
            <a:off x="4597445" y="1261533"/>
            <a:ext cx="7191105" cy="2044627"/>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4"/>
            <a:ext cx="4528360"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Det er ca. 4 300 bruksenheter til fritid i Lindesnes, og nesten 8 000 eiere (alle eierandeler inkludert).</a:t>
            </a:r>
          </a:p>
          <a:p>
            <a:endParaRPr lang="nb-NO" sz="2000"/>
          </a:p>
          <a:p>
            <a:r>
              <a:rPr lang="nb-NO" sz="2000"/>
              <a:t>Figur gir en oversikt på antall hytteeiere fordelt på kommuner.</a:t>
            </a:r>
          </a:p>
          <a:p>
            <a:endParaRPr lang="nb-NO" sz="2000"/>
          </a:p>
          <a:p>
            <a:r>
              <a:rPr lang="nb-NO" sz="2000"/>
              <a:t>Lindesnes er største «hytteeierkommune».</a:t>
            </a:r>
          </a:p>
          <a:p>
            <a:endParaRPr lang="nb-NO" sz="2000"/>
          </a:p>
          <a:p>
            <a:endParaRPr lang="nb-NO" sz="2000"/>
          </a:p>
        </p:txBody>
      </p:sp>
      <p:pic>
        <p:nvPicPr>
          <p:cNvPr id="7" name="Bilde 6" descr="Bilde gir en oversikt på antall hytteeiere fordelt på kommuner. ">
            <a:extLst>
              <a:ext uri="{FF2B5EF4-FFF2-40B4-BE49-F238E27FC236}">
                <a16:creationId xmlns:a16="http://schemas.microsoft.com/office/drawing/2014/main" id="{E2C6B461-B556-BB10-18F9-690460079A1F}"/>
              </a:ext>
            </a:extLst>
          </p:cNvPr>
          <p:cNvPicPr>
            <a:picLocks noChangeAspect="1"/>
          </p:cNvPicPr>
          <p:nvPr/>
        </p:nvPicPr>
        <p:blipFill>
          <a:blip r:embed="rId3"/>
          <a:stretch>
            <a:fillRect/>
          </a:stretch>
        </p:blipFill>
        <p:spPr>
          <a:xfrm>
            <a:off x="5925070" y="1425575"/>
            <a:ext cx="5610225" cy="4467225"/>
          </a:xfrm>
          <a:prstGeom prst="rect">
            <a:avLst/>
          </a:prstGeom>
        </p:spPr>
      </p:pic>
      <p:sp>
        <p:nvSpPr>
          <p:cNvPr id="4" name="TekstSylinder 3">
            <a:extLst>
              <a:ext uri="{FF2B5EF4-FFF2-40B4-BE49-F238E27FC236}">
                <a16:creationId xmlns:a16="http://schemas.microsoft.com/office/drawing/2014/main" id="{CAAEC44B-7914-00D9-AF79-B811551E73B4}"/>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E84CB8-E3BC-4ED1-9892-48BFB2DA6766}">
  <ds:schemaRefs>
    <ds:schemaRef ds:uri="http://purl.org/dc/dcmitype/"/>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elements/1.1/"/>
    <ds:schemaRef ds:uri="http://purl.org/dc/terms/"/>
    <ds:schemaRef ds:uri="http://schemas.openxmlformats.org/package/2006/metadata/core-properties"/>
    <ds:schemaRef ds:uri="b9237df9-74d4-4981-b925-a3afcda37962"/>
    <ds:schemaRef ds:uri="294d40f2-363f-4de8-8168-aab5e855b592"/>
  </ds:schemaRefs>
</ds:datastoreItem>
</file>

<file path=customXml/itemProps2.xml><?xml version="1.0" encoding="utf-8"?>
<ds:datastoreItem xmlns:ds="http://schemas.openxmlformats.org/officeDocument/2006/customXml" ds:itemID="{B7149A40-7173-4BDC-8915-E06A207105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111FB6-CDEF-4AF1-BEE6-B359A2ADBB38}">
  <ds:schemaRefs>
    <ds:schemaRef ds:uri="http://schemas.microsoft.com/sharepoint/v3/contenttype/fo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4206</TotalTime>
  <Words>3022</Words>
  <Application>Microsoft Office PowerPoint</Application>
  <PresentationFormat>Widescreen</PresentationFormat>
  <Paragraphs>402</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Lindesnes</vt:lpstr>
      <vt:lpstr>Kjappe fakta om Lindesnes kommune</vt:lpstr>
      <vt:lpstr>Befolkning og demografi</vt:lpstr>
      <vt:lpstr>Befolkningsutvikling</vt:lpstr>
      <vt:lpstr>Boligbygging  </vt:lpstr>
      <vt:lpstr>Økonomisk bærekraft</vt:lpstr>
      <vt:lpstr>Sysselsetting</vt:lpstr>
      <vt:lpstr>Bo- og arbeidsmarked</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 i Lindesnes</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cp:revision>
  <dcterms:created xsi:type="dcterms:W3CDTF">2021-09-13T19:20:02Z</dcterms:created>
  <dcterms:modified xsi:type="dcterms:W3CDTF">2026-10-23T11:26:34Z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