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8" r:id="rId10"/>
    <p:sldId id="272" r:id="rId11"/>
    <p:sldId id="284" r:id="rId12"/>
    <p:sldId id="263" r:id="rId13"/>
    <p:sldId id="279" r:id="rId14"/>
    <p:sldId id="1099" r:id="rId15"/>
    <p:sldId id="282" r:id="rId16"/>
    <p:sldId id="261" r:id="rId17"/>
    <p:sldId id="290" r:id="rId18"/>
    <p:sldId id="276" r:id="rId19"/>
    <p:sldId id="275" r:id="rId20"/>
    <p:sldId id="277" r:id="rId21"/>
    <p:sldId id="289" r:id="rId22"/>
    <p:sldId id="1100"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A3D9EC-E0B3-4865-8976-DD1E7D15FC37}" v="2" dt="2026-10-23T08:40:10.39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78" autoAdjust="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15:26.802" v="788" actId="1036"/>
      <pc:docMkLst>
        <pc:docMk/>
      </pc:docMkLst>
      <pc:sldChg chg="addSp delSp modSp mod">
        <pc:chgData name="Michaelsen, Børje" userId="c36523e3-11ed-4011-9a41-1983019c0634" providerId="ADAL" clId="{83FF8062-202C-4766-8BEB-380B0CC5A041}" dt="2026-10-06T14:04:38.215" v="692" actId="14100"/>
        <pc:sldMkLst>
          <pc:docMk/>
          <pc:sldMk cId="2044844844" sldId="273"/>
        </pc:sldMkLst>
        <pc:spChg chg="mod">
          <ac:chgData name="Michaelsen, Børje" userId="c36523e3-11ed-4011-9a41-1983019c0634" providerId="ADAL" clId="{83FF8062-202C-4766-8BEB-380B0CC5A041}" dt="2026-10-06T14:04:38.215" v="692" actId="14100"/>
          <ac:spMkLst>
            <pc:docMk/>
            <pc:sldMk cId="2044844844" sldId="273"/>
            <ac:spMk id="5" creationId="{00000000-0000-0000-0000-000000000000}"/>
          </ac:spMkLst>
        </pc:spChg>
        <pc:picChg chg="add mod">
          <ac:chgData name="Michaelsen, Børje" userId="c36523e3-11ed-4011-9a41-1983019c0634" providerId="ADAL" clId="{83FF8062-202C-4766-8BEB-380B0CC5A041}" dt="2026-10-06T14:04:33.715" v="691" actId="14100"/>
          <ac:picMkLst>
            <pc:docMk/>
            <pc:sldMk cId="2044844844" sldId="273"/>
            <ac:picMk id="7" creationId="{3162EB94-F1CD-6269-E2A6-9AAB3882D3EC}"/>
          </ac:picMkLst>
        </pc:picChg>
      </pc:sldChg>
      <pc:sldChg chg="modSp mod">
        <pc:chgData name="Michaelsen, Børje" userId="c36523e3-11ed-4011-9a41-1983019c0634" providerId="ADAL" clId="{83FF8062-202C-4766-8BEB-380B0CC5A041}" dt="2026-09-23T10:09:15.808" v="588" actId="20577"/>
        <pc:sldMkLst>
          <pc:docMk/>
          <pc:sldMk cId="1751997248" sldId="284"/>
        </pc:sldMkLst>
        <pc:spChg chg="mod">
          <ac:chgData name="Michaelsen, Børje" userId="c36523e3-11ed-4011-9a41-1983019c0634" providerId="ADAL" clId="{83FF8062-202C-4766-8BEB-380B0CC5A041}" dt="2026-09-23T10:09:15.808" v="588"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3T10:07:01.777" v="578"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3T10:08:53.777" v="585"/>
          <ac:graphicFrameMkLst>
            <pc:docMk/>
            <pc:sldMk cId="1751997248" sldId="284"/>
            <ac:graphicFrameMk id="40" creationId="{675FAD09-3B9B-2BA8-66FC-B0F28D2689D9}"/>
          </ac:graphicFrameMkLst>
        </pc:graphicFrameChg>
        <pc:graphicFrameChg chg="mod modGraphic">
          <ac:chgData name="Michaelsen, Børje" userId="c36523e3-11ed-4011-9a41-1983019c0634" providerId="ADAL" clId="{83FF8062-202C-4766-8BEB-380B0CC5A041}" dt="2026-09-23T10:09:02.980" v="586"/>
          <ac:graphicFrameMkLst>
            <pc:docMk/>
            <pc:sldMk cId="1751997248" sldId="284"/>
            <ac:graphicFrameMk id="41" creationId="{AE6073A8-0ECC-76B0-9392-335D742B0FA1}"/>
          </ac:graphicFrameMkLst>
        </pc:graphicFrameChg>
      </pc:sldChg>
      <pc:sldChg chg="addSp delSp mod">
        <pc:chgData name="Michaelsen, Børje" userId="c36523e3-11ed-4011-9a41-1983019c0634" providerId="ADAL" clId="{83FF8062-202C-4766-8BEB-380B0CC5A041}" dt="2026-10-12T11:20:45.066" v="721" actId="22"/>
        <pc:sldMkLst>
          <pc:docMk/>
          <pc:sldMk cId="2154520298" sldId="287"/>
        </pc:sldMkLst>
        <pc:spChg chg="add">
          <ac:chgData name="Michaelsen, Børje" userId="c36523e3-11ed-4011-9a41-1983019c0634" providerId="ADAL" clId="{83FF8062-202C-4766-8BEB-380B0CC5A041}" dt="2026-10-12T11:20:45.066" v="721" actId="22"/>
          <ac:spMkLst>
            <pc:docMk/>
            <pc:sldMk cId="2154520298" sldId="287"/>
            <ac:spMk id="4" creationId="{4870E321-BB96-BE0D-AEDF-5FB614471A3D}"/>
          </ac:spMkLst>
        </pc:spChg>
      </pc:sldChg>
      <pc:sldChg chg="addSp delSp modSp mod">
        <pc:chgData name="Michaelsen, Børje" userId="c36523e3-11ed-4011-9a41-1983019c0634" providerId="ADAL" clId="{83FF8062-202C-4766-8BEB-380B0CC5A041}" dt="2026-10-23T08:37:32.420" v="724" actId="1076"/>
        <pc:sldMkLst>
          <pc:docMk/>
          <pc:sldMk cId="990372706" sldId="289"/>
        </pc:sldMkLst>
        <pc:spChg chg="del">
          <ac:chgData name="Michaelsen, Børje" userId="c36523e3-11ed-4011-9a41-1983019c0634" providerId="ADAL" clId="{83FF8062-202C-4766-8BEB-380B0CC5A041}" dt="2026-10-23T08:37:27.378" v="722" actId="478"/>
          <ac:spMkLst>
            <pc:docMk/>
            <pc:sldMk cId="990372706" sldId="289"/>
            <ac:spMk id="4" creationId="{EF0535B8-686E-C810-3C67-AD4FB7B347FB}"/>
          </ac:spMkLst>
        </pc:spChg>
        <pc:spChg chg="add mod">
          <ac:chgData name="Michaelsen, Børje" userId="c36523e3-11ed-4011-9a41-1983019c0634" providerId="ADAL" clId="{83FF8062-202C-4766-8BEB-380B0CC5A041}" dt="2026-10-23T08:37:32.420" v="724" actId="1076"/>
          <ac:spMkLst>
            <pc:docMk/>
            <pc:sldMk cId="990372706" sldId="289"/>
            <ac:spMk id="8" creationId="{B1D9D1F8-DCE2-614F-4010-E76E673FC03C}"/>
          </ac:spMkLst>
        </pc:spChg>
      </pc:sldChg>
      <pc:sldChg chg="addSp delSp modSp mod">
        <pc:chgData name="Michaelsen, Børje" userId="c36523e3-11ed-4011-9a41-1983019c0634" providerId="ADAL" clId="{83FF8062-202C-4766-8BEB-380B0CC5A041}" dt="2026-10-12T09:51:59.743" v="719" actId="207"/>
        <pc:sldMkLst>
          <pc:docMk/>
          <pc:sldMk cId="1557024307" sldId="290"/>
        </pc:sldMkLst>
        <pc:spChg chg="mod">
          <ac:chgData name="Michaelsen, Børje" userId="c36523e3-11ed-4011-9a41-1983019c0634" providerId="ADAL" clId="{83FF8062-202C-4766-8BEB-380B0CC5A041}" dt="2026-10-12T08:29:28.294" v="714"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8:30:32.966" v="716" actId="207"/>
          <ac:graphicFrameMkLst>
            <pc:docMk/>
            <pc:sldMk cId="1557024307" sldId="290"/>
            <ac:graphicFrameMk id="2" creationId="{FBB011A6-7FD3-43A1-AC1E-7AD921DD006D}"/>
          </ac:graphicFrameMkLst>
        </pc:graphicFrameChg>
        <pc:graphicFrameChg chg="add mod">
          <ac:chgData name="Michaelsen, Børje" userId="c36523e3-11ed-4011-9a41-1983019c0634" providerId="ADAL" clId="{83FF8062-202C-4766-8BEB-380B0CC5A041}" dt="2026-10-12T09:51:59.743" v="719" actId="207"/>
          <ac:graphicFrameMkLst>
            <pc:docMk/>
            <pc:sldMk cId="1557024307" sldId="290"/>
            <ac:graphicFrameMk id="4" creationId="{CB820AD4-0F80-475B-87E4-3F2CAC0140AD}"/>
          </ac:graphicFrameMkLst>
        </pc:graphicFrameChg>
      </pc:sldChg>
      <pc:sldChg chg="addSp delSp modSp mod modNotesTx">
        <pc:chgData name="Michaelsen, Børje" userId="c36523e3-11ed-4011-9a41-1983019c0634" providerId="ADAL" clId="{83FF8062-202C-4766-8BEB-380B0CC5A041}" dt="2026-10-23T08:40:56.486" v="784" actId="6549"/>
        <pc:sldMkLst>
          <pc:docMk/>
          <pc:sldMk cId="1620681685" sldId="1096"/>
        </pc:sldMkLst>
        <pc:spChg chg="del">
          <ac:chgData name="Michaelsen, Børje" userId="c36523e3-11ed-4011-9a41-1983019c0634" providerId="ADAL" clId="{83FF8062-202C-4766-8BEB-380B0CC5A041}" dt="2026-10-23T08:39:58.688" v="755" actId="478"/>
          <ac:spMkLst>
            <pc:docMk/>
            <pc:sldMk cId="1620681685" sldId="1096"/>
            <ac:spMk id="3" creationId="{00000000-0000-0000-0000-000000000000}"/>
          </ac:spMkLst>
        </pc:spChg>
        <pc:spChg chg="add del mod">
          <ac:chgData name="Michaelsen, Børje" userId="c36523e3-11ed-4011-9a41-1983019c0634" providerId="ADAL" clId="{83FF8062-202C-4766-8BEB-380B0CC5A041}" dt="2026-10-23T08:40:02.869" v="756" actId="478"/>
          <ac:spMkLst>
            <pc:docMk/>
            <pc:sldMk cId="1620681685" sldId="1096"/>
            <ac:spMk id="7" creationId="{212BDE83-64E5-8DCE-539E-E11B89AF9179}"/>
          </ac:spMkLst>
        </pc:spChg>
        <pc:spChg chg="add mod">
          <ac:chgData name="Michaelsen, Børje" userId="c36523e3-11ed-4011-9a41-1983019c0634" providerId="ADAL" clId="{83FF8062-202C-4766-8BEB-380B0CC5A041}" dt="2026-10-23T08:40:56.486" v="784" actId="6549"/>
          <ac:spMkLst>
            <pc:docMk/>
            <pc:sldMk cId="1620681685" sldId="1096"/>
            <ac:spMk id="8" creationId="{20D7CD9B-B10F-3F3B-9588-DF0D997CCEB4}"/>
          </ac:spMkLst>
        </pc:spChg>
        <pc:picChg chg="del">
          <ac:chgData name="Michaelsen, Børje" userId="c36523e3-11ed-4011-9a41-1983019c0634" providerId="ADAL" clId="{83FF8062-202C-4766-8BEB-380B0CC5A041}" dt="2026-10-23T08:39:48.955" v="754" actId="478"/>
          <ac:picMkLst>
            <pc:docMk/>
            <pc:sldMk cId="1620681685" sldId="1096"/>
            <ac:picMk id="6" creationId="{519C7C4D-BD0C-5EED-74EE-29D749A6B333}"/>
          </ac:picMkLst>
        </pc:picChg>
        <pc:picChg chg="add mod">
          <ac:chgData name="Michaelsen, Børje" userId="c36523e3-11ed-4011-9a41-1983019c0634" providerId="ADAL" clId="{83FF8062-202C-4766-8BEB-380B0CC5A041}" dt="2026-10-23T08:40:45.329" v="772" actId="14100"/>
          <ac:picMkLst>
            <pc:docMk/>
            <pc:sldMk cId="1620681685" sldId="1096"/>
            <ac:picMk id="10" creationId="{E74ACAA8-D260-B993-15AD-080978449073}"/>
          </ac:picMkLst>
        </pc:picChg>
      </pc:sldChg>
      <pc:sldChg chg="addSp delSp modSp mod">
        <pc:chgData name="Michaelsen, Børje" userId="c36523e3-11ed-4011-9a41-1983019c0634" providerId="ADAL" clId="{83FF8062-202C-4766-8BEB-380B0CC5A041}" dt="2026-10-23T09:15:26.802" v="788" actId="1036"/>
        <pc:sldMkLst>
          <pc:docMk/>
          <pc:sldMk cId="2992621972" sldId="1097"/>
        </pc:sldMkLst>
        <pc:spChg chg="mod">
          <ac:chgData name="Michaelsen, Børje" userId="c36523e3-11ed-4011-9a41-1983019c0634" providerId="ADAL" clId="{83FF8062-202C-4766-8BEB-380B0CC5A041}" dt="2026-10-23T08:38:27.946" v="744" actId="20577"/>
          <ac:spMkLst>
            <pc:docMk/>
            <pc:sldMk cId="2992621972" sldId="1097"/>
            <ac:spMk id="7" creationId="{00000000-0000-0000-0000-000000000000}"/>
          </ac:spMkLst>
        </pc:spChg>
        <pc:spChg chg="mod">
          <ac:chgData name="Michaelsen, Børje" userId="c36523e3-11ed-4011-9a41-1983019c0634" providerId="ADAL" clId="{83FF8062-202C-4766-8BEB-380B0CC5A041}" dt="2026-10-23T08:38:33.875" v="746" actId="20577"/>
          <ac:spMkLst>
            <pc:docMk/>
            <pc:sldMk cId="2992621972" sldId="1097"/>
            <ac:spMk id="16" creationId="{01B63842-A613-4DE2-23CF-65894B874DE1}"/>
          </ac:spMkLst>
        </pc:spChg>
        <pc:graphicFrameChg chg="del">
          <ac:chgData name="Michaelsen, Børje" userId="c36523e3-11ed-4011-9a41-1983019c0634" providerId="ADAL" clId="{83FF8062-202C-4766-8BEB-380B0CC5A041}" dt="2026-10-23T08:37:44.656" v="725" actId="478"/>
          <ac:graphicFrameMkLst>
            <pc:docMk/>
            <pc:sldMk cId="2992621972" sldId="1097"/>
            <ac:graphicFrameMk id="12" creationId="{02F3DED4-52B2-ED4A-F002-268A294A1591}"/>
          </ac:graphicFrameMkLst>
        </pc:graphicFrameChg>
        <pc:picChg chg="add">
          <ac:chgData name="Michaelsen, Børje" userId="c36523e3-11ed-4011-9a41-1983019c0634" providerId="ADAL" clId="{83FF8062-202C-4766-8BEB-380B0CC5A041}" dt="2026-10-23T09:15:20.877" v="786" actId="22"/>
          <ac:picMkLst>
            <pc:docMk/>
            <pc:sldMk cId="2992621972" sldId="1097"/>
            <ac:picMk id="4" creationId="{1439F106-4D24-9703-4CE2-A1C7FFAA25AD}"/>
          </ac:picMkLst>
        </pc:picChg>
        <pc:picChg chg="del">
          <ac:chgData name="Michaelsen, Børje" userId="c36523e3-11ed-4011-9a41-1983019c0634" providerId="ADAL" clId="{83FF8062-202C-4766-8BEB-380B0CC5A041}" dt="2026-10-23T08:37:45.667" v="726" actId="478"/>
          <ac:picMkLst>
            <pc:docMk/>
            <pc:sldMk cId="2992621972" sldId="1097"/>
            <ac:picMk id="4" creationId="{A74DB8F9-E267-CEF6-2769-CBA94A719DD1}"/>
          </ac:picMkLst>
        </pc:picChg>
        <pc:picChg chg="add del">
          <ac:chgData name="Michaelsen, Børje" userId="c36523e3-11ed-4011-9a41-1983019c0634" providerId="ADAL" clId="{83FF8062-202C-4766-8BEB-380B0CC5A041}" dt="2026-10-23T09:15:19.522" v="785" actId="478"/>
          <ac:picMkLst>
            <pc:docMk/>
            <pc:sldMk cId="2992621972" sldId="1097"/>
            <ac:picMk id="5" creationId="{81AD912B-E05F-C75A-CCC8-705D76C63837}"/>
          </ac:picMkLst>
        </pc:picChg>
        <pc:picChg chg="add mod">
          <ac:chgData name="Michaelsen, Børje" userId="c36523e3-11ed-4011-9a41-1983019c0634" providerId="ADAL" clId="{83FF8062-202C-4766-8BEB-380B0CC5A041}" dt="2026-10-23T09:15:26.802" v="788" actId="1036"/>
          <ac:picMkLst>
            <pc:docMk/>
            <pc:sldMk cId="2992621972" sldId="1097"/>
            <ac:picMk id="8" creationId="{09182E84-19EC-B4A6-5A45-9BC819A7AE6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193"/>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Bykle</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6</c:v>
                </c:pt>
                <c:pt idx="1">
                  <c:v>3</c:v>
                </c:pt>
                <c:pt idx="2">
                  <c:v>7</c:v>
                </c:pt>
                <c:pt idx="3">
                  <c:v>3</c:v>
                </c:pt>
                <c:pt idx="4">
                  <c:v>1</c:v>
                </c:pt>
                <c:pt idx="5">
                  <c:v>4</c:v>
                </c:pt>
                <c:pt idx="6">
                  <c:v>2</c:v>
                </c:pt>
                <c:pt idx="7">
                  <c:v>3</c:v>
                </c:pt>
                <c:pt idx="8">
                  <c:v>-2</c:v>
                </c:pt>
                <c:pt idx="9">
                  <c:v>2</c:v>
                </c:pt>
                <c:pt idx="10">
                  <c:v>1</c:v>
                </c:pt>
                <c:pt idx="11">
                  <c:v>-1</c:v>
                </c:pt>
                <c:pt idx="12">
                  <c:v>3</c:v>
                </c:pt>
                <c:pt idx="13">
                  <c:v>2</c:v>
                </c:pt>
                <c:pt idx="14">
                  <c:v>2</c:v>
                </c:pt>
                <c:pt idx="15">
                  <c:v>3</c:v>
                </c:pt>
              </c:numCache>
            </c:numRef>
          </c:val>
          <c:smooth val="1"/>
          <c:extLst>
            <c:ext xmlns:c16="http://schemas.microsoft.com/office/drawing/2014/chart" uri="{C3380CC4-5D6E-409C-BE32-E72D297353CC}">
              <c16:uniqueId val="{00000000-EC1C-4CF9-87F7-D509ED417832}"/>
            </c:ext>
          </c:extLst>
        </c:ser>
        <c:ser>
          <c:idx val="1"/>
          <c:order val="1"/>
          <c:tx>
            <c:strRef>
              <c:f>'Pivot kommuner'!$C$1:$C$3</c:f>
              <c:strCache>
                <c:ptCount val="1"/>
                <c:pt idx="0">
                  <c:v>Netto innlands - Bykle</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-17</c:v>
                </c:pt>
                <c:pt idx="1">
                  <c:v>1</c:v>
                </c:pt>
                <c:pt idx="2">
                  <c:v>-3</c:v>
                </c:pt>
                <c:pt idx="3">
                  <c:v>-10</c:v>
                </c:pt>
                <c:pt idx="4">
                  <c:v>7</c:v>
                </c:pt>
                <c:pt idx="5">
                  <c:v>-29</c:v>
                </c:pt>
                <c:pt idx="6">
                  <c:v>-11</c:v>
                </c:pt>
                <c:pt idx="7">
                  <c:v>10</c:v>
                </c:pt>
                <c:pt idx="8">
                  <c:v>-3</c:v>
                </c:pt>
                <c:pt idx="9">
                  <c:v>10</c:v>
                </c:pt>
                <c:pt idx="10">
                  <c:v>5</c:v>
                </c:pt>
                <c:pt idx="11">
                  <c:v>2</c:v>
                </c:pt>
                <c:pt idx="12">
                  <c:v>3</c:v>
                </c:pt>
                <c:pt idx="13">
                  <c:v>4</c:v>
                </c:pt>
                <c:pt idx="14">
                  <c:v>5</c:v>
                </c:pt>
                <c:pt idx="15">
                  <c:v>5</c:v>
                </c:pt>
              </c:numCache>
            </c:numRef>
          </c:val>
          <c:smooth val="1"/>
          <c:extLst>
            <c:ext xmlns:c16="http://schemas.microsoft.com/office/drawing/2014/chart" uri="{C3380CC4-5D6E-409C-BE32-E72D297353CC}">
              <c16:uniqueId val="{00000001-EC1C-4CF9-87F7-D509ED417832}"/>
            </c:ext>
          </c:extLst>
        </c:ser>
        <c:ser>
          <c:idx val="2"/>
          <c:order val="2"/>
          <c:tx>
            <c:strRef>
              <c:f>'Pivot kommuner'!$D$1:$D$3</c:f>
              <c:strCache>
                <c:ptCount val="1"/>
                <c:pt idx="0">
                  <c:v>Netto innvandring - Bykle</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23</c:v>
                </c:pt>
                <c:pt idx="1">
                  <c:v>2</c:v>
                </c:pt>
                <c:pt idx="2">
                  <c:v>3</c:v>
                </c:pt>
                <c:pt idx="3">
                  <c:v>2</c:v>
                </c:pt>
                <c:pt idx="4">
                  <c:v>4</c:v>
                </c:pt>
                <c:pt idx="5">
                  <c:v>-10</c:v>
                </c:pt>
                <c:pt idx="6">
                  <c:v>17</c:v>
                </c:pt>
                <c:pt idx="7">
                  <c:v>26</c:v>
                </c:pt>
                <c:pt idx="8">
                  <c:v>1</c:v>
                </c:pt>
                <c:pt idx="9">
                  <c:v>3</c:v>
                </c:pt>
                <c:pt idx="10">
                  <c:v>2</c:v>
                </c:pt>
                <c:pt idx="11">
                  <c:v>-4</c:v>
                </c:pt>
                <c:pt idx="12">
                  <c:v>16</c:v>
                </c:pt>
                <c:pt idx="13">
                  <c:v>16</c:v>
                </c:pt>
                <c:pt idx="14">
                  <c:v>14</c:v>
                </c:pt>
                <c:pt idx="15">
                  <c:v>13</c:v>
                </c:pt>
              </c:numCache>
            </c:numRef>
          </c:val>
          <c:smooth val="1"/>
          <c:extLst>
            <c:ext xmlns:c16="http://schemas.microsoft.com/office/drawing/2014/chart" uri="{C3380CC4-5D6E-409C-BE32-E72D297353CC}">
              <c16:uniqueId val="{00000002-EC1C-4CF9-87F7-D509ED417832}"/>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Bykle</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933</c:v>
                </c:pt>
                <c:pt idx="1">
                  <c:v>945</c:v>
                </c:pt>
                <c:pt idx="2">
                  <c:v>952</c:v>
                </c:pt>
                <c:pt idx="3">
                  <c:v>958</c:v>
                </c:pt>
                <c:pt idx="4">
                  <c:v>953</c:v>
                </c:pt>
                <c:pt idx="5">
                  <c:v>965</c:v>
                </c:pt>
                <c:pt idx="6">
                  <c:v>930</c:v>
                </c:pt>
                <c:pt idx="7">
                  <c:v>935</c:v>
                </c:pt>
                <c:pt idx="8">
                  <c:v>995</c:v>
                </c:pt>
                <c:pt idx="9">
                  <c:v>1011</c:v>
                </c:pt>
                <c:pt idx="10">
                  <c:v>1039</c:v>
                </c:pt>
                <c:pt idx="11">
                  <c:v>1057</c:v>
                </c:pt>
                <c:pt idx="12">
                  <c:v>1080</c:v>
                </c:pt>
                <c:pt idx="13">
                  <c:v>1102</c:v>
                </c:pt>
                <c:pt idx="14">
                  <c:v>1124</c:v>
                </c:pt>
                <c:pt idx="15">
                  <c:v>1145</c:v>
                </c:pt>
              </c:numCache>
            </c:numRef>
          </c:val>
          <c:smooth val="0"/>
          <c:extLst>
            <c:ext xmlns:c16="http://schemas.microsoft.com/office/drawing/2014/chart" uri="{C3380CC4-5D6E-409C-BE32-E72D297353CC}">
              <c16:uniqueId val="{00000003-EC1C-4CF9-87F7-D509ED417832}"/>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2</c:v>
                </c:pt>
                <c:pt idx="1">
                  <c:v>1</c:v>
                </c:pt>
                <c:pt idx="2">
                  <c:v>1</c:v>
                </c:pt>
                <c:pt idx="3">
                  <c:v>3</c:v>
                </c:pt>
                <c:pt idx="4">
                  <c:v>2</c:v>
                </c:pt>
                <c:pt idx="5">
                  <c:v>1</c:v>
                </c:pt>
              </c:numCache>
            </c:numRef>
          </c:val>
          <c:extLst>
            <c:ext xmlns:c16="http://schemas.microsoft.com/office/drawing/2014/chart" uri="{C3380CC4-5D6E-409C-BE32-E72D297353CC}">
              <c16:uniqueId val="{00000000-E052-400B-84A2-268FAE289453}"/>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E052-400B-84A2-268FAE289453}"/>
                </c:ext>
              </c:extLst>
            </c:dLbl>
            <c:dLbl>
              <c:idx val="1"/>
              <c:delete val="1"/>
              <c:extLst>
                <c:ext xmlns:c15="http://schemas.microsoft.com/office/drawing/2012/chart" uri="{CE6537A1-D6FC-4f65-9D91-7224C49458BB}"/>
                <c:ext xmlns:c16="http://schemas.microsoft.com/office/drawing/2014/chart" uri="{C3380CC4-5D6E-409C-BE32-E72D297353CC}">
                  <c16:uniqueId val="{00000007-E052-400B-84A2-268FAE289453}"/>
                </c:ext>
              </c:extLst>
            </c:dLbl>
            <c:dLbl>
              <c:idx val="4"/>
              <c:delete val="1"/>
              <c:extLst>
                <c:ext xmlns:c15="http://schemas.microsoft.com/office/drawing/2012/chart" uri="{CE6537A1-D6FC-4f65-9D91-7224C49458BB}"/>
                <c:ext xmlns:c16="http://schemas.microsoft.com/office/drawing/2014/chart" uri="{C3380CC4-5D6E-409C-BE32-E72D297353CC}">
                  <c16:uniqueId val="{00000008-E052-400B-84A2-268FAE289453}"/>
                </c:ext>
              </c:extLst>
            </c:dLbl>
            <c:dLbl>
              <c:idx val="5"/>
              <c:delete val="1"/>
              <c:extLst>
                <c:ext xmlns:c15="http://schemas.microsoft.com/office/drawing/2012/chart" uri="{CE6537A1-D6FC-4f65-9D91-7224C49458BB}"/>
                <c:ext xmlns:c16="http://schemas.microsoft.com/office/drawing/2014/chart" uri="{C3380CC4-5D6E-409C-BE32-E72D297353CC}">
                  <c16:uniqueId val="{00000009-E052-400B-84A2-268FAE28945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0</c:v>
                </c:pt>
                <c:pt idx="2">
                  <c:v>0</c:v>
                </c:pt>
                <c:pt idx="3">
                  <c:v>14</c:v>
                </c:pt>
                <c:pt idx="4">
                  <c:v>0</c:v>
                </c:pt>
                <c:pt idx="5">
                  <c:v>0</c:v>
                </c:pt>
              </c:numCache>
            </c:numRef>
          </c:val>
          <c:extLst>
            <c:ext xmlns:c16="http://schemas.microsoft.com/office/drawing/2014/chart" uri="{C3380CC4-5D6E-409C-BE32-E72D297353CC}">
              <c16:uniqueId val="{00000001-E052-400B-84A2-268FAE289453}"/>
            </c:ext>
          </c:extLst>
        </c:ser>
        <c:ser>
          <c:idx val="2"/>
          <c:order val="2"/>
          <c:tx>
            <c:strRef>
              <c:f>'Bolig pivot'!$T$32</c:f>
              <c:strCache>
                <c:ptCount val="1"/>
                <c:pt idx="0">
                  <c:v>Leilighetsbygg</c:v>
                </c:pt>
              </c:strCache>
            </c:strRef>
          </c:tx>
          <c:spPr>
            <a:solidFill>
              <a:schemeClr val="accent3"/>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E052-400B-84A2-268FAE289453}"/>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E052-400B-84A2-268FAE289453}"/>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397"/>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Bykle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5</c:v>
                </c:pt>
                <c:pt idx="1">
                  <c:v>7</c:v>
                </c:pt>
                <c:pt idx="2">
                  <c:v>13</c:v>
                </c:pt>
                <c:pt idx="3">
                  <c:v>58</c:v>
                </c:pt>
                <c:pt idx="4">
                  <c:v>11</c:v>
                </c:pt>
                <c:pt idx="5">
                  <c:v>6</c:v>
                </c:pt>
              </c:numCache>
            </c:numRef>
          </c:val>
          <c:extLst>
            <c:ext xmlns:c16="http://schemas.microsoft.com/office/drawing/2014/chart" uri="{C3380CC4-5D6E-409C-BE32-E72D297353CC}">
              <c16:uniqueId val="{00000000-F8B7-4391-A885-5BD21366A281}"/>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F8B7-4391-A885-5BD21366A281}"/>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1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11</c:v>
                </c:pt>
                <c:pt idx="1">
                  <c:v>10</c:v>
                </c:pt>
                <c:pt idx="2">
                  <c:v>9</c:v>
                </c:pt>
                <c:pt idx="3">
                  <c:v>3</c:v>
                </c:pt>
                <c:pt idx="4">
                  <c:v>3</c:v>
                </c:pt>
                <c:pt idx="5">
                  <c:v>0</c:v>
                </c:pt>
              </c:numCache>
            </c:numRef>
          </c:val>
          <c:extLst>
            <c:ext xmlns:c16="http://schemas.microsoft.com/office/drawing/2014/chart" uri="{C3380CC4-5D6E-409C-BE32-E72D297353CC}">
              <c16:uniqueId val="{00000000-BCF3-4E79-A2EF-02F15231A62C}"/>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205</c:v>
                </c:pt>
                <c:pt idx="1">
                  <c:v>200</c:v>
                </c:pt>
                <c:pt idx="2">
                  <c:v>209</c:v>
                </c:pt>
                <c:pt idx="3">
                  <c:v>216</c:v>
                </c:pt>
                <c:pt idx="4">
                  <c:v>229</c:v>
                </c:pt>
                <c:pt idx="5">
                  <c:v>220</c:v>
                </c:pt>
              </c:numCache>
            </c:numRef>
          </c:val>
          <c:extLst>
            <c:ext xmlns:c16="http://schemas.microsoft.com/office/drawing/2014/chart" uri="{C3380CC4-5D6E-409C-BE32-E72D297353CC}">
              <c16:uniqueId val="{00000001-BCF3-4E79-A2EF-02F15231A62C}"/>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41</c:v>
                </c:pt>
                <c:pt idx="1">
                  <c:v>45</c:v>
                </c:pt>
                <c:pt idx="2">
                  <c:v>45</c:v>
                </c:pt>
                <c:pt idx="3">
                  <c:v>39</c:v>
                </c:pt>
                <c:pt idx="4">
                  <c:v>37</c:v>
                </c:pt>
                <c:pt idx="5">
                  <c:v>44</c:v>
                </c:pt>
              </c:numCache>
            </c:numRef>
          </c:val>
          <c:extLst>
            <c:ext xmlns:c16="http://schemas.microsoft.com/office/drawing/2014/chart" uri="{C3380CC4-5D6E-409C-BE32-E72D297353CC}">
              <c16:uniqueId val="{00000002-BCF3-4E79-A2EF-02F15231A62C}"/>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362</c:v>
                </c:pt>
                <c:pt idx="1">
                  <c:v>384</c:v>
                </c:pt>
                <c:pt idx="2">
                  <c:v>389</c:v>
                </c:pt>
                <c:pt idx="3">
                  <c:v>398</c:v>
                </c:pt>
                <c:pt idx="4">
                  <c:v>363</c:v>
                </c:pt>
                <c:pt idx="5">
                  <c:v>359</c:v>
                </c:pt>
              </c:numCache>
            </c:numRef>
          </c:val>
          <c:extLst>
            <c:ext xmlns:c16="http://schemas.microsoft.com/office/drawing/2014/chart" uri="{C3380CC4-5D6E-409C-BE32-E72D297353CC}">
              <c16:uniqueId val="{00000003-BCF3-4E79-A2EF-02F15231A62C}"/>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BCF3-4E79-A2EF-02F15231A62C}"/>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BCF3-4E79-A2EF-02F15231A62C}"/>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BCF3-4E79-A2EF-02F15231A62C}"/>
              </c:ext>
            </c:extLst>
          </c:dPt>
          <c:dPt>
            <c:idx val="3"/>
            <c:invertIfNegative val="0"/>
            <c:bubble3D val="0"/>
            <c:extLst>
              <c:ext xmlns:c16="http://schemas.microsoft.com/office/drawing/2014/chart" uri="{C3380CC4-5D6E-409C-BE32-E72D297353CC}">
                <c16:uniqueId val="{0000000A-BCF3-4E79-A2EF-02F15231A62C}"/>
              </c:ext>
            </c:extLst>
          </c:dPt>
          <c:dPt>
            <c:idx val="4"/>
            <c:invertIfNegative val="0"/>
            <c:bubble3D val="0"/>
            <c:extLst>
              <c:ext xmlns:c16="http://schemas.microsoft.com/office/drawing/2014/chart" uri="{C3380CC4-5D6E-409C-BE32-E72D297353CC}">
                <c16:uniqueId val="{0000000B-BCF3-4E79-A2EF-02F15231A62C}"/>
              </c:ext>
            </c:extLst>
          </c:dPt>
          <c:dPt>
            <c:idx val="5"/>
            <c:invertIfNegative val="0"/>
            <c:bubble3D val="0"/>
            <c:extLst>
              <c:ext xmlns:c16="http://schemas.microsoft.com/office/drawing/2014/chart" uri="{C3380CC4-5D6E-409C-BE32-E72D297353CC}">
                <c16:uniqueId val="{0000000C-BCF3-4E79-A2EF-02F15231A62C}"/>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CF3-4E79-A2EF-02F15231A62C}"/>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CF3-4E79-A2EF-02F15231A62C}"/>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CF3-4E79-A2EF-02F15231A62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6</c:v>
                </c:pt>
                <c:pt idx="1">
                  <c:v>6</c:v>
                </c:pt>
                <c:pt idx="2">
                  <c:v>3</c:v>
                </c:pt>
                <c:pt idx="3">
                  <c:v>5</c:v>
                </c:pt>
                <c:pt idx="4">
                  <c:v>11</c:v>
                </c:pt>
                <c:pt idx="5">
                  <c:v>11</c:v>
                </c:pt>
              </c:numCache>
            </c:numRef>
          </c:val>
          <c:extLst>
            <c:ext xmlns:c16="http://schemas.microsoft.com/office/drawing/2014/chart" uri="{C3380CC4-5D6E-409C-BE32-E72D297353CC}">
              <c16:uniqueId val="{0000000D-BCF3-4E79-A2EF-02F15231A62C}"/>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1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2BDD-4B3B-869B-86AAC8B9494E}"/>
              </c:ext>
            </c:extLst>
          </c:dPt>
          <c:dPt>
            <c:idx val="1"/>
            <c:bubble3D val="0"/>
            <c:spPr>
              <a:solidFill>
                <a:schemeClr val="accent2"/>
              </a:solidFill>
              <a:ln>
                <a:noFill/>
              </a:ln>
              <a:effectLst/>
            </c:spPr>
            <c:extLst>
              <c:ext xmlns:c16="http://schemas.microsoft.com/office/drawing/2014/chart" uri="{C3380CC4-5D6E-409C-BE32-E72D297353CC}">
                <c16:uniqueId val="{00000003-2BDD-4B3B-869B-86AAC8B9494E}"/>
              </c:ext>
            </c:extLst>
          </c:dPt>
          <c:dPt>
            <c:idx val="2"/>
            <c:bubble3D val="0"/>
            <c:spPr>
              <a:solidFill>
                <a:schemeClr val="accent3"/>
              </a:solidFill>
              <a:ln>
                <a:noFill/>
              </a:ln>
              <a:effectLst/>
            </c:spPr>
            <c:extLst>
              <c:ext xmlns:c16="http://schemas.microsoft.com/office/drawing/2014/chart" uri="{C3380CC4-5D6E-409C-BE32-E72D297353CC}">
                <c16:uniqueId val="{00000005-2BDD-4B3B-869B-86AAC8B9494E}"/>
              </c:ext>
            </c:extLst>
          </c:dPt>
          <c:dPt>
            <c:idx val="3"/>
            <c:bubble3D val="0"/>
            <c:spPr>
              <a:solidFill>
                <a:schemeClr val="accent4"/>
              </a:solidFill>
              <a:ln>
                <a:noFill/>
              </a:ln>
              <a:effectLst/>
            </c:spPr>
            <c:extLst>
              <c:ext xmlns:c16="http://schemas.microsoft.com/office/drawing/2014/chart" uri="{C3380CC4-5D6E-409C-BE32-E72D297353CC}">
                <c16:uniqueId val="{00000007-2BDD-4B3B-869B-86AAC8B9494E}"/>
              </c:ext>
            </c:extLst>
          </c:dPt>
          <c:dPt>
            <c:idx val="4"/>
            <c:bubble3D val="0"/>
            <c:spPr>
              <a:solidFill>
                <a:schemeClr val="accent5"/>
              </a:solidFill>
              <a:ln>
                <a:noFill/>
              </a:ln>
              <a:effectLst/>
            </c:spPr>
            <c:extLst>
              <c:ext xmlns:c16="http://schemas.microsoft.com/office/drawing/2014/chart" uri="{C3380CC4-5D6E-409C-BE32-E72D297353CC}">
                <c16:uniqueId val="{00000009-2BDD-4B3B-869B-86AAC8B9494E}"/>
              </c:ext>
            </c:extLst>
          </c:dPt>
          <c:dLbls>
            <c:dLbl>
              <c:idx val="0"/>
              <c:delete val="1"/>
              <c:extLst>
                <c:ext xmlns:c15="http://schemas.microsoft.com/office/drawing/2012/chart" uri="{CE6537A1-D6FC-4f65-9D91-7224C49458BB}"/>
                <c:ext xmlns:c16="http://schemas.microsoft.com/office/drawing/2014/chart" uri="{C3380CC4-5D6E-409C-BE32-E72D297353CC}">
                  <c16:uniqueId val="{00000001-2BDD-4B3B-869B-86AAC8B9494E}"/>
                </c:ext>
              </c:extLst>
            </c:dLbl>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BDD-4B3B-869B-86AAC8B9494E}"/>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0</c:v>
                </c:pt>
                <c:pt idx="1">
                  <c:v>220</c:v>
                </c:pt>
                <c:pt idx="2">
                  <c:v>44</c:v>
                </c:pt>
                <c:pt idx="3">
                  <c:v>359</c:v>
                </c:pt>
                <c:pt idx="4">
                  <c:v>11</c:v>
                </c:pt>
              </c:numCache>
            </c:numRef>
          </c:val>
          <c:extLst>
            <c:ext xmlns:c16="http://schemas.microsoft.com/office/drawing/2014/chart" uri="{C3380CC4-5D6E-409C-BE32-E72D297353CC}">
              <c16:uniqueId val="{0000000A-2BDD-4B3B-869B-86AAC8B9494E}"/>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2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10 Næringsmiddelindustri</c:v>
                </c:pt>
              </c:strCache>
            </c:strRef>
          </c:tx>
          <c:spPr>
            <a:ln w="25400"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3</c:v>
                </c:pt>
                <c:pt idx="1">
                  <c:v>3</c:v>
                </c:pt>
                <c:pt idx="2">
                  <c:v>3</c:v>
                </c:pt>
                <c:pt idx="3">
                  <c:v>3</c:v>
                </c:pt>
                <c:pt idx="4">
                  <c:v>11</c:v>
                </c:pt>
                <c:pt idx="5">
                  <c:v>11</c:v>
                </c:pt>
                <c:pt idx="6">
                  <c:v>3</c:v>
                </c:pt>
              </c:numCache>
            </c:numRef>
          </c:val>
          <c:smooth val="0"/>
          <c:extLst>
            <c:ext xmlns:c16="http://schemas.microsoft.com/office/drawing/2014/chart" uri="{C3380CC4-5D6E-409C-BE32-E72D297353CC}">
              <c16:uniqueId val="{00000000-2241-4376-8639-4A16EE948C4A}"/>
            </c:ext>
          </c:extLst>
        </c:ser>
        <c:ser>
          <c:idx val="3"/>
          <c:order val="1"/>
          <c:tx>
            <c:strRef>
              <c:f>'pivot 2 siffer'!$C$4:$C$5</c:f>
              <c:strCache>
                <c:ptCount val="1"/>
                <c:pt idx="0">
                  <c:v>16 Trelast- og trevareindustri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39</c:v>
                </c:pt>
                <c:pt idx="1">
                  <c:v>32</c:v>
                </c:pt>
                <c:pt idx="2">
                  <c:v>33</c:v>
                </c:pt>
                <c:pt idx="3">
                  <c:v>31</c:v>
                </c:pt>
                <c:pt idx="4">
                  <c:v>27</c:v>
                </c:pt>
                <c:pt idx="5">
                  <c:v>24</c:v>
                </c:pt>
                <c:pt idx="6">
                  <c:v>29</c:v>
                </c:pt>
              </c:numCache>
            </c:numRef>
          </c:val>
          <c:smooth val="0"/>
          <c:extLst>
            <c:ext xmlns:c16="http://schemas.microsoft.com/office/drawing/2014/chart" uri="{C3380CC4-5D6E-409C-BE32-E72D297353CC}">
              <c16:uniqueId val="{00000001-2241-4376-8639-4A16EE948C4A}"/>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37</c:v>
                </c:pt>
                <c:pt idx="1">
                  <c:v>50</c:v>
                </c:pt>
                <c:pt idx="2">
                  <c:v>52</c:v>
                </c:pt>
                <c:pt idx="3">
                  <c:v>50</c:v>
                </c:pt>
                <c:pt idx="4">
                  <c:v>51</c:v>
                </c:pt>
                <c:pt idx="5">
                  <c:v>53</c:v>
                </c:pt>
                <c:pt idx="6">
                  <c:v>46</c:v>
                </c:pt>
              </c:numCache>
            </c:numRef>
          </c:val>
          <c:smooth val="0"/>
          <c:extLst>
            <c:ext xmlns:c16="http://schemas.microsoft.com/office/drawing/2014/chart" uri="{C3380CC4-5D6E-409C-BE32-E72D297353CC}">
              <c16:uniqueId val="{00000002-2241-4376-8639-4A16EE948C4A}"/>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81</c:v>
                </c:pt>
                <c:pt idx="1">
                  <c:v>77</c:v>
                </c:pt>
                <c:pt idx="2">
                  <c:v>94</c:v>
                </c:pt>
                <c:pt idx="3">
                  <c:v>100</c:v>
                </c:pt>
                <c:pt idx="4">
                  <c:v>113</c:v>
                </c:pt>
                <c:pt idx="5">
                  <c:v>99</c:v>
                </c:pt>
                <c:pt idx="6">
                  <c:v>101</c:v>
                </c:pt>
              </c:numCache>
            </c:numRef>
          </c:val>
          <c:smooth val="0"/>
          <c:extLst>
            <c:ext xmlns:c16="http://schemas.microsoft.com/office/drawing/2014/chart" uri="{C3380CC4-5D6E-409C-BE32-E72D297353CC}">
              <c16:uniqueId val="{00000003-2241-4376-8639-4A16EE948C4A}"/>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15"/>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Bykle</c:v>
                </c:pt>
              </c:strCache>
            </c:strRef>
          </c:cat>
          <c:val>
            <c:numRef>
              <c:f>Pivot_2026!$B$5:$B$7</c:f>
              <c:numCache>
                <c:formatCode>General</c:formatCode>
                <c:ptCount val="2"/>
                <c:pt idx="0">
                  <c:v>42.8</c:v>
                </c:pt>
                <c:pt idx="1">
                  <c:v>43.9</c:v>
                </c:pt>
              </c:numCache>
            </c:numRef>
          </c:val>
          <c:extLst>
            <c:ext xmlns:c16="http://schemas.microsoft.com/office/drawing/2014/chart" uri="{C3380CC4-5D6E-409C-BE32-E72D297353CC}">
              <c16:uniqueId val="{00000000-4373-4BD2-878E-079E004A5BB3}"/>
            </c:ext>
          </c:extLst>
        </c:ser>
        <c:ser>
          <c:idx val="1"/>
          <c:order val="1"/>
          <c:tx>
            <c:strRef>
              <c:f>Pivot_2026!$C$3:$C$4</c:f>
              <c:strCache>
                <c:ptCount val="1"/>
                <c:pt idx="0">
                  <c:v>2023</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4373-4BD2-878E-079E004A5BB3}"/>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Bykle</c:v>
                </c:pt>
              </c:strCache>
            </c:strRef>
          </c:cat>
          <c:val>
            <c:numRef>
              <c:f>Pivot_2026!$C$5:$C$7</c:f>
              <c:numCache>
                <c:formatCode>General</c:formatCode>
                <c:ptCount val="2"/>
                <c:pt idx="0">
                  <c:v>41.5</c:v>
                </c:pt>
                <c:pt idx="1">
                  <c:v>0</c:v>
                </c:pt>
              </c:numCache>
            </c:numRef>
          </c:val>
          <c:extLst>
            <c:ext xmlns:c16="http://schemas.microsoft.com/office/drawing/2014/chart" uri="{C3380CC4-5D6E-409C-BE32-E72D297353CC}">
              <c16:uniqueId val="{00000001-4373-4BD2-878E-079E004A5BB3}"/>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Bykle</c:v>
                </c:pt>
              </c:strCache>
            </c:strRef>
          </c:cat>
          <c:val>
            <c:numRef>
              <c:f>Pivot_2026!$D$5:$D$7</c:f>
              <c:numCache>
                <c:formatCode>General</c:formatCode>
                <c:ptCount val="2"/>
                <c:pt idx="0">
                  <c:v>41.6</c:v>
                </c:pt>
                <c:pt idx="1">
                  <c:v>48.9</c:v>
                </c:pt>
              </c:numCache>
            </c:numRef>
          </c:val>
          <c:extLst>
            <c:ext xmlns:c16="http://schemas.microsoft.com/office/drawing/2014/chart" uri="{C3380CC4-5D6E-409C-BE32-E72D297353CC}">
              <c16:uniqueId val="{00000002-4373-4BD2-878E-079E004A5BB3}"/>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Bykle</c:v>
                </c:pt>
              </c:strCache>
            </c:strRef>
          </c:cat>
          <c:val>
            <c:numRef>
              <c:f>Pivot_2026!$E$5:$E$7</c:f>
              <c:numCache>
                <c:formatCode>General</c:formatCode>
                <c:ptCount val="2"/>
                <c:pt idx="0">
                  <c:v>42</c:v>
                </c:pt>
                <c:pt idx="1">
                  <c:v>49.1</c:v>
                </c:pt>
              </c:numCache>
            </c:numRef>
          </c:val>
          <c:extLst>
            <c:ext xmlns:c16="http://schemas.microsoft.com/office/drawing/2014/chart" uri="{C3380CC4-5D6E-409C-BE32-E72D297353CC}">
              <c16:uniqueId val="{00000003-4373-4BD2-878E-079E004A5BB3}"/>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Bykle</c:v>
                </c:pt>
              </c:strCache>
            </c:strRef>
          </c:cat>
          <c:val>
            <c:numRef>
              <c:f>Pivot_2026!$F$5:$F$7</c:f>
              <c:numCache>
                <c:formatCode>General</c:formatCode>
                <c:ptCount val="2"/>
                <c:pt idx="0">
                  <c:v>42.2</c:v>
                </c:pt>
                <c:pt idx="1">
                  <c:v>47.5</c:v>
                </c:pt>
              </c:numCache>
            </c:numRef>
          </c:val>
          <c:extLst>
            <c:ext xmlns:c16="http://schemas.microsoft.com/office/drawing/2014/chart" uri="{C3380CC4-5D6E-409C-BE32-E72D297353CC}">
              <c16:uniqueId val="{00000004-4373-4BD2-878E-079E004A5BB3}"/>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2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2DA4-4904-AEFE-0CA02E9D873D}"/>
            </c:ext>
          </c:extLst>
        </c:ser>
        <c:ser>
          <c:idx val="1"/>
          <c:order val="1"/>
          <c:tx>
            <c:strRef>
              <c:f>'Pivot - bruk denne'!$C$5:$C$6</c:f>
              <c:strCache>
                <c:ptCount val="1"/>
                <c:pt idx="0">
                  <c:v>Bykle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92.9</c:v>
                </c:pt>
                <c:pt idx="1">
                  <c:v>80</c:v>
                </c:pt>
                <c:pt idx="2">
                  <c:v>0</c:v>
                </c:pt>
                <c:pt idx="3">
                  <c:v>100</c:v>
                </c:pt>
                <c:pt idx="4">
                  <c:v>91.7</c:v>
                </c:pt>
                <c:pt idx="5">
                  <c:v>100</c:v>
                </c:pt>
              </c:numCache>
            </c:numRef>
          </c:val>
          <c:extLst>
            <c:ext xmlns:c16="http://schemas.microsoft.com/office/drawing/2014/chart" uri="{C3380CC4-5D6E-409C-BE32-E72D297353CC}">
              <c16:uniqueId val="{00000001-2DA4-4904-AEFE-0CA02E9D873D}"/>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21"/>
            <c:invertIfNegative val="0"/>
            <c:bubble3D val="0"/>
            <c:spPr>
              <a:solidFill>
                <a:srgbClr val="92D050"/>
              </a:solidFill>
              <a:ln w="3175">
                <a:solidFill>
                  <a:schemeClr val="tx2"/>
                </a:solidFill>
              </a:ln>
              <a:effectLst/>
            </c:spPr>
            <c:extLst>
              <c:ext xmlns:c16="http://schemas.microsoft.com/office/drawing/2014/chart" uri="{C3380CC4-5D6E-409C-BE32-E72D297353CC}">
                <c16:uniqueId val="{00000004-5A15-4E71-9B5A-A327E809CFB4}"/>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5A15-4E71-9B5A-A327E809CFB4}"/>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5A15-4E71-9B5A-A327E809CFB4}"/>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5A15-4E71-9B5A-A327E809CFB4}"/>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31CB-49B4-A315-7065C83AF491}"/>
              </c:ext>
            </c:extLst>
          </c:dPt>
          <c:dPt>
            <c:idx val="1"/>
            <c:invertIfNegative val="0"/>
            <c:bubble3D val="0"/>
            <c:spPr>
              <a:solidFill>
                <a:srgbClr val="002060"/>
              </a:solidFill>
              <a:ln>
                <a:noFill/>
              </a:ln>
              <a:effectLst/>
            </c:spPr>
            <c:extLst>
              <c:ext xmlns:c16="http://schemas.microsoft.com/office/drawing/2014/chart" uri="{C3380CC4-5D6E-409C-BE32-E72D297353CC}">
                <c16:uniqueId val="{00000003-31CB-49B4-A315-7065C83AF491}"/>
              </c:ext>
            </c:extLst>
          </c:dPt>
          <c:dPt>
            <c:idx val="2"/>
            <c:invertIfNegative val="0"/>
            <c:bubble3D val="0"/>
            <c:spPr>
              <a:solidFill>
                <a:srgbClr val="002060"/>
              </a:solidFill>
              <a:ln>
                <a:noFill/>
              </a:ln>
              <a:effectLst/>
            </c:spPr>
            <c:extLst>
              <c:ext xmlns:c16="http://schemas.microsoft.com/office/drawing/2014/chart" uri="{C3380CC4-5D6E-409C-BE32-E72D297353CC}">
                <c16:uniqueId val="{00000005-31CB-49B4-A315-7065C83AF491}"/>
              </c:ext>
            </c:extLst>
          </c:dPt>
          <c:dPt>
            <c:idx val="3"/>
            <c:invertIfNegative val="0"/>
            <c:bubble3D val="0"/>
            <c:spPr>
              <a:solidFill>
                <a:srgbClr val="002060"/>
              </a:solidFill>
              <a:ln>
                <a:noFill/>
              </a:ln>
              <a:effectLst/>
            </c:spPr>
            <c:extLst>
              <c:ext xmlns:c16="http://schemas.microsoft.com/office/drawing/2014/chart" uri="{C3380CC4-5D6E-409C-BE32-E72D297353CC}">
                <c16:uniqueId val="{00000007-31CB-49B4-A315-7065C83AF491}"/>
              </c:ext>
            </c:extLst>
          </c:dPt>
          <c:dPt>
            <c:idx val="4"/>
            <c:invertIfNegative val="0"/>
            <c:bubble3D val="0"/>
            <c:spPr>
              <a:solidFill>
                <a:srgbClr val="002060"/>
              </a:solidFill>
              <a:ln>
                <a:noFill/>
              </a:ln>
              <a:effectLst/>
            </c:spPr>
            <c:extLst>
              <c:ext xmlns:c16="http://schemas.microsoft.com/office/drawing/2014/chart" uri="{C3380CC4-5D6E-409C-BE32-E72D297353CC}">
                <c16:uniqueId val="{00000009-31CB-49B4-A315-7065C83AF491}"/>
              </c:ext>
            </c:extLst>
          </c:dPt>
          <c:dPt>
            <c:idx val="5"/>
            <c:invertIfNegative val="0"/>
            <c:bubble3D val="0"/>
            <c:spPr>
              <a:solidFill>
                <a:srgbClr val="002060"/>
              </a:solidFill>
              <a:ln>
                <a:noFill/>
              </a:ln>
              <a:effectLst/>
            </c:spPr>
            <c:extLst>
              <c:ext xmlns:c16="http://schemas.microsoft.com/office/drawing/2014/chart" uri="{C3380CC4-5D6E-409C-BE32-E72D297353CC}">
                <c16:uniqueId val="{0000000B-31CB-49B4-A315-7065C83AF491}"/>
              </c:ext>
            </c:extLst>
          </c:dPt>
          <c:dPt>
            <c:idx val="6"/>
            <c:invertIfNegative val="0"/>
            <c:bubble3D val="0"/>
            <c:spPr>
              <a:solidFill>
                <a:srgbClr val="002060"/>
              </a:solidFill>
              <a:ln>
                <a:noFill/>
              </a:ln>
              <a:effectLst/>
            </c:spPr>
            <c:extLst>
              <c:ext xmlns:c16="http://schemas.microsoft.com/office/drawing/2014/chart" uri="{C3380CC4-5D6E-409C-BE32-E72D297353CC}">
                <c16:uniqueId val="{0000000D-31CB-49B4-A315-7065C83AF491}"/>
              </c:ext>
            </c:extLst>
          </c:dPt>
          <c:dPt>
            <c:idx val="7"/>
            <c:invertIfNegative val="0"/>
            <c:bubble3D val="0"/>
            <c:spPr>
              <a:solidFill>
                <a:srgbClr val="002060"/>
              </a:solidFill>
              <a:ln>
                <a:noFill/>
              </a:ln>
              <a:effectLst/>
            </c:spPr>
            <c:extLst>
              <c:ext xmlns:c16="http://schemas.microsoft.com/office/drawing/2014/chart" uri="{C3380CC4-5D6E-409C-BE32-E72D297353CC}">
                <c16:uniqueId val="{0000000F-31CB-49B4-A315-7065C83AF491}"/>
              </c:ext>
            </c:extLst>
          </c:dPt>
          <c:dPt>
            <c:idx val="8"/>
            <c:invertIfNegative val="0"/>
            <c:bubble3D val="0"/>
            <c:spPr>
              <a:solidFill>
                <a:srgbClr val="00B0F0"/>
              </a:solidFill>
              <a:ln>
                <a:noFill/>
              </a:ln>
              <a:effectLst/>
            </c:spPr>
            <c:extLst>
              <c:ext xmlns:c16="http://schemas.microsoft.com/office/drawing/2014/chart" uri="{C3380CC4-5D6E-409C-BE32-E72D297353CC}">
                <c16:uniqueId val="{00000011-31CB-49B4-A315-7065C83AF491}"/>
              </c:ext>
            </c:extLst>
          </c:dPt>
          <c:dPt>
            <c:idx val="9"/>
            <c:invertIfNegative val="0"/>
            <c:bubble3D val="0"/>
            <c:spPr>
              <a:solidFill>
                <a:srgbClr val="002060"/>
              </a:solidFill>
              <a:ln>
                <a:noFill/>
              </a:ln>
              <a:effectLst/>
            </c:spPr>
            <c:extLst>
              <c:ext xmlns:c16="http://schemas.microsoft.com/office/drawing/2014/chart" uri="{C3380CC4-5D6E-409C-BE32-E72D297353CC}">
                <c16:uniqueId val="{00000013-31CB-49B4-A315-7065C83AF491}"/>
              </c:ext>
            </c:extLst>
          </c:dPt>
          <c:dPt>
            <c:idx val="10"/>
            <c:invertIfNegative val="0"/>
            <c:bubble3D val="0"/>
            <c:spPr>
              <a:solidFill>
                <a:srgbClr val="002060"/>
              </a:solidFill>
              <a:ln>
                <a:noFill/>
              </a:ln>
              <a:effectLst/>
            </c:spPr>
            <c:extLst>
              <c:ext xmlns:c16="http://schemas.microsoft.com/office/drawing/2014/chart" uri="{C3380CC4-5D6E-409C-BE32-E72D297353CC}">
                <c16:uniqueId val="{00000015-31CB-49B4-A315-7065C83AF491}"/>
              </c:ext>
            </c:extLst>
          </c:dPt>
          <c:dPt>
            <c:idx val="11"/>
            <c:invertIfNegative val="0"/>
            <c:bubble3D val="0"/>
            <c:spPr>
              <a:solidFill>
                <a:srgbClr val="002060"/>
              </a:solidFill>
              <a:ln>
                <a:noFill/>
              </a:ln>
              <a:effectLst/>
            </c:spPr>
            <c:extLst>
              <c:ext xmlns:c16="http://schemas.microsoft.com/office/drawing/2014/chart" uri="{C3380CC4-5D6E-409C-BE32-E72D297353CC}">
                <c16:uniqueId val="{00000017-31CB-49B4-A315-7065C83AF491}"/>
              </c:ext>
            </c:extLst>
          </c:dPt>
          <c:dPt>
            <c:idx val="12"/>
            <c:invertIfNegative val="0"/>
            <c:bubble3D val="0"/>
            <c:spPr>
              <a:solidFill>
                <a:srgbClr val="002060"/>
              </a:solidFill>
              <a:ln>
                <a:noFill/>
              </a:ln>
              <a:effectLst/>
            </c:spPr>
            <c:extLst>
              <c:ext xmlns:c16="http://schemas.microsoft.com/office/drawing/2014/chart" uri="{C3380CC4-5D6E-409C-BE32-E72D297353CC}">
                <c16:uniqueId val="{00000019-31CB-49B4-A315-7065C83AF491}"/>
              </c:ext>
            </c:extLst>
          </c:dPt>
          <c:dPt>
            <c:idx val="13"/>
            <c:invertIfNegative val="0"/>
            <c:bubble3D val="0"/>
            <c:spPr>
              <a:solidFill>
                <a:srgbClr val="002060"/>
              </a:solidFill>
              <a:ln>
                <a:noFill/>
              </a:ln>
              <a:effectLst/>
            </c:spPr>
            <c:extLst>
              <c:ext xmlns:c16="http://schemas.microsoft.com/office/drawing/2014/chart" uri="{C3380CC4-5D6E-409C-BE32-E72D297353CC}">
                <c16:uniqueId val="{0000001B-31CB-49B4-A315-7065C83AF491}"/>
              </c:ext>
            </c:extLst>
          </c:dPt>
          <c:dPt>
            <c:idx val="14"/>
            <c:invertIfNegative val="0"/>
            <c:bubble3D val="0"/>
            <c:spPr>
              <a:solidFill>
                <a:srgbClr val="FFC000"/>
              </a:solidFill>
              <a:ln>
                <a:noFill/>
              </a:ln>
              <a:effectLst/>
            </c:spPr>
            <c:extLst>
              <c:ext xmlns:c16="http://schemas.microsoft.com/office/drawing/2014/chart" uri="{C3380CC4-5D6E-409C-BE32-E72D297353CC}">
                <c16:uniqueId val="{0000001D-31CB-49B4-A315-7065C83AF491}"/>
              </c:ext>
            </c:extLst>
          </c:dPt>
          <c:dPt>
            <c:idx val="15"/>
            <c:invertIfNegative val="0"/>
            <c:bubble3D val="0"/>
            <c:spPr>
              <a:solidFill>
                <a:srgbClr val="002060"/>
              </a:solidFill>
              <a:ln>
                <a:noFill/>
              </a:ln>
              <a:effectLst/>
            </c:spPr>
            <c:extLst>
              <c:ext xmlns:c16="http://schemas.microsoft.com/office/drawing/2014/chart" uri="{C3380CC4-5D6E-409C-BE32-E72D297353CC}">
                <c16:uniqueId val="{0000001F-31CB-49B4-A315-7065C83AF491}"/>
              </c:ext>
            </c:extLst>
          </c:dPt>
          <c:dPt>
            <c:idx val="16"/>
            <c:invertIfNegative val="0"/>
            <c:bubble3D val="0"/>
            <c:spPr>
              <a:solidFill>
                <a:srgbClr val="002060"/>
              </a:solidFill>
              <a:ln>
                <a:noFill/>
              </a:ln>
              <a:effectLst/>
            </c:spPr>
            <c:extLst>
              <c:ext xmlns:c16="http://schemas.microsoft.com/office/drawing/2014/chart" uri="{C3380CC4-5D6E-409C-BE32-E72D297353CC}">
                <c16:uniqueId val="{00000021-31CB-49B4-A315-7065C83AF491}"/>
              </c:ext>
            </c:extLst>
          </c:dPt>
          <c:dPt>
            <c:idx val="17"/>
            <c:invertIfNegative val="0"/>
            <c:bubble3D val="0"/>
            <c:spPr>
              <a:solidFill>
                <a:srgbClr val="002060"/>
              </a:solidFill>
              <a:ln>
                <a:noFill/>
              </a:ln>
              <a:effectLst/>
            </c:spPr>
            <c:extLst>
              <c:ext xmlns:c16="http://schemas.microsoft.com/office/drawing/2014/chart" uri="{C3380CC4-5D6E-409C-BE32-E72D297353CC}">
                <c16:uniqueId val="{00000023-31CB-49B4-A315-7065C83AF491}"/>
              </c:ext>
            </c:extLst>
          </c:dPt>
          <c:dPt>
            <c:idx val="18"/>
            <c:invertIfNegative val="0"/>
            <c:bubble3D val="0"/>
            <c:spPr>
              <a:solidFill>
                <a:srgbClr val="002060"/>
              </a:solidFill>
              <a:ln>
                <a:noFill/>
              </a:ln>
              <a:effectLst/>
            </c:spPr>
            <c:extLst>
              <c:ext xmlns:c16="http://schemas.microsoft.com/office/drawing/2014/chart" uri="{C3380CC4-5D6E-409C-BE32-E72D297353CC}">
                <c16:uniqueId val="{00000025-31CB-49B4-A315-7065C83AF491}"/>
              </c:ext>
            </c:extLst>
          </c:dPt>
          <c:dPt>
            <c:idx val="19"/>
            <c:invertIfNegative val="0"/>
            <c:bubble3D val="0"/>
            <c:spPr>
              <a:solidFill>
                <a:srgbClr val="002060"/>
              </a:solidFill>
              <a:ln>
                <a:noFill/>
              </a:ln>
              <a:effectLst/>
            </c:spPr>
            <c:extLst>
              <c:ext xmlns:c16="http://schemas.microsoft.com/office/drawing/2014/chart" uri="{C3380CC4-5D6E-409C-BE32-E72D297353CC}">
                <c16:uniqueId val="{00000027-31CB-49B4-A315-7065C83AF491}"/>
              </c:ext>
            </c:extLst>
          </c:dPt>
          <c:dPt>
            <c:idx val="20"/>
            <c:invertIfNegative val="0"/>
            <c:bubble3D val="0"/>
            <c:spPr>
              <a:solidFill>
                <a:srgbClr val="002060"/>
              </a:solidFill>
              <a:ln>
                <a:noFill/>
              </a:ln>
              <a:effectLst/>
            </c:spPr>
            <c:extLst>
              <c:ext xmlns:c16="http://schemas.microsoft.com/office/drawing/2014/chart" uri="{C3380CC4-5D6E-409C-BE32-E72D297353CC}">
                <c16:uniqueId val="{00000029-31CB-49B4-A315-7065C83AF491}"/>
              </c:ext>
            </c:extLst>
          </c:dPt>
          <c:dPt>
            <c:idx val="22"/>
            <c:invertIfNegative val="0"/>
            <c:bubble3D val="0"/>
            <c:spPr>
              <a:solidFill>
                <a:srgbClr val="002060"/>
              </a:solidFill>
              <a:ln>
                <a:noFill/>
              </a:ln>
              <a:effectLst/>
            </c:spPr>
            <c:extLst>
              <c:ext xmlns:c16="http://schemas.microsoft.com/office/drawing/2014/chart" uri="{C3380CC4-5D6E-409C-BE32-E72D297353CC}">
                <c16:uniqueId val="{0000002B-31CB-49B4-A315-7065C83AF491}"/>
              </c:ext>
            </c:extLst>
          </c:dPt>
          <c:dPt>
            <c:idx val="24"/>
            <c:invertIfNegative val="0"/>
            <c:bubble3D val="0"/>
            <c:spPr>
              <a:solidFill>
                <a:srgbClr val="002060"/>
              </a:solidFill>
              <a:ln>
                <a:noFill/>
              </a:ln>
              <a:effectLst/>
            </c:spPr>
            <c:extLst>
              <c:ext xmlns:c16="http://schemas.microsoft.com/office/drawing/2014/chart" uri="{C3380CC4-5D6E-409C-BE32-E72D297353CC}">
                <c16:uniqueId val="{0000002D-31CB-49B4-A315-7065C83AF491}"/>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31CB-49B4-A315-7065C83AF491}"/>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2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4491-4637-B147-94A970BA1E60}"/>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4491-4637-B147-94A970BA1E60}"/>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28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84.1</c:v>
                </c:pt>
                <c:pt idx="1">
                  <c:v>82.9</c:v>
                </c:pt>
                <c:pt idx="2">
                  <c:v>62.5</c:v>
                </c:pt>
                <c:pt idx="3">
                  <c:v>58.8</c:v>
                </c:pt>
              </c:numCache>
            </c:numRef>
          </c:val>
          <c:extLst>
            <c:ext xmlns:c16="http://schemas.microsoft.com/office/drawing/2014/chart" uri="{C3380CC4-5D6E-409C-BE32-E72D297353CC}">
              <c16:uniqueId val="{00000000-99B6-4A2D-B8F5-861C570F1DD1}"/>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82.1</c:v>
                </c:pt>
                <c:pt idx="1">
                  <c:v>84.7</c:v>
                </c:pt>
                <c:pt idx="2">
                  <c:v>57.1</c:v>
                </c:pt>
                <c:pt idx="3">
                  <c:v>56.7</c:v>
                </c:pt>
              </c:numCache>
            </c:numRef>
          </c:val>
          <c:extLst>
            <c:ext xmlns:c16="http://schemas.microsoft.com/office/drawing/2014/chart" uri="{C3380CC4-5D6E-409C-BE32-E72D297353CC}">
              <c16:uniqueId val="{00000001-99B6-4A2D-B8F5-861C570F1DD1}"/>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82.7</c:v>
                </c:pt>
                <c:pt idx="1">
                  <c:v>89.4</c:v>
                </c:pt>
                <c:pt idx="2">
                  <c:v>56.8</c:v>
                </c:pt>
                <c:pt idx="3">
                  <c:v>43.8</c:v>
                </c:pt>
              </c:numCache>
            </c:numRef>
          </c:val>
          <c:extLst>
            <c:ext xmlns:c16="http://schemas.microsoft.com/office/drawing/2014/chart" uri="{C3380CC4-5D6E-409C-BE32-E72D297353CC}">
              <c16:uniqueId val="{00000002-99B6-4A2D-B8F5-861C570F1DD1}"/>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82.1</c:v>
                </c:pt>
                <c:pt idx="1">
                  <c:v>85.7</c:v>
                </c:pt>
                <c:pt idx="2">
                  <c:v>71.099999999999994</c:v>
                </c:pt>
                <c:pt idx="3">
                  <c:v>68.8</c:v>
                </c:pt>
              </c:numCache>
            </c:numRef>
          </c:val>
          <c:extLst>
            <c:ext xmlns:c16="http://schemas.microsoft.com/office/drawing/2014/chart" uri="{C3380CC4-5D6E-409C-BE32-E72D297353CC}">
              <c16:uniqueId val="{00000003-99B6-4A2D-B8F5-861C570F1DD1}"/>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9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3"/>
          </a:solidFill>
          <a:ln>
            <a:noFill/>
          </a:ln>
          <a:effectLst/>
        </c:spPr>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3"/>
          </a:solidFill>
          <a:ln>
            <a:noFill/>
          </a:ln>
          <a:effectLst/>
        </c:spPr>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3"/>
          </a:solidFill>
          <a:ln>
            <a:noFill/>
          </a:ln>
          <a:effectLst/>
        </c:spPr>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3"/>
          </a:solidFill>
          <a:ln>
            <a:noFill/>
          </a:ln>
          <a:effectLst/>
        </c:spPr>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3"/>
          </a:solidFill>
          <a:ln>
            <a:noFill/>
          </a:ln>
          <a:effectLst/>
        </c:spPr>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3"/>
          </a:solidFill>
          <a:ln>
            <a:noFill/>
          </a:ln>
          <a:effectLst/>
        </c:spPr>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3"/>
          </a:solidFill>
          <a:ln>
            <a:noFill/>
          </a:ln>
          <a:effectLst/>
        </c:spPr>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3"/>
          </a:solidFill>
          <a:ln>
            <a:noFill/>
          </a:ln>
          <a:effectLst/>
        </c:spPr>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3"/>
          </a:solidFill>
          <a:ln>
            <a:noFill/>
          </a:ln>
          <a:effectLst/>
        </c:spPr>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3"/>
          </a:solidFill>
          <a:ln>
            <a:noFill/>
          </a:ln>
          <a:effectLst/>
        </c:spPr>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8A24-4A9D-96A9-ED547E7277EE}"/>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8A24-4A9D-96A9-ED547E7277EE}"/>
            </c:ext>
          </c:extLst>
        </c:ser>
        <c:ser>
          <c:idx val="2"/>
          <c:order val="2"/>
          <c:tx>
            <c:strRef>
              <c:f>Pivot!$D$3:$D$4</c:f>
              <c:strCache>
                <c:ptCount val="1"/>
                <c:pt idx="0">
                  <c:v>Bykle</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8A24-4A9D-96A9-ED547E7277EE}"/>
              </c:ext>
            </c:extLst>
          </c:dPt>
          <c:dPt>
            <c:idx val="1"/>
            <c:invertIfNegative val="0"/>
            <c:bubble3D val="0"/>
            <c:extLst>
              <c:ext xmlns:c16="http://schemas.microsoft.com/office/drawing/2014/chart" uri="{C3380CC4-5D6E-409C-BE32-E72D297353CC}">
                <c16:uniqueId val="{00000003-8A24-4A9D-96A9-ED547E7277EE}"/>
              </c:ext>
            </c:extLst>
          </c:dPt>
          <c:dPt>
            <c:idx val="2"/>
            <c:invertIfNegative val="0"/>
            <c:bubble3D val="0"/>
            <c:extLst>
              <c:ext xmlns:c16="http://schemas.microsoft.com/office/drawing/2014/chart" uri="{C3380CC4-5D6E-409C-BE32-E72D297353CC}">
                <c16:uniqueId val="{00000004-8A24-4A9D-96A9-ED547E7277EE}"/>
              </c:ext>
            </c:extLst>
          </c:dPt>
          <c:dPt>
            <c:idx val="3"/>
            <c:invertIfNegative val="0"/>
            <c:bubble3D val="0"/>
            <c:extLst>
              <c:ext xmlns:c16="http://schemas.microsoft.com/office/drawing/2014/chart" uri="{C3380CC4-5D6E-409C-BE32-E72D297353CC}">
                <c16:uniqueId val="{00000005-8A24-4A9D-96A9-ED547E7277EE}"/>
              </c:ext>
            </c:extLst>
          </c:dPt>
          <c:dPt>
            <c:idx val="4"/>
            <c:invertIfNegative val="0"/>
            <c:bubble3D val="0"/>
            <c:extLst>
              <c:ext xmlns:c16="http://schemas.microsoft.com/office/drawing/2014/chart" uri="{C3380CC4-5D6E-409C-BE32-E72D297353CC}">
                <c16:uniqueId val="{00000006-8A24-4A9D-96A9-ED547E7277EE}"/>
              </c:ext>
            </c:extLst>
          </c:dPt>
          <c:dPt>
            <c:idx val="5"/>
            <c:invertIfNegative val="0"/>
            <c:bubble3D val="0"/>
            <c:extLst>
              <c:ext xmlns:c16="http://schemas.microsoft.com/office/drawing/2014/chart" uri="{C3380CC4-5D6E-409C-BE32-E72D297353CC}">
                <c16:uniqueId val="{00000007-8A24-4A9D-96A9-ED547E7277EE}"/>
              </c:ext>
            </c:extLst>
          </c:dPt>
          <c:dPt>
            <c:idx val="6"/>
            <c:invertIfNegative val="0"/>
            <c:bubble3D val="0"/>
            <c:extLst>
              <c:ext xmlns:c16="http://schemas.microsoft.com/office/drawing/2014/chart" uri="{C3380CC4-5D6E-409C-BE32-E72D297353CC}">
                <c16:uniqueId val="{00000008-8A24-4A9D-96A9-ED547E7277EE}"/>
              </c:ext>
            </c:extLst>
          </c:dPt>
          <c:dPt>
            <c:idx val="7"/>
            <c:invertIfNegative val="0"/>
            <c:bubble3D val="0"/>
            <c:extLst>
              <c:ext xmlns:c16="http://schemas.microsoft.com/office/drawing/2014/chart" uri="{C3380CC4-5D6E-409C-BE32-E72D297353CC}">
                <c16:uniqueId val="{00000009-8A24-4A9D-96A9-ED547E7277EE}"/>
              </c:ext>
            </c:extLst>
          </c:dPt>
          <c:dPt>
            <c:idx val="8"/>
            <c:invertIfNegative val="0"/>
            <c:bubble3D val="0"/>
            <c:extLst>
              <c:ext xmlns:c16="http://schemas.microsoft.com/office/drawing/2014/chart" uri="{C3380CC4-5D6E-409C-BE32-E72D297353CC}">
                <c16:uniqueId val="{0000000A-8A24-4A9D-96A9-ED547E7277EE}"/>
              </c:ext>
            </c:extLst>
          </c:dPt>
          <c:dPt>
            <c:idx val="9"/>
            <c:invertIfNegative val="0"/>
            <c:bubble3D val="0"/>
            <c:extLst>
              <c:ext xmlns:c16="http://schemas.microsoft.com/office/drawing/2014/chart" uri="{C3380CC4-5D6E-409C-BE32-E72D297353CC}">
                <c16:uniqueId val="{0000000B-8A24-4A9D-96A9-ED547E7277EE}"/>
              </c:ext>
            </c:extLst>
          </c:dPt>
          <c:dPt>
            <c:idx val="10"/>
            <c:invertIfNegative val="0"/>
            <c:bubble3D val="0"/>
            <c:extLst>
              <c:ext xmlns:c16="http://schemas.microsoft.com/office/drawing/2014/chart" uri="{C3380CC4-5D6E-409C-BE32-E72D297353CC}">
                <c16:uniqueId val="{0000000C-8A24-4A9D-96A9-ED547E7277EE}"/>
              </c:ext>
            </c:extLst>
          </c:dPt>
          <c:dLbls>
            <c:dLbl>
              <c:idx val="0"/>
              <c:layout>
                <c:manualLayout>
                  <c:x val="1.2650219803794592E-2"/>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24-4A9D-96A9-ED547E7277EE}"/>
                </c:ext>
              </c:extLst>
            </c:dLbl>
            <c:dLbl>
              <c:idx val="1"/>
              <c:layout>
                <c:manualLayout>
                  <c:x val="9.4876648528459447E-3"/>
                  <c:y val="6.523155532830031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24-4A9D-96A9-ED547E7277EE}"/>
                </c:ext>
              </c:extLst>
            </c:dLbl>
            <c:dLbl>
              <c:idx val="2"/>
              <c:layout>
                <c:manualLayout>
                  <c:x val="1.423149727926891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A24-4A9D-96A9-ED547E7277EE}"/>
                </c:ext>
              </c:extLst>
            </c:dLbl>
            <c:dLbl>
              <c:idx val="3"/>
              <c:layout>
                <c:manualLayout>
                  <c:x val="1.1068942328320269E-2"/>
                  <c:y val="3.26157776641498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A24-4A9D-96A9-ED547E7277EE}"/>
                </c:ext>
              </c:extLst>
            </c:dLbl>
            <c:dLbl>
              <c:idx val="4"/>
              <c:layout>
                <c:manualLayout>
                  <c:x val="1.423149727926885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A24-4A9D-96A9-ED547E7277EE}"/>
                </c:ext>
              </c:extLst>
            </c:dLbl>
            <c:dLbl>
              <c:idx val="5"/>
              <c:layout>
                <c:manualLayout>
                  <c:x val="1.7394052230217449E-2"/>
                  <c:y val="-5.979490162846972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A24-4A9D-96A9-ED547E7277EE}"/>
                </c:ext>
              </c:extLst>
            </c:dLbl>
            <c:dLbl>
              <c:idx val="6"/>
              <c:layout>
                <c:manualLayout>
                  <c:x val="1.4231497279268916E-2"/>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A24-4A9D-96A9-ED547E7277EE}"/>
                </c:ext>
              </c:extLst>
            </c:dLbl>
            <c:dLbl>
              <c:idx val="7"/>
              <c:layout>
                <c:manualLayout>
                  <c:x val="1.423149727926891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A24-4A9D-96A9-ED547E7277EE}"/>
                </c:ext>
              </c:extLst>
            </c:dLbl>
            <c:dLbl>
              <c:idx val="8"/>
              <c:layout>
                <c:manualLayout>
                  <c:x val="1.2650219803794592E-2"/>
                  <c:y val="-9.78473329924513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A24-4A9D-96A9-ED547E7277EE}"/>
                </c:ext>
              </c:extLst>
            </c:dLbl>
            <c:dLbl>
              <c:idx val="9"/>
              <c:layout>
                <c:manualLayout>
                  <c:x val="1.2708641864131518E-2"/>
                  <c:y val="2.459802748952652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A24-4A9D-96A9-ED547E7277EE}"/>
                </c:ext>
              </c:extLst>
            </c:dLbl>
            <c:dLbl>
              <c:idx val="10"/>
              <c:layout>
                <c:manualLayout>
                  <c:x val="1.4100153029219884E-2"/>
                  <c:y val="-2.99429645468226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A24-4A9D-96A9-ED547E7277EE}"/>
                </c:ext>
              </c:extLst>
            </c:dLbl>
            <c:dLbl>
              <c:idx val="11"/>
              <c:layout>
                <c:manualLayout>
                  <c:x val="1.566683669913320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A24-4A9D-96A9-ED547E7277EE}"/>
                </c:ext>
              </c:extLst>
            </c:dLbl>
            <c:dLbl>
              <c:idx val="12"/>
              <c:layout>
                <c:manualLayout>
                  <c:x val="6.2667346796532819E-3"/>
                  <c:y val="-9.28231900951503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A24-4A9D-96A9-ED547E7277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6.9000000000000006E-2</c:v>
                </c:pt>
                <c:pt idx="1">
                  <c:v>6.8000000000000005E-2</c:v>
                </c:pt>
                <c:pt idx="2">
                  <c:v>8.1000000000000003E-2</c:v>
                </c:pt>
                <c:pt idx="3">
                  <c:v>7.2000000000000008E-2</c:v>
                </c:pt>
                <c:pt idx="4">
                  <c:v>7.6999999999999999E-2</c:v>
                </c:pt>
                <c:pt idx="5">
                  <c:v>8.5000000000000006E-2</c:v>
                </c:pt>
                <c:pt idx="6">
                  <c:v>8.5999999999999993E-2</c:v>
                </c:pt>
                <c:pt idx="7">
                  <c:v>9.8000000000000004E-2</c:v>
                </c:pt>
                <c:pt idx="8">
                  <c:v>7.2000000000000008E-2</c:v>
                </c:pt>
                <c:pt idx="9">
                  <c:v>6.6000000000000003E-2</c:v>
                </c:pt>
                <c:pt idx="10">
                  <c:v>7.2999999999999995E-2</c:v>
                </c:pt>
                <c:pt idx="11">
                  <c:v>6.5000000000000002E-2</c:v>
                </c:pt>
                <c:pt idx="12">
                  <c:v>8.900000000000001E-2</c:v>
                </c:pt>
              </c:numCache>
            </c:numRef>
          </c:val>
          <c:extLst>
            <c:ext xmlns:c16="http://schemas.microsoft.com/office/drawing/2014/chart" uri="{C3380CC4-5D6E-409C-BE32-E72D297353CC}">
              <c16:uniqueId val="{0000000D-8A24-4A9D-96A9-ED547E7277EE}"/>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3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10</c:v>
                </c:pt>
                <c:pt idx="1">
                  <c:v>13</c:v>
                </c:pt>
                <c:pt idx="2">
                  <c:v>20</c:v>
                </c:pt>
                <c:pt idx="3">
                  <c:v>10</c:v>
                </c:pt>
                <c:pt idx="4">
                  <c:v>12</c:v>
                </c:pt>
                <c:pt idx="5">
                  <c:v>8</c:v>
                </c:pt>
                <c:pt idx="6">
                  <c:v>10</c:v>
                </c:pt>
                <c:pt idx="7">
                  <c:v>8</c:v>
                </c:pt>
                <c:pt idx="8">
                  <c:v>12</c:v>
                </c:pt>
                <c:pt idx="9">
                  <c:v>14</c:v>
                </c:pt>
                <c:pt idx="10">
                  <c:v>10</c:v>
                </c:pt>
                <c:pt idx="11">
                  <c:v>5</c:v>
                </c:pt>
                <c:pt idx="12">
                  <c:v>12</c:v>
                </c:pt>
                <c:pt idx="13">
                  <c:v>9</c:v>
                </c:pt>
                <c:pt idx="14">
                  <c:v>9</c:v>
                </c:pt>
                <c:pt idx="15">
                  <c:v>14</c:v>
                </c:pt>
                <c:pt idx="16">
                  <c:v>15</c:v>
                </c:pt>
                <c:pt idx="17">
                  <c:v>6</c:v>
                </c:pt>
                <c:pt idx="18">
                  <c:v>11</c:v>
                </c:pt>
                <c:pt idx="19">
                  <c:v>11</c:v>
                </c:pt>
                <c:pt idx="20">
                  <c:v>6</c:v>
                </c:pt>
                <c:pt idx="21">
                  <c:v>8</c:v>
                </c:pt>
                <c:pt idx="22">
                  <c:v>9</c:v>
                </c:pt>
                <c:pt idx="23">
                  <c:v>7</c:v>
                </c:pt>
              </c:numCache>
            </c:numRef>
          </c:val>
          <c:smooth val="0"/>
          <c:extLst>
            <c:ext xmlns:c16="http://schemas.microsoft.com/office/drawing/2014/chart" uri="{C3380CC4-5D6E-409C-BE32-E72D297353CC}">
              <c16:uniqueId val="{00000000-EAEE-4001-8937-1258584A7096}"/>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7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72.7</c:v>
                </c:pt>
                <c:pt idx="1">
                  <c:v>68.8</c:v>
                </c:pt>
                <c:pt idx="2">
                  <c:v>66.7</c:v>
                </c:pt>
                <c:pt idx="3">
                  <c:v>55.6</c:v>
                </c:pt>
                <c:pt idx="4">
                  <c:v>83.3</c:v>
                </c:pt>
                <c:pt idx="5">
                  <c:v>83.3</c:v>
                </c:pt>
                <c:pt idx="6">
                  <c:v>75</c:v>
                </c:pt>
                <c:pt idx="7">
                  <c:v>57.1</c:v>
                </c:pt>
                <c:pt idx="8">
                  <c:v>81.8</c:v>
                </c:pt>
                <c:pt idx="9">
                  <c:v>75</c:v>
                </c:pt>
                <c:pt idx="10">
                  <c:v>40</c:v>
                </c:pt>
                <c:pt idx="11">
                  <c:v>0</c:v>
                </c:pt>
                <c:pt idx="12">
                  <c:v>57</c:v>
                </c:pt>
                <c:pt idx="13">
                  <c:v>100</c:v>
                </c:pt>
                <c:pt idx="14">
                  <c:v>83</c:v>
                </c:pt>
                <c:pt idx="15">
                  <c:v>92</c:v>
                </c:pt>
                <c:pt idx="16">
                  <c:v>100</c:v>
                </c:pt>
                <c:pt idx="17">
                  <c:v>75.5</c:v>
                </c:pt>
                <c:pt idx="18">
                  <c:v>77.8</c:v>
                </c:pt>
                <c:pt idx="19">
                  <c:v>80</c:v>
                </c:pt>
                <c:pt idx="20">
                  <c:v>83</c:v>
                </c:pt>
                <c:pt idx="21">
                  <c:v>83</c:v>
                </c:pt>
                <c:pt idx="22">
                  <c:v>67</c:v>
                </c:pt>
                <c:pt idx="23">
                  <c:v>88</c:v>
                </c:pt>
              </c:numCache>
            </c:numRef>
          </c:val>
          <c:extLst>
            <c:ext xmlns:c16="http://schemas.microsoft.com/office/drawing/2014/chart" uri="{C3380CC4-5D6E-409C-BE32-E72D297353CC}">
              <c16:uniqueId val="{00000000-3DF0-482F-8632-BAB3FB9256C3}"/>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8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c:v>
                </c:pt>
                <c:pt idx="1">
                  <c:v>0.8</c:v>
                </c:pt>
                <c:pt idx="2">
                  <c:v>1.3</c:v>
                </c:pt>
                <c:pt idx="3">
                  <c:v>1.1000000000000001</c:v>
                </c:pt>
                <c:pt idx="4">
                  <c:v>2.7</c:v>
                </c:pt>
                <c:pt idx="5">
                  <c:v>0.5</c:v>
                </c:pt>
                <c:pt idx="6">
                  <c:v>0.5</c:v>
                </c:pt>
                <c:pt idx="7">
                  <c:v>1</c:v>
                </c:pt>
                <c:pt idx="8">
                  <c:v>0.6</c:v>
                </c:pt>
                <c:pt idx="9">
                  <c:v>0.8</c:v>
                </c:pt>
                <c:pt idx="10">
                  <c:v>2.2000000000000002</c:v>
                </c:pt>
                <c:pt idx="11">
                  <c:v>0.4</c:v>
                </c:pt>
                <c:pt idx="12">
                  <c:v>1.1000000000000001</c:v>
                </c:pt>
                <c:pt idx="13">
                  <c:v>0</c:v>
                </c:pt>
                <c:pt idx="14">
                  <c:v>0.2</c:v>
                </c:pt>
                <c:pt idx="15">
                  <c:v>0.2</c:v>
                </c:pt>
                <c:pt idx="16">
                  <c:v>0</c:v>
                </c:pt>
                <c:pt idx="17">
                  <c:v>0</c:v>
                </c:pt>
                <c:pt idx="18">
                  <c:v>0.2</c:v>
                </c:pt>
                <c:pt idx="19">
                  <c:v>0.6</c:v>
                </c:pt>
                <c:pt idx="20">
                  <c:v>0.8</c:v>
                </c:pt>
                <c:pt idx="21">
                  <c:v>0.3</c:v>
                </c:pt>
                <c:pt idx="22">
                  <c:v>5.3</c:v>
                </c:pt>
                <c:pt idx="23">
                  <c:v>0.9</c:v>
                </c:pt>
              </c:numCache>
            </c:numRef>
          </c:val>
          <c:extLst>
            <c:ext xmlns:c16="http://schemas.microsoft.com/office/drawing/2014/chart" uri="{C3380CC4-5D6E-409C-BE32-E72D297353CC}">
              <c16:uniqueId val="{00000000-D373-41B7-813C-4206A570C2BE}"/>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3</cx:pt>
          <cx:pt idx="1">0</cx:pt>
          <cx:pt idx="2">32</cx:pt>
          <cx:pt idx="3">12</cx:pt>
          <cx:pt idx="4">178</cx:pt>
          <cx:pt idx="5">56</cx:pt>
          <cx:pt idx="6">3</cx:pt>
          <cx:pt idx="7">59</cx:pt>
          <cx:pt idx="8">6</cx:pt>
          <cx:pt idx="9">0</cx:pt>
          <cx:pt idx="10">23</cx:pt>
          <cx:pt idx="11">9</cx:pt>
          <cx:pt idx="12">39</cx:pt>
          <cx:pt idx="13">41</cx:pt>
          <cx:pt idx="14">123</cx:pt>
          <cx:pt idx="15">45</cx:pt>
        </cx:lvl>
      </cx:numDim>
    </cx:data>
  </cx:chartData>
  <cx:chart>
    <cx:plotArea>
      <cx:plotAreaRegion>
        <cx:series layoutId="treemap" uniqueId="{DFD13C0B-3AF2-427D-AA18-6545C6E0104E}">
          <cx:dataPt idx="4">
            <cx:spPr>
              <a:solidFill>
                <a:srgbClr val="92D050"/>
              </a:solidFill>
            </cx:spPr>
          </cx:dataPt>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solidFill>
                  <a:schemeClr val="tx1"/>
                </a:solidFill>
              </a:rPr>
              <a:t> </a:t>
            </a:r>
            <a:r>
              <a:rPr lang="nb-NO" sz="1200" dirty="0">
                <a:solidFill>
                  <a:schemeClr val="tx1"/>
                </a:solidFill>
              </a:rPr>
              <a:t>Gjennomsnittsalder Bykle </a:t>
            </a:r>
            <a:r>
              <a:rPr lang="nb-NO" dirty="0"/>
              <a:t>samla</a:t>
            </a:r>
            <a:r>
              <a:rPr lang="nb-NO" sz="1200" dirty="0">
                <a:solidFill>
                  <a:schemeClr val="tx1"/>
                </a:solidFill>
              </a:rPr>
              <a:t> for heile befolkninga: 42,2 år (SSB –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dirty="0"/>
              <a:t>Figuren til venstre</a:t>
            </a:r>
            <a:r>
              <a:rPr lang="nn-NO" baseline="0" noProof="0" dirty="0"/>
              <a:t> viser den faktiske befolkningsutviklinga fram til 2026, og deretter </a:t>
            </a:r>
            <a:r>
              <a:rPr lang="nn-NO" baseline="0" noProof="0" dirty="0" err="1"/>
              <a:t>SSB’s</a:t>
            </a:r>
            <a:r>
              <a:rPr lang="nn-NO" baseline="0" noProof="0" dirty="0"/>
              <a:t> middelalternativ fram til 2030. Denne framskrivinga viser ei nokså lineær utvikling og er basert på seinare års utvikling. og at </a:t>
            </a:r>
            <a:r>
              <a:rPr lang="nn-NO" baseline="0" noProof="0" dirty="0" err="1"/>
              <a:t>årlige</a:t>
            </a:r>
            <a:r>
              <a:rPr lang="nn-NO" baseline="0" noProof="0" dirty="0"/>
              <a:t> svingingar sjølvsagt ikkje fangast opp. Jo lengre fram i tid ein ser, jo mindre treffsikker er framskrivinga. Desse tar heller ikkje omsyn til hendingar det er grunn til å tru kan ha betyding, som til dømes større </a:t>
            </a:r>
            <a:r>
              <a:rPr lang="nn-NO" baseline="0" noProof="0" dirty="0" err="1"/>
              <a:t>infrastrukturprosjekter</a:t>
            </a:r>
            <a:r>
              <a:rPr lang="nn-NO" baseline="0" noProof="0" dirty="0"/>
              <a:t> eller bedrifts etableringar. </a:t>
            </a:r>
          </a:p>
          <a:p>
            <a:endParaRPr lang="nn-NO" baseline="0" noProof="0"/>
          </a:p>
          <a:p>
            <a:r>
              <a:rPr lang="nn-NO" baseline="0" noProof="0"/>
              <a:t>Figuren </a:t>
            </a:r>
            <a:r>
              <a:rPr lang="nn-NO" baseline="0" noProof="0" dirty="0"/>
              <a:t>til høgre er det knyta lite uvisse til auken i den aldrande befolkninga. Dette er menneskjer vi allereie har hos oss i dag.</a:t>
            </a:r>
          </a:p>
          <a:p>
            <a:endParaRPr lang="nb-NO" baseline="0" dirty="0"/>
          </a:p>
          <a:p>
            <a:endParaRPr lang="nb-NO"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a:t> </a:t>
            </a:r>
            <a:r>
              <a:rPr lang="nn-NO" noProof="0"/>
              <a:t>Kartet til høgre</a:t>
            </a:r>
            <a:r>
              <a:rPr lang="nn-NO" baseline="0" noProof="0"/>
              <a:t> er laget på grunnlag av </a:t>
            </a:r>
            <a:r>
              <a:rPr lang="nn-NO" baseline="0" noProof="0" err="1"/>
              <a:t>SSB’s</a:t>
            </a:r>
            <a:r>
              <a:rPr lang="nn-NO" baseline="0" noProof="0"/>
              <a:t> rutenettstatistikk.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Sentralisering</a:t>
            </a:r>
            <a:r>
              <a:rPr lang="nn-NO" baseline="0" noProof="0"/>
              <a:t> er ei global </a:t>
            </a:r>
            <a:r>
              <a:rPr lang="nn-NO" baseline="0" noProof="0" err="1"/>
              <a:t>megatrend</a:t>
            </a:r>
            <a:r>
              <a:rPr lang="nn-NO" baseline="0" noProof="0"/>
              <a:t>.</a:t>
            </a:r>
            <a:endParaRPr lang="nn-NO" noProof="0"/>
          </a:p>
          <a:p>
            <a:endParaRPr lang="nb-NO" baseline="0"/>
          </a:p>
          <a:p>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a:t>Sentralisering</a:t>
            </a:r>
            <a:r>
              <a:rPr lang="nb-NO" baseline="0"/>
              <a:t> er en global megatrend.</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noProof="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a:p>
        </p:txBody>
      </p:sp>
      <p:sp>
        <p:nvSpPr>
          <p:cNvPr id="4" name="Plassholder for lysbildenummer 3"/>
          <p:cNvSpPr>
            <a:spLocks noGrp="1"/>
          </p:cNvSpPr>
          <p:nvPr>
            <p:ph type="sldNum" sz="quarter" idx="10"/>
          </p:nvPr>
        </p:nvSpPr>
        <p:spPr/>
        <p:txBody>
          <a:bodyPr/>
          <a:lstStyle/>
          <a:p>
            <a:fld id="{0DBD18A2-FE98-4292-85DF-71FBFE3CE1A8}" type="slidenum">
              <a:rPr lang="nb-NO" smtClean="0"/>
              <a:t>9</a:t>
            </a:fld>
            <a:endParaRPr lang="nb-NO"/>
          </a:p>
        </p:txBody>
      </p:sp>
    </p:spTree>
    <p:extLst>
      <p:ext uri="{BB962C8B-B14F-4D97-AF65-F5344CB8AC3E}">
        <p14:creationId xmlns:p14="http://schemas.microsoft.com/office/powerpoint/2010/main" val="3197316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dirty="0"/>
              <a:t>Kjelde for verksemdsinformasjon:</a:t>
            </a:r>
            <a:r>
              <a:rPr lang="nn-NO" baseline="0" noProof="0" dirty="0"/>
              <a:t> Brønnøysund registeret.</a:t>
            </a:r>
            <a:endParaRPr lang="nn-NO" noProof="0"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noProof="0"/>
              <a:t>Grunnskulepoeng reknast ut ved at alle avsluttande karakterar som blir</a:t>
            </a:r>
            <a:r>
              <a:rPr lang="nn-NO" baseline="0" noProof="0"/>
              <a:t> ført </a:t>
            </a:r>
            <a:r>
              <a:rPr lang="nn-NO" noProof="0"/>
              <a:t>på vitnemålet, leggjast saman og delast på </a:t>
            </a:r>
            <a:r>
              <a:rPr lang="nn-NO" noProof="0" err="1"/>
              <a:t>antal</a:t>
            </a:r>
            <a:r>
              <a:rPr lang="nn-NO" noProof="0"/>
              <a:t> karakterar, slik at ein får eit gjennomsnitt. Deretter gangas gjennomsnittet med 10. </a:t>
            </a:r>
          </a:p>
          <a:p>
            <a:pPr marL="171450" indent="-171450">
              <a:buFont typeface="Arial" panose="020B0604020202020204" pitchFamily="34" charset="0"/>
              <a:buChar char="•"/>
            </a:pPr>
            <a:endParaRPr lang="nn-NO" noProof="0"/>
          </a:p>
          <a:p>
            <a:pPr marL="171450" indent="-171450">
              <a:buFont typeface="Arial" panose="020B0604020202020204" pitchFamily="34" charset="0"/>
              <a:buChar char="•"/>
            </a:pPr>
            <a:r>
              <a:rPr lang="nn-NO" noProof="0"/>
              <a:t>Standpunktkarakterar og eksamensresultat inngår i elevane</a:t>
            </a:r>
            <a:r>
              <a:rPr lang="nn-NO" baseline="0" noProof="0"/>
              <a:t> si</a:t>
            </a:r>
            <a:r>
              <a:rPr lang="nn-NO" noProof="0"/>
              <a:t> sluttvurdering og skal gi informasjon om elevane</a:t>
            </a:r>
            <a:r>
              <a:rPr lang="nn-NO" baseline="0" noProof="0"/>
              <a:t> si</a:t>
            </a:r>
            <a:r>
              <a:rPr lang="nn-NO" noProof="0"/>
              <a:t> kompetanse ved avslutninga av grunnopplæringa.</a:t>
            </a:r>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1"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endParaRPr lang="nb-NO"/>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sz="1200" b="1" i="0" kern="1200" noProof="0">
                <a:solidFill>
                  <a:schemeClr val="tx1"/>
                </a:solidFill>
                <a:effectLst/>
                <a:latin typeface="+mn-lt"/>
                <a:ea typeface="+mn-ea"/>
                <a:cs typeface="+mn-cs"/>
              </a:rPr>
              <a:t>FHI</a:t>
            </a:r>
            <a:r>
              <a:rPr lang="nn-NO" sz="1200" b="0" i="0" kern="1200" noProof="0">
                <a:solidFill>
                  <a:schemeClr val="tx1"/>
                </a:solidFill>
                <a:effectLst/>
                <a:latin typeface="+mn-lt"/>
                <a:ea typeface="+mn-ea"/>
                <a:cs typeface="+mn-cs"/>
              </a:rPr>
              <a:t> - Born som bur i hushald med inntekt under 60 % av nasjonal medianinntekt over ein treårsperiode,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etter EU-skala. Vedvarande </a:t>
            </a:r>
            <a:r>
              <a:rPr lang="nn-NO" sz="1200" b="0" i="0" kern="1200" noProof="0" err="1">
                <a:solidFill>
                  <a:schemeClr val="tx1"/>
                </a:solidFill>
                <a:effectLst/>
                <a:latin typeface="+mn-lt"/>
                <a:ea typeface="+mn-ea"/>
                <a:cs typeface="+mn-cs"/>
              </a:rPr>
              <a:t>låginntekt</a:t>
            </a:r>
            <a:r>
              <a:rPr lang="nn-NO" sz="1200" b="0" i="0" kern="1200" noProof="0">
                <a:solidFill>
                  <a:schemeClr val="tx1"/>
                </a:solidFill>
                <a:effectLst/>
                <a:latin typeface="+mn-lt"/>
                <a:ea typeface="+mn-ea"/>
                <a:cs typeface="+mn-cs"/>
              </a:rPr>
              <a:t> er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ved å slå saman inntekter til hushald over ein treårsperiode, og del denne summen på 3. Dette er den gjennomsnittlige hushaldsinntekta i treårsperioden.</a:t>
            </a:r>
            <a:endParaRPr lang="nn-NO" noProof="0"/>
          </a:p>
          <a:p>
            <a:endParaRPr lang="nn-NO" noProof="0"/>
          </a:p>
          <a:p>
            <a:r>
              <a:rPr lang="nn-NO" noProof="0"/>
              <a:t>Kjelde: Folkehelseinstituttet,</a:t>
            </a:r>
            <a:r>
              <a:rPr lang="nn-NO" baseline="0" noProof="0"/>
              <a:t> kommunehelsa.</a:t>
            </a:r>
            <a:endParaRPr lang="nn-NO" noProof="0"/>
          </a:p>
          <a:p>
            <a:pPr marL="0" indent="0">
              <a:buFont typeface="Arial" panose="020B0604020202020204" pitchFamily="34" charset="0"/>
              <a:buNone/>
            </a:pP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n-NO" noProof="0"/>
              <a:t>Statistikk for Agder samla sett viser ein markant nedgang i tenner med karies for 5-åringar.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2025.</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Bykle</a:t>
            </a:r>
          </a:p>
        </p:txBody>
      </p:sp>
      <p:sp>
        <p:nvSpPr>
          <p:cNvPr id="3" name="Undertittel 2"/>
          <p:cNvSpPr>
            <a:spLocks noGrp="1"/>
          </p:cNvSpPr>
          <p:nvPr>
            <p:ph type="subTitle" idx="1"/>
          </p:nvPr>
        </p:nvSpPr>
        <p:spPr>
          <a:xfrm>
            <a:off x="1193799" y="3594627"/>
            <a:ext cx="10789653" cy="1541688"/>
          </a:xfrm>
        </p:spPr>
        <p:txBody>
          <a:bodyPr/>
          <a:lstStyle/>
          <a:p>
            <a:endParaRPr lang="nn-NO" dirty="0"/>
          </a:p>
          <a:p>
            <a:r>
              <a:rPr lang="nb-NO" dirty="0" err="1"/>
              <a:t>Utval</a:t>
            </a:r>
            <a:r>
              <a:rPr lang="nb-NO" dirty="0"/>
              <a: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672" y="295900"/>
            <a:ext cx="606994" cy="758743"/>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Bykle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449910926"/>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a:t>
                      </a:r>
                      <a:r>
                        <a:rPr lang="nb-NO" sz="1200" baseline="0"/>
                        <a:t> (km2)</a:t>
                      </a:r>
                      <a:endParaRPr lang="nb-NO" sz="120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1</a:t>
                      </a:r>
                      <a:r>
                        <a:rPr lang="nb-NO" sz="1200" baseline="0" dirty="0"/>
                        <a:t> 467</a:t>
                      </a:r>
                      <a:endParaRPr lang="nb-NO" sz="1200" dirty="0"/>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1</a:t>
                      </a:r>
                      <a:r>
                        <a:rPr lang="nb-NO" sz="1200" baseline="0" dirty="0"/>
                        <a:t> 248</a:t>
                      </a:r>
                      <a:endParaRPr lang="nb-NO" sz="1200" dirty="0"/>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9</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Ferskvatn</a:t>
                      </a:r>
                    </a:p>
                  </a:txBody>
                  <a:tcPr/>
                </a:tc>
                <a:tc>
                  <a:txBody>
                    <a:bodyPr/>
                    <a:lstStyle/>
                    <a:p>
                      <a:pPr algn="ctr"/>
                      <a:r>
                        <a:rPr lang="nb-NO" sz="1200" dirty="0"/>
                        <a:t>220</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a:t>3,1</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Verna areal</a:t>
                      </a:r>
                    </a:p>
                  </a:txBody>
                  <a:tcPr/>
                </a:tc>
                <a:tc>
                  <a:txBody>
                    <a:bodyPr/>
                    <a:lstStyle/>
                    <a:p>
                      <a:pPr algn="ctr"/>
                      <a:r>
                        <a:rPr lang="nb-NO" sz="1200" dirty="0"/>
                        <a:t>918</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992208595"/>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a:t>Tenester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Barneskular</a:t>
                      </a:r>
                    </a:p>
                  </a:txBody>
                  <a:tcPr/>
                </a:tc>
                <a:tc>
                  <a:txBody>
                    <a:bodyPr/>
                    <a:lstStyle/>
                    <a:p>
                      <a:pPr algn="ctr"/>
                      <a:r>
                        <a:rPr lang="nn-NO" sz="1200" noProof="0" dirty="0">
                          <a:solidFill>
                            <a:schemeClr val="tx1"/>
                          </a:solidFill>
                        </a:rPr>
                        <a:t>2 (61</a:t>
                      </a:r>
                      <a:r>
                        <a:rPr lang="nn-NO" sz="1200" baseline="0" noProof="0" dirty="0">
                          <a:solidFill>
                            <a:schemeClr val="tx1"/>
                          </a:solidFill>
                        </a:rPr>
                        <a:t> elevar)</a:t>
                      </a:r>
                      <a:endParaRPr lang="nn-NO" sz="1200" noProof="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n-NO" sz="1200" noProof="0"/>
                        <a:t>Ungdomsskular</a:t>
                      </a:r>
                    </a:p>
                  </a:txBody>
                  <a:tcPr/>
                </a:tc>
                <a:tc>
                  <a:txBody>
                    <a:bodyPr/>
                    <a:lstStyle/>
                    <a:p>
                      <a:pPr algn="ctr"/>
                      <a:r>
                        <a:rPr lang="nn-NO" sz="1200" noProof="0">
                          <a:solidFill>
                            <a:schemeClr val="tx1"/>
                          </a:solidFill>
                        </a:rPr>
                        <a:t>1 (36 elevar)</a:t>
                      </a:r>
                    </a:p>
                  </a:txBody>
                  <a:tcPr/>
                </a:tc>
                <a:extLst>
                  <a:ext uri="{0D108BD9-81ED-4DB2-BD59-A6C34878D82A}">
                    <a16:rowId xmlns:a16="http://schemas.microsoft.com/office/drawing/2014/main" val="291333389"/>
                  </a:ext>
                </a:extLst>
              </a:tr>
              <a:tr h="312707">
                <a:tc>
                  <a:txBody>
                    <a:bodyPr/>
                    <a:lstStyle/>
                    <a:p>
                      <a:r>
                        <a:rPr lang="nn-NO" sz="1200" noProof="0"/>
                        <a:t>Vidaregåande skular</a:t>
                      </a:r>
                    </a:p>
                  </a:txBody>
                  <a:tcPr/>
                </a:tc>
                <a:tc>
                  <a:txBody>
                    <a:bodyPr/>
                    <a:lstStyle/>
                    <a:p>
                      <a:pPr algn="ctr"/>
                      <a:r>
                        <a:rPr lang="nn-NO" sz="1200" noProof="0">
                          <a:solidFill>
                            <a:schemeClr val="tx1"/>
                          </a:solidFill>
                        </a:rPr>
                        <a:t>Setesdal </a:t>
                      </a:r>
                      <a:r>
                        <a:rPr lang="nn-NO" sz="1200" noProof="0" err="1">
                          <a:solidFill>
                            <a:schemeClr val="tx1"/>
                          </a:solidFill>
                        </a:rPr>
                        <a:t>vgs</a:t>
                      </a:r>
                      <a:endParaRPr lang="nn-NO" sz="1200" noProof="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Tannklinikk</a:t>
                      </a:r>
                    </a:p>
                  </a:txBody>
                  <a:tcPr/>
                </a:tc>
                <a:tc>
                  <a:txBody>
                    <a:bodyPr/>
                    <a:lstStyle/>
                    <a:p>
                      <a:pPr algn="ctr"/>
                      <a:endParaRPr lang="nn-NO" sz="1200" noProof="0" dirty="0">
                        <a:solidFill>
                          <a:schemeClr val="tx1"/>
                        </a:solidFill>
                      </a:endParaRP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Fylkesveg (km)</a:t>
                      </a:r>
                    </a:p>
                  </a:txBody>
                  <a:tcPr/>
                </a:tc>
                <a:tc>
                  <a:txBody>
                    <a:bodyPr/>
                    <a:lstStyle/>
                    <a:p>
                      <a:pPr algn="ctr"/>
                      <a:r>
                        <a:rPr lang="nn-NO" sz="1200" noProof="0" dirty="0"/>
                        <a:t>2</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954752589"/>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Folketal</a:t>
                      </a:r>
                    </a:p>
                  </a:txBody>
                  <a:tcPr/>
                </a:tc>
                <a:tc>
                  <a:txBody>
                    <a:bodyPr/>
                    <a:lstStyle/>
                    <a:p>
                      <a:pPr algn="ctr"/>
                      <a:r>
                        <a:rPr lang="nn-NO" sz="1200" noProof="0" dirty="0"/>
                        <a:t>1 057</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err="1"/>
                        <a:t>Andel</a:t>
                      </a:r>
                      <a:r>
                        <a:rPr lang="nn-NO" sz="1200" noProof="0"/>
                        <a:t> kvinner</a:t>
                      </a:r>
                    </a:p>
                  </a:txBody>
                  <a:tcPr/>
                </a:tc>
                <a:tc>
                  <a:txBody>
                    <a:bodyPr/>
                    <a:lstStyle/>
                    <a:p>
                      <a:pPr algn="ctr"/>
                      <a:r>
                        <a:rPr lang="nn-NO" sz="1200" noProof="0" dirty="0"/>
                        <a:t>47,7 (Agder:</a:t>
                      </a:r>
                      <a:r>
                        <a:rPr lang="nn-NO" sz="1200" baseline="0" noProof="0" dirty="0"/>
                        <a:t> </a:t>
                      </a:r>
                      <a:r>
                        <a:rPr lang="nn-NO" sz="1200" noProof="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err="1"/>
                        <a:t>Andel</a:t>
                      </a:r>
                      <a:r>
                        <a:rPr lang="nn-NO" sz="1200" noProof="0"/>
                        <a:t> i tettstad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noProof="0" dirty="0"/>
                        <a:t>68 %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Gjennomsnittsalder</a:t>
                      </a:r>
                    </a:p>
                  </a:txBody>
                  <a:tcPr/>
                </a:tc>
                <a:tc>
                  <a:txBody>
                    <a:bodyPr/>
                    <a:lstStyle/>
                    <a:p>
                      <a:pPr algn="ctr"/>
                      <a:r>
                        <a:rPr lang="nn-NO" sz="1200" baseline="0" noProof="0" dirty="0"/>
                        <a:t>menn 42,6 - kvinner</a:t>
                      </a:r>
                      <a:r>
                        <a:rPr lang="nn-NO" sz="1200" noProof="0" dirty="0"/>
                        <a:t> 42,9 </a:t>
                      </a:r>
                    </a:p>
                  </a:txBody>
                  <a:tcPr/>
                </a:tc>
                <a:extLst>
                  <a:ext uri="{0D108BD9-81ED-4DB2-BD59-A6C34878D82A}">
                    <a16:rowId xmlns:a16="http://schemas.microsoft.com/office/drawing/2014/main" val="3931694125"/>
                  </a:ext>
                </a:extLst>
              </a:tr>
              <a:tr h="312707">
                <a:tc>
                  <a:txBody>
                    <a:bodyPr/>
                    <a:lstStyle/>
                    <a:p>
                      <a:r>
                        <a:rPr lang="nn-NO" sz="1200" noProof="0"/>
                        <a:t>Forventa levealder</a:t>
                      </a:r>
                    </a:p>
                  </a:txBody>
                  <a:tcPr/>
                </a:tc>
                <a:tc>
                  <a:txBody>
                    <a:bodyPr/>
                    <a:lstStyle/>
                    <a:p>
                      <a:pPr algn="ctr"/>
                      <a:r>
                        <a:rPr lang="nn-NO" sz="1200" noProof="0" dirty="0">
                          <a:solidFill>
                            <a:schemeClr val="tx1"/>
                          </a:solidFill>
                        </a:rPr>
                        <a:t>menn 81,0 - kvinner 86,5</a:t>
                      </a:r>
                    </a:p>
                  </a:txBody>
                  <a:tcPr/>
                </a:tc>
                <a:extLst>
                  <a:ext uri="{0D108BD9-81ED-4DB2-BD59-A6C34878D82A}">
                    <a16:rowId xmlns:a16="http://schemas.microsoft.com/office/drawing/2014/main" val="2448623123"/>
                  </a:ext>
                </a:extLst>
              </a:tr>
              <a:tr h="312707">
                <a:tc>
                  <a:txBody>
                    <a:bodyPr/>
                    <a:lstStyle/>
                    <a:p>
                      <a:pPr lvl="0">
                        <a:buNone/>
                      </a:pPr>
                      <a:r>
                        <a:rPr lang="nn-NO" sz="1200" b="0" u="none" strike="noStrike" noProof="0">
                          <a:solidFill>
                            <a:schemeClr val="tx1"/>
                          </a:solidFill>
                        </a:rPr>
                        <a:t>Personar per hushald</a:t>
                      </a:r>
                      <a:endParaRPr lang="nn-NO" noProof="0">
                        <a:solidFill>
                          <a:schemeClr val="tx1"/>
                        </a:solidFill>
                      </a:endParaRPr>
                    </a:p>
                  </a:txBody>
                  <a:tcPr/>
                </a:tc>
                <a:tc>
                  <a:txBody>
                    <a:bodyPr/>
                    <a:lstStyle/>
                    <a:p>
                      <a:pPr lvl="0" algn="ctr">
                        <a:buNone/>
                      </a:pPr>
                      <a:r>
                        <a:rPr lang="nn-NO" sz="1200" b="0" u="none" strike="noStrike" noProof="0" dirty="0">
                          <a:solidFill>
                            <a:schemeClr val="tx1"/>
                          </a:solidFill>
                        </a:rPr>
                        <a:t>2,0 (Agder: 2,1)</a:t>
                      </a:r>
                      <a:endParaRPr lang="nn-NO" noProof="0"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51227077"/>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Administrasjonssenter</a:t>
                      </a:r>
                    </a:p>
                  </a:txBody>
                  <a:tcPr/>
                </a:tc>
                <a:tc>
                  <a:txBody>
                    <a:bodyPr/>
                    <a:lstStyle/>
                    <a:p>
                      <a:pPr algn="ctr"/>
                      <a:r>
                        <a:rPr lang="nb-NO" sz="1200">
                          <a:solidFill>
                            <a:schemeClr val="tx1"/>
                          </a:solidFill>
                        </a:rPr>
                        <a:t>Bykle</a:t>
                      </a:r>
                    </a:p>
                  </a:txBody>
                  <a:tcPr/>
                </a:tc>
                <a:extLst>
                  <a:ext uri="{0D108BD9-81ED-4DB2-BD59-A6C34878D82A}">
                    <a16:rowId xmlns:a16="http://schemas.microsoft.com/office/drawing/2014/main" val="3696038960"/>
                  </a:ext>
                </a:extLst>
              </a:tr>
              <a:tr h="312707">
                <a:tc>
                  <a:txBody>
                    <a:bodyPr/>
                    <a:lstStyle/>
                    <a:p>
                      <a:r>
                        <a:rPr lang="nb-NO" sz="1200"/>
                        <a:t>Interkommunalt politisk</a:t>
                      </a:r>
                      <a:r>
                        <a:rPr lang="nb-NO" sz="1200" baseline="0"/>
                        <a:t> råd</a:t>
                      </a:r>
                      <a:endParaRPr lang="nb-NO" sz="1200"/>
                    </a:p>
                  </a:txBody>
                  <a:tcPr/>
                </a:tc>
                <a:tc>
                  <a:txBody>
                    <a:bodyPr/>
                    <a:lstStyle/>
                    <a:p>
                      <a:pPr algn="ctr"/>
                      <a:r>
                        <a:rPr lang="nb-NO" sz="1200"/>
                        <a:t>Setesdal</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6</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48,4</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BA45</a:t>
                      </a:r>
                      <a:r>
                        <a:rPr lang="nb-NO" sz="1200" baseline="0" dirty="0"/>
                        <a:t> Bykle</a:t>
                      </a:r>
                      <a:endParaRPr lang="nb-NO" sz="1200" dirty="0"/>
                    </a:p>
                  </a:txBody>
                  <a:tcPr/>
                </a:tc>
                <a:extLst>
                  <a:ext uri="{0D108BD9-81ED-4DB2-BD59-A6C34878D82A}">
                    <a16:rowId xmlns:a16="http://schemas.microsoft.com/office/drawing/2014/main" val="2448623123"/>
                  </a:ext>
                </a:extLst>
              </a:tr>
            </a:tbl>
          </a:graphicData>
        </a:graphic>
      </p:graphicFrame>
      <p:pic>
        <p:nvPicPr>
          <p:cNvPr id="11" name="Bilde 10"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6870" y="0"/>
            <a:ext cx="2898051" cy="5791200"/>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6282" y="310423"/>
            <a:ext cx="10153651" cy="685606"/>
          </a:xfrm>
        </p:spPr>
        <p:txBody>
          <a:bodyPr/>
          <a:lstStyle/>
          <a:p>
            <a:r>
              <a:rPr lang="nb-NO"/>
              <a:t>Befolkning og demografi</a:t>
            </a:r>
          </a:p>
        </p:txBody>
      </p:sp>
      <p:sp>
        <p:nvSpPr>
          <p:cNvPr id="4" name="TekstSylinder 3"/>
          <p:cNvSpPr txBox="1"/>
          <p:nvPr/>
        </p:nvSpPr>
        <p:spPr>
          <a:xfrm>
            <a:off x="413285" y="4967375"/>
            <a:ext cx="4555879" cy="830997"/>
          </a:xfrm>
          <a:prstGeom prst="rect">
            <a:avLst/>
          </a:prstGeom>
          <a:noFill/>
        </p:spPr>
        <p:txBody>
          <a:bodyPr wrap="square" rtlCol="0">
            <a:spAutoFit/>
          </a:bodyPr>
          <a:lstStyle/>
          <a:p>
            <a:pPr algn="l"/>
            <a:r>
              <a:rPr lang="nn-NO" sz="1600" dirty="0"/>
              <a:t>SSB spår befolkningsauke i Bykle som følgje av fødselsoverskot, positiv innlands flytting og positiv netto innvandring.</a:t>
            </a:r>
          </a:p>
        </p:txBody>
      </p:sp>
      <p:sp>
        <p:nvSpPr>
          <p:cNvPr id="8" name="TekstSylinder 7"/>
          <p:cNvSpPr txBox="1"/>
          <p:nvPr/>
        </p:nvSpPr>
        <p:spPr>
          <a:xfrm>
            <a:off x="5602351" y="4967375"/>
            <a:ext cx="6437359" cy="830997"/>
          </a:xfrm>
          <a:prstGeom prst="rect">
            <a:avLst/>
          </a:prstGeom>
          <a:noFill/>
        </p:spPr>
        <p:txBody>
          <a:bodyPr wrap="square" rtlCol="0">
            <a:spAutoFit/>
          </a:bodyPr>
          <a:lstStyle/>
          <a:p>
            <a:pPr algn="l"/>
            <a:r>
              <a:rPr lang="nn-NO" sz="1600" dirty="0"/>
              <a:t>Dersom </a:t>
            </a:r>
            <a:r>
              <a:rPr lang="nn-NO" sz="1600" dirty="0" err="1"/>
              <a:t>SSB’s</a:t>
            </a:r>
            <a:r>
              <a:rPr lang="nn-NO" sz="1600" dirty="0"/>
              <a:t> framskriving slår til, vil aldersbereevna minke frå dagens 3,9 til 2,9 i 2040. Aldringa er sterkare i Bykle enn snittet for Agder. </a:t>
            </a:r>
          </a:p>
        </p:txBody>
      </p:sp>
      <p:sp>
        <p:nvSpPr>
          <p:cNvPr id="3" name="TekstSylinder 2">
            <a:extLst>
              <a:ext uri="{FF2B5EF4-FFF2-40B4-BE49-F238E27FC236}">
                <a16:creationId xmlns:a16="http://schemas.microsoft.com/office/drawing/2014/main" id="{4EBC8F0D-29B0-4CA3-3CE0-4E52BD1438D3}"/>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graphicFrame>
        <p:nvGraphicFramePr>
          <p:cNvPr id="6" name="Diagram 5"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744014985"/>
              </p:ext>
            </p:extLst>
          </p:nvPr>
        </p:nvGraphicFramePr>
        <p:xfrm>
          <a:off x="316640" y="1341098"/>
          <a:ext cx="4829517" cy="3477347"/>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D52E9DF0-442C-3D1E-DAF0-6765C27DED02}"/>
              </a:ext>
            </a:extLst>
          </p:cNvPr>
          <p:cNvPicPr>
            <a:picLocks noChangeAspect="1"/>
          </p:cNvPicPr>
          <p:nvPr/>
        </p:nvPicPr>
        <p:blipFill>
          <a:blip r:embed="rId5"/>
          <a:stretch>
            <a:fillRect/>
          </a:stretch>
        </p:blipFill>
        <p:spPr>
          <a:xfrm>
            <a:off x="5580709" y="1337895"/>
            <a:ext cx="6432025" cy="3477347"/>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a:t>Befolkningsutvikling</a:t>
            </a:r>
          </a:p>
        </p:txBody>
      </p:sp>
      <p:sp>
        <p:nvSpPr>
          <p:cNvPr id="5" name="TekstSylinder 4"/>
          <p:cNvSpPr txBox="1"/>
          <p:nvPr/>
        </p:nvSpPr>
        <p:spPr>
          <a:xfrm>
            <a:off x="496763" y="1476245"/>
            <a:ext cx="5110217" cy="4247317"/>
          </a:xfrm>
          <a:prstGeom prst="rect">
            <a:avLst/>
          </a:prstGeom>
          <a:noFill/>
        </p:spPr>
        <p:txBody>
          <a:bodyPr wrap="square" rtlCol="0">
            <a:spAutoFit/>
          </a:bodyPr>
          <a:lstStyle/>
          <a:p>
            <a:pPr algn="l"/>
            <a:r>
              <a:rPr lang="nn-NO" dirty="0"/>
              <a:t>Frå 2020 til 2026 auka folketalet i Bykle med 92 personar (9,5 %). Bykle er dermed kommunen i Agder med høgast prosentvis vekst i perioden.</a:t>
            </a:r>
          </a:p>
          <a:p>
            <a:pPr algn="l"/>
            <a:endParaRPr lang="nn-NO" dirty="0"/>
          </a:p>
          <a:p>
            <a:r>
              <a:rPr lang="nn-NO" dirty="0"/>
              <a:t>Innvandring til byane, aldring, og ynskje etter nærleik til service/tenester​ og arbeidsmarknad gjer at mange kommunar kan oppleve vekst i kommunesenter og tettstader sjølv om folketalet samla går ned. </a:t>
            </a:r>
          </a:p>
          <a:p>
            <a:endParaRPr lang="nn-NO" dirty="0"/>
          </a:p>
          <a:p>
            <a:r>
              <a:rPr lang="nn-NO" dirty="0"/>
              <a:t>I Bykles tilfelle har Hovden grunnkrets vakse med 94 personar og Hoslemo med 3. Bykle grunnkrets gjekk likevel ned med 2 personar i same periode.</a:t>
            </a:r>
          </a:p>
          <a:p>
            <a:endParaRPr lang="nn-NO" dirty="0"/>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n-NO" sz="1100"/>
              <a:t>Kart over befolkningsutvikling i kommunar og grunnkretsar: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3162EB94-F1CD-6269-E2A6-9AAB3882D3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0655" y="191857"/>
            <a:ext cx="5683963" cy="5683963"/>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0941" y="267476"/>
            <a:ext cx="4543855" cy="685606"/>
          </a:xfrm>
        </p:spPr>
        <p:txBody>
          <a:bodyPr/>
          <a:lstStyle/>
          <a:p>
            <a:r>
              <a:rPr lang="nn-NO"/>
              <a:t>Bustadbygging</a:t>
            </a:r>
          </a:p>
        </p:txBody>
      </p:sp>
      <p:sp>
        <p:nvSpPr>
          <p:cNvPr id="7" name="Plassholder for innhold 2"/>
          <p:cNvSpPr txBox="1">
            <a:spLocks/>
          </p:cNvSpPr>
          <p:nvPr/>
        </p:nvSpPr>
        <p:spPr>
          <a:xfrm>
            <a:off x="418769" y="1207117"/>
            <a:ext cx="5485920" cy="1018965"/>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sz="2000" dirty="0"/>
              <a:t>I perioden 2020-2025 ble det igangsett i gjennomsnitt 4 bustader i året, </a:t>
            </a:r>
            <a:r>
              <a:rPr lang="nn-NO" sz="2000" dirty="0" err="1"/>
              <a:t>hvorav</a:t>
            </a:r>
            <a:r>
              <a:rPr lang="nn-NO" sz="2000" dirty="0"/>
              <a:t>           ca. 42 % einebustader.</a:t>
            </a:r>
          </a:p>
        </p:txBody>
      </p:sp>
      <p:sp>
        <p:nvSpPr>
          <p:cNvPr id="6" name="Tittel 1">
            <a:extLst>
              <a:ext uri="{FF2B5EF4-FFF2-40B4-BE49-F238E27FC236}">
                <a16:creationId xmlns:a16="http://schemas.microsoft.com/office/drawing/2014/main" id="{42CD4A3D-BC68-1F84-5F2B-373D0CDC1EDE}"/>
              </a:ext>
            </a:extLst>
          </p:cNvPr>
          <p:cNvSpPr txBox="1">
            <a:spLocks/>
          </p:cNvSpPr>
          <p:nvPr/>
        </p:nvSpPr>
        <p:spPr>
          <a:xfrm>
            <a:off x="6509604" y="267476"/>
            <a:ext cx="4543855"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n-NO"/>
              <a:t>Bustadmasse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768 </a:t>
            </a:r>
            <a:r>
              <a:rPr lang="nb-NO" sz="2000" dirty="0" err="1"/>
              <a:t>bustader</a:t>
            </a:r>
            <a:r>
              <a:rPr lang="nb-NO" sz="2000" dirty="0"/>
              <a:t> i kommunen (budde og ubudde).</a:t>
            </a:r>
          </a:p>
        </p:txBody>
      </p:sp>
      <p:sp>
        <p:nvSpPr>
          <p:cNvPr id="5" name="TekstSylinder 4">
            <a:extLst>
              <a:ext uri="{FF2B5EF4-FFF2-40B4-BE49-F238E27FC236}">
                <a16:creationId xmlns:a16="http://schemas.microsoft.com/office/drawing/2014/main" id="{082F34A8-0813-0119-7DFD-928E411C2A29}"/>
              </a:ext>
            </a:extLst>
          </p:cNvPr>
          <p:cNvSpPr txBox="1"/>
          <p:nvPr/>
        </p:nvSpPr>
        <p:spPr>
          <a:xfrm>
            <a:off x="9485408" y="6221192"/>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691720799"/>
              </p:ext>
            </p:extLst>
          </p:nvPr>
        </p:nvGraphicFramePr>
        <p:xfrm>
          <a:off x="418769" y="2480117"/>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2011520665"/>
              </p:ext>
            </p:extLst>
          </p:nvPr>
        </p:nvGraphicFramePr>
        <p:xfrm>
          <a:off x="6377459" y="2226082"/>
          <a:ext cx="5544026" cy="33561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1541688"/>
          </a:xfrm>
        </p:spPr>
        <p:txBody>
          <a:bodyPr/>
          <a:lstStyle/>
          <a:p>
            <a:r>
              <a:rPr lang="nn-NO" i="1" noProof="0"/>
              <a:t>I Regionplan Agder 2030 teiknast eit framtidsbilete der Agder i 2030 lukkast med å bruka det grøne skiftet </a:t>
            </a:r>
            <a:r>
              <a:rPr lang="nn-NO" b="0" i="1" noProof="0">
                <a:effectLst/>
              </a:rPr>
              <a:t>til innovasjon og verdiskaping, og ny teknologi bid</a:t>
            </a:r>
            <a:r>
              <a:rPr lang="nn-NO" i="1" noProof="0"/>
              <a:t>reg</a:t>
            </a:r>
            <a:r>
              <a:rPr lang="nn-NO" b="0" i="1" noProof="0">
                <a:effectLst/>
              </a:rPr>
              <a:t> til å løyse dei store klima- og miljøutfordringane. Fleire ressursar vært </a:t>
            </a:r>
            <a:r>
              <a:rPr lang="nn-NO" b="0" i="1" noProof="0" err="1">
                <a:effectLst/>
              </a:rPr>
              <a:t>gjenbrukt</a:t>
            </a:r>
            <a:r>
              <a:rPr lang="nn-NO" b="0" i="1" noProof="0">
                <a:effectLst/>
              </a:rPr>
              <a:t> og Agder er omstilt til ein meir sirkulær økonomi. Agder er ein attraktiv region for etablering av ny grøn kraftforedlande industri, basert på regionens fortrinn og eigne kraftressursar.</a:t>
            </a:r>
            <a:endParaRPr lang="nn-NO" i="1" noProof="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5696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10153651" cy="685606"/>
          </a:xfrm>
        </p:spPr>
        <p:txBody>
          <a:bodyPr/>
          <a:lstStyle/>
          <a:p>
            <a:r>
              <a:rPr lang="nn-NO"/>
              <a:t>Sysselsetting</a:t>
            </a:r>
          </a:p>
        </p:txBody>
      </p:sp>
      <p:sp>
        <p:nvSpPr>
          <p:cNvPr id="5" name="Plassholder for innhold 3"/>
          <p:cNvSpPr>
            <a:spLocks noGrp="1"/>
          </p:cNvSpPr>
          <p:nvPr>
            <p:ph sz="half" idx="1"/>
          </p:nvPr>
        </p:nvSpPr>
        <p:spPr>
          <a:xfrm>
            <a:off x="573578" y="1213658"/>
            <a:ext cx="5277911" cy="3001725"/>
          </a:xfrm>
        </p:spPr>
        <p:txBody>
          <a:bodyPr/>
          <a:lstStyle/>
          <a:p>
            <a:pPr marL="0" indent="0">
              <a:buNone/>
            </a:pPr>
            <a:r>
              <a:rPr lang="nn-NO" sz="2000" i="1" dirty="0"/>
              <a:t>Regionale forskjellar:</a:t>
            </a:r>
          </a:p>
          <a:p>
            <a:r>
              <a:rPr lang="nn-NO" sz="2000" dirty="0"/>
              <a:t>Lågast </a:t>
            </a:r>
            <a:r>
              <a:rPr lang="nn-NO" sz="2000" dirty="0" err="1"/>
              <a:t>sysselsettingsandel</a:t>
            </a:r>
            <a:r>
              <a:rPr lang="nn-NO" sz="2000" dirty="0"/>
              <a:t> helt aust i Agder, og høgast </a:t>
            </a:r>
            <a:r>
              <a:rPr lang="nn-NO" sz="2000" dirty="0" err="1"/>
              <a:t>andel</a:t>
            </a:r>
            <a:r>
              <a:rPr lang="nn-NO" sz="2000" dirty="0"/>
              <a:t> i dei aller minst sentrale kommunane.</a:t>
            </a:r>
          </a:p>
          <a:p>
            <a:pPr marL="0" indent="0">
              <a:buNone/>
            </a:pPr>
            <a:endParaRPr lang="nn-NO" sz="1000" i="1" dirty="0"/>
          </a:p>
          <a:p>
            <a:pPr marL="0" indent="0">
              <a:buNone/>
            </a:pPr>
            <a:r>
              <a:rPr lang="nn-NO" sz="2000" i="1" dirty="0"/>
              <a:t>Bykle:</a:t>
            </a:r>
          </a:p>
          <a:p>
            <a:r>
              <a:rPr lang="nb-NO" sz="2000" dirty="0" err="1"/>
              <a:t>Høgare</a:t>
            </a:r>
            <a:r>
              <a:rPr lang="nb-NO" sz="2000" dirty="0"/>
              <a:t> sysselsettingsandel en fylket, og over gjennomsnittet for landet. </a:t>
            </a:r>
          </a:p>
          <a:p>
            <a:pPr marL="0" indent="0">
              <a:buNone/>
            </a:pPr>
            <a:r>
              <a:rPr lang="nn-NO" sz="2000" dirty="0"/>
              <a:t> </a:t>
            </a:r>
          </a:p>
        </p:txBody>
      </p:sp>
      <p:sp>
        <p:nvSpPr>
          <p:cNvPr id="8" name="TekstSylinder 7">
            <a:extLst>
              <a:ext uri="{FF2B5EF4-FFF2-40B4-BE49-F238E27FC236}">
                <a16:creationId xmlns:a16="http://schemas.microsoft.com/office/drawing/2014/main" id="{49981724-84A2-5889-806B-40177E41211D}"/>
              </a:ext>
            </a:extLst>
          </p:cNvPr>
          <p:cNvSpPr txBox="1"/>
          <p:nvPr/>
        </p:nvSpPr>
        <p:spPr>
          <a:xfrm>
            <a:off x="9065705" y="6223494"/>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7" name="Tabell 6">
            <a:extLst>
              <a:ext uri="{FF2B5EF4-FFF2-40B4-BE49-F238E27FC236}">
                <a16:creationId xmlns:a16="http://schemas.microsoft.com/office/drawing/2014/main" id="{167399E8-3C61-AD80-3D86-3C9AEC0B4D30}"/>
              </a:ext>
            </a:extLst>
          </p:cNvPr>
          <p:cNvGraphicFramePr>
            <a:graphicFrameLocks noGrp="1"/>
          </p:cNvGraphicFramePr>
          <p:nvPr>
            <p:extLst>
              <p:ext uri="{D42A27DB-BD31-4B8C-83A1-F6EECF244321}">
                <p14:modId xmlns:p14="http://schemas.microsoft.com/office/powerpoint/2010/main" val="71893816"/>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Bykle</a:t>
                      </a:r>
                    </a:p>
                  </a:txBody>
                  <a:tcPr anchor="ctr"/>
                </a:tc>
                <a:tc>
                  <a:txBody>
                    <a:bodyPr/>
                    <a:lstStyle/>
                    <a:p>
                      <a:pPr algn="ctr"/>
                      <a:r>
                        <a:rPr lang="nb-NO" sz="1400" b="0" dirty="0"/>
                        <a:t>79,9</a:t>
                      </a:r>
                    </a:p>
                  </a:txBody>
                  <a:tcPr anchor="ctr"/>
                </a:tc>
                <a:tc>
                  <a:txBody>
                    <a:bodyPr/>
                    <a:lstStyle/>
                    <a:p>
                      <a:pPr algn="ctr"/>
                      <a:r>
                        <a:rPr lang="nb-NO" sz="1400" b="0" dirty="0"/>
                        <a:t>80,4</a:t>
                      </a:r>
                    </a:p>
                  </a:txBody>
                  <a:tcPr anchor="ctr"/>
                </a:tc>
                <a:tc>
                  <a:txBody>
                    <a:bodyPr/>
                    <a:lstStyle/>
                    <a:p>
                      <a:pPr algn="ctr"/>
                      <a:r>
                        <a:rPr lang="nb-NO" sz="1400" b="0" dirty="0"/>
                        <a:t>79,2</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AF1D9D80-61DE-E7AA-C958-8939A7CB2BDB}"/>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10D580CE-385A-0CA2-DC7C-0F289B5E2CBE}"/>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n-NO">
                <a:solidFill>
                  <a:schemeClr val="bg2">
                    <a:lumMod val="10000"/>
                  </a:schemeClr>
                </a:solidFill>
              </a:rPr>
              <a:t>Bu- og arbeidsmarknader</a:t>
            </a:r>
            <a:endParaRPr lang="nb-NO">
              <a:solidFill>
                <a:schemeClr val="bg2">
                  <a:lumMod val="10000"/>
                </a:schemeClr>
              </a:solidFill>
            </a:endParaRPr>
          </a:p>
        </p:txBody>
      </p:sp>
      <p:sp>
        <p:nvSpPr>
          <p:cNvPr id="3" name="Plassholder for innhold 2"/>
          <p:cNvSpPr>
            <a:spLocks noGrp="1"/>
          </p:cNvSpPr>
          <p:nvPr>
            <p:ph idx="1"/>
          </p:nvPr>
        </p:nvSpPr>
        <p:spPr>
          <a:xfrm>
            <a:off x="527347" y="1189554"/>
            <a:ext cx="5944034" cy="1275809"/>
          </a:xfrm>
        </p:spPr>
        <p:txBody>
          <a:bodyPr>
            <a:noAutofit/>
          </a:bodyPr>
          <a:lstStyle/>
          <a:p>
            <a:r>
              <a:rPr lang="nn-NO" sz="2000" dirty="0"/>
              <a:t>Bykle er senterkommune for Valle, men låg </a:t>
            </a:r>
            <a:r>
              <a:rPr lang="nn-NO" sz="2000" dirty="0" err="1"/>
              <a:t>sentralitet</a:t>
            </a:r>
            <a:r>
              <a:rPr lang="nn-NO" sz="2000" dirty="0"/>
              <a:t> gjer at </a:t>
            </a:r>
            <a:r>
              <a:rPr lang="nn-NO" sz="2000"/>
              <a:t>heile 78 </a:t>
            </a:r>
            <a:r>
              <a:rPr lang="nn-NO" sz="2000" dirty="0"/>
              <a:t>% av sysselsette med bustad i Bykle arbeider i Bykle per 4. kvartal 2025 (SSB). 5 % arbeider i Valle kommune.</a:t>
            </a:r>
          </a:p>
          <a:p>
            <a:endParaRPr lang="nb-NO" sz="2000" i="1" dirty="0"/>
          </a:p>
        </p:txBody>
      </p:sp>
      <p:sp>
        <p:nvSpPr>
          <p:cNvPr id="29" name="TekstSylinder 28"/>
          <p:cNvSpPr txBox="1"/>
          <p:nvPr/>
        </p:nvSpPr>
        <p:spPr>
          <a:xfrm>
            <a:off x="4732560" y="2763082"/>
            <a:ext cx="1793966" cy="646331"/>
          </a:xfrm>
          <a:prstGeom prst="rect">
            <a:avLst/>
          </a:prstGeom>
          <a:noFill/>
        </p:spPr>
        <p:txBody>
          <a:bodyPr wrap="square" rtlCol="0">
            <a:spAutoFit/>
          </a:bodyPr>
          <a:lstStyle/>
          <a:p>
            <a:pPr algn="l"/>
            <a:r>
              <a:rPr lang="nn-NO" sz="1200" dirty="0"/>
              <a:t>Kommunens viktigaste pendlingsrelasjonar per 4. </a:t>
            </a:r>
            <a:r>
              <a:rPr lang="nn-NO" sz="1200" dirty="0" err="1"/>
              <a:t>kv</a:t>
            </a:r>
            <a:r>
              <a:rPr lang="nn-NO" sz="1200" dirty="0"/>
              <a:t> 2025 (SSB)</a:t>
            </a:r>
          </a:p>
        </p:txBody>
      </p:sp>
      <p:pic>
        <p:nvPicPr>
          <p:cNvPr id="2050" name="Picture 2" descr="Kart som viser 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754326"/>
          </a:xfrm>
          <a:prstGeom prst="rect">
            <a:avLst/>
          </a:prstGeom>
          <a:noFill/>
        </p:spPr>
        <p:txBody>
          <a:bodyPr wrap="square" rtlCol="0">
            <a:spAutoFit/>
          </a:bodyPr>
          <a:lstStyle/>
          <a:p>
            <a:pPr lvl="0">
              <a:defRPr/>
            </a:pPr>
            <a:r>
              <a:rPr lang="nn-NO" sz="1200" i="1">
                <a:solidFill>
                  <a:srgbClr val="ECEAE6">
                    <a:lumMod val="10000"/>
                  </a:srgbClr>
                </a:solidFill>
              </a:rPr>
              <a:t>Definisjon:</a:t>
            </a:r>
            <a:br>
              <a:rPr lang="nn-NO" sz="1200" i="1">
                <a:solidFill>
                  <a:srgbClr val="ECEAE6">
                    <a:lumMod val="10000"/>
                  </a:srgbClr>
                </a:solidFill>
              </a:rPr>
            </a:br>
            <a:r>
              <a:rPr lang="nn-NO" sz="1200" i="1">
                <a:solidFill>
                  <a:srgbClr val="ECEAE6">
                    <a:lumMod val="10000"/>
                  </a:srgbClr>
                </a:solidFill>
              </a:rPr>
              <a:t>Ein region med felles marknader for arbeidskraft og arbeidsplassar, der innbyggarane ikkje treng å flytte eller bruke </a:t>
            </a:r>
            <a:r>
              <a:rPr lang="nn-NO" sz="1200" i="1" err="1">
                <a:solidFill>
                  <a:srgbClr val="ECEAE6">
                    <a:lumMod val="10000"/>
                  </a:srgbClr>
                </a:solidFill>
              </a:rPr>
              <a:t>vesentlig</a:t>
            </a:r>
            <a:r>
              <a:rPr lang="nn-NO" sz="1200" i="1">
                <a:solidFill>
                  <a:srgbClr val="ECEAE6">
                    <a:lumMod val="10000"/>
                  </a:srgbClr>
                </a:solidFill>
              </a:rPr>
              <a:t> tid på å reise for å arbeide</a:t>
            </a: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056997" y="6213098"/>
            <a:ext cx="1903562" cy="276999"/>
          </a:xfrm>
          <a:prstGeom prst="rect">
            <a:avLst/>
          </a:prstGeom>
          <a:noFill/>
        </p:spPr>
        <p:txBody>
          <a:bodyPr wrap="square" rtlCol="0">
            <a:spAutoFit/>
          </a:bodyPr>
          <a:lstStyle/>
          <a:p>
            <a:r>
              <a:rPr lang="nb-NO" sz="1200"/>
              <a:t>Kjelde: TØI 1713/2019</a:t>
            </a:r>
          </a:p>
        </p:txBody>
      </p:sp>
      <p:sp>
        <p:nvSpPr>
          <p:cNvPr id="6" name="TekstSylinder 5">
            <a:extLst>
              <a:ext uri="{FF2B5EF4-FFF2-40B4-BE49-F238E27FC236}">
                <a16:creationId xmlns:a16="http://schemas.microsoft.com/office/drawing/2014/main" id="{2505F937-B44E-072E-A8F2-84674D861A33}"/>
              </a:ext>
            </a:extLst>
          </p:cNvPr>
          <p:cNvSpPr txBox="1"/>
          <p:nvPr/>
        </p:nvSpPr>
        <p:spPr>
          <a:xfrm>
            <a:off x="7950914" y="6146527"/>
            <a:ext cx="2067793" cy="369332"/>
          </a:xfrm>
          <a:prstGeom prst="rect">
            <a:avLst/>
          </a:prstGeom>
          <a:noFill/>
        </p:spPr>
        <p:txBody>
          <a:bodyPr wrap="square" rtlCol="0">
            <a:spAutoFit/>
          </a:bodyPr>
          <a:lstStyle/>
          <a:p>
            <a:pPr algn="l"/>
            <a:r>
              <a:rPr lang="nb-NO">
                <a:hlinkClick r:id="rId4"/>
              </a:rPr>
              <a:t>Rapport pendling</a:t>
            </a:r>
            <a:endParaRPr lang="nb-NO"/>
          </a:p>
        </p:txBody>
      </p:sp>
      <p:graphicFrame>
        <p:nvGraphicFramePr>
          <p:cNvPr id="40" name="Tabell 39">
            <a:extLst>
              <a:ext uri="{FF2B5EF4-FFF2-40B4-BE49-F238E27FC236}">
                <a16:creationId xmlns:a16="http://schemas.microsoft.com/office/drawing/2014/main" id="{675FAD09-3B9B-2BA8-66FC-B0F28D2689D9}"/>
              </a:ext>
            </a:extLst>
          </p:cNvPr>
          <p:cNvGraphicFramePr>
            <a:graphicFrameLocks noGrp="1"/>
          </p:cNvGraphicFramePr>
          <p:nvPr>
            <p:extLst>
              <p:ext uri="{D42A27DB-BD31-4B8C-83A1-F6EECF244321}">
                <p14:modId xmlns:p14="http://schemas.microsoft.com/office/powerpoint/2010/main" val="3105423082"/>
              </p:ext>
            </p:extLst>
          </p:nvPr>
        </p:nvGraphicFramePr>
        <p:xfrm>
          <a:off x="764433" y="2763082"/>
          <a:ext cx="3670301" cy="1143000"/>
        </p:xfrm>
        <a:graphic>
          <a:graphicData uri="http://schemas.openxmlformats.org/drawingml/2006/table">
            <a:tbl>
              <a:tblPr firstRow="1"/>
              <a:tblGrid>
                <a:gridCol w="1433860">
                  <a:extLst>
                    <a:ext uri="{9D8B030D-6E8A-4147-A177-3AD203B41FA5}">
                      <a16:colId xmlns:a16="http://schemas.microsoft.com/office/drawing/2014/main" val="3404121973"/>
                    </a:ext>
                  </a:extLst>
                </a:gridCol>
                <a:gridCol w="1386155">
                  <a:extLst>
                    <a:ext uri="{9D8B030D-6E8A-4147-A177-3AD203B41FA5}">
                      <a16:colId xmlns:a16="http://schemas.microsoft.com/office/drawing/2014/main" val="348079133"/>
                    </a:ext>
                  </a:extLst>
                </a:gridCol>
                <a:gridCol w="850286">
                  <a:extLst>
                    <a:ext uri="{9D8B030D-6E8A-4147-A177-3AD203B41FA5}">
                      <a16:colId xmlns:a16="http://schemas.microsoft.com/office/drawing/2014/main" val="992279881"/>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747748288"/>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453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889653662"/>
                  </a:ext>
                </a:extLst>
              </a:tr>
              <a:tr h="228600">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874428031"/>
                  </a:ext>
                </a:extLst>
              </a:tr>
              <a:tr h="228600">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531928223"/>
                  </a:ext>
                </a:extLst>
              </a:tr>
              <a:tr h="228600">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635389155"/>
                  </a:ext>
                </a:extLst>
              </a:tr>
            </a:tbl>
          </a:graphicData>
        </a:graphic>
      </p:graphicFrame>
      <p:graphicFrame>
        <p:nvGraphicFramePr>
          <p:cNvPr id="41" name="Tabell 40">
            <a:extLst>
              <a:ext uri="{FF2B5EF4-FFF2-40B4-BE49-F238E27FC236}">
                <a16:creationId xmlns:a16="http://schemas.microsoft.com/office/drawing/2014/main" id="{AE6073A8-0ECC-76B0-9392-335D742B0FA1}"/>
              </a:ext>
            </a:extLst>
          </p:cNvPr>
          <p:cNvGraphicFramePr>
            <a:graphicFrameLocks noGrp="1"/>
          </p:cNvGraphicFramePr>
          <p:nvPr>
            <p:extLst>
              <p:ext uri="{D42A27DB-BD31-4B8C-83A1-F6EECF244321}">
                <p14:modId xmlns:p14="http://schemas.microsoft.com/office/powerpoint/2010/main" val="2781744813"/>
              </p:ext>
            </p:extLst>
          </p:nvPr>
        </p:nvGraphicFramePr>
        <p:xfrm>
          <a:off x="729163" y="4284480"/>
          <a:ext cx="3670301" cy="1143000"/>
        </p:xfrm>
        <a:graphic>
          <a:graphicData uri="http://schemas.openxmlformats.org/drawingml/2006/table">
            <a:tbl>
              <a:tblPr firstRow="1"/>
              <a:tblGrid>
                <a:gridCol w="1483685">
                  <a:extLst>
                    <a:ext uri="{9D8B030D-6E8A-4147-A177-3AD203B41FA5}">
                      <a16:colId xmlns:a16="http://schemas.microsoft.com/office/drawing/2014/main" val="1849778223"/>
                    </a:ext>
                  </a:extLst>
                </a:gridCol>
                <a:gridCol w="1380744">
                  <a:extLst>
                    <a:ext uri="{9D8B030D-6E8A-4147-A177-3AD203B41FA5}">
                      <a16:colId xmlns:a16="http://schemas.microsoft.com/office/drawing/2014/main" val="1763475234"/>
                    </a:ext>
                  </a:extLst>
                </a:gridCol>
                <a:gridCol w="805872">
                  <a:extLst>
                    <a:ext uri="{9D8B030D-6E8A-4147-A177-3AD203B41FA5}">
                      <a16:colId xmlns:a16="http://schemas.microsoft.com/office/drawing/2014/main" val="3482818303"/>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547416279"/>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453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52577068"/>
                  </a:ext>
                </a:extLst>
              </a:tr>
              <a:tr h="228600">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292895962"/>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904321102"/>
                  </a:ext>
                </a:extLst>
              </a:tr>
              <a:tr h="228600">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Bykle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704855511"/>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6027" y="314534"/>
            <a:ext cx="10153651" cy="685606"/>
          </a:xfrm>
        </p:spPr>
        <p:txBody>
          <a:bodyPr/>
          <a:lstStyle/>
          <a:p>
            <a:r>
              <a:rPr lang="nn-NO"/>
              <a:t>Sektorfordeling og tilsetteutvikling</a:t>
            </a:r>
          </a:p>
        </p:txBody>
      </p:sp>
      <p:sp>
        <p:nvSpPr>
          <p:cNvPr id="10" name="TekstSylinder 9"/>
          <p:cNvSpPr txBox="1"/>
          <p:nvPr/>
        </p:nvSpPr>
        <p:spPr>
          <a:xfrm>
            <a:off x="676027" y="4596036"/>
            <a:ext cx="5865341" cy="830997"/>
          </a:xfrm>
          <a:prstGeom prst="rect">
            <a:avLst/>
          </a:prstGeom>
          <a:noFill/>
        </p:spPr>
        <p:txBody>
          <a:bodyPr wrap="square" rtlCol="0">
            <a:spAutoFit/>
          </a:bodyPr>
          <a:lstStyle/>
          <a:p>
            <a:pPr algn="l"/>
            <a:r>
              <a:rPr lang="nn-NO" sz="1600" dirty="0"/>
              <a:t>Bykle har ein lågare </a:t>
            </a:r>
            <a:r>
              <a:rPr lang="nn-NO" sz="1600" dirty="0" err="1"/>
              <a:t>andel</a:t>
            </a:r>
            <a:r>
              <a:rPr lang="nn-NO" sz="1600" dirty="0"/>
              <a:t> tilsette i privat sektor enn snittet for Agder og Norge. </a:t>
            </a:r>
            <a:r>
              <a:rPr lang="nn-NO" sz="1600" dirty="0" err="1"/>
              <a:t>Andelen</a:t>
            </a:r>
            <a:r>
              <a:rPr lang="nn-NO" sz="1600" dirty="0"/>
              <a:t> har variert mykje i perioden frå 2020-2025.</a:t>
            </a:r>
          </a:p>
        </p:txBody>
      </p:sp>
      <p:graphicFrame>
        <p:nvGraphicFramePr>
          <p:cNvPr id="7" name="Tabell 6">
            <a:extLst>
              <a:ext uri="{FF2B5EF4-FFF2-40B4-BE49-F238E27FC236}">
                <a16:creationId xmlns:a16="http://schemas.microsoft.com/office/drawing/2014/main" id="{1F0B3723-D704-9465-BE89-83D5B3CF71EC}"/>
              </a:ext>
            </a:extLst>
          </p:cNvPr>
          <p:cNvGraphicFramePr>
            <a:graphicFrameLocks noGrp="1"/>
          </p:cNvGraphicFramePr>
          <p:nvPr>
            <p:extLst>
              <p:ext uri="{D42A27DB-BD31-4B8C-83A1-F6EECF244321}">
                <p14:modId xmlns:p14="http://schemas.microsoft.com/office/powerpoint/2010/main" val="3764616785"/>
              </p:ext>
            </p:extLst>
          </p:nvPr>
        </p:nvGraphicFramePr>
        <p:xfrm>
          <a:off x="7679278" y="4684396"/>
          <a:ext cx="4335939" cy="1252035"/>
        </p:xfrm>
        <a:graphic>
          <a:graphicData uri="http://schemas.openxmlformats.org/drawingml/2006/table">
            <a:tbl>
              <a:tblPr firstRow="1"/>
              <a:tblGrid>
                <a:gridCol w="1611026">
                  <a:extLst>
                    <a:ext uri="{9D8B030D-6E8A-4147-A177-3AD203B41FA5}">
                      <a16:colId xmlns:a16="http://schemas.microsoft.com/office/drawing/2014/main" val="3407798164"/>
                    </a:ext>
                  </a:extLst>
                </a:gridCol>
                <a:gridCol w="566928">
                  <a:extLst>
                    <a:ext uri="{9D8B030D-6E8A-4147-A177-3AD203B41FA5}">
                      <a16:colId xmlns:a16="http://schemas.microsoft.com/office/drawing/2014/main" val="149152731"/>
                    </a:ext>
                  </a:extLst>
                </a:gridCol>
                <a:gridCol w="523669">
                  <a:extLst>
                    <a:ext uri="{9D8B030D-6E8A-4147-A177-3AD203B41FA5}">
                      <a16:colId xmlns:a16="http://schemas.microsoft.com/office/drawing/2014/main" val="2192559171"/>
                    </a:ext>
                  </a:extLst>
                </a:gridCol>
                <a:gridCol w="700422">
                  <a:extLst>
                    <a:ext uri="{9D8B030D-6E8A-4147-A177-3AD203B41FA5}">
                      <a16:colId xmlns:a16="http://schemas.microsoft.com/office/drawing/2014/main" val="1795999730"/>
                    </a:ext>
                  </a:extLst>
                </a:gridCol>
                <a:gridCol w="933894">
                  <a:extLst>
                    <a:ext uri="{9D8B030D-6E8A-4147-A177-3AD203B41FA5}">
                      <a16:colId xmlns:a16="http://schemas.microsoft.com/office/drawing/2014/main" val="1943759457"/>
                    </a:ext>
                  </a:extLst>
                </a:gridCol>
              </a:tblGrid>
              <a:tr h="122088">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Bykle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448382224"/>
                  </a:ext>
                </a:extLst>
              </a:tr>
              <a:tr h="122088">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8235477"/>
                  </a:ext>
                </a:extLst>
              </a:tr>
              <a:tr h="201445">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1191846"/>
                  </a:ext>
                </a:extLst>
              </a:tr>
              <a:tr h="201445">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4996825"/>
                  </a:ext>
                </a:extLst>
              </a:tr>
              <a:tr h="122088">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0941340"/>
                  </a:ext>
                </a:extLst>
              </a:tr>
              <a:tr h="201445">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34,7 %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2078938"/>
                  </a:ext>
                </a:extLst>
              </a:tr>
              <a:tr h="122088">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56,6 %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12837458"/>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935125213"/>
              </p:ext>
            </p:extLst>
          </p:nvPr>
        </p:nvGraphicFramePr>
        <p:xfrm>
          <a:off x="551172" y="1245513"/>
          <a:ext cx="6115050" cy="3105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Diagram 5"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099783555"/>
              </p:ext>
            </p:extLst>
          </p:nvPr>
        </p:nvGraphicFramePr>
        <p:xfrm>
          <a:off x="6962775" y="1245513"/>
          <a:ext cx="5229225" cy="325333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9072" y="398150"/>
            <a:ext cx="10153651" cy="685606"/>
          </a:xfrm>
        </p:spPr>
        <p:txBody>
          <a:bodyPr/>
          <a:lstStyle/>
          <a:p>
            <a:r>
              <a:rPr lang="nb-NO" dirty="0"/>
              <a:t>Næringsstruktur – 4. kvartal 2025</a:t>
            </a:r>
          </a:p>
        </p:txBody>
      </p:sp>
      <p:sp>
        <p:nvSpPr>
          <p:cNvPr id="10" name="TekstSylinder 9"/>
          <p:cNvSpPr txBox="1"/>
          <p:nvPr/>
        </p:nvSpPr>
        <p:spPr>
          <a:xfrm>
            <a:off x="679072" y="5122794"/>
            <a:ext cx="10510287" cy="830997"/>
          </a:xfrm>
          <a:prstGeom prst="rect">
            <a:avLst/>
          </a:prstGeom>
          <a:noFill/>
        </p:spPr>
        <p:txBody>
          <a:bodyPr wrap="square" rtlCol="0">
            <a:spAutoFit/>
          </a:bodyPr>
          <a:lstStyle/>
          <a:p>
            <a:r>
              <a:rPr lang="nn-NO" sz="1600" dirty="0"/>
              <a:t>Hovden hytteservice AS (Grunnarbeid) er den største private </a:t>
            </a:r>
            <a:r>
              <a:rPr lang="nn-NO" sz="1600" dirty="0" err="1"/>
              <a:t>arbeidsgiveren</a:t>
            </a:r>
            <a:r>
              <a:rPr lang="nn-NO" sz="1600" dirty="0"/>
              <a:t> i Bykle (bygg- og anleggsbedrift). </a:t>
            </a:r>
          </a:p>
          <a:p>
            <a:endParaRPr lang="nn-NO" sz="1600" dirty="0"/>
          </a:p>
          <a:p>
            <a:r>
              <a:rPr lang="nn-NO" sz="1600" dirty="0"/>
              <a:t>Den største </a:t>
            </a:r>
            <a:r>
              <a:rPr lang="nn-NO" sz="1600" dirty="0" err="1"/>
              <a:t>industribedriften</a:t>
            </a:r>
            <a:r>
              <a:rPr lang="nn-NO" sz="1600" dirty="0"/>
              <a:t> er Bykle </a:t>
            </a:r>
            <a:r>
              <a:rPr lang="nn-NO" sz="1600" dirty="0" err="1"/>
              <a:t>vindu</a:t>
            </a:r>
            <a:r>
              <a:rPr lang="nn-NO" sz="1600" dirty="0"/>
              <a:t> AS </a:t>
            </a:r>
            <a:r>
              <a:rPr lang="nn-NO" sz="1600" dirty="0" err="1"/>
              <a:t>avd</a:t>
            </a:r>
            <a:r>
              <a:rPr lang="nn-NO" sz="1600" dirty="0"/>
              <a:t>. Bykle.</a:t>
            </a:r>
          </a:p>
        </p:txBody>
      </p:sp>
      <p:sp>
        <p:nvSpPr>
          <p:cNvPr id="5" name="TekstSylinder 4">
            <a:extLst>
              <a:ext uri="{FF2B5EF4-FFF2-40B4-BE49-F238E27FC236}">
                <a16:creationId xmlns:a16="http://schemas.microsoft.com/office/drawing/2014/main" id="{B4FDDAF2-D48A-BE1F-44EE-3CC4B25A1BA5}"/>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6" name="Diagram 5"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887468328"/>
                  </p:ext>
                </p:extLst>
              </p:nvPr>
            </p:nvGraphicFramePr>
            <p:xfrm>
              <a:off x="455233" y="1466791"/>
              <a:ext cx="4811711"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6" name="Diagram 5"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455233" y="1466791"/>
                <a:ext cx="4811711" cy="3557588"/>
              </a:xfrm>
              <a:prstGeom prst="rect">
                <a:avLst/>
              </a:prstGeom>
            </p:spPr>
          </p:pic>
        </mc:Fallback>
      </mc:AlternateContent>
      <p:graphicFrame>
        <p:nvGraphicFramePr>
          <p:cNvPr id="7" name="Diagram 6"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1727202347"/>
              </p:ext>
            </p:extLst>
          </p:nvPr>
        </p:nvGraphicFramePr>
        <p:xfrm>
          <a:off x="5358384" y="1466791"/>
          <a:ext cx="6788140"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3"/>
            <a:ext cx="10171112" cy="2083625"/>
          </a:xfrm>
        </p:spPr>
        <p:txBody>
          <a:bodyPr/>
          <a:lstStyle/>
          <a:p>
            <a:pPr>
              <a:spcAft>
                <a:spcPts val="375"/>
              </a:spcAft>
            </a:pPr>
            <a:r>
              <a:rPr lang="nn-NO" i="1" noProof="0"/>
              <a:t>Regionplan Agder 2030 teiknar eit framtidsbilete der Agder er </a:t>
            </a:r>
            <a:r>
              <a:rPr lang="nn-NO" b="0" i="1" noProof="0">
                <a:solidFill>
                  <a:srgbClr val="000000"/>
                </a:solidFill>
                <a:effectLst/>
              </a:rPr>
              <a:t>eit meir inkluderande samfunn</a:t>
            </a:r>
            <a:r>
              <a:rPr lang="nn-NO" i="1" noProof="0">
                <a:solidFill>
                  <a:srgbClr val="000000"/>
                </a:solidFill>
              </a:rPr>
              <a:t>.</a:t>
            </a:r>
            <a:r>
              <a:rPr lang="nn-NO" b="0" i="1" noProof="0">
                <a:solidFill>
                  <a:srgbClr val="000000"/>
                </a:solidFill>
                <a:effectLst/>
              </a:rPr>
              <a:t> Fleire Egder lever aktive liv, og både deltar og bidrar i samfunnet.</a:t>
            </a:r>
          </a:p>
          <a:p>
            <a:pPr algn="l">
              <a:spcAft>
                <a:spcPts val="375"/>
              </a:spcAft>
            </a:pPr>
            <a:r>
              <a:rPr lang="nn-NO" b="0" i="1" noProof="0">
                <a:solidFill>
                  <a:srgbClr val="000000"/>
                </a:solidFill>
                <a:effectLst/>
              </a:rPr>
              <a:t>Utdanningstilbodet gir alle tilgang til arbeidsrelevant kompetanse, og fleire er i arbeid. Færre veks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24809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6862" y="295469"/>
            <a:ext cx="10153651" cy="685606"/>
          </a:xfrm>
        </p:spPr>
        <p:txBody>
          <a:bodyPr/>
          <a:lstStyle/>
          <a:p>
            <a:r>
              <a:rPr lang="nb-NO"/>
              <a:t>Grunnskulepoeng</a:t>
            </a:r>
          </a:p>
        </p:txBody>
      </p:sp>
      <p:sp>
        <p:nvSpPr>
          <p:cNvPr id="3" name="Plassholder for innhold 2"/>
          <p:cNvSpPr>
            <a:spLocks noGrp="1"/>
          </p:cNvSpPr>
          <p:nvPr>
            <p:ph idx="1"/>
          </p:nvPr>
        </p:nvSpPr>
        <p:spPr>
          <a:xfrm>
            <a:off x="516862" y="1300162"/>
            <a:ext cx="4316396" cy="4498817"/>
          </a:xfrm>
        </p:spPr>
        <p:txBody>
          <a:bodyPr/>
          <a:lstStyle/>
          <a:p>
            <a:r>
              <a:rPr lang="nn-NO" sz="2000" dirty="0"/>
              <a:t>Bykle ligg over fylkessnittet for grunnskulepoeng de siste 5 årene.</a:t>
            </a:r>
          </a:p>
          <a:p>
            <a:endParaRPr lang="nn-NO" sz="1000" dirty="0"/>
          </a:p>
          <a:p>
            <a:r>
              <a:rPr lang="nn-NO" sz="2000" dirty="0"/>
              <a:t>Det er ikkje statistikk </a:t>
            </a:r>
            <a:r>
              <a:rPr lang="nn-NO" sz="2000" dirty="0" err="1"/>
              <a:t>tilgjengelig</a:t>
            </a:r>
            <a:r>
              <a:rPr lang="nn-NO" sz="2000" dirty="0"/>
              <a:t> for 2023.</a:t>
            </a:r>
          </a:p>
          <a:p>
            <a:endParaRPr lang="nb-NO" sz="1000" dirty="0"/>
          </a:p>
          <a:p>
            <a:r>
              <a:rPr lang="nn-NO" sz="2000" dirty="0"/>
              <a:t>Grunnskulepoenga for 2020, 2021 og 2022 er basert på standpunkt, sidan eksamenar blei avlyst under pandemien. Dette gjer at grunnskulepoenga for desse åra ikkje utan vidare kan samanliknast med andre år.</a:t>
            </a:r>
          </a:p>
          <a:p>
            <a:endParaRPr lang="nb-NO" sz="2000" dirty="0"/>
          </a:p>
        </p:txBody>
      </p:sp>
      <p:sp>
        <p:nvSpPr>
          <p:cNvPr id="6" name="TekstSylinder 5">
            <a:extLst>
              <a:ext uri="{FF2B5EF4-FFF2-40B4-BE49-F238E27FC236}">
                <a16:creationId xmlns:a16="http://schemas.microsoft.com/office/drawing/2014/main" id="{F6B7381B-7856-DE24-4D61-F9170BBC9A82}"/>
              </a:ext>
            </a:extLst>
          </p:cNvPr>
          <p:cNvSpPr txBox="1"/>
          <p:nvPr/>
        </p:nvSpPr>
        <p:spPr>
          <a:xfrm>
            <a:off x="9298075" y="6193199"/>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2428947348"/>
              </p:ext>
            </p:extLst>
          </p:nvPr>
        </p:nvGraphicFramePr>
        <p:xfrm>
          <a:off x="5593687" y="1300162"/>
          <a:ext cx="6238649"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n-NO" dirty="0"/>
              <a:t>Fullføring vidaregåande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308324"/>
          </a:xfrm>
          <a:prstGeom prst="rect">
            <a:avLst/>
          </a:prstGeom>
          <a:noFill/>
        </p:spPr>
        <p:txBody>
          <a:bodyPr wrap="square" rtlCol="0">
            <a:spAutoFit/>
          </a:bodyPr>
          <a:lstStyle/>
          <a:p>
            <a:pPr marL="285750" indent="-285750">
              <a:buFont typeface="Arial" panose="020B0604020202020204" pitchFamily="34" charset="0"/>
              <a:buChar char="•"/>
            </a:pPr>
            <a:r>
              <a:rPr lang="nn-NO" dirty="0"/>
              <a:t>For 2018-kullet var fullføringsgrada i kommunen 100 %. </a:t>
            </a:r>
          </a:p>
          <a:p>
            <a:pPr marL="285750" indent="-285750">
              <a:buFont typeface="Arial" panose="020B0604020202020204" pitchFamily="34" charset="0"/>
              <a:buChar char="•"/>
            </a:pPr>
            <a:r>
              <a:rPr lang="nn-NO" dirty="0"/>
              <a:t>Nye prikkeregler for 2018-kullet kan gi utslag på gjennomføringsgraden.</a:t>
            </a:r>
          </a:p>
          <a:p>
            <a:pPr marL="285750" indent="-285750">
              <a:buFont typeface="Arial" panose="020B0604020202020204" pitchFamily="34" charset="0"/>
              <a:buChar char="•"/>
            </a:pPr>
            <a:r>
              <a:rPr lang="nn-NO" dirty="0"/>
              <a:t>Se </a:t>
            </a:r>
            <a:r>
              <a:rPr lang="nn-NO" dirty="0" err="1"/>
              <a:t>notater</a:t>
            </a:r>
            <a:r>
              <a:rPr lang="nn-NO" dirty="0"/>
              <a:t> for detaljer.</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C54D89AE-903D-B49B-1598-EEEACF6D939A}"/>
              </a:ext>
            </a:extLst>
          </p:cNvPr>
          <p:cNvGraphicFramePr>
            <a:graphicFrameLocks noGrp="1"/>
          </p:cNvGraphicFramePr>
          <p:nvPr>
            <p:extLst>
              <p:ext uri="{D42A27DB-BD31-4B8C-83A1-F6EECF244321}">
                <p14:modId xmlns:p14="http://schemas.microsoft.com/office/powerpoint/2010/main" val="1998486795"/>
              </p:ext>
            </p:extLst>
          </p:nvPr>
        </p:nvGraphicFramePr>
        <p:xfrm>
          <a:off x="749509" y="3482331"/>
          <a:ext cx="4038600" cy="1546860"/>
        </p:xfrm>
        <a:graphic>
          <a:graphicData uri="http://schemas.openxmlformats.org/drawingml/2006/table">
            <a:tbl>
              <a:tblPr firstRow="1"/>
              <a:tblGrid>
                <a:gridCol w="1054100">
                  <a:extLst>
                    <a:ext uri="{9D8B030D-6E8A-4147-A177-3AD203B41FA5}">
                      <a16:colId xmlns:a16="http://schemas.microsoft.com/office/drawing/2014/main" val="2297616966"/>
                    </a:ext>
                  </a:extLst>
                </a:gridCol>
                <a:gridCol w="1054100">
                  <a:extLst>
                    <a:ext uri="{9D8B030D-6E8A-4147-A177-3AD203B41FA5}">
                      <a16:colId xmlns:a16="http://schemas.microsoft.com/office/drawing/2014/main" val="1970611796"/>
                    </a:ext>
                  </a:extLst>
                </a:gridCol>
                <a:gridCol w="965200">
                  <a:extLst>
                    <a:ext uri="{9D8B030D-6E8A-4147-A177-3AD203B41FA5}">
                      <a16:colId xmlns:a16="http://schemas.microsoft.com/office/drawing/2014/main" val="812815702"/>
                    </a:ext>
                  </a:extLst>
                </a:gridCol>
                <a:gridCol w="965200">
                  <a:extLst>
                    <a:ext uri="{9D8B030D-6E8A-4147-A177-3AD203B41FA5}">
                      <a16:colId xmlns:a16="http://schemas.microsoft.com/office/drawing/2014/main" val="1620437081"/>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907309730"/>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Bykle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10,0 %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90,0 %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7928935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100,0 %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2179880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16,7 %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83,3 %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0274206"/>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7730869"/>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49757339"/>
                  </a:ext>
                </a:extLst>
              </a:tr>
              <a:tr h="220980">
                <a:tc vMerge="1">
                  <a:txBody>
                    <a:bodyPr/>
                    <a:lstStyle/>
                    <a:p>
                      <a:endParaRPr lang="nb-NO"/>
                    </a:p>
                  </a:txBody>
                  <a:tcPr/>
                </a:tc>
                <a:tc>
                  <a:txBody>
                    <a:bodyPr/>
                    <a:lstStyle/>
                    <a:p>
                      <a:pPr algn="l" fontAlgn="b"/>
                      <a:r>
                        <a:rPr lang="nb-NO" sz="1300" b="0" i="0" u="none" strike="noStrike" dirty="0">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56368621"/>
                  </a:ext>
                </a:extLst>
              </a:tr>
            </a:tbl>
          </a:graphicData>
        </a:graphic>
      </p:graphicFrame>
      <p:sp>
        <p:nvSpPr>
          <p:cNvPr id="2" name="TekstSylinder 1"/>
          <p:cNvSpPr txBox="1"/>
          <p:nvPr/>
        </p:nvSpPr>
        <p:spPr>
          <a:xfrm>
            <a:off x="5627077" y="6199833"/>
            <a:ext cx="5429699" cy="276999"/>
          </a:xfrm>
          <a:prstGeom prst="rect">
            <a:avLst/>
          </a:prstGeom>
          <a:noFill/>
        </p:spPr>
        <p:txBody>
          <a:bodyPr wrap="square" rtlCol="0">
            <a:spAutoFit/>
          </a:bodyPr>
          <a:lstStyle/>
          <a:p>
            <a:pPr algn="l"/>
            <a:r>
              <a:rPr lang="nn-NO" sz="1200"/>
              <a:t>Eventuelle 0-verdiar skyldas at bakgrunnsdata er undertrykt grunna lite utval.</a:t>
            </a:r>
          </a:p>
        </p:txBody>
      </p:sp>
      <p:sp>
        <p:nvSpPr>
          <p:cNvPr id="6" name="TekstSylinder 5">
            <a:extLst>
              <a:ext uri="{FF2B5EF4-FFF2-40B4-BE49-F238E27FC236}">
                <a16:creationId xmlns:a16="http://schemas.microsoft.com/office/drawing/2014/main" id="{C63D9816-C3B1-958F-BF1E-604A08593E7B}"/>
              </a:ext>
            </a:extLst>
          </p:cNvPr>
          <p:cNvSpPr txBox="1"/>
          <p:nvPr/>
        </p:nvSpPr>
        <p:spPr>
          <a:xfrm>
            <a:off x="586182" y="5499327"/>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5" name="Diagram 4"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1806496"/>
              </p:ext>
            </p:extLst>
          </p:nvPr>
        </p:nvGraphicFramePr>
        <p:xfrm>
          <a:off x="5311902" y="1247944"/>
          <a:ext cx="674369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n-NO"/>
              <a:t>Lærekontraktar kommunal og privat sektor</a:t>
            </a:r>
          </a:p>
        </p:txBody>
      </p:sp>
      <p:sp>
        <p:nvSpPr>
          <p:cNvPr id="12" name="TekstSylinder 11"/>
          <p:cNvSpPr txBox="1"/>
          <p:nvPr/>
        </p:nvSpPr>
        <p:spPr>
          <a:xfrm>
            <a:off x="395424" y="1121307"/>
            <a:ext cx="4346591" cy="3139321"/>
          </a:xfrm>
          <a:prstGeom prst="rect">
            <a:avLst/>
          </a:prstGeom>
          <a:noFill/>
        </p:spPr>
        <p:txBody>
          <a:bodyPr wrap="square" rtlCol="0">
            <a:spAutoFit/>
          </a:bodyPr>
          <a:lstStyle/>
          <a:p>
            <a:pPr marL="285750" indent="-285750">
              <a:buFont typeface="Arial" panose="020B0604020202020204" pitchFamily="34" charset="0"/>
              <a:buChar char="•"/>
            </a:pPr>
            <a:r>
              <a:rPr lang="nn-NO" dirty="0"/>
              <a:t>Bykle er ein av fem kommunar som har nådd målsetjinga om tre lærekontraktar i kommunal sektor per 1000 innbyggarar i 2026.</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Bykle har 4 lærekontraktar i kommunal sektor.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Bykle har 7 lærekontraktar per 1000 innbyggarar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2600300373"/>
              </p:ext>
            </p:extLst>
          </p:nvPr>
        </p:nvGraphicFramePr>
        <p:xfrm>
          <a:off x="5067224" y="1205865"/>
          <a:ext cx="6924675"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207458624"/>
              </p:ext>
            </p:extLst>
          </p:nvPr>
        </p:nvGraphicFramePr>
        <p:xfrm>
          <a:off x="5067224" y="3696176"/>
          <a:ext cx="6924675"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47830" y="308045"/>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D2BE0824-1FD6-AFDA-EC44-C0B9C2A0A0B3}"/>
              </a:ext>
            </a:extLst>
          </p:cNvPr>
          <p:cNvSpPr txBox="1"/>
          <p:nvPr/>
        </p:nvSpPr>
        <p:spPr>
          <a:xfrm>
            <a:off x="9259174" y="6257666"/>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8D6553AE-EA36-BE44-761D-6AB78DEEF6DE}"/>
              </a:ext>
            </a:extLst>
          </p:cNvPr>
          <p:cNvGraphicFramePr>
            <a:graphicFrameLocks noGrp="1"/>
          </p:cNvGraphicFramePr>
          <p:nvPr>
            <p:extLst>
              <p:ext uri="{D42A27DB-BD31-4B8C-83A1-F6EECF244321}">
                <p14:modId xmlns:p14="http://schemas.microsoft.com/office/powerpoint/2010/main" val="3746595884"/>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Bykle</a:t>
                      </a:r>
                    </a:p>
                  </a:txBody>
                  <a:tcPr anchor="ctr"/>
                </a:tc>
                <a:tc>
                  <a:txBody>
                    <a:bodyPr/>
                    <a:lstStyle/>
                    <a:p>
                      <a:pPr algn="ctr"/>
                      <a:r>
                        <a:rPr lang="nb-NO" sz="1400" b="0" dirty="0"/>
                        <a:t>25,1</a:t>
                      </a:r>
                    </a:p>
                  </a:txBody>
                  <a:tcPr anchor="ctr"/>
                </a:tc>
                <a:tc>
                  <a:txBody>
                    <a:bodyPr/>
                    <a:lstStyle/>
                    <a:p>
                      <a:pPr algn="ctr"/>
                      <a:r>
                        <a:rPr lang="nb-NO" sz="1400" b="0" dirty="0"/>
                        <a:t>18,7</a:t>
                      </a:r>
                    </a:p>
                  </a:txBody>
                  <a:tcPr anchor="ctr"/>
                </a:tc>
                <a:tc>
                  <a:txBody>
                    <a:bodyPr/>
                    <a:lstStyle/>
                    <a:p>
                      <a:pPr algn="ctr"/>
                      <a:r>
                        <a:rPr lang="nb-NO" sz="1400" b="0" dirty="0"/>
                        <a:t>30,9</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6FEAC804-5D33-2F64-6DDE-4DFF41A7307B}"/>
              </a:ext>
            </a:extLst>
          </p:cNvPr>
          <p:cNvGraphicFramePr>
            <a:graphicFrameLocks/>
          </p:cNvGraphicFramePr>
          <p:nvPr>
            <p:extLst>
              <p:ext uri="{D42A27DB-BD31-4B8C-83A1-F6EECF244321}">
                <p14:modId xmlns:p14="http://schemas.microsoft.com/office/powerpoint/2010/main" val="999389593"/>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Bilde 4">
            <a:extLst>
              <a:ext uri="{FF2B5EF4-FFF2-40B4-BE49-F238E27FC236}">
                <a16:creationId xmlns:a16="http://schemas.microsoft.com/office/drawing/2014/main" id="{830B2E53-31F6-6DAF-372B-346988786C83}"/>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n-NO"/>
              <a:t>Sysselsetjing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indent="-285750">
              <a:buFont typeface="Arial" panose="020B0604020202020204" pitchFamily="34" charset="0"/>
              <a:buChar char="•"/>
            </a:pPr>
            <a:r>
              <a:rPr lang="nn-NO"/>
              <a:t>Blant innvandrarar – og særleg innvandrarar frå Gruppe 2-land – er det ein betydeleg lågare sysselsetjing enn befolkninga elles. </a:t>
            </a:r>
          </a:p>
          <a:p>
            <a:endParaRPr lang="nn-NO"/>
          </a:p>
          <a:p>
            <a:pPr marL="285750" indent="-285750">
              <a:buFont typeface="Arial" panose="020B0604020202020204" pitchFamily="34" charset="0"/>
              <a:buChar char="•"/>
            </a:pPr>
            <a:r>
              <a:rPr lang="nn-NO"/>
              <a:t>Tala understrek verdien av ei målretta satsing på kvalifisering og </a:t>
            </a:r>
            <a:r>
              <a:rPr lang="nn-NO" err="1"/>
              <a:t>inkludering</a:t>
            </a:r>
            <a:r>
              <a:rPr lang="nn-NO"/>
              <a:t> av innvandrarar frå Gruppe 2-land til arbeidslivet.</a:t>
            </a:r>
          </a:p>
        </p:txBody>
      </p:sp>
      <p:sp>
        <p:nvSpPr>
          <p:cNvPr id="5" name="TekstSylinder 4">
            <a:extLst>
              <a:ext uri="{FF2B5EF4-FFF2-40B4-BE49-F238E27FC236}">
                <a16:creationId xmlns:a16="http://schemas.microsoft.com/office/drawing/2014/main" id="{840D177B-7987-CEFC-B0F9-AC5BEDD35DAF}"/>
              </a:ext>
            </a:extLst>
          </p:cNvPr>
          <p:cNvSpPr txBox="1"/>
          <p:nvPr/>
        </p:nvSpPr>
        <p:spPr>
          <a:xfrm>
            <a:off x="759937" y="5339514"/>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7" name="Diagram 6"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140886107"/>
              </p:ext>
            </p:extLst>
          </p:nvPr>
        </p:nvGraphicFramePr>
        <p:xfrm>
          <a:off x="3950208" y="1175211"/>
          <a:ext cx="8010144" cy="385095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a:t>Vedvarende lavinntekt</a:t>
            </a:r>
          </a:p>
        </p:txBody>
      </p:sp>
      <p:sp>
        <p:nvSpPr>
          <p:cNvPr id="3" name="TekstSylinder 2"/>
          <p:cNvSpPr txBox="1"/>
          <p:nvPr/>
        </p:nvSpPr>
        <p:spPr>
          <a:xfrm>
            <a:off x="353387" y="1097815"/>
            <a:ext cx="3456613" cy="3970318"/>
          </a:xfrm>
          <a:prstGeom prst="rect">
            <a:avLst/>
          </a:prstGeom>
          <a:noFill/>
        </p:spPr>
        <p:txBody>
          <a:bodyPr wrap="square" rtlCol="0">
            <a:spAutoFit/>
          </a:bodyPr>
          <a:lstStyle/>
          <a:p>
            <a:pPr marL="285750" indent="-285750">
              <a:buFont typeface="Arial" panose="020B0604020202020204" pitchFamily="34" charset="0"/>
              <a:buChar char="•"/>
            </a:pPr>
            <a:r>
              <a:rPr lang="nn-NO" dirty="0"/>
              <a:t>Inntekt og økonomi er grunnleggande påverknadsfaktorar for helse, og forsking har vist at det er ein samanheng mellom inntektsnivå og helsetilstand.</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Låginntekt aukar sannsynet for dårleg sjølvopplevd helse, sjukdom og for tidleg død.</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err="1"/>
              <a:t>Andel</a:t>
            </a:r>
            <a:r>
              <a:rPr lang="nn-NO" dirty="0"/>
              <a:t> personar i hushald med låginntekt har auka meir i Agder enn i Norge elles. </a:t>
            </a:r>
          </a:p>
        </p:txBody>
      </p:sp>
      <p:sp>
        <p:nvSpPr>
          <p:cNvPr id="4" name="TekstSylinder 3">
            <a:extLst>
              <a:ext uri="{FF2B5EF4-FFF2-40B4-BE49-F238E27FC236}">
                <a16:creationId xmlns:a16="http://schemas.microsoft.com/office/drawing/2014/main" id="{CFDC773C-7438-D5FB-1F36-8B62178E9B32}"/>
              </a:ext>
            </a:extLst>
          </p:cNvPr>
          <p:cNvSpPr txBox="1"/>
          <p:nvPr/>
        </p:nvSpPr>
        <p:spPr>
          <a:xfrm>
            <a:off x="673380" y="5328939"/>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1588938204"/>
              </p:ext>
            </p:extLst>
          </p:nvPr>
        </p:nvGraphicFramePr>
        <p:xfrm>
          <a:off x="3974025" y="1097815"/>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3838775" cy="3693319"/>
          </a:xfrm>
          <a:prstGeom prst="rect">
            <a:avLst/>
          </a:prstGeom>
          <a:noFill/>
        </p:spPr>
        <p:txBody>
          <a:bodyPr wrap="square" rtlCol="0">
            <a:spAutoFit/>
          </a:bodyPr>
          <a:lstStyle/>
          <a:p>
            <a:pPr marL="285750" indent="-285750">
              <a:buFont typeface="Arial" panose="020B0604020202020204" pitchFamily="34" charset="0"/>
              <a:buChar char="•"/>
            </a:pPr>
            <a:r>
              <a:rPr lang="nn-NO"/>
              <a:t>Den offentlige tannhelsetenesta overvakar tannhelsa i den unge befolkninga gjennom systematiske registreringar av </a:t>
            </a:r>
            <a:r>
              <a:rPr lang="nn-NO" err="1"/>
              <a:t>antal</a:t>
            </a:r>
            <a:r>
              <a:rPr lang="nn-NO"/>
              <a:t> nye hol, tannflater med fyllingar og tapte tenner (DMFT). </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a:t>Registreringane gir eit grovt mål på utviklinga i tannhelsa over fleire år, og gjev moglegheit for å samanlikne tannhelsa mellom kommunar, fylke og gjennomsnitt for landet.</a:t>
            </a:r>
            <a:endParaRPr lang="nn-NO">
              <a:solidFill>
                <a:srgbClr val="FF0000"/>
              </a:solidFill>
            </a:endParaRPr>
          </a:p>
        </p:txBody>
      </p:sp>
      <p:graphicFrame>
        <p:nvGraphicFramePr>
          <p:cNvPr id="5" name="Diagram 4"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697734424"/>
              </p:ext>
            </p:extLst>
          </p:nvPr>
        </p:nvGraphicFramePr>
        <p:xfrm>
          <a:off x="4624749" y="4406970"/>
          <a:ext cx="6835677"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Diagram 6"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447532659"/>
              </p:ext>
            </p:extLst>
          </p:nvPr>
        </p:nvGraphicFramePr>
        <p:xfrm>
          <a:off x="4624749" y="707657"/>
          <a:ext cx="6835676"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39667677"/>
              </p:ext>
            </p:extLst>
          </p:nvPr>
        </p:nvGraphicFramePr>
        <p:xfrm>
          <a:off x="4624748" y="2562077"/>
          <a:ext cx="6835675"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8" name="TekstSylinder 7">
            <a:extLst>
              <a:ext uri="{FF2B5EF4-FFF2-40B4-BE49-F238E27FC236}">
                <a16:creationId xmlns:a16="http://schemas.microsoft.com/office/drawing/2014/main" id="{B1D9D1F8-DCE2-614F-4010-E76E673FC03C}"/>
              </a:ext>
            </a:extLst>
          </p:cNvPr>
          <p:cNvSpPr txBox="1"/>
          <p:nvPr/>
        </p:nvSpPr>
        <p:spPr>
          <a:xfrm>
            <a:off x="731574" y="5029282"/>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n-NO" i="1" noProof="0"/>
              <a:t>Regionplan Agder 2030 teiknar et framtidsbilde der Agder har redusert klimagassutslepp med minst 55 prosent. </a:t>
            </a:r>
            <a:r>
              <a:rPr lang="nn-NO" b="0" i="1" noProof="0">
                <a:solidFill>
                  <a:srgbClr val="000000"/>
                </a:solidFill>
                <a:effectLst/>
              </a:rPr>
              <a:t>Vi er på god veg mot </a:t>
            </a:r>
            <a:r>
              <a:rPr lang="nn-NO" b="0" i="1" noProof="0" err="1">
                <a:solidFill>
                  <a:srgbClr val="000000"/>
                </a:solidFill>
                <a:effectLst/>
              </a:rPr>
              <a:t>lavutslepps</a:t>
            </a:r>
            <a:r>
              <a:rPr lang="nn-NO" b="0" i="1" noProof="0">
                <a:solidFill>
                  <a:srgbClr val="000000"/>
                </a:solidFill>
                <a:effectLst/>
              </a:rPr>
              <a:t> samfunnet, og samarbeider på tvers av sektorar og næringar om ein meir effektiv bruk og gjenbruk av alle ressursar. </a:t>
            </a:r>
          </a:p>
          <a:p>
            <a:r>
              <a:rPr lang="nn-NO" b="0" i="1" noProof="0">
                <a:solidFill>
                  <a:srgbClr val="000000"/>
                </a:solidFill>
                <a:effectLst/>
              </a:rPr>
              <a:t>Vi tar grøne reiseval i heile regionen, og det er lagt til rette for nullutsleppsløysningar for personmobilitet og godstransport. Det er enkelt og attraktivt å reise kollektivt, gå og sykle til daglege gjeremål.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28605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dirty="0"/>
              <a:t>Klimagassutslepp</a:t>
            </a:r>
            <a:endParaRPr lang="nb-NO" dirty="0"/>
          </a:p>
        </p:txBody>
      </p:sp>
      <p:sp>
        <p:nvSpPr>
          <p:cNvPr id="3" name="Plassholder for innhold 2"/>
          <p:cNvSpPr>
            <a:spLocks noGrp="1"/>
          </p:cNvSpPr>
          <p:nvPr>
            <p:ph idx="1"/>
          </p:nvPr>
        </p:nvSpPr>
        <p:spPr>
          <a:xfrm>
            <a:off x="472274" y="1348079"/>
            <a:ext cx="3452026" cy="3528721"/>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a:p>
            <a:endParaRPr lang="nb-NO" sz="2000" dirty="0"/>
          </a:p>
        </p:txBody>
      </p:sp>
      <p:sp>
        <p:nvSpPr>
          <p:cNvPr id="5" name="TekstSylinder 4"/>
          <p:cNvSpPr txBox="1"/>
          <p:nvPr/>
        </p:nvSpPr>
        <p:spPr>
          <a:xfrm>
            <a:off x="7378262" y="6357399"/>
            <a:ext cx="4653455" cy="307777"/>
          </a:xfrm>
          <a:prstGeom prst="rect">
            <a:avLst/>
          </a:prstGeom>
          <a:noFill/>
        </p:spPr>
        <p:txBody>
          <a:bodyPr wrap="square" rtlCol="0">
            <a:spAutoFit/>
          </a:bodyPr>
          <a:lstStyle/>
          <a:p>
            <a:r>
              <a:rPr lang="nn-NO" sz="1400"/>
              <a:t>Tonn CO</a:t>
            </a:r>
            <a:r>
              <a:rPr lang="nn-NO" sz="1400" baseline="30000"/>
              <a:t>2</a:t>
            </a:r>
            <a:r>
              <a:rPr lang="nn-NO" sz="1400"/>
              <a:t>, inkl. kvotepliktige utslepp, </a:t>
            </a:r>
            <a:r>
              <a:rPr lang="nn-NO" sz="1400" err="1"/>
              <a:t>referanseår</a:t>
            </a:r>
            <a:r>
              <a:rPr lang="nn-NO" sz="1400"/>
              <a:t> 2017</a:t>
            </a:r>
          </a:p>
        </p:txBody>
      </p:sp>
      <p:sp>
        <p:nvSpPr>
          <p:cNvPr id="8" name="TekstSylinder 7">
            <a:extLst>
              <a:ext uri="{FF2B5EF4-FFF2-40B4-BE49-F238E27FC236}">
                <a16:creationId xmlns:a16="http://schemas.microsoft.com/office/drawing/2014/main" id="{0249E210-1280-32CC-D618-446615B3D230}"/>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C070725B-1143-3BA6-28B1-ED81B7666A44}"/>
              </a:ext>
            </a:extLst>
          </p:cNvPr>
          <p:cNvPicPr>
            <a:picLocks noChangeAspect="1"/>
          </p:cNvPicPr>
          <p:nvPr/>
        </p:nvPicPr>
        <p:blipFill>
          <a:blip r:embed="rId4"/>
          <a:stretch>
            <a:fillRect/>
          </a:stretch>
        </p:blipFill>
        <p:spPr>
          <a:xfrm>
            <a:off x="4189073" y="1348079"/>
            <a:ext cx="7878274" cy="4182059"/>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002171" cy="1200329"/>
          </a:xfrm>
          <a:prstGeom prst="rect">
            <a:avLst/>
          </a:prstGeom>
          <a:noFill/>
        </p:spPr>
        <p:txBody>
          <a:bodyPr wrap="square" rtlCol="0">
            <a:spAutoFit/>
          </a:bodyPr>
          <a:lstStyle/>
          <a:p>
            <a:pPr algn="l"/>
            <a:r>
              <a:rPr lang="nn-NO" b="0" i="0" dirty="0">
                <a:solidFill>
                  <a:srgbClr val="000000"/>
                </a:solidFill>
                <a:effectLst/>
                <a:latin typeface="Arial" panose="020B0604020202020204" pitchFamily="34" charset="0"/>
              </a:rPr>
              <a:t>Per 2025 er 65 % av Bykle dekt av open fastmark, 17 % skog, 15 % ferskvatn, 2,5 % myr, medan fulldyrka jord utgjer 0,1 %. </a:t>
            </a:r>
            <a:r>
              <a:rPr lang="nn-NO" b="0" i="0" dirty="0" err="1">
                <a:solidFill>
                  <a:srgbClr val="000000"/>
                </a:solidFill>
                <a:effectLst/>
                <a:latin typeface="Arial" panose="020B0604020202020204" pitchFamily="34" charset="0"/>
              </a:rPr>
              <a:t>Bebygd</a:t>
            </a:r>
            <a:r>
              <a:rPr lang="nn-NO" b="0" i="0" dirty="0">
                <a:solidFill>
                  <a:srgbClr val="000000"/>
                </a:solidFill>
                <a:effectLst/>
                <a:latin typeface="Arial" panose="020B0604020202020204" pitchFamily="34" charset="0"/>
              </a:rPr>
              <a:t> areal og samferdsel utgjer til saman 0,5 %.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63 % av landarealet i Bykle er vernet etter naturmangfoldloven i 2025.</a:t>
            </a:r>
          </a:p>
          <a:p>
            <a:pPr marL="0" indent="0">
              <a:buNone/>
            </a:pPr>
            <a:r>
              <a:rPr lang="nb-NO" sz="1800" dirty="0"/>
              <a:t>Samlet for Agder er 18 % av landarealet vernet.</a:t>
            </a:r>
          </a:p>
        </p:txBody>
      </p:sp>
      <p:pic>
        <p:nvPicPr>
          <p:cNvPr id="8" name="Bilde 7">
            <a:extLst>
              <a:ext uri="{FF2B5EF4-FFF2-40B4-BE49-F238E27FC236}">
                <a16:creationId xmlns:a16="http://schemas.microsoft.com/office/drawing/2014/main" id="{09182E84-19EC-B4A6-5A45-9BC819A7AE6D}"/>
              </a:ext>
            </a:extLst>
          </p:cNvPr>
          <p:cNvPicPr>
            <a:picLocks noChangeAspect="1"/>
          </p:cNvPicPr>
          <p:nvPr/>
        </p:nvPicPr>
        <p:blipFill>
          <a:blip r:embed="rId3"/>
          <a:stretch>
            <a:fillRect/>
          </a:stretch>
        </p:blipFill>
        <p:spPr>
          <a:xfrm>
            <a:off x="446522" y="2733030"/>
            <a:ext cx="5121084" cy="3033023"/>
          </a:xfrm>
          <a:prstGeom prst="rect">
            <a:avLst/>
          </a:prstGeom>
        </p:spPr>
      </p:pic>
      <p:pic>
        <p:nvPicPr>
          <p:cNvPr id="4" name="Bilde 3">
            <a:extLst>
              <a:ext uri="{FF2B5EF4-FFF2-40B4-BE49-F238E27FC236}">
                <a16:creationId xmlns:a16="http://schemas.microsoft.com/office/drawing/2014/main" id="{1439F106-4D24-9703-4CE2-A1C7FFAA25AD}"/>
              </a:ext>
            </a:extLst>
          </p:cNvPr>
          <p:cNvPicPr>
            <a:picLocks noChangeAspect="1"/>
          </p:cNvPicPr>
          <p:nvPr/>
        </p:nvPicPr>
        <p:blipFill>
          <a:blip r:embed="rId4"/>
          <a:stretch>
            <a:fillRect/>
          </a:stretch>
        </p:blipFill>
        <p:spPr>
          <a:xfrm>
            <a:off x="6096000" y="2782740"/>
            <a:ext cx="5768840" cy="2903472"/>
          </a:xfrm>
          <a:prstGeom prst="rect">
            <a:avLst/>
          </a:prstGeom>
        </p:spPr>
      </p:pic>
    </p:spTree>
    <p:extLst>
      <p:ext uri="{BB962C8B-B14F-4D97-AF65-F5344CB8AC3E}">
        <p14:creationId xmlns:p14="http://schemas.microsoft.com/office/powerpoint/2010/main" val="299262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4584697" cy="685606"/>
          </a:xfrm>
        </p:spPr>
        <p:txBody>
          <a:bodyPr/>
          <a:lstStyle/>
          <a:p>
            <a:r>
              <a:rPr lang="nn-NO"/>
              <a:t>Planlagt arealbruk</a:t>
            </a:r>
            <a:endParaRPr lang="nb-NO"/>
          </a:p>
        </p:txBody>
      </p:sp>
      <p:sp>
        <p:nvSpPr>
          <p:cNvPr id="5" name="TekstSylinder 4"/>
          <p:cNvSpPr txBox="1"/>
          <p:nvPr/>
        </p:nvSpPr>
        <p:spPr>
          <a:xfrm>
            <a:off x="10673517" y="6240789"/>
            <a:ext cx="143780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20D7CD9B-B10F-3F3B-9588-DF0D997CCEB4}"/>
              </a:ext>
            </a:extLst>
          </p:cNvPr>
          <p:cNvSpPr>
            <a:spLocks noGrp="1"/>
          </p:cNvSpPr>
          <p:nvPr>
            <p:ph idx="1"/>
          </p:nvPr>
        </p:nvSpPr>
        <p:spPr>
          <a:xfrm>
            <a:off x="472272" y="1167319"/>
            <a:ext cx="394408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Bykle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E74ACAA8-D260-B993-15AD-080978449073}"/>
              </a:ext>
            </a:extLst>
          </p:cNvPr>
          <p:cNvPicPr>
            <a:picLocks noChangeAspect="1"/>
          </p:cNvPicPr>
          <p:nvPr/>
        </p:nvPicPr>
        <p:blipFill>
          <a:blip r:embed="rId4"/>
          <a:stretch>
            <a:fillRect/>
          </a:stretch>
        </p:blipFill>
        <p:spPr>
          <a:xfrm>
            <a:off x="5047448" y="1269425"/>
            <a:ext cx="6779625" cy="1912687"/>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5"/>
            <a:ext cx="4426572" cy="3436404"/>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2800 bruksenheter til fritid i Bykle, og ca. 5300 eiere (alle eierandeler inkludert).</a:t>
            </a:r>
          </a:p>
          <a:p>
            <a:endParaRPr lang="nb-NO" sz="2000"/>
          </a:p>
          <a:p>
            <a:r>
              <a:rPr lang="nb-NO" sz="2000"/>
              <a:t>Figur gir en oversikt på antall hytteeiere fordelt på kommuner.</a:t>
            </a:r>
          </a:p>
          <a:p>
            <a:endParaRPr lang="nb-NO" sz="2000"/>
          </a:p>
          <a:p>
            <a:r>
              <a:rPr lang="nb-NO" sz="2000"/>
              <a:t>Kristiansand er største «hytteeierkommune».</a:t>
            </a:r>
          </a:p>
        </p:txBody>
      </p:sp>
      <p:pic>
        <p:nvPicPr>
          <p:cNvPr id="5" name="Bilde 4" descr="Bilde gir en oversikt på antall hytteeiere fordelt på kommuner. ">
            <a:extLst>
              <a:ext uri="{FF2B5EF4-FFF2-40B4-BE49-F238E27FC236}">
                <a16:creationId xmlns:a16="http://schemas.microsoft.com/office/drawing/2014/main" id="{6F059BBA-C40C-5C12-98F3-D4A56761C16B}"/>
              </a:ext>
            </a:extLst>
          </p:cNvPr>
          <p:cNvPicPr>
            <a:picLocks noChangeAspect="1"/>
          </p:cNvPicPr>
          <p:nvPr/>
        </p:nvPicPr>
        <p:blipFill>
          <a:blip r:embed="rId3"/>
          <a:stretch>
            <a:fillRect/>
          </a:stretch>
        </p:blipFill>
        <p:spPr>
          <a:xfrm>
            <a:off x="5479176" y="1004128"/>
            <a:ext cx="5924550" cy="4581525"/>
          </a:xfrm>
          <a:prstGeom prst="rect">
            <a:avLst/>
          </a:prstGeom>
        </p:spPr>
      </p:pic>
      <p:sp>
        <p:nvSpPr>
          <p:cNvPr id="4" name="TekstSylinder 3">
            <a:extLst>
              <a:ext uri="{FF2B5EF4-FFF2-40B4-BE49-F238E27FC236}">
                <a16:creationId xmlns:a16="http://schemas.microsoft.com/office/drawing/2014/main" id="{4870E321-BB96-BE0D-AEDF-5FB614471A3D}"/>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E84CB8-E3BC-4ED1-9892-48BFB2DA6766}">
  <ds:schemaRefs>
    <ds:schemaRef ds:uri="http://purl.org/dc/terms/"/>
    <ds:schemaRef ds:uri="http://purl.org/dc/elements/1.1/"/>
    <ds:schemaRef ds:uri="http://schemas.microsoft.com/office/2006/documentManagement/types"/>
    <ds:schemaRef ds:uri="http://schemas.microsoft.com/office/infopath/2007/PartnerControls"/>
    <ds:schemaRef ds:uri="b9237df9-74d4-4981-b925-a3afcda37962"/>
    <ds:schemaRef ds:uri="http://www.w3.org/XML/1998/namespace"/>
    <ds:schemaRef ds:uri="http://schemas.microsoft.com/office/2006/metadata/properties"/>
    <ds:schemaRef ds:uri="http://schemas.openxmlformats.org/package/2006/metadata/core-properties"/>
    <ds:schemaRef ds:uri="294d40f2-363f-4de8-8168-aab5e855b592"/>
    <ds:schemaRef ds:uri="http://purl.org/dc/dcmitype/"/>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478C0004-E46B-4A33-9144-DE8BEDB2CB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2994</TotalTime>
  <Words>2964</Words>
  <Application>Microsoft Office PowerPoint</Application>
  <PresentationFormat>Widescreen</PresentationFormat>
  <Paragraphs>395</Paragraphs>
  <Slides>23</Slides>
  <Notes>20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23</vt:i4>
      </vt:variant>
    </vt:vector>
  </HeadingPairs>
  <TitlesOfParts>
    <vt:vector size="26" baseType="lpstr">
      <vt:lpstr>Arial</vt:lpstr>
      <vt:lpstr>Calibri</vt:lpstr>
      <vt:lpstr>Agder fylkeskommune PowerPointmal 16:9</vt:lpstr>
      <vt:lpstr>Bykle</vt:lpstr>
      <vt:lpstr>Kjappe fakta om Bykle kommune</vt:lpstr>
      <vt:lpstr>Befolkning og demografi</vt:lpstr>
      <vt:lpstr>Befolkningsutvikling</vt:lpstr>
      <vt:lpstr>Bustadbygging</vt:lpstr>
      <vt:lpstr>Økonomisk bærekraft</vt:lpstr>
      <vt:lpstr>Sysselsetting</vt:lpstr>
      <vt:lpstr>Bu- og arbeidsmarknader</vt:lpstr>
      <vt:lpstr>Sektorfordeling og tilsetteutvikling</vt:lpstr>
      <vt:lpstr>Næringsstruktur – 4. kvartal 2025</vt:lpstr>
      <vt:lpstr>Sosial bærekraft</vt:lpstr>
      <vt:lpstr>Grunnskulepoeng</vt:lpstr>
      <vt:lpstr>Fullføring vidaregåande opplæring</vt:lpstr>
      <vt:lpstr>Lærekontraktar kommunal og privat sektor</vt:lpstr>
      <vt:lpstr>Deltid kvinner 20-66 år</vt:lpstr>
      <vt:lpstr>Sysselsetjing etter landbakgrunn</vt:lpstr>
      <vt:lpstr>Vedvarende lavinntekt</vt:lpstr>
      <vt:lpstr>Tannhelse</vt:lpstr>
      <vt:lpstr>Klima- og miljømessig bærekraft</vt:lpstr>
      <vt:lpstr>Klimagassutslepp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2026-10-23T09:15:28Z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