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handoutMasterIdLst>
    <p:handoutMasterId r:id="rId27"/>
  </p:handoutMasterIdLst>
  <p:sldIdLst>
    <p:sldId id="256" r:id="rId5"/>
    <p:sldId id="1551" r:id="rId6"/>
    <p:sldId id="1549" r:id="rId7"/>
    <p:sldId id="1544" r:id="rId8"/>
    <p:sldId id="1647" r:id="rId9"/>
    <p:sldId id="1622" r:id="rId10"/>
    <p:sldId id="1623" r:id="rId11"/>
    <p:sldId id="1648" r:id="rId12"/>
    <p:sldId id="1624" r:id="rId13"/>
    <p:sldId id="1640" r:id="rId14"/>
    <p:sldId id="1626" r:id="rId15"/>
    <p:sldId id="1627" r:id="rId16"/>
    <p:sldId id="1645" r:id="rId17"/>
    <p:sldId id="1638" r:id="rId18"/>
    <p:sldId id="1631" r:id="rId19"/>
    <p:sldId id="1633" r:id="rId20"/>
    <p:sldId id="1649" r:id="rId21"/>
    <p:sldId id="1643" r:id="rId22"/>
    <p:sldId id="1651" r:id="rId23"/>
    <p:sldId id="1653" r:id="rId24"/>
    <p:sldId id="265" r:id="rId25"/>
  </p:sldIdLst>
  <p:sldSz cx="12192000" cy="6858000"/>
  <p:notesSz cx="6858000" cy="9144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0"/>
    <a:srgbClr val="008000"/>
    <a:srgbClr val="E01F1D"/>
    <a:srgbClr val="62A0CF"/>
    <a:srgbClr val="2581C4"/>
    <a:srgbClr val="E0201D"/>
    <a:srgbClr val="C112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CE4422-248D-461E-B4EB-7AA20FB11330}" v="25" dt="2024-09-17T07:56:42.046"/>
  </p1510:revLst>
</p1510:revInfo>
</file>

<file path=ppt/tableStyles.xml><?xml version="1.0" encoding="utf-8"?>
<a:tblStyleLst xmlns:a="http://schemas.openxmlformats.org/drawingml/2006/main" def="{5C22544A-7EE6-4342-B048-85BDC9FD1C3A}">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iddels stil 1 – uthevin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iddels stil 1 – uthev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3" autoAdjust="0"/>
    <p:restoredTop sz="83415" autoAdjust="0"/>
  </p:normalViewPr>
  <p:slideViewPr>
    <p:cSldViewPr snapToGrid="0">
      <p:cViewPr varScale="1">
        <p:scale>
          <a:sx n="93" d="100"/>
          <a:sy n="93" d="100"/>
        </p:scale>
        <p:origin x="1008" y="84"/>
      </p:cViewPr>
      <p:guideLst>
        <p:guide orient="horz" pos="2160"/>
        <p:guide/>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øystein, Oddmund" userId="f26153e0-b432-43d6-86cb-ef0c15d1b72a" providerId="ADAL" clId="{BFCE4422-248D-461E-B4EB-7AA20FB11330}"/>
    <pc:docChg chg="undo custSel delSld modSld sldOrd">
      <pc:chgData name="Frøystein, Oddmund" userId="f26153e0-b432-43d6-86cb-ef0c15d1b72a" providerId="ADAL" clId="{BFCE4422-248D-461E-B4EB-7AA20FB11330}" dt="2024-09-20T11:49:58.911" v="114" actId="1076"/>
      <pc:docMkLst>
        <pc:docMk/>
      </pc:docMkLst>
      <pc:sldChg chg="modSp mod">
        <pc:chgData name="Frøystein, Oddmund" userId="f26153e0-b432-43d6-86cb-ef0c15d1b72a" providerId="ADAL" clId="{BFCE4422-248D-461E-B4EB-7AA20FB11330}" dt="2024-09-20T11:49:58.911" v="114" actId="1076"/>
        <pc:sldMkLst>
          <pc:docMk/>
          <pc:sldMk cId="1609004197" sldId="256"/>
        </pc:sldMkLst>
        <pc:spChg chg="mod">
          <ac:chgData name="Frøystein, Oddmund" userId="f26153e0-b432-43d6-86cb-ef0c15d1b72a" providerId="ADAL" clId="{BFCE4422-248D-461E-B4EB-7AA20FB11330}" dt="2024-09-20T11:49:58.911" v="114" actId="1076"/>
          <ac:spMkLst>
            <pc:docMk/>
            <pc:sldMk cId="1609004197" sldId="256"/>
            <ac:spMk id="9" creationId="{C110059B-9E94-F94D-A8CE-3C9D9F2FFAB9}"/>
          </ac:spMkLst>
        </pc:spChg>
      </pc:sldChg>
      <pc:sldChg chg="ord">
        <pc:chgData name="Frøystein, Oddmund" userId="f26153e0-b432-43d6-86cb-ef0c15d1b72a" providerId="ADAL" clId="{BFCE4422-248D-461E-B4EB-7AA20FB11330}" dt="2024-09-20T11:26:03.807" v="75"/>
        <pc:sldMkLst>
          <pc:docMk/>
          <pc:sldMk cId="68714186" sldId="1551"/>
        </pc:sldMkLst>
      </pc:sldChg>
      <pc:sldChg chg="ord">
        <pc:chgData name="Frøystein, Oddmund" userId="f26153e0-b432-43d6-86cb-ef0c15d1b72a" providerId="ADAL" clId="{BFCE4422-248D-461E-B4EB-7AA20FB11330}" dt="2024-09-20T11:32:13.306" v="79"/>
        <pc:sldMkLst>
          <pc:docMk/>
          <pc:sldMk cId="1954062981" sldId="1624"/>
        </pc:sldMkLst>
      </pc:sldChg>
      <pc:sldChg chg="del modNotesTx">
        <pc:chgData name="Frøystein, Oddmund" userId="f26153e0-b432-43d6-86cb-ef0c15d1b72a" providerId="ADAL" clId="{BFCE4422-248D-461E-B4EB-7AA20FB11330}" dt="2024-09-17T08:00:39.969" v="69" actId="47"/>
        <pc:sldMkLst>
          <pc:docMk/>
          <pc:sldMk cId="4274438219" sldId="1625"/>
        </pc:sldMkLst>
      </pc:sldChg>
      <pc:sldChg chg="del">
        <pc:chgData name="Frøystein, Oddmund" userId="f26153e0-b432-43d6-86cb-ef0c15d1b72a" providerId="ADAL" clId="{BFCE4422-248D-461E-B4EB-7AA20FB11330}" dt="2024-09-17T07:56:04.419" v="67" actId="47"/>
        <pc:sldMkLst>
          <pc:docMk/>
          <pc:sldMk cId="981400333" sldId="1628"/>
        </pc:sldMkLst>
      </pc:sldChg>
      <pc:sldChg chg="modNotesTx">
        <pc:chgData name="Frøystein, Oddmund" userId="f26153e0-b432-43d6-86cb-ef0c15d1b72a" providerId="ADAL" clId="{BFCE4422-248D-461E-B4EB-7AA20FB11330}" dt="2024-09-20T11:37:43.559" v="86" actId="20577"/>
        <pc:sldMkLst>
          <pc:docMk/>
          <pc:sldMk cId="1099025674" sldId="1631"/>
        </pc:sldMkLst>
      </pc:sldChg>
      <pc:sldChg chg="del">
        <pc:chgData name="Frøystein, Oddmund" userId="f26153e0-b432-43d6-86cb-ef0c15d1b72a" providerId="ADAL" clId="{BFCE4422-248D-461E-B4EB-7AA20FB11330}" dt="2024-09-17T07:36:32.596" v="2" actId="47"/>
        <pc:sldMkLst>
          <pc:docMk/>
          <pc:sldMk cId="2296303615" sldId="1632"/>
        </pc:sldMkLst>
      </pc:sldChg>
      <pc:sldChg chg="del">
        <pc:chgData name="Frøystein, Oddmund" userId="f26153e0-b432-43d6-86cb-ef0c15d1b72a" providerId="ADAL" clId="{BFCE4422-248D-461E-B4EB-7AA20FB11330}" dt="2024-09-17T07:42:43.697" v="12" actId="47"/>
        <pc:sldMkLst>
          <pc:docMk/>
          <pc:sldMk cId="2696944404" sldId="1634"/>
        </pc:sldMkLst>
      </pc:sldChg>
      <pc:sldChg chg="del">
        <pc:chgData name="Frøystein, Oddmund" userId="f26153e0-b432-43d6-86cb-ef0c15d1b72a" providerId="ADAL" clId="{BFCE4422-248D-461E-B4EB-7AA20FB11330}" dt="2024-09-17T07:35:43.523" v="0" actId="47"/>
        <pc:sldMkLst>
          <pc:docMk/>
          <pc:sldMk cId="2820983122" sldId="1636"/>
        </pc:sldMkLst>
      </pc:sldChg>
      <pc:sldChg chg="del">
        <pc:chgData name="Frøystein, Oddmund" userId="f26153e0-b432-43d6-86cb-ef0c15d1b72a" providerId="ADAL" clId="{BFCE4422-248D-461E-B4EB-7AA20FB11330}" dt="2024-09-17T08:01:01.110" v="70" actId="47"/>
        <pc:sldMkLst>
          <pc:docMk/>
          <pc:sldMk cId="291257571" sldId="1639"/>
        </pc:sldMkLst>
      </pc:sldChg>
      <pc:sldChg chg="del">
        <pc:chgData name="Frøystein, Oddmund" userId="f26153e0-b432-43d6-86cb-ef0c15d1b72a" providerId="ADAL" clId="{BFCE4422-248D-461E-B4EB-7AA20FB11330}" dt="2024-09-20T11:24:43.480" v="73" actId="47"/>
        <pc:sldMkLst>
          <pc:docMk/>
          <pc:sldMk cId="1985945148" sldId="1641"/>
        </pc:sldMkLst>
      </pc:sldChg>
      <pc:sldChg chg="del">
        <pc:chgData name="Frøystein, Oddmund" userId="f26153e0-b432-43d6-86cb-ef0c15d1b72a" providerId="ADAL" clId="{BFCE4422-248D-461E-B4EB-7AA20FB11330}" dt="2024-09-17T07:36:25.379" v="1" actId="47"/>
        <pc:sldMkLst>
          <pc:docMk/>
          <pc:sldMk cId="3555075036" sldId="1642"/>
        </pc:sldMkLst>
      </pc:sldChg>
      <pc:sldChg chg="del">
        <pc:chgData name="Frøystein, Oddmund" userId="f26153e0-b432-43d6-86cb-ef0c15d1b72a" providerId="ADAL" clId="{BFCE4422-248D-461E-B4EB-7AA20FB11330}" dt="2024-09-17T07:42:13.058" v="11" actId="47"/>
        <pc:sldMkLst>
          <pc:docMk/>
          <pc:sldMk cId="3894882676" sldId="1644"/>
        </pc:sldMkLst>
      </pc:sldChg>
      <pc:sldChg chg="mod">
        <pc:chgData name="Frøystein, Oddmund" userId="f26153e0-b432-43d6-86cb-ef0c15d1b72a" providerId="ADAL" clId="{BFCE4422-248D-461E-B4EB-7AA20FB11330}" dt="2024-09-17T07:54:54.558" v="66" actId="27918"/>
        <pc:sldMkLst>
          <pc:docMk/>
          <pc:sldMk cId="4139627029" sldId="1645"/>
        </pc:sldMkLst>
      </pc:sldChg>
      <pc:sldChg chg="ord">
        <pc:chgData name="Frøystein, Oddmund" userId="f26153e0-b432-43d6-86cb-ef0c15d1b72a" providerId="ADAL" clId="{BFCE4422-248D-461E-B4EB-7AA20FB11330}" dt="2024-09-17T08:01:54.789" v="72"/>
        <pc:sldMkLst>
          <pc:docMk/>
          <pc:sldMk cId="971549666" sldId="1648"/>
        </pc:sldMkLst>
      </pc:sldChg>
      <pc:sldChg chg="modSp mod">
        <pc:chgData name="Frøystein, Oddmund" userId="f26153e0-b432-43d6-86cb-ef0c15d1b72a" providerId="ADAL" clId="{BFCE4422-248D-461E-B4EB-7AA20FB11330}" dt="2024-09-20T11:40:59.744" v="113" actId="20577"/>
        <pc:sldMkLst>
          <pc:docMk/>
          <pc:sldMk cId="2785847407" sldId="1649"/>
        </pc:sldMkLst>
        <pc:spChg chg="mod">
          <ac:chgData name="Frøystein, Oddmund" userId="f26153e0-b432-43d6-86cb-ef0c15d1b72a" providerId="ADAL" clId="{BFCE4422-248D-461E-B4EB-7AA20FB11330}" dt="2024-09-20T11:40:59.744" v="113" actId="20577"/>
          <ac:spMkLst>
            <pc:docMk/>
            <pc:sldMk cId="2785847407" sldId="1649"/>
            <ac:spMk id="2" creationId="{0F3B82C9-462F-2334-D8C3-008D6F57E820}"/>
          </ac:spMkLst>
        </pc:spChg>
        <pc:spChg chg="mod">
          <ac:chgData name="Frøystein, Oddmund" userId="f26153e0-b432-43d6-86cb-ef0c15d1b72a" providerId="ADAL" clId="{BFCE4422-248D-461E-B4EB-7AA20FB11330}" dt="2024-09-17T07:43:58.685" v="19" actId="20577"/>
          <ac:spMkLst>
            <pc:docMk/>
            <pc:sldMk cId="2785847407" sldId="1649"/>
            <ac:spMk id="3" creationId="{2C89E3FA-04FD-723D-FAE6-E53DAF6A27CF}"/>
          </ac:spMkLst>
        </pc:spChg>
      </pc:sldChg>
      <pc:sldChg chg="addSp modSp mod">
        <pc:chgData name="Frøystein, Oddmund" userId="f26153e0-b432-43d6-86cb-ef0c15d1b72a" providerId="ADAL" clId="{BFCE4422-248D-461E-B4EB-7AA20FB11330}" dt="2024-09-17T07:38:57.905" v="10" actId="1076"/>
        <pc:sldMkLst>
          <pc:docMk/>
          <pc:sldMk cId="471707992" sldId="1653"/>
        </pc:sldMkLst>
        <pc:spChg chg="add mod">
          <ac:chgData name="Frøystein, Oddmund" userId="f26153e0-b432-43d6-86cb-ef0c15d1b72a" providerId="ADAL" clId="{BFCE4422-248D-461E-B4EB-7AA20FB11330}" dt="2024-09-17T07:38:57.905" v="10" actId="1076"/>
          <ac:spMkLst>
            <pc:docMk/>
            <pc:sldMk cId="471707992" sldId="1653"/>
            <ac:spMk id="4" creationId="{7E772650-4C7D-C4E8-428C-C789C7D39D4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'Fig1-2'!$A$3</c:f>
              <c:strCache>
                <c:ptCount val="1"/>
                <c:pt idx="0">
                  <c:v>0 - 19 </c:v>
                </c:pt>
              </c:strCache>
            </c:strRef>
          </c:tx>
          <c:spPr>
            <a:solidFill>
              <a:schemeClr val="accent1"/>
            </a:solidFill>
            <a:ln>
              <a:noFill/>
            </a:ln>
            <a:effectLst/>
          </c:spPr>
          <c:invertIfNegative val="0"/>
          <c:val>
            <c:numRef>
              <c:f>'Fig1-2'!$A$4</c:f>
              <c:numCache>
                <c:formatCode>General</c:formatCode>
                <c:ptCount val="1"/>
                <c:pt idx="0">
                  <c:v>-53.2</c:v>
                </c:pt>
              </c:numCache>
            </c:numRef>
          </c:val>
          <c:extLst>
            <c:ext xmlns:c16="http://schemas.microsoft.com/office/drawing/2014/chart" uri="{C3380CC4-5D6E-409C-BE32-E72D297353CC}">
              <c16:uniqueId val="{00000000-508F-442F-ACD8-DE40492AD0D8}"/>
            </c:ext>
          </c:extLst>
        </c:ser>
        <c:ser>
          <c:idx val="1"/>
          <c:order val="1"/>
          <c:tx>
            <c:strRef>
              <c:f>'Fig1-2'!$B$3</c:f>
              <c:strCache>
                <c:ptCount val="1"/>
                <c:pt idx="0">
                  <c:v>20 - 66 </c:v>
                </c:pt>
              </c:strCache>
            </c:strRef>
          </c:tx>
          <c:spPr>
            <a:solidFill>
              <a:schemeClr val="accent2"/>
            </a:solidFill>
            <a:ln>
              <a:noFill/>
            </a:ln>
            <a:effectLst/>
          </c:spPr>
          <c:invertIfNegative val="0"/>
          <c:val>
            <c:numRef>
              <c:f>'Fig1-2'!$B$4</c:f>
              <c:numCache>
                <c:formatCode>General</c:formatCode>
                <c:ptCount val="1"/>
                <c:pt idx="0">
                  <c:v>-27.8</c:v>
                </c:pt>
              </c:numCache>
            </c:numRef>
          </c:val>
          <c:extLst>
            <c:ext xmlns:c16="http://schemas.microsoft.com/office/drawing/2014/chart" uri="{C3380CC4-5D6E-409C-BE32-E72D297353CC}">
              <c16:uniqueId val="{00000001-508F-442F-ACD8-DE40492AD0D8}"/>
            </c:ext>
          </c:extLst>
        </c:ser>
        <c:ser>
          <c:idx val="2"/>
          <c:order val="2"/>
          <c:tx>
            <c:strRef>
              <c:f>'Fig1-2'!$C$3</c:f>
              <c:strCache>
                <c:ptCount val="1"/>
                <c:pt idx="0">
                  <c:v>67+</c:v>
                </c:pt>
              </c:strCache>
            </c:strRef>
          </c:tx>
          <c:spPr>
            <a:solidFill>
              <a:schemeClr val="accent3"/>
            </a:solidFill>
            <a:ln>
              <a:noFill/>
            </a:ln>
            <a:effectLst/>
          </c:spPr>
          <c:invertIfNegative val="0"/>
          <c:val>
            <c:numRef>
              <c:f>'Fig1-2'!$C$4</c:f>
              <c:numCache>
                <c:formatCode>General</c:formatCode>
                <c:ptCount val="1"/>
                <c:pt idx="0">
                  <c:v>693.8</c:v>
                </c:pt>
              </c:numCache>
            </c:numRef>
          </c:val>
          <c:extLst>
            <c:ext xmlns:c16="http://schemas.microsoft.com/office/drawing/2014/chart" uri="{C3380CC4-5D6E-409C-BE32-E72D297353CC}">
              <c16:uniqueId val="{00000002-508F-442F-ACD8-DE40492AD0D8}"/>
            </c:ext>
          </c:extLst>
        </c:ser>
        <c:dLbls>
          <c:showLegendKey val="0"/>
          <c:showVal val="0"/>
          <c:showCatName val="0"/>
          <c:showSerName val="0"/>
          <c:showPercent val="0"/>
          <c:showBubbleSize val="0"/>
        </c:dLbls>
        <c:gapWidth val="219"/>
        <c:overlap val="-27"/>
        <c:axId val="369252928"/>
        <c:axId val="369243808"/>
      </c:barChart>
      <c:catAx>
        <c:axId val="369252928"/>
        <c:scaling>
          <c:orientation val="minMax"/>
        </c:scaling>
        <c:delete val="1"/>
        <c:axPos val="b"/>
        <c:numFmt formatCode="General" sourceLinked="1"/>
        <c:majorTickMark val="none"/>
        <c:minorTickMark val="none"/>
        <c:tickLblPos val="nextTo"/>
        <c:crossAx val="369243808"/>
        <c:crosses val="autoZero"/>
        <c:auto val="1"/>
        <c:lblAlgn val="ctr"/>
        <c:lblOffset val="100"/>
        <c:noMultiLvlLbl val="0"/>
      </c:catAx>
      <c:valAx>
        <c:axId val="369243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nb-NO"/>
          </a:p>
        </c:txPr>
        <c:crossAx val="369252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'[tallene-bak-figurene_kapittel_4.xlsx]Fig4-2'!$B$3</c:f>
              <c:strCache>
                <c:ptCount val="1"/>
                <c:pt idx="0">
                  <c:v>Fastlands-Norge</c:v>
                </c:pt>
              </c:strCache>
            </c:strRef>
          </c:tx>
          <c:spPr>
            <a:ln w="28575" cap="rnd">
              <a:solidFill>
                <a:schemeClr val="accent1"/>
              </a:solidFill>
              <a:round/>
            </a:ln>
            <a:effectLst/>
          </c:spPr>
          <c:marker>
            <c:symbol val="none"/>
          </c:marker>
          <c:cat>
            <c:numRef>
              <c:f>'[tallene-bak-figurene_kapittel_4.xlsx]Fig4-2'!$A$4:$A$46</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'[tallene-bak-figurene_kapittel_4.xlsx]Fig4-2'!$B$4:$B$46</c:f>
              <c:numCache>
                <c:formatCode>General</c:formatCode>
                <c:ptCount val="43"/>
                <c:pt idx="0">
                  <c:v>3.2</c:v>
                </c:pt>
                <c:pt idx="1">
                  <c:v>2.7</c:v>
                </c:pt>
                <c:pt idx="2">
                  <c:v>2.4</c:v>
                </c:pt>
                <c:pt idx="3">
                  <c:v>2.2999999999999998</c:v>
                </c:pt>
                <c:pt idx="4">
                  <c:v>2.2000000000000002</c:v>
                </c:pt>
                <c:pt idx="5">
                  <c:v>2.2000000000000002</c:v>
                </c:pt>
                <c:pt idx="6">
                  <c:v>1.8</c:v>
                </c:pt>
                <c:pt idx="7">
                  <c:v>1.8</c:v>
                </c:pt>
                <c:pt idx="8">
                  <c:v>1.6</c:v>
                </c:pt>
                <c:pt idx="9">
                  <c:v>1.6</c:v>
                </c:pt>
                <c:pt idx="10">
                  <c:v>1.8</c:v>
                </c:pt>
                <c:pt idx="11">
                  <c:v>2.1</c:v>
                </c:pt>
                <c:pt idx="12">
                  <c:v>2.1</c:v>
                </c:pt>
                <c:pt idx="13">
                  <c:v>2.1</c:v>
                </c:pt>
                <c:pt idx="14">
                  <c:v>1.9</c:v>
                </c:pt>
                <c:pt idx="15">
                  <c:v>1.8</c:v>
                </c:pt>
                <c:pt idx="16">
                  <c:v>2</c:v>
                </c:pt>
                <c:pt idx="17">
                  <c:v>2.1</c:v>
                </c:pt>
                <c:pt idx="18">
                  <c:v>2.1</c:v>
                </c:pt>
                <c:pt idx="19">
                  <c:v>2</c:v>
                </c:pt>
                <c:pt idx="20">
                  <c:v>2.1</c:v>
                </c:pt>
                <c:pt idx="21">
                  <c:v>2.1</c:v>
                </c:pt>
                <c:pt idx="22">
                  <c:v>2.1</c:v>
                </c:pt>
                <c:pt idx="23">
                  <c:v>2.2000000000000002</c:v>
                </c:pt>
                <c:pt idx="24">
                  <c:v>2.2999999999999998</c:v>
                </c:pt>
                <c:pt idx="25">
                  <c:v>2.4</c:v>
                </c:pt>
                <c:pt idx="26">
                  <c:v>2.4</c:v>
                </c:pt>
                <c:pt idx="27">
                  <c:v>2.2000000000000002</c:v>
                </c:pt>
                <c:pt idx="28">
                  <c:v>1.9</c:v>
                </c:pt>
                <c:pt idx="29">
                  <c:v>1.8</c:v>
                </c:pt>
                <c:pt idx="30">
                  <c:v>1.6</c:v>
                </c:pt>
                <c:pt idx="31">
                  <c:v>1.3</c:v>
                </c:pt>
                <c:pt idx="32">
                  <c:v>1.3</c:v>
                </c:pt>
                <c:pt idx="33">
                  <c:v>1.2</c:v>
                </c:pt>
                <c:pt idx="34">
                  <c:v>1</c:v>
                </c:pt>
                <c:pt idx="35">
                  <c:v>0.8</c:v>
                </c:pt>
                <c:pt idx="36">
                  <c:v>0.7</c:v>
                </c:pt>
                <c:pt idx="37">
                  <c:v>0.8</c:v>
                </c:pt>
                <c:pt idx="38">
                  <c:v>0.9</c:v>
                </c:pt>
                <c:pt idx="39">
                  <c:v>1</c:v>
                </c:pt>
                <c:pt idx="40">
                  <c:v>0.8</c:v>
                </c:pt>
                <c:pt idx="41">
                  <c:v>1</c:v>
                </c:pt>
                <c:pt idx="42">
                  <c:v>0.8</c:v>
                </c:pt>
              </c:numCache>
            </c:numRef>
          </c:val>
          <c:smooth val="0"/>
          <c:extLst>
            <c:ext xmlns:c16="http://schemas.microsoft.com/office/drawing/2014/chart" uri="{C3380CC4-5D6E-409C-BE32-E72D297353CC}">
              <c16:uniqueId val="{00000000-C580-489C-AF24-1B4655679E76}"/>
            </c:ext>
          </c:extLst>
        </c:ser>
        <c:ser>
          <c:idx val="1"/>
          <c:order val="1"/>
          <c:tx>
            <c:strRef>
              <c:f>'[tallene-bak-figurene_kapittel_4.xlsx]Fig4-2'!$C$3</c:f>
              <c:strCache>
                <c:ptCount val="1"/>
                <c:pt idx="0">
                  <c:v>Storbritannia</c:v>
                </c:pt>
              </c:strCache>
            </c:strRef>
          </c:tx>
          <c:spPr>
            <a:ln w="28575" cap="rnd">
              <a:solidFill>
                <a:schemeClr val="accent2"/>
              </a:solidFill>
              <a:round/>
            </a:ln>
            <a:effectLst/>
          </c:spPr>
          <c:marker>
            <c:symbol val="none"/>
          </c:marker>
          <c:cat>
            <c:numRef>
              <c:f>'[tallene-bak-figurene_kapittel_4.xlsx]Fig4-2'!$A$4:$A$46</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'[tallene-bak-figurene_kapittel_4.xlsx]Fig4-2'!$C$4:$C$46</c:f>
              <c:numCache>
                <c:formatCode>General</c:formatCode>
                <c:ptCount val="43"/>
                <c:pt idx="0">
                  <c:v>2.9</c:v>
                </c:pt>
                <c:pt idx="1">
                  <c:v>2.9</c:v>
                </c:pt>
                <c:pt idx="2">
                  <c:v>2.6</c:v>
                </c:pt>
                <c:pt idx="3">
                  <c:v>2.9</c:v>
                </c:pt>
                <c:pt idx="4">
                  <c:v>2.9</c:v>
                </c:pt>
                <c:pt idx="5">
                  <c:v>3.1</c:v>
                </c:pt>
                <c:pt idx="6">
                  <c:v>2.9</c:v>
                </c:pt>
                <c:pt idx="7">
                  <c:v>3</c:v>
                </c:pt>
                <c:pt idx="8">
                  <c:v>2.5</c:v>
                </c:pt>
                <c:pt idx="9">
                  <c:v>2.2000000000000002</c:v>
                </c:pt>
                <c:pt idx="10">
                  <c:v>2.2000000000000002</c:v>
                </c:pt>
                <c:pt idx="11">
                  <c:v>1.8</c:v>
                </c:pt>
                <c:pt idx="12">
                  <c:v>2</c:v>
                </c:pt>
                <c:pt idx="13">
                  <c:v>1.8</c:v>
                </c:pt>
                <c:pt idx="14">
                  <c:v>2.2000000000000002</c:v>
                </c:pt>
                <c:pt idx="15">
                  <c:v>2.2000000000000002</c:v>
                </c:pt>
                <c:pt idx="16">
                  <c:v>2.1</c:v>
                </c:pt>
                <c:pt idx="17">
                  <c:v>2</c:v>
                </c:pt>
                <c:pt idx="18">
                  <c:v>2.2999999999999998</c:v>
                </c:pt>
                <c:pt idx="19">
                  <c:v>2.5</c:v>
                </c:pt>
                <c:pt idx="20">
                  <c:v>2.8</c:v>
                </c:pt>
                <c:pt idx="21">
                  <c:v>2.7</c:v>
                </c:pt>
                <c:pt idx="22">
                  <c:v>2.5</c:v>
                </c:pt>
                <c:pt idx="23">
                  <c:v>2.4</c:v>
                </c:pt>
                <c:pt idx="24">
                  <c:v>2.2999999999999998</c:v>
                </c:pt>
                <c:pt idx="25">
                  <c:v>2.2000000000000002</c:v>
                </c:pt>
                <c:pt idx="26">
                  <c:v>2.2999999999999998</c:v>
                </c:pt>
                <c:pt idx="27">
                  <c:v>2.1</c:v>
                </c:pt>
                <c:pt idx="28">
                  <c:v>1.8</c:v>
                </c:pt>
                <c:pt idx="29">
                  <c:v>1.4</c:v>
                </c:pt>
                <c:pt idx="30">
                  <c:v>1.2</c:v>
                </c:pt>
                <c:pt idx="31">
                  <c:v>1.1000000000000001</c:v>
                </c:pt>
                <c:pt idx="32">
                  <c:v>0.8</c:v>
                </c:pt>
                <c:pt idx="33">
                  <c:v>0.6</c:v>
                </c:pt>
                <c:pt idx="34">
                  <c:v>0.5</c:v>
                </c:pt>
                <c:pt idx="35">
                  <c:v>0.5</c:v>
                </c:pt>
                <c:pt idx="36">
                  <c:v>0.3</c:v>
                </c:pt>
                <c:pt idx="37">
                  <c:v>0.3</c:v>
                </c:pt>
                <c:pt idx="38">
                  <c:v>0.3</c:v>
                </c:pt>
                <c:pt idx="39">
                  <c:v>0.6</c:v>
                </c:pt>
                <c:pt idx="40">
                  <c:v>0.6</c:v>
                </c:pt>
                <c:pt idx="41">
                  <c:v>0.5</c:v>
                </c:pt>
                <c:pt idx="42">
                  <c:v>0.7</c:v>
                </c:pt>
              </c:numCache>
            </c:numRef>
          </c:val>
          <c:smooth val="0"/>
          <c:extLst>
            <c:ext xmlns:c16="http://schemas.microsoft.com/office/drawing/2014/chart" uri="{C3380CC4-5D6E-409C-BE32-E72D297353CC}">
              <c16:uniqueId val="{00000001-C580-489C-AF24-1B4655679E76}"/>
            </c:ext>
          </c:extLst>
        </c:ser>
        <c:ser>
          <c:idx val="2"/>
          <c:order val="2"/>
          <c:tx>
            <c:strRef>
              <c:f>'[tallene-bak-figurene_kapittel_4.xlsx]Fig4-2'!$D$3</c:f>
              <c:strCache>
                <c:ptCount val="1"/>
                <c:pt idx="0">
                  <c:v>USA</c:v>
                </c:pt>
              </c:strCache>
            </c:strRef>
          </c:tx>
          <c:spPr>
            <a:ln w="28575" cap="rnd">
              <a:solidFill>
                <a:schemeClr val="accent3"/>
              </a:solidFill>
              <a:round/>
            </a:ln>
            <a:effectLst/>
          </c:spPr>
          <c:marker>
            <c:symbol val="none"/>
          </c:marker>
          <c:cat>
            <c:numRef>
              <c:f>'[tallene-bak-figurene_kapittel_4.xlsx]Fig4-2'!$A$4:$A$46</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'[tallene-bak-figurene_kapittel_4.xlsx]Fig4-2'!$D$4:$D$46</c:f>
              <c:numCache>
                <c:formatCode>General</c:formatCode>
                <c:ptCount val="43"/>
                <c:pt idx="0">
                  <c:v>1.5</c:v>
                </c:pt>
                <c:pt idx="1">
                  <c:v>1.4</c:v>
                </c:pt>
                <c:pt idx="2">
                  <c:v>1.1000000000000001</c:v>
                </c:pt>
                <c:pt idx="3">
                  <c:v>1.1000000000000001</c:v>
                </c:pt>
                <c:pt idx="4">
                  <c:v>1.4</c:v>
                </c:pt>
                <c:pt idx="5">
                  <c:v>1.3</c:v>
                </c:pt>
                <c:pt idx="6">
                  <c:v>1.3</c:v>
                </c:pt>
                <c:pt idx="7">
                  <c:v>1.3</c:v>
                </c:pt>
                <c:pt idx="8">
                  <c:v>1.3</c:v>
                </c:pt>
                <c:pt idx="9">
                  <c:v>1.4</c:v>
                </c:pt>
                <c:pt idx="10">
                  <c:v>1.5</c:v>
                </c:pt>
                <c:pt idx="11">
                  <c:v>1.4</c:v>
                </c:pt>
                <c:pt idx="12">
                  <c:v>1.8</c:v>
                </c:pt>
                <c:pt idx="13">
                  <c:v>1.6</c:v>
                </c:pt>
                <c:pt idx="14">
                  <c:v>1.5</c:v>
                </c:pt>
                <c:pt idx="15">
                  <c:v>1.3</c:v>
                </c:pt>
                <c:pt idx="16">
                  <c:v>1.3</c:v>
                </c:pt>
                <c:pt idx="17">
                  <c:v>1.4</c:v>
                </c:pt>
                <c:pt idx="18">
                  <c:v>1.5</c:v>
                </c:pt>
                <c:pt idx="19">
                  <c:v>1.7</c:v>
                </c:pt>
                <c:pt idx="20">
                  <c:v>1.8</c:v>
                </c:pt>
                <c:pt idx="21">
                  <c:v>1.9</c:v>
                </c:pt>
                <c:pt idx="22">
                  <c:v>1.8</c:v>
                </c:pt>
                <c:pt idx="23">
                  <c:v>2.1</c:v>
                </c:pt>
                <c:pt idx="24">
                  <c:v>2.2999999999999998</c:v>
                </c:pt>
                <c:pt idx="25">
                  <c:v>2.5</c:v>
                </c:pt>
                <c:pt idx="26">
                  <c:v>2.2999999999999998</c:v>
                </c:pt>
                <c:pt idx="27">
                  <c:v>2.2999999999999998</c:v>
                </c:pt>
                <c:pt idx="28">
                  <c:v>2.2000000000000002</c:v>
                </c:pt>
                <c:pt idx="29">
                  <c:v>2.2000000000000002</c:v>
                </c:pt>
                <c:pt idx="30">
                  <c:v>2.2000000000000002</c:v>
                </c:pt>
                <c:pt idx="31">
                  <c:v>2</c:v>
                </c:pt>
                <c:pt idx="32">
                  <c:v>1.8</c:v>
                </c:pt>
                <c:pt idx="33">
                  <c:v>1.5</c:v>
                </c:pt>
                <c:pt idx="34">
                  <c:v>1.3</c:v>
                </c:pt>
                <c:pt idx="35">
                  <c:v>1.1000000000000001</c:v>
                </c:pt>
                <c:pt idx="36">
                  <c:v>1.1000000000000001</c:v>
                </c:pt>
                <c:pt idx="37">
                  <c:v>1</c:v>
                </c:pt>
                <c:pt idx="38">
                  <c:v>1</c:v>
                </c:pt>
                <c:pt idx="39">
                  <c:v>0.8</c:v>
                </c:pt>
                <c:pt idx="40">
                  <c:v>0.9</c:v>
                </c:pt>
                <c:pt idx="41">
                  <c:v>1</c:v>
                </c:pt>
                <c:pt idx="42">
                  <c:v>0.8</c:v>
                </c:pt>
              </c:numCache>
            </c:numRef>
          </c:val>
          <c:smooth val="0"/>
          <c:extLst>
            <c:ext xmlns:c16="http://schemas.microsoft.com/office/drawing/2014/chart" uri="{C3380CC4-5D6E-409C-BE32-E72D297353CC}">
              <c16:uniqueId val="{00000002-C580-489C-AF24-1B4655679E76}"/>
            </c:ext>
          </c:extLst>
        </c:ser>
        <c:ser>
          <c:idx val="3"/>
          <c:order val="3"/>
          <c:tx>
            <c:strRef>
              <c:f>'[tallene-bak-figurene_kapittel_4.xlsx]Fig4-2'!$E$3</c:f>
              <c:strCache>
                <c:ptCount val="1"/>
                <c:pt idx="0">
                  <c:v>Sverige</c:v>
                </c:pt>
              </c:strCache>
            </c:strRef>
          </c:tx>
          <c:spPr>
            <a:ln w="28575" cap="rnd">
              <a:solidFill>
                <a:schemeClr val="accent4"/>
              </a:solidFill>
              <a:round/>
            </a:ln>
            <a:effectLst/>
          </c:spPr>
          <c:marker>
            <c:symbol val="none"/>
          </c:marker>
          <c:cat>
            <c:numRef>
              <c:f>'[tallene-bak-figurene_kapittel_4.xlsx]Fig4-2'!$A$4:$A$46</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'[tallene-bak-figurene_kapittel_4.xlsx]Fig4-2'!$E$4:$E$46</c:f>
              <c:numCache>
                <c:formatCode>General</c:formatCode>
                <c:ptCount val="43"/>
                <c:pt idx="0">
                  <c:v>2.4</c:v>
                </c:pt>
                <c:pt idx="1">
                  <c:v>2.2000000000000002</c:v>
                </c:pt>
                <c:pt idx="2">
                  <c:v>1.8</c:v>
                </c:pt>
                <c:pt idx="3">
                  <c:v>1.5</c:v>
                </c:pt>
                <c:pt idx="4">
                  <c:v>1.5</c:v>
                </c:pt>
                <c:pt idx="5">
                  <c:v>1.4</c:v>
                </c:pt>
                <c:pt idx="6">
                  <c:v>1.6</c:v>
                </c:pt>
                <c:pt idx="7">
                  <c:v>1.8</c:v>
                </c:pt>
                <c:pt idx="8">
                  <c:v>1.4</c:v>
                </c:pt>
                <c:pt idx="9">
                  <c:v>1.2</c:v>
                </c:pt>
                <c:pt idx="10">
                  <c:v>1.2</c:v>
                </c:pt>
                <c:pt idx="11">
                  <c:v>1.2</c:v>
                </c:pt>
                <c:pt idx="12">
                  <c:v>1.4</c:v>
                </c:pt>
                <c:pt idx="13">
                  <c:v>1.5</c:v>
                </c:pt>
                <c:pt idx="14">
                  <c:v>1.4</c:v>
                </c:pt>
                <c:pt idx="15">
                  <c:v>1.5</c:v>
                </c:pt>
                <c:pt idx="16">
                  <c:v>1.5</c:v>
                </c:pt>
                <c:pt idx="17">
                  <c:v>1.7</c:v>
                </c:pt>
                <c:pt idx="18">
                  <c:v>2</c:v>
                </c:pt>
                <c:pt idx="19">
                  <c:v>2</c:v>
                </c:pt>
                <c:pt idx="20">
                  <c:v>2.4</c:v>
                </c:pt>
                <c:pt idx="21">
                  <c:v>2.2999999999999998</c:v>
                </c:pt>
                <c:pt idx="22">
                  <c:v>2.4</c:v>
                </c:pt>
                <c:pt idx="23">
                  <c:v>2.6</c:v>
                </c:pt>
                <c:pt idx="24">
                  <c:v>2.7</c:v>
                </c:pt>
                <c:pt idx="25">
                  <c:v>2.8</c:v>
                </c:pt>
                <c:pt idx="26">
                  <c:v>2.9</c:v>
                </c:pt>
                <c:pt idx="27">
                  <c:v>2.6</c:v>
                </c:pt>
                <c:pt idx="28">
                  <c:v>2.1</c:v>
                </c:pt>
                <c:pt idx="29">
                  <c:v>1.8</c:v>
                </c:pt>
                <c:pt idx="30">
                  <c:v>1.8</c:v>
                </c:pt>
                <c:pt idx="31">
                  <c:v>1.8</c:v>
                </c:pt>
                <c:pt idx="32">
                  <c:v>1.4</c:v>
                </c:pt>
                <c:pt idx="33">
                  <c:v>1.1000000000000001</c:v>
                </c:pt>
                <c:pt idx="34">
                  <c:v>0.9</c:v>
                </c:pt>
                <c:pt idx="35">
                  <c:v>0.9</c:v>
                </c:pt>
                <c:pt idx="36">
                  <c:v>0.5</c:v>
                </c:pt>
                <c:pt idx="37">
                  <c:v>0.6</c:v>
                </c:pt>
                <c:pt idx="38">
                  <c:v>0.8</c:v>
                </c:pt>
                <c:pt idx="39">
                  <c:v>1.2</c:v>
                </c:pt>
                <c:pt idx="40">
                  <c:v>0.9</c:v>
                </c:pt>
                <c:pt idx="41">
                  <c:v>1.2</c:v>
                </c:pt>
                <c:pt idx="42">
                  <c:v>1.3</c:v>
                </c:pt>
              </c:numCache>
            </c:numRef>
          </c:val>
          <c:smooth val="0"/>
          <c:extLst>
            <c:ext xmlns:c16="http://schemas.microsoft.com/office/drawing/2014/chart" uri="{C3380CC4-5D6E-409C-BE32-E72D297353CC}">
              <c16:uniqueId val="{00000003-C580-489C-AF24-1B4655679E76}"/>
            </c:ext>
          </c:extLst>
        </c:ser>
        <c:ser>
          <c:idx val="4"/>
          <c:order val="4"/>
          <c:tx>
            <c:strRef>
              <c:f>'[tallene-bak-figurene_kapittel_4.xlsx]Fig4-2'!$F$3</c:f>
              <c:strCache>
                <c:ptCount val="1"/>
                <c:pt idx="0">
                  <c:v>G7</c:v>
                </c:pt>
              </c:strCache>
            </c:strRef>
          </c:tx>
          <c:spPr>
            <a:ln w="28575" cap="rnd">
              <a:solidFill>
                <a:schemeClr val="accent5"/>
              </a:solidFill>
              <a:round/>
            </a:ln>
            <a:effectLst/>
          </c:spPr>
          <c:marker>
            <c:symbol val="none"/>
          </c:marker>
          <c:cat>
            <c:numRef>
              <c:f>'[tallene-bak-figurene_kapittel_4.xlsx]Fig4-2'!$A$4:$A$46</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'[tallene-bak-figurene_kapittel_4.xlsx]Fig4-2'!$F$4:$F$46</c:f>
              <c:numCache>
                <c:formatCode>General</c:formatCode>
                <c:ptCount val="43"/>
                <c:pt idx="0">
                  <c:v>2.9</c:v>
                </c:pt>
                <c:pt idx="1">
                  <c:v>2.8</c:v>
                </c:pt>
                <c:pt idx="2">
                  <c:v>2.4</c:v>
                </c:pt>
                <c:pt idx="3">
                  <c:v>2.2000000000000002</c:v>
                </c:pt>
                <c:pt idx="4">
                  <c:v>2.2999999999999998</c:v>
                </c:pt>
                <c:pt idx="5">
                  <c:v>2.4</c:v>
                </c:pt>
                <c:pt idx="6">
                  <c:v>2.2000000000000002</c:v>
                </c:pt>
                <c:pt idx="7">
                  <c:v>2.1</c:v>
                </c:pt>
                <c:pt idx="8">
                  <c:v>2.1</c:v>
                </c:pt>
                <c:pt idx="9">
                  <c:v>2.1</c:v>
                </c:pt>
                <c:pt idx="10">
                  <c:v>2.2999999999999998</c:v>
                </c:pt>
                <c:pt idx="11">
                  <c:v>2.2000000000000002</c:v>
                </c:pt>
                <c:pt idx="12">
                  <c:v>2.4</c:v>
                </c:pt>
                <c:pt idx="13">
                  <c:v>2.2000000000000002</c:v>
                </c:pt>
                <c:pt idx="14">
                  <c:v>2.2000000000000002</c:v>
                </c:pt>
                <c:pt idx="15">
                  <c:v>2</c:v>
                </c:pt>
                <c:pt idx="16">
                  <c:v>2</c:v>
                </c:pt>
                <c:pt idx="17">
                  <c:v>2</c:v>
                </c:pt>
                <c:pt idx="18">
                  <c:v>2</c:v>
                </c:pt>
                <c:pt idx="19">
                  <c:v>2</c:v>
                </c:pt>
                <c:pt idx="20">
                  <c:v>2.1</c:v>
                </c:pt>
                <c:pt idx="21">
                  <c:v>2.1</c:v>
                </c:pt>
                <c:pt idx="22">
                  <c:v>2</c:v>
                </c:pt>
                <c:pt idx="23">
                  <c:v>2</c:v>
                </c:pt>
                <c:pt idx="24">
                  <c:v>2.1</c:v>
                </c:pt>
                <c:pt idx="25">
                  <c:v>2.1</c:v>
                </c:pt>
                <c:pt idx="26">
                  <c:v>2</c:v>
                </c:pt>
                <c:pt idx="27">
                  <c:v>1.9</c:v>
                </c:pt>
                <c:pt idx="28">
                  <c:v>1.8</c:v>
                </c:pt>
                <c:pt idx="29">
                  <c:v>1.5</c:v>
                </c:pt>
                <c:pt idx="30">
                  <c:v>1.5</c:v>
                </c:pt>
                <c:pt idx="31">
                  <c:v>1.4</c:v>
                </c:pt>
                <c:pt idx="32">
                  <c:v>1.2</c:v>
                </c:pt>
                <c:pt idx="33">
                  <c:v>1.1000000000000001</c:v>
                </c:pt>
                <c:pt idx="34">
                  <c:v>1</c:v>
                </c:pt>
                <c:pt idx="35">
                  <c:v>0.9</c:v>
                </c:pt>
                <c:pt idx="36">
                  <c:v>0.8</c:v>
                </c:pt>
                <c:pt idx="37">
                  <c:v>0.9</c:v>
                </c:pt>
                <c:pt idx="38">
                  <c:v>0.9</c:v>
                </c:pt>
                <c:pt idx="39">
                  <c:v>0.9</c:v>
                </c:pt>
                <c:pt idx="40">
                  <c:v>0.9</c:v>
                </c:pt>
                <c:pt idx="41">
                  <c:v>0.9</c:v>
                </c:pt>
                <c:pt idx="42">
                  <c:v>0.8</c:v>
                </c:pt>
              </c:numCache>
            </c:numRef>
          </c:val>
          <c:smooth val="0"/>
          <c:extLst>
            <c:ext xmlns:c16="http://schemas.microsoft.com/office/drawing/2014/chart" uri="{C3380CC4-5D6E-409C-BE32-E72D297353CC}">
              <c16:uniqueId val="{00000004-C580-489C-AF24-1B4655679E76}"/>
            </c:ext>
          </c:extLst>
        </c:ser>
        <c:ser>
          <c:idx val="5"/>
          <c:order val="5"/>
          <c:tx>
            <c:strRef>
              <c:f>'[tallene-bak-figurene_kapittel_4.xlsx]Fig4-2'!$G$3</c:f>
              <c:strCache>
                <c:ptCount val="1"/>
                <c:pt idx="0">
                  <c:v>Danmark</c:v>
                </c:pt>
              </c:strCache>
            </c:strRef>
          </c:tx>
          <c:spPr>
            <a:ln w="28575" cap="rnd">
              <a:solidFill>
                <a:schemeClr val="accent6"/>
              </a:solidFill>
              <a:round/>
            </a:ln>
            <a:effectLst/>
          </c:spPr>
          <c:marker>
            <c:symbol val="none"/>
          </c:marker>
          <c:cat>
            <c:numRef>
              <c:f>'[tallene-bak-figurene_kapittel_4.xlsx]Fig4-2'!$A$4:$A$46</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'[tallene-bak-figurene_kapittel_4.xlsx]Fig4-2'!$G$4:$G$46</c:f>
              <c:numCache>
                <c:formatCode>General</c:formatCode>
                <c:ptCount val="43"/>
                <c:pt idx="0">
                  <c:v>3.4</c:v>
                </c:pt>
                <c:pt idx="1">
                  <c:v>3.1</c:v>
                </c:pt>
                <c:pt idx="2">
                  <c:v>2.9</c:v>
                </c:pt>
                <c:pt idx="3">
                  <c:v>2.6</c:v>
                </c:pt>
                <c:pt idx="4">
                  <c:v>2.9</c:v>
                </c:pt>
                <c:pt idx="5">
                  <c:v>2.7</c:v>
                </c:pt>
                <c:pt idx="6">
                  <c:v>2.6</c:v>
                </c:pt>
                <c:pt idx="7">
                  <c:v>2.4</c:v>
                </c:pt>
                <c:pt idx="8">
                  <c:v>2.2999999999999998</c:v>
                </c:pt>
                <c:pt idx="9">
                  <c:v>2.2000000000000002</c:v>
                </c:pt>
                <c:pt idx="10">
                  <c:v>2.5</c:v>
                </c:pt>
                <c:pt idx="11">
                  <c:v>2.5</c:v>
                </c:pt>
                <c:pt idx="12">
                  <c:v>2.4</c:v>
                </c:pt>
                <c:pt idx="13">
                  <c:v>2.2999999999999998</c:v>
                </c:pt>
                <c:pt idx="14">
                  <c:v>2.6</c:v>
                </c:pt>
                <c:pt idx="15">
                  <c:v>2.5</c:v>
                </c:pt>
                <c:pt idx="16">
                  <c:v>2.6</c:v>
                </c:pt>
                <c:pt idx="17">
                  <c:v>2.4</c:v>
                </c:pt>
                <c:pt idx="18">
                  <c:v>2.2000000000000002</c:v>
                </c:pt>
                <c:pt idx="19">
                  <c:v>2.1</c:v>
                </c:pt>
                <c:pt idx="20">
                  <c:v>2</c:v>
                </c:pt>
                <c:pt idx="21">
                  <c:v>1.7</c:v>
                </c:pt>
                <c:pt idx="22">
                  <c:v>1.7</c:v>
                </c:pt>
                <c:pt idx="23">
                  <c:v>1.6</c:v>
                </c:pt>
                <c:pt idx="24">
                  <c:v>1.3</c:v>
                </c:pt>
                <c:pt idx="25">
                  <c:v>1.3</c:v>
                </c:pt>
                <c:pt idx="26">
                  <c:v>1.2</c:v>
                </c:pt>
                <c:pt idx="27">
                  <c:v>1.1000000000000001</c:v>
                </c:pt>
                <c:pt idx="28">
                  <c:v>1</c:v>
                </c:pt>
                <c:pt idx="29">
                  <c:v>0.8</c:v>
                </c:pt>
                <c:pt idx="30">
                  <c:v>1</c:v>
                </c:pt>
                <c:pt idx="31">
                  <c:v>1</c:v>
                </c:pt>
                <c:pt idx="32">
                  <c:v>1.1000000000000001</c:v>
                </c:pt>
                <c:pt idx="33">
                  <c:v>1.1000000000000001</c:v>
                </c:pt>
                <c:pt idx="34">
                  <c:v>0.9</c:v>
                </c:pt>
                <c:pt idx="35">
                  <c:v>0.9</c:v>
                </c:pt>
                <c:pt idx="36">
                  <c:v>0.9</c:v>
                </c:pt>
                <c:pt idx="37">
                  <c:v>1.1000000000000001</c:v>
                </c:pt>
                <c:pt idx="38">
                  <c:v>1.4</c:v>
                </c:pt>
                <c:pt idx="39">
                  <c:v>1.6</c:v>
                </c:pt>
                <c:pt idx="40">
                  <c:v>1.3</c:v>
                </c:pt>
                <c:pt idx="41">
                  <c:v>1.3</c:v>
                </c:pt>
                <c:pt idx="42">
                  <c:v>1</c:v>
                </c:pt>
              </c:numCache>
            </c:numRef>
          </c:val>
          <c:smooth val="0"/>
          <c:extLst>
            <c:ext xmlns:c16="http://schemas.microsoft.com/office/drawing/2014/chart" uri="{C3380CC4-5D6E-409C-BE32-E72D297353CC}">
              <c16:uniqueId val="{00000005-C580-489C-AF24-1B4655679E76}"/>
            </c:ext>
          </c:extLst>
        </c:ser>
        <c:dLbls>
          <c:showLegendKey val="0"/>
          <c:showVal val="0"/>
          <c:showCatName val="0"/>
          <c:showSerName val="0"/>
          <c:showPercent val="0"/>
          <c:showBubbleSize val="0"/>
        </c:dLbls>
        <c:smooth val="0"/>
        <c:axId val="1997320064"/>
        <c:axId val="1997321984"/>
      </c:lineChart>
      <c:catAx>
        <c:axId val="199732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997321984"/>
        <c:crosses val="autoZero"/>
        <c:auto val="1"/>
        <c:lblAlgn val="ctr"/>
        <c:lblOffset val="100"/>
        <c:noMultiLvlLbl val="0"/>
      </c:catAx>
      <c:valAx>
        <c:axId val="1997321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997320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'Fig5-3'!$B$3</c:f>
              <c:strCache>
                <c:ptCount val="1"/>
                <c:pt idx="0">
                  <c:v>1000 personer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'Fig5-3'!$A$4:$A$7</c:f>
              <c:strCache>
                <c:ptCount val="4"/>
                <c:pt idx="0">
                  <c:v>Helse og omsorg</c:v>
                </c:pt>
                <c:pt idx="1">
                  <c:v>Annen offentlig forvaltning</c:v>
                </c:pt>
                <c:pt idx="2">
                  <c:v>Petroleumsrettet virksomhet</c:v>
                </c:pt>
                <c:pt idx="3">
                  <c:v>Øvrig samfunns- og næringsliv</c:v>
                </c:pt>
              </c:strCache>
            </c:strRef>
          </c:cat>
          <c:val>
            <c:numRef>
              <c:f>'Fig5-3'!$B$4:$B$7</c:f>
              <c:numCache>
                <c:formatCode>General</c:formatCode>
                <c:ptCount val="4"/>
                <c:pt idx="0">
                  <c:v>182.5</c:v>
                </c:pt>
                <c:pt idx="1">
                  <c:v>21</c:v>
                </c:pt>
                <c:pt idx="2">
                  <c:v>-105</c:v>
                </c:pt>
                <c:pt idx="3">
                  <c:v>-24.1</c:v>
                </c:pt>
              </c:numCache>
            </c:numRef>
          </c:val>
          <c:extLst>
            <c:ext xmlns:c16="http://schemas.microsoft.com/office/drawing/2014/chart" uri="{C3380CC4-5D6E-409C-BE32-E72D297353CC}">
              <c16:uniqueId val="{00000000-D296-40D9-B2D7-5935456D82E3}"/>
            </c:ext>
          </c:extLst>
        </c:ser>
        <c:dLbls>
          <c:dLblPos val="outEnd"/>
          <c:showLegendKey val="0"/>
          <c:showVal val="1"/>
          <c:showCatName val="0"/>
          <c:showSerName val="0"/>
          <c:showPercent val="0"/>
          <c:showBubbleSize val="0"/>
        </c:dLbls>
        <c:gapWidth val="219"/>
        <c:overlap val="-27"/>
        <c:axId val="1196013183"/>
        <c:axId val="1196015103"/>
      </c:barChart>
      <c:catAx>
        <c:axId val="1196013183"/>
        <c:scaling>
          <c:orientation val="minMax"/>
        </c:scaling>
        <c:delete val="1"/>
        <c:axPos val="b"/>
        <c:numFmt formatCode="General" sourceLinked="1"/>
        <c:majorTickMark val="none"/>
        <c:minorTickMark val="none"/>
        <c:tickLblPos val="nextTo"/>
        <c:crossAx val="1196015103"/>
        <c:crosses val="autoZero"/>
        <c:auto val="1"/>
        <c:lblAlgn val="ctr"/>
        <c:lblOffset val="100"/>
        <c:noMultiLvlLbl val="0"/>
      </c:catAx>
      <c:valAx>
        <c:axId val="1196015103"/>
        <c:scaling>
          <c:orientation val="minMax"/>
          <c:max val="200"/>
          <c:min val="-2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b-NO"/>
          </a:p>
        </c:txPr>
        <c:crossAx val="119601318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'Fig3-1'!$B$3</c:f>
              <c:strCache>
                <c:ptCount val="1"/>
                <c:pt idx="0">
                  <c:v>Netto nasjonalformue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7A-463D-8052-27DD2B6621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77A-463D-8052-27DD2B66210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77A-463D-8052-27DD2B66210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77A-463D-8052-27DD2B66210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b-N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'Fig3-1'!$A$4:$A$7</c:f>
              <c:strCache>
                <c:ptCount val="4"/>
                <c:pt idx="0">
                  <c:v>Humankapital</c:v>
                </c:pt>
                <c:pt idx="1">
                  <c:v>Fast realkapital</c:v>
                </c:pt>
                <c:pt idx="2">
                  <c:v>Finanskapital</c:v>
                </c:pt>
                <c:pt idx="3">
                  <c:v>Naturressurser</c:v>
                </c:pt>
              </c:strCache>
            </c:strRef>
          </c:cat>
          <c:val>
            <c:numRef>
              <c:f>'Fig3-1'!$B$4:$B$7</c:f>
              <c:numCache>
                <c:formatCode>General</c:formatCode>
                <c:ptCount val="4"/>
                <c:pt idx="0">
                  <c:v>65</c:v>
                </c:pt>
                <c:pt idx="1">
                  <c:v>15</c:v>
                </c:pt>
                <c:pt idx="2">
                  <c:v>15</c:v>
                </c:pt>
                <c:pt idx="3">
                  <c:v>5</c:v>
                </c:pt>
              </c:numCache>
            </c:numRef>
          </c:val>
          <c:extLst>
            <c:ext xmlns:c16="http://schemas.microsoft.com/office/drawing/2014/chart" uri="{C3380CC4-5D6E-409C-BE32-E72D297353CC}">
              <c16:uniqueId val="{00000008-F77A-463D-8052-27DD2B66210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'Fig3-18'!$B$3</c:f>
              <c:strCache>
                <c:ptCount val="1"/>
                <c:pt idx="0">
                  <c:v>2018</c:v>
                </c:pt>
              </c:strCache>
            </c:strRef>
          </c:tx>
          <c:spPr>
            <a:solidFill>
              <a:schemeClr val="accent1"/>
            </a:solidFill>
            <a:ln>
              <a:noFill/>
            </a:ln>
            <a:effectLst/>
          </c:spPr>
          <c:invertIfNegative val="0"/>
          <c:cat>
            <c:strRef>
              <c:f>'Fig3-18'!$A$4:$A$11</c:f>
              <c:strCache>
                <c:ptCount val="8"/>
                <c:pt idx="0">
                  <c:v>Sveits</c:v>
                </c:pt>
                <c:pt idx="1">
                  <c:v>OECD</c:v>
                </c:pt>
                <c:pt idx="2">
                  <c:v>Danmark</c:v>
                </c:pt>
                <c:pt idx="3">
                  <c:v>Sverige</c:v>
                </c:pt>
                <c:pt idx="4">
                  <c:v>Finland</c:v>
                </c:pt>
                <c:pt idx="5">
                  <c:v>Nederland</c:v>
                </c:pt>
                <c:pt idx="6">
                  <c:v>Island</c:v>
                </c:pt>
                <c:pt idx="7">
                  <c:v>Norge</c:v>
                </c:pt>
              </c:strCache>
            </c:strRef>
          </c:cat>
          <c:val>
            <c:numRef>
              <c:f>'Fig3-18'!$B$4:$B$11</c:f>
              <c:numCache>
                <c:formatCode>General</c:formatCode>
                <c:ptCount val="8"/>
                <c:pt idx="0">
                  <c:v>4.2</c:v>
                </c:pt>
                <c:pt idx="1">
                  <c:v>5.8</c:v>
                </c:pt>
                <c:pt idx="2">
                  <c:v>6</c:v>
                </c:pt>
                <c:pt idx="3">
                  <c:v>6.1</c:v>
                </c:pt>
                <c:pt idx="4">
                  <c:v>6.9</c:v>
                </c:pt>
                <c:pt idx="5">
                  <c:v>7.5</c:v>
                </c:pt>
                <c:pt idx="6">
                  <c:v>9.5</c:v>
                </c:pt>
                <c:pt idx="7">
                  <c:v>10.8</c:v>
                </c:pt>
              </c:numCache>
            </c:numRef>
          </c:val>
          <c:extLst>
            <c:ext xmlns:c16="http://schemas.microsoft.com/office/drawing/2014/chart" uri="{C3380CC4-5D6E-409C-BE32-E72D297353CC}">
              <c16:uniqueId val="{00000000-FECF-4757-BFCF-C159FDF14EDF}"/>
            </c:ext>
          </c:extLst>
        </c:ser>
        <c:dLbls>
          <c:showLegendKey val="0"/>
          <c:showVal val="0"/>
          <c:showCatName val="0"/>
          <c:showSerName val="0"/>
          <c:showPercent val="0"/>
          <c:showBubbleSize val="0"/>
        </c:dLbls>
        <c:gapWidth val="219"/>
        <c:overlap val="-27"/>
        <c:axId val="1260931776"/>
        <c:axId val="1260926976"/>
      </c:barChart>
      <c:lineChart>
        <c:grouping val="standard"/>
        <c:varyColors val="0"/>
        <c:ser>
          <c:idx val="1"/>
          <c:order val="1"/>
          <c:tx>
            <c:strRef>
              <c:f>'Fig3-18'!$C$3</c:f>
              <c:strCache>
                <c:ptCount val="1"/>
                <c:pt idx="0">
                  <c:v>2007</c:v>
                </c:pt>
              </c:strCache>
            </c:strRef>
          </c:tx>
          <c:spPr>
            <a:ln w="28575" cap="rnd">
              <a:noFill/>
              <a:round/>
            </a:ln>
            <a:effectLst/>
          </c:spPr>
          <c:marker>
            <c:symbol val="circle"/>
            <c:size val="5"/>
            <c:spPr>
              <a:solidFill>
                <a:schemeClr val="accent2"/>
              </a:solidFill>
              <a:ln w="9525">
                <a:noFill/>
              </a:ln>
              <a:effectLst/>
            </c:spPr>
          </c:marker>
          <c:cat>
            <c:strRef>
              <c:f>'Fig3-18'!$A$4:$A$11</c:f>
              <c:strCache>
                <c:ptCount val="8"/>
                <c:pt idx="0">
                  <c:v>Sveits</c:v>
                </c:pt>
                <c:pt idx="1">
                  <c:v>OECD</c:v>
                </c:pt>
                <c:pt idx="2">
                  <c:v>Danmark</c:v>
                </c:pt>
                <c:pt idx="3">
                  <c:v>Sverige</c:v>
                </c:pt>
                <c:pt idx="4">
                  <c:v>Finland</c:v>
                </c:pt>
                <c:pt idx="5">
                  <c:v>Nederland</c:v>
                </c:pt>
                <c:pt idx="6">
                  <c:v>Island</c:v>
                </c:pt>
                <c:pt idx="7">
                  <c:v>Norge</c:v>
                </c:pt>
              </c:strCache>
            </c:strRef>
          </c:cat>
          <c:val>
            <c:numRef>
              <c:f>'Fig3-18'!$C$4:$C$11</c:f>
              <c:numCache>
                <c:formatCode>General</c:formatCode>
                <c:ptCount val="8"/>
                <c:pt idx="0">
                  <c:v>5.3</c:v>
                </c:pt>
                <c:pt idx="1">
                  <c:v>5.9</c:v>
                </c:pt>
                <c:pt idx="2">
                  <c:v>7.5</c:v>
                </c:pt>
                <c:pt idx="3">
                  <c:v>11.4</c:v>
                </c:pt>
                <c:pt idx="4">
                  <c:v>9</c:v>
                </c:pt>
                <c:pt idx="5">
                  <c:v>8.5</c:v>
                </c:pt>
                <c:pt idx="6">
                  <c:v>7.9</c:v>
                </c:pt>
                <c:pt idx="7">
                  <c:v>10.5</c:v>
                </c:pt>
              </c:numCache>
            </c:numRef>
          </c:val>
          <c:smooth val="0"/>
          <c:extLst>
            <c:ext xmlns:c16="http://schemas.microsoft.com/office/drawing/2014/chart" uri="{C3380CC4-5D6E-409C-BE32-E72D297353CC}">
              <c16:uniqueId val="{00000001-FECF-4757-BFCF-C159FDF14EDF}"/>
            </c:ext>
          </c:extLst>
        </c:ser>
        <c:dLbls>
          <c:showLegendKey val="0"/>
          <c:showVal val="0"/>
          <c:showCatName val="0"/>
          <c:showSerName val="0"/>
          <c:showPercent val="0"/>
          <c:showBubbleSize val="0"/>
        </c:dLbls>
        <c:marker val="1"/>
        <c:smooth val="0"/>
        <c:axId val="1260931776"/>
        <c:axId val="1260926976"/>
      </c:lineChart>
      <c:catAx>
        <c:axId val="126093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nb-NO"/>
          </a:p>
        </c:txPr>
        <c:crossAx val="1260926976"/>
        <c:crosses val="autoZero"/>
        <c:auto val="1"/>
        <c:lblAlgn val="ctr"/>
        <c:lblOffset val="100"/>
        <c:noMultiLvlLbl val="0"/>
      </c:catAx>
      <c:valAx>
        <c:axId val="12609269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nb-NO"/>
          </a:p>
        </c:txPr>
        <c:crossAx val="1260931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0.05223</cdr:x>
      <cdr:y>0.49975</cdr:y>
    </cdr:from>
    <cdr:to>
      <cdr:x>0.97622</cdr:x>
      <cdr:y>0.49975</cdr:y>
    </cdr:to>
    <cdr:cxnSp macro="">
      <cdr:nvCxnSpPr>
        <cdr:cNvPr id="11" name="Rett linje 10">
          <a:extLst xmlns:a="http://schemas.openxmlformats.org/drawingml/2006/main">
            <a:ext uri="{FF2B5EF4-FFF2-40B4-BE49-F238E27FC236}">
              <a16:creationId xmlns:a16="http://schemas.microsoft.com/office/drawing/2014/main" id="{CBB64088-2BD6-FE0C-0E11-0B5BC5924B33}"/>
            </a:ext>
          </a:extLst>
        </cdr:cNvPr>
        <cdr:cNvCxnSpPr/>
      </cdr:nvCxnSpPr>
      <cdr:spPr>
        <a:xfrm xmlns:a="http://schemas.openxmlformats.org/drawingml/2006/main">
          <a:off x="510141" y="1981163"/>
          <a:ext cx="9025666" cy="0"/>
        </a:xfrm>
        <a:prstGeom xmlns:a="http://schemas.openxmlformats.org/drawingml/2006/main" prst="line">
          <a:avLst/>
        </a:prstGeom>
        <a:ln xmlns:a="http://schemas.openxmlformats.org/drawingml/2006/main" w="127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933CFC4-F6B3-CA40-B922-5A7B7FFE2FD5}"/>
              </a:ext>
            </a:extLst>
          </p:cNvPr>
          <p:cNvSpPr>
            <a:spLocks noGrp="1"/>
          </p:cNvSpPr>
          <p:nvPr>
            <p:ph type="hdr" sz="quarter"/>
          </p:nvPr>
        </p:nvSpPr>
        <p:spPr>
          <a:xfrm>
            <a:off x="2252694" y="264560"/>
            <a:ext cx="4134753" cy="607005"/>
          </a:xfrm>
          <a:prstGeom prst="rect">
            <a:avLst/>
          </a:prstGeom>
        </p:spPr>
        <p:txBody>
          <a:bodyPr vert="horz" lIns="0" tIns="0" rIns="0" bIns="0" rtlCol="0" anchor="t" anchorCtr="0"/>
          <a:lstStyle>
            <a:lvl1pPr algn="l">
              <a:defRPr sz="1200"/>
            </a:lvl1pPr>
          </a:lstStyle>
          <a:p>
            <a:endParaRPr lang="nb-NO" sz="1100" b="1">
              <a:latin typeface="Arial" panose="020B0604020202020204" pitchFamily="34" charset="0"/>
              <a:cs typeface="Arial" panose="020B0604020202020204" pitchFamily="34" charset="0"/>
            </a:endParaRPr>
          </a:p>
        </p:txBody>
      </p:sp>
      <p:sp>
        <p:nvSpPr>
          <p:cNvPr id="3" name="Plassholder for dato 2">
            <a:extLst>
              <a:ext uri="{FF2B5EF4-FFF2-40B4-BE49-F238E27FC236}">
                <a16:creationId xmlns:a16="http://schemas.microsoft.com/office/drawing/2014/main" id="{7545CCE7-0AB3-974C-B32D-AA8986DCD861}"/>
              </a:ext>
            </a:extLst>
          </p:cNvPr>
          <p:cNvSpPr>
            <a:spLocks noGrp="1"/>
          </p:cNvSpPr>
          <p:nvPr>
            <p:ph type="dt" sz="quarter" idx="1"/>
          </p:nvPr>
        </p:nvSpPr>
        <p:spPr>
          <a:xfrm>
            <a:off x="5347121" y="8693155"/>
            <a:ext cx="1040326" cy="186285"/>
          </a:xfrm>
          <a:prstGeom prst="rect">
            <a:avLst/>
          </a:prstGeom>
        </p:spPr>
        <p:txBody>
          <a:bodyPr vert="horz" lIns="0" tIns="0" rIns="0" bIns="0" rtlCol="0" anchor="ctr" anchorCtr="0"/>
          <a:lstStyle>
            <a:lvl1pPr algn="r">
              <a:defRPr sz="1200"/>
            </a:lvl1pPr>
          </a:lstStyle>
          <a:p>
            <a:fld id="{FF52DC92-AE31-C54B-9164-5BCA08F2C5F4}" type="datetime1">
              <a:rPr lang="nb-NO" sz="900" smtClean="0">
                <a:latin typeface="Arial" panose="020B0604020202020204" pitchFamily="34" charset="0"/>
                <a:cs typeface="Arial" panose="020B0604020202020204" pitchFamily="34" charset="0"/>
              </a:rPr>
              <a:t>20.09.2024</a:t>
            </a:fld>
            <a:endParaRPr lang="nb-NO" sz="900">
              <a:latin typeface="Arial" panose="020B0604020202020204" pitchFamily="34" charset="0"/>
              <a:cs typeface="Arial" panose="020B0604020202020204" pitchFamily="34" charset="0"/>
            </a:endParaRPr>
          </a:p>
        </p:txBody>
      </p:sp>
      <p:sp>
        <p:nvSpPr>
          <p:cNvPr id="4" name="Plassholder for bunntekst 3">
            <a:extLst>
              <a:ext uri="{FF2B5EF4-FFF2-40B4-BE49-F238E27FC236}">
                <a16:creationId xmlns:a16="http://schemas.microsoft.com/office/drawing/2014/main" id="{C0962DBA-38AA-1C46-AFD1-6742613E5AF1}"/>
              </a:ext>
            </a:extLst>
          </p:cNvPr>
          <p:cNvSpPr>
            <a:spLocks noGrp="1"/>
          </p:cNvSpPr>
          <p:nvPr>
            <p:ph type="ftr" sz="quarter" idx="2"/>
          </p:nvPr>
        </p:nvSpPr>
        <p:spPr>
          <a:xfrm>
            <a:off x="470553" y="8693155"/>
            <a:ext cx="4802660" cy="186285"/>
          </a:xfrm>
          <a:prstGeom prst="rect">
            <a:avLst/>
          </a:prstGeom>
        </p:spPr>
        <p:txBody>
          <a:bodyPr vert="horz" lIns="0" tIns="0" rIns="0" bIns="0" rtlCol="0" anchor="ctr" anchorCtr="0"/>
          <a:lstStyle>
            <a:lvl1pPr algn="l">
              <a:defRPr sz="1200"/>
            </a:lvl1pPr>
          </a:lstStyle>
          <a:p>
            <a:endParaRPr lang="nb-NO" sz="900">
              <a:latin typeface="Arial" panose="020B0604020202020204" pitchFamily="34" charset="0"/>
              <a:cs typeface="Arial" panose="020B0604020202020204" pitchFamily="34" charset="0"/>
            </a:endParaRPr>
          </a:p>
        </p:txBody>
      </p:sp>
      <p:sp>
        <p:nvSpPr>
          <p:cNvPr id="5" name="Plassholder for lysbildenummer 4">
            <a:extLst>
              <a:ext uri="{FF2B5EF4-FFF2-40B4-BE49-F238E27FC236}">
                <a16:creationId xmlns:a16="http://schemas.microsoft.com/office/drawing/2014/main" id="{09C63697-363D-B245-8BAF-228FABEFBC01}"/>
              </a:ext>
            </a:extLst>
          </p:cNvPr>
          <p:cNvSpPr>
            <a:spLocks noGrp="1"/>
          </p:cNvSpPr>
          <p:nvPr>
            <p:ph type="sldNum" sz="quarter" idx="3"/>
          </p:nvPr>
        </p:nvSpPr>
        <p:spPr>
          <a:xfrm>
            <a:off x="6461355" y="8693155"/>
            <a:ext cx="395057" cy="186285"/>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a:latin typeface="Arial" panose="020B0604020202020204" pitchFamily="34" charset="0"/>
              <a:cs typeface="Arial" panose="020B0604020202020204" pitchFamily="34" charset="0"/>
            </a:endParaRPr>
          </a:p>
        </p:txBody>
      </p:sp>
      <p:pic>
        <p:nvPicPr>
          <p:cNvPr id="8" name="Bilde 7">
            <a:extLst>
              <a:ext uri="{FF2B5EF4-FFF2-40B4-BE49-F238E27FC236}">
                <a16:creationId xmlns:a16="http://schemas.microsoft.com/office/drawing/2014/main" id="{7B78B332-EF42-2A47-8269-0E913B863A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34282"/>
            <a:ext cx="1445105" cy="447779"/>
          </a:xfrm>
          <a:prstGeom prst="rect">
            <a:avLst/>
          </a:prstGeom>
        </p:spPr>
      </p:pic>
    </p:spTree>
    <p:extLst>
      <p:ext uri="{BB962C8B-B14F-4D97-AF65-F5344CB8AC3E}">
        <p14:creationId xmlns:p14="http://schemas.microsoft.com/office/powerpoint/2010/main" val="390535275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p>
        </p:txBody>
      </p:sp>
      <p:sp>
        <p:nvSpPr>
          <p:cNvPr id="11" name="Plassholder for dato 2">
            <a:extLst>
              <a:ext uri="{FF2B5EF4-FFF2-40B4-BE49-F238E27FC236}">
                <a16:creationId xmlns:a16="http://schemas.microsoft.com/office/drawing/2014/main" id="{79CD142F-2D9C-774B-8482-D0AE03FF2AB7}"/>
              </a:ext>
            </a:extLst>
          </p:cNvPr>
          <p:cNvSpPr>
            <a:spLocks noGrp="1"/>
          </p:cNvSpPr>
          <p:nvPr>
            <p:ph type="dt" sz="quarter" idx="1"/>
          </p:nvPr>
        </p:nvSpPr>
        <p:spPr>
          <a:xfrm>
            <a:off x="5159397" y="8693155"/>
            <a:ext cx="1012804" cy="186285"/>
          </a:xfrm>
          <a:prstGeom prst="rect">
            <a:avLst/>
          </a:prstGeom>
        </p:spPr>
        <p:txBody>
          <a:bodyPr vert="horz" lIns="0" tIns="0" rIns="0" bIns="0" rtlCol="0" anchor="ctr" anchorCtr="0"/>
          <a:lstStyle>
            <a:lvl1pPr algn="r">
              <a:defRPr sz="1200"/>
            </a:lvl1pPr>
          </a:lstStyle>
          <a:p>
            <a:fld id="{41231367-9176-9A4A-8565-58EECFF9F5C0}" type="datetime1">
              <a:rPr lang="nb-NO" sz="900" smtClean="0">
                <a:latin typeface="Arial" panose="020B0604020202020204" pitchFamily="34" charset="0"/>
                <a:cs typeface="Arial" panose="020B0604020202020204" pitchFamily="34" charset="0"/>
              </a:rPr>
              <a:t>20.09.2024</a:t>
            </a:fld>
            <a:endParaRPr lang="nb-NO" sz="900">
              <a:latin typeface="Arial" panose="020B0604020202020204" pitchFamily="34" charset="0"/>
              <a:cs typeface="Arial" panose="020B0604020202020204" pitchFamily="34" charset="0"/>
            </a:endParaRPr>
          </a:p>
        </p:txBody>
      </p:sp>
      <p:sp>
        <p:nvSpPr>
          <p:cNvPr id="12" name="Plassholder for bunntekst 3">
            <a:extLst>
              <a:ext uri="{FF2B5EF4-FFF2-40B4-BE49-F238E27FC236}">
                <a16:creationId xmlns:a16="http://schemas.microsoft.com/office/drawing/2014/main" id="{DFE24522-C6A8-A84F-A227-DD92C1718BAA}"/>
              </a:ext>
            </a:extLst>
          </p:cNvPr>
          <p:cNvSpPr>
            <a:spLocks noGrp="1"/>
          </p:cNvSpPr>
          <p:nvPr>
            <p:ph type="ftr" sz="quarter" idx="4"/>
          </p:nvPr>
        </p:nvSpPr>
        <p:spPr>
          <a:xfrm>
            <a:off x="470553" y="8693155"/>
            <a:ext cx="4634342" cy="186285"/>
          </a:xfrm>
          <a:prstGeom prst="rect">
            <a:avLst/>
          </a:prstGeom>
        </p:spPr>
        <p:txBody>
          <a:bodyPr vert="horz" lIns="0" tIns="0" rIns="0" bIns="0" rtlCol="0" anchor="ctr" anchorCtr="0"/>
          <a:lstStyle>
            <a:lvl1pPr algn="l">
              <a:defRPr sz="1200"/>
            </a:lvl1pPr>
          </a:lstStyle>
          <a:p>
            <a:endParaRPr lang="nb-NO" sz="900">
              <a:latin typeface="Arial" panose="020B0604020202020204" pitchFamily="34" charset="0"/>
              <a:cs typeface="Arial" panose="020B0604020202020204" pitchFamily="34" charset="0"/>
            </a:endParaRPr>
          </a:p>
        </p:txBody>
      </p:sp>
      <p:sp>
        <p:nvSpPr>
          <p:cNvPr id="13" name="Plassholder for lysbildenummer 4">
            <a:extLst>
              <a:ext uri="{FF2B5EF4-FFF2-40B4-BE49-F238E27FC236}">
                <a16:creationId xmlns:a16="http://schemas.microsoft.com/office/drawing/2014/main" id="{D42E0F52-9A06-AF40-B3F2-6609E5968E52}"/>
              </a:ext>
            </a:extLst>
          </p:cNvPr>
          <p:cNvSpPr>
            <a:spLocks noGrp="1"/>
          </p:cNvSpPr>
          <p:nvPr>
            <p:ph type="sldNum" sz="quarter" idx="5"/>
          </p:nvPr>
        </p:nvSpPr>
        <p:spPr>
          <a:xfrm>
            <a:off x="6246109" y="8693155"/>
            <a:ext cx="610304" cy="186285"/>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a:latin typeface="Arial" panose="020B0604020202020204" pitchFamily="34" charset="0"/>
              <a:cs typeface="Arial" panose="020B0604020202020204" pitchFamily="34" charset="0"/>
            </a:endParaRPr>
          </a:p>
        </p:txBody>
      </p:sp>
      <p:sp>
        <p:nvSpPr>
          <p:cNvPr id="14" name="Plassholder for topptekst 1">
            <a:extLst>
              <a:ext uri="{FF2B5EF4-FFF2-40B4-BE49-F238E27FC236}">
                <a16:creationId xmlns:a16="http://schemas.microsoft.com/office/drawing/2014/main" id="{3B935A14-F688-6F43-B1AE-ED019381585C}"/>
              </a:ext>
            </a:extLst>
          </p:cNvPr>
          <p:cNvSpPr>
            <a:spLocks noGrp="1"/>
          </p:cNvSpPr>
          <p:nvPr>
            <p:ph type="hdr" sz="quarter"/>
          </p:nvPr>
        </p:nvSpPr>
        <p:spPr>
          <a:xfrm>
            <a:off x="2591809" y="358044"/>
            <a:ext cx="3580391" cy="449011"/>
          </a:xfrm>
          <a:prstGeom prst="rect">
            <a:avLst/>
          </a:prstGeom>
        </p:spPr>
        <p:txBody>
          <a:bodyPr vert="horz" lIns="0" tIns="0" rIns="0" bIns="0" rtlCol="0" anchor="t" anchorCtr="0"/>
          <a:lstStyle>
            <a:lvl1pPr algn="l">
              <a:defRPr sz="1200"/>
            </a:lvl1pPr>
          </a:lstStyle>
          <a:p>
            <a:endParaRPr lang="nb-NO" sz="1100" b="1">
              <a:latin typeface="Arial" panose="020B0604020202020204" pitchFamily="34" charset="0"/>
              <a:cs typeface="Arial" panose="020B0604020202020204" pitchFamily="34" charset="0"/>
            </a:endParaRPr>
          </a:p>
        </p:txBody>
      </p:sp>
      <p:pic>
        <p:nvPicPr>
          <p:cNvPr id="17" name="Bilde 16">
            <a:extLst>
              <a:ext uri="{FF2B5EF4-FFF2-40B4-BE49-F238E27FC236}">
                <a16:creationId xmlns:a16="http://schemas.microsoft.com/office/drawing/2014/main" id="{DEA7E9B0-02C2-3C46-A4A8-E2D09E7A723A}"/>
              </a:ext>
            </a:extLst>
          </p:cNvPr>
          <p:cNvPicPr>
            <a:picLocks noChangeAspect="1"/>
          </p:cNvPicPr>
          <p:nvPr/>
        </p:nvPicPr>
        <p:blipFill>
          <a:blip r:embed="rId2"/>
          <a:stretch>
            <a:fillRect/>
          </a:stretch>
        </p:blipFill>
        <p:spPr>
          <a:xfrm>
            <a:off x="685800" y="327766"/>
            <a:ext cx="1445105" cy="447779"/>
          </a:xfrm>
          <a:prstGeom prst="rect">
            <a:avLst/>
          </a:prstGeom>
        </p:spPr>
      </p:pic>
    </p:spTree>
    <p:extLst>
      <p:ext uri="{BB962C8B-B14F-4D97-AF65-F5344CB8AC3E}">
        <p14:creationId xmlns:p14="http://schemas.microsoft.com/office/powerpoint/2010/main" val="41924059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dirty="0">
                <a:effectLst/>
                <a:latin typeface="Arial" panose="020B0604020202020204" pitchFamily="34" charset="0"/>
                <a:ea typeface="Times New Roman" panose="02020603050405020304" pitchFamily="18" charset="0"/>
                <a:cs typeface="Arial" panose="020B0604020202020204" pitchFamily="34" charset="0"/>
              </a:rPr>
              <a:t>Perspektivmeldingen 2024 er gjenkjennelig fra tidligere perspektivmeldinger, men med følgende forskjell fra sist melding;</a:t>
            </a:r>
          </a:p>
          <a:p>
            <a:pPr>
              <a:lnSpc>
                <a:spcPct val="115000"/>
              </a:lnSpc>
            </a:pPr>
            <a:r>
              <a:rPr lang="nb-NO" sz="1800" dirty="0">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spcAft>
                <a:spcPts val="500"/>
              </a:spcAft>
              <a:buFont typeface="Symbol" panose="05050102010706020507" pitchFamily="18" charset="2"/>
              <a:buChar char=""/>
            </a:pPr>
            <a:r>
              <a:rPr lang="nb-NO" sz="1800" dirty="0">
                <a:solidFill>
                  <a:srgbClr val="232528"/>
                </a:solidFill>
                <a:effectLst/>
                <a:latin typeface="Arial" panose="020B0604020202020204" pitchFamily="34" charset="0"/>
                <a:ea typeface="Arial" panose="020B0604020202020204" pitchFamily="34" charset="0"/>
                <a:cs typeface="Arial" panose="020B0604020202020204" pitchFamily="34" charset="0"/>
              </a:rPr>
              <a:t>Omstillingsbehov; Geopolitiske forhold har endret seg drastisk med storkrig i Europa</a:t>
            </a:r>
            <a:endParaRPr lang="nb-NO" sz="1800" dirty="0">
              <a:effectLst/>
              <a:latin typeface="Times New Roman" panose="02020603050405020304" pitchFamily="18" charset="0"/>
              <a:ea typeface="Arial" panose="020B0604020202020204" pitchFamily="34" charset="0"/>
              <a:cs typeface="Arial" panose="020B0604020202020204" pitchFamily="34" charset="0"/>
            </a:endParaRPr>
          </a:p>
          <a:p>
            <a:pPr marL="342900" lvl="0" indent="-342900">
              <a:spcAft>
                <a:spcPts val="500"/>
              </a:spcAft>
              <a:buFont typeface="Symbol" panose="05050102010706020507" pitchFamily="18" charset="2"/>
              <a:buChar char=""/>
            </a:pPr>
            <a:r>
              <a:rPr lang="nb-NO" sz="1800" dirty="0">
                <a:solidFill>
                  <a:srgbClr val="232528"/>
                </a:solidFill>
                <a:effectLst/>
                <a:latin typeface="Arial" panose="020B0604020202020204" pitchFamily="34" charset="0"/>
                <a:ea typeface="Arial" panose="020B0604020202020204" pitchFamily="34" charset="0"/>
                <a:cs typeface="Arial" panose="020B0604020202020204" pitchFamily="34" charset="0"/>
              </a:rPr>
              <a:t>Lavere produktivitetsnivå; Produktivitetsveksten avtar (hele perspektivmeldingens kapittel 4 er viet dette temaet)</a:t>
            </a:r>
            <a:endParaRPr lang="nb-NO" sz="1800" dirty="0">
              <a:effectLst/>
              <a:latin typeface="Times New Roman" panose="02020603050405020304" pitchFamily="18" charset="0"/>
              <a:ea typeface="Arial" panose="020B0604020202020204" pitchFamily="34" charset="0"/>
              <a:cs typeface="Arial" panose="020B0604020202020204" pitchFamily="34" charset="0"/>
            </a:endParaRPr>
          </a:p>
          <a:p>
            <a:endParaRPr lang="nb-NO" dirty="0"/>
          </a:p>
        </p:txBody>
      </p:sp>
      <p:sp>
        <p:nvSpPr>
          <p:cNvPr id="4" name="Plassholder for dato 3"/>
          <p:cNvSpPr>
            <a:spLocks noGrp="1"/>
          </p:cNvSpPr>
          <p:nvPr>
            <p:ph type="dt" sz="quarter" idx="10"/>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20.09.2024</a:t>
            </a:fld>
            <a:endParaRPr lang="nb-NO" sz="90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2</a:t>
            </a:fld>
            <a:endParaRPr lang="nb-NO" sz="90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997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200" dirty="0">
                <a:effectLst/>
                <a:latin typeface="Arial" panose="020B0604020202020204" pitchFamily="34" charset="0"/>
                <a:ea typeface="Times New Roman" panose="02020603050405020304" pitchFamily="18" charset="0"/>
                <a:cs typeface="Arial" panose="020B0604020202020204" pitchFamily="34" charset="0"/>
              </a:rPr>
              <a:t>I </a:t>
            </a:r>
            <a:r>
              <a:rPr lang="nb-NO" sz="1200" dirty="0" err="1">
                <a:effectLst/>
                <a:latin typeface="Arial" panose="020B0604020202020204" pitchFamily="34" charset="0"/>
                <a:ea typeface="Times New Roman" panose="02020603050405020304" pitchFamily="18" charset="0"/>
                <a:cs typeface="Arial" panose="020B0604020202020204" pitchFamily="34" charset="0"/>
              </a:rPr>
              <a:t>fremskrivingene</a:t>
            </a:r>
            <a:r>
              <a:rPr lang="nb-NO" sz="1200" dirty="0">
                <a:effectLst/>
                <a:latin typeface="Arial" panose="020B0604020202020204" pitchFamily="34" charset="0"/>
                <a:ea typeface="Times New Roman" panose="02020603050405020304" pitchFamily="18" charset="0"/>
                <a:cs typeface="Arial" panose="020B0604020202020204" pitchFamily="34" charset="0"/>
              </a:rPr>
              <a:t> i referanseforløpet antas sysselsettingen i offentlig forvaltning å øke med om lag 200 000 personer frem mot 2060, hvorav helse- og omsorgssektoren står for drøyt 180 000. Samlet sysselsetting i økonomien er antatt å øke med rundt 75 000 personer. Det økte behovet for helse- og omsorgstjenester ventes å komme gradvis over en periode på 35 år, i takt med aldringen av befolkningen. </a:t>
            </a:r>
          </a:p>
          <a:p>
            <a:pPr>
              <a:lnSpc>
                <a:spcPct val="115000"/>
              </a:lnSpc>
            </a:pPr>
            <a:endParaRPr lang="nb-NO"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nb-NO" sz="1200" dirty="0">
                <a:effectLst/>
                <a:latin typeface="Arial" panose="020B0604020202020204" pitchFamily="34" charset="0"/>
                <a:ea typeface="Times New Roman" panose="02020603050405020304" pitchFamily="18" charset="0"/>
                <a:cs typeface="Arial" panose="020B0604020202020204" pitchFamily="34" charset="0"/>
              </a:rPr>
              <a:t>Aktiviteten i petroleumssektoren forventes å bli lavere. I referanseforløpet faller samlet sysselsetting i petroleumsvirksomheten og leverandørvirksomheten med om lag 35 000 personer fra 2024 til 2030 og med vel 70 000 fra 2030 til 2060.</a:t>
            </a:r>
          </a:p>
          <a:p>
            <a:pPr>
              <a:lnSpc>
                <a:spcPct val="115000"/>
              </a:lnSpc>
            </a:pPr>
            <a:endParaRPr lang="nb-NO" sz="1200" dirty="0">
              <a:effectLst/>
              <a:latin typeface="Arial" panose="020B0604020202020204" pitchFamily="34" charset="0"/>
              <a:ea typeface="Times New Roman" panose="02020603050405020304" pitchFamily="18" charset="0"/>
              <a:cs typeface="Arial" panose="020B0604020202020204" pitchFamily="34" charset="0"/>
            </a:endParaRPr>
          </a:p>
          <a:p>
            <a:endParaRPr lang="nb-NO" dirty="0"/>
          </a:p>
        </p:txBody>
      </p:sp>
      <p:sp>
        <p:nvSpPr>
          <p:cNvPr id="4" name="Plassholder for dato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20.09.2024</a:t>
            </a:fld>
            <a:endParaRPr lang="nb-NO" sz="90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4"/>
          </p:nvPr>
        </p:nvSpPr>
        <p:spPr/>
        <p:txBody>
          <a:bodyPr/>
          <a:lstStyle/>
          <a:p>
            <a:endParaRPr lang="nb-NO" sz="90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13</a:t>
            </a:fld>
            <a:endParaRPr lang="nb-NO" sz="90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p:nvPr>
        </p:nvSpPr>
        <p:spPr/>
        <p:txBody>
          <a:bodyPr/>
          <a:lstStyle/>
          <a:p>
            <a:endParaRPr lang="nb-NO" sz="11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2248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kern="1200" dirty="0">
                <a:solidFill>
                  <a:schemeClr val="tx1"/>
                </a:solidFill>
                <a:effectLst/>
                <a:latin typeface="+mn-lt"/>
                <a:ea typeface="+mn-ea"/>
                <a:cs typeface="+mn-cs"/>
              </a:rPr>
              <a:t>Nasjonalformuen gjenspeiler nåverdien av landets fremtidige inntekter. I nasjonalformuen inngår verdien av arbeidsinnsats, realkapital, finanskapital og merverdien (ressursrenten) av gjenværende naturressurser. Den viktigste delen av nasjonalformuen er nåverdien av fremtidig arbeidsinnsats, som anslås å utgjøre om lag 65 prosent.</a:t>
            </a:r>
          </a:p>
          <a:p>
            <a:endParaRPr lang="nb-NO"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Realkapitalen og finanskapitalen står for 15 prosent hver. Norges finanskapital er netto fordringer overfor utlandet, med Statens pensjonsfond som største komponent. Merverdien av gjenværende naturressurser utgjør knapt 5 prosent av nasjonalformuen. 3 prosent petroleumsformue/2 prosent øvrige naturressurser </a:t>
            </a:r>
          </a:p>
          <a:p>
            <a:endParaRPr lang="nb-NO" sz="1200" b="0" kern="1200" dirty="0">
              <a:solidFill>
                <a:schemeClr val="tx1"/>
              </a:solidFill>
              <a:effectLst/>
              <a:latin typeface="+mn-lt"/>
              <a:ea typeface="+mn-ea"/>
              <a:cs typeface="+mn-cs"/>
            </a:endParaRPr>
          </a:p>
          <a:p>
            <a:r>
              <a:rPr lang="nb-NO" sz="1200" b="0" kern="1200" dirty="0">
                <a:solidFill>
                  <a:schemeClr val="tx1"/>
                </a:solidFill>
                <a:effectLst/>
                <a:latin typeface="+mn-lt"/>
                <a:ea typeface="+mn-ea"/>
                <a:cs typeface="+mn-cs"/>
              </a:rPr>
              <a:t>Nasjonalformuen gir ikke et fullt bilde av befolkningens velferd. I utgangspunktet burde alle beholdningsstørrelser som påvirker velferd tas med i en beregning. For eksempel er ikke verdien av fritid, befolkningens helsetilstand, ubetalt arbeid i hjemmet og frivillig arbeid med i beregningene av nasjonalformuen. Miljøgoder og naturkapital, som for eksempel uberørt natur, naturmangfold og ren luft, er heller ikke med. Slike goder er i praksis vanskelig å måle og derfor utelatt, selv om de utvilsomt bidrar til velferden og grunnlaget for økonomisk vekst. </a:t>
            </a:r>
            <a:endParaRPr lang="nb-NO" dirty="0"/>
          </a:p>
          <a:p>
            <a:endParaRPr lang="nb-NO" dirty="0"/>
          </a:p>
        </p:txBody>
      </p:sp>
      <p:sp>
        <p:nvSpPr>
          <p:cNvPr id="4" name="Plassholder for dato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20.09.2024</a:t>
            </a:fld>
            <a:endParaRPr lang="nb-NO" sz="90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4"/>
          </p:nvPr>
        </p:nvSpPr>
        <p:spPr/>
        <p:txBody>
          <a:bodyPr/>
          <a:lstStyle/>
          <a:p>
            <a:endParaRPr lang="nb-NO" sz="90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14</a:t>
            </a:fld>
            <a:endParaRPr lang="nb-NO" sz="90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p:nvPr>
        </p:nvSpPr>
        <p:spPr/>
        <p:txBody>
          <a:bodyPr/>
          <a:lstStyle/>
          <a:p>
            <a:endParaRPr lang="nb-NO" sz="11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4791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dirty="0">
                <a:effectLst/>
                <a:latin typeface="Arial" panose="020B0604020202020204" pitchFamily="34" charset="0"/>
                <a:ea typeface="Times New Roman" panose="02020603050405020304" pitchFamily="18" charset="0"/>
              </a:rPr>
              <a:t>Oljeproduksjonen nådde sin topp i 2000 og er nå nesten halvert siden toppåret. Nedgangen har blitt motsvart av en oppgang i gassproduksjonen i samme periode, slik at nedgangen i totalproduksjon har vært moderat.  Fra første del av 2030-tallet ventes norsk petroleumsproduksjon å falle gradvis i takt med en uttømming av gjenværende utvinnbare ressurser.</a:t>
            </a:r>
          </a:p>
          <a:p>
            <a:endParaRPr lang="nb-NO" sz="1800" b="0" dirty="0">
              <a:effectLst/>
              <a:latin typeface="Arial" panose="020B0604020202020204" pitchFamily="34" charset="0"/>
              <a:ea typeface="Times New Roman" panose="02020603050405020304" pitchFamily="18" charset="0"/>
            </a:endParaRPr>
          </a:p>
          <a:p>
            <a:r>
              <a:rPr lang="nb-NO" sz="1800" b="0" dirty="0">
                <a:effectLst/>
                <a:latin typeface="Arial" panose="020B0604020202020204" pitchFamily="34" charset="0"/>
                <a:ea typeface="Times New Roman" panose="02020603050405020304" pitchFamily="18" charset="0"/>
              </a:rPr>
              <a:t>Nedgangen i olje- og gassproduksjonen ventes samlet sett å bli 64 pst. frem til 2050 og 75 pst. frem til 2060. </a:t>
            </a:r>
            <a:endParaRPr lang="nb-NO" dirty="0"/>
          </a:p>
        </p:txBody>
      </p:sp>
      <p:sp>
        <p:nvSpPr>
          <p:cNvPr id="4" name="Plassholder for dato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20.09.2024</a:t>
            </a:fld>
            <a:endParaRPr lang="nb-NO" sz="90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4"/>
          </p:nvPr>
        </p:nvSpPr>
        <p:spPr/>
        <p:txBody>
          <a:bodyPr/>
          <a:lstStyle/>
          <a:p>
            <a:endParaRPr lang="nb-NO" sz="90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15</a:t>
            </a:fld>
            <a:endParaRPr lang="nb-NO" sz="90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p:nvPr>
        </p:nvSpPr>
        <p:spPr/>
        <p:txBody>
          <a:bodyPr/>
          <a:lstStyle/>
          <a:p>
            <a:endParaRPr lang="nb-NO" sz="11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716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Arial" panose="020B0604020202020204" pitchFamily="34" charset="0"/>
                <a:ea typeface="Times New Roman" panose="02020603050405020304" pitchFamily="18" charset="0"/>
                <a:cs typeface="Arial" panose="020B0604020202020204" pitchFamily="34" charset="0"/>
              </a:rPr>
              <a:t>Veksten i SPU har gått hånd i hånd med utvinning av petroleumsressurser, se figur 4.3. I 2000 var verdien av fondet relativt liten målt opp mot nåverdien av statens netto kontantstrøm, som tilsvarer nåverdien av statens ikke-utvinnede petroleumsformue. Etter 20 år har rangeringen snudd, og verdien av SPU er nå større enn nåverdien av gjenværende petroleumsreserver.</a:t>
            </a:r>
          </a:p>
          <a:p>
            <a:endParaRPr lang="nb-NO" dirty="0"/>
          </a:p>
        </p:txBody>
      </p:sp>
      <p:sp>
        <p:nvSpPr>
          <p:cNvPr id="4" name="Plassholder for dato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20.09.2024</a:t>
            </a:fld>
            <a:endParaRPr lang="nb-NO" sz="90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4"/>
          </p:nvPr>
        </p:nvSpPr>
        <p:spPr/>
        <p:txBody>
          <a:bodyPr/>
          <a:lstStyle/>
          <a:p>
            <a:endParaRPr lang="nb-NO" sz="90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16</a:t>
            </a:fld>
            <a:endParaRPr lang="nb-NO" sz="90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p:nvPr>
        </p:nvSpPr>
        <p:spPr/>
        <p:txBody>
          <a:bodyPr/>
          <a:lstStyle/>
          <a:p>
            <a:endParaRPr lang="nb-NO" sz="11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1540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dato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20.09.2024</a:t>
            </a:fld>
            <a:endParaRPr lang="nb-NO" sz="90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4"/>
          </p:nvPr>
        </p:nvSpPr>
        <p:spPr/>
        <p:txBody>
          <a:bodyPr/>
          <a:lstStyle/>
          <a:p>
            <a:endParaRPr lang="nb-NO" sz="90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17</a:t>
            </a:fld>
            <a:endParaRPr lang="nb-NO" sz="90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p:nvPr>
        </p:nvSpPr>
        <p:spPr/>
        <p:txBody>
          <a:bodyPr/>
          <a:lstStyle/>
          <a:p>
            <a:endParaRPr lang="nb-NO" sz="11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729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Arial" panose="020B0604020202020204" pitchFamily="34" charset="0"/>
                <a:ea typeface="Times New Roman" panose="02020603050405020304" pitchFamily="18" charset="0"/>
                <a:cs typeface="Arial" panose="020B0604020202020204" pitchFamily="34" charset="0"/>
              </a:rPr>
              <a:t>Selv om deltakelsen i arbeidslivet er høy sammenlignet med mange andre land, er om lag 30 pst. av befolkningen i yrkesaktiv alder uten arbeid. I aldersgruppen 20–66 år er arbeidsuføre den klart største gruppen utenfor arbeidslivet. Arbeidsuføre mottar som regel enten arbeidsavklaringspenger eller uføretrygd. Andelen mottakere av uføretrygd i Norge er blant de høyeste i Europa og høyere enn i andre nordiske land. Mens utviklingen i andelen mottakere av uføretrygd har vært stabil over tid i Norge, har den gått ned i Sverige, Danmark, Finland og Nederland.</a:t>
            </a:r>
          </a:p>
          <a:p>
            <a:endParaRPr lang="nb-NO" dirty="0"/>
          </a:p>
        </p:txBody>
      </p:sp>
      <p:sp>
        <p:nvSpPr>
          <p:cNvPr id="4" name="Plassholder for dato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20.09.2024</a:t>
            </a:fld>
            <a:endParaRPr lang="nb-NO" sz="90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4"/>
          </p:nvPr>
        </p:nvSpPr>
        <p:spPr/>
        <p:txBody>
          <a:bodyPr/>
          <a:lstStyle/>
          <a:p>
            <a:endParaRPr lang="nb-NO" sz="90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18</a:t>
            </a:fld>
            <a:endParaRPr lang="nb-NO" sz="90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p:nvPr>
        </p:nvSpPr>
        <p:spPr/>
        <p:txBody>
          <a:bodyPr/>
          <a:lstStyle/>
          <a:p>
            <a:endParaRPr lang="nb-NO" sz="11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6527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Arial" panose="020B0604020202020204" pitchFamily="34" charset="0"/>
                <a:ea typeface="Times New Roman" panose="02020603050405020304" pitchFamily="18" charset="0"/>
                <a:cs typeface="Arial" panose="020B0604020202020204" pitchFamily="34" charset="0"/>
              </a:rPr>
              <a:t>Mens sykefraværet har falt iblant annet Sverige og Nederland, har sykefraværet vært på et stabilt høyt nivå i Norge de siste 20 årene. De siste årene har imidlertid sykefraværet i Norge økt igjen, og sykefraværet er nå betydelig høyere enn før pandemien. Potensialet for økt arbeidsinnsats gjennom redusert sykefravær er betydelig.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pPr>
            <a:r>
              <a:rPr lang="nb-NO" sz="1800" dirty="0">
                <a:effectLst/>
                <a:latin typeface="Arial" panose="020B0604020202020204" pitchFamily="34" charset="0"/>
                <a:ea typeface="Times New Roman" panose="02020603050405020304" pitchFamily="18" charset="0"/>
                <a:cs typeface="Arial" panose="020B0604020202020204" pitchFamily="34" charset="0"/>
              </a:rPr>
              <a:t>Reduksjon i sykefraværet, særlig langtidsfraværet, vil kunne redusere frafall fra arbeidslivet </a:t>
            </a:r>
          </a:p>
          <a:p>
            <a:pPr>
              <a:lnSpc>
                <a:spcPct val="115000"/>
              </a:lnSpc>
            </a:pPr>
            <a:r>
              <a:rPr lang="nb-NO" sz="1800" dirty="0">
                <a:effectLst/>
                <a:latin typeface="Arial" panose="020B0604020202020204" pitchFamily="34" charset="0"/>
                <a:ea typeface="Times New Roman" panose="02020603050405020304" pitchFamily="18" charset="0"/>
                <a:cs typeface="Arial" panose="020B0604020202020204" pitchFamily="34" charset="0"/>
              </a:rPr>
              <a:t>og overgang til arbeidsavklaringspenger (AAP), og senere til uføretrygd. Mellom 60 og 70 pst. av nye AAP-mottakere har mottatt sykepenger i forkant. Langvarig sykefravær er dermed ofte det første steget ut av arbeidslivet.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Arial" panose="020B0604020202020204" pitchFamily="34" charset="0"/>
              <a:ea typeface="Times New Roman" panose="02020603050405020304" pitchFamily="18" charset="0"/>
              <a:cs typeface="Arial" panose="020B0604020202020204" pitchFamily="34" charset="0"/>
            </a:endParaRPr>
          </a:p>
          <a:p>
            <a:endParaRPr lang="nb-NO" dirty="0"/>
          </a:p>
        </p:txBody>
      </p:sp>
      <p:sp>
        <p:nvSpPr>
          <p:cNvPr id="4" name="Plassholder for dato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20.09.2024</a:t>
            </a:fld>
            <a:endParaRPr lang="nb-NO" sz="90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4"/>
          </p:nvPr>
        </p:nvSpPr>
        <p:spPr/>
        <p:txBody>
          <a:bodyPr/>
          <a:lstStyle/>
          <a:p>
            <a:endParaRPr lang="nb-NO" sz="90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19</a:t>
            </a:fld>
            <a:endParaRPr lang="nb-NO" sz="90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p:nvPr>
        </p:nvSpPr>
        <p:spPr/>
        <p:txBody>
          <a:bodyPr/>
          <a:lstStyle/>
          <a:p>
            <a:endParaRPr lang="nb-NO" sz="11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371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dirty="0">
                <a:effectLst/>
                <a:latin typeface="Arial" panose="020B0604020202020204" pitchFamily="34" charset="0"/>
                <a:ea typeface="Times New Roman" panose="02020603050405020304" pitchFamily="18" charset="0"/>
                <a:cs typeface="Arial" panose="020B0604020202020204" pitchFamily="34" charset="0"/>
              </a:rPr>
              <a:t>Det er lav lønnsulikhet i Norge sammenlignet med de fleste andre land. Lønnsulikheten er imidlertid voksende i Norge. Det er blitt større forskjeller mellom de som tjener relativt lite og de som tjener mye. De siste 20 årene har inntektsveksten vært klart svakest for dem med lavest inntekt og sterkest i toppen av inntektsfordelingen. I figuren er befolkningen delt i grupper etter ekvivalent inntekt etter skatt. For de ti prosent rikeste har realinntekten økt med nærmere 40 pst. fra 2004 til 2022, mens økningen har vært i underkant av 20 pst. for de ti prosent fattigste. Den rikeste prosenten er utelatt her, ettersom de reelle inntektene for denne gruppen er krevende å måle.</a:t>
            </a:r>
          </a:p>
          <a:p>
            <a:pPr>
              <a:lnSpc>
                <a:spcPct val="115000"/>
              </a:lnSpc>
            </a:pPr>
            <a:r>
              <a:rPr lang="nb-NO" sz="1800" dirty="0">
                <a:effectLst/>
                <a:latin typeface="Arial" panose="020B0604020202020204" pitchFamily="34" charset="0"/>
                <a:ea typeface="Times New Roman" panose="02020603050405020304" pitchFamily="18" charset="0"/>
                <a:cs typeface="Arial" panose="020B0604020202020204" pitchFamily="34" charset="0"/>
              </a:rPr>
              <a:t> </a:t>
            </a:r>
          </a:p>
          <a:p>
            <a:endParaRPr lang="nb-NO" dirty="0"/>
          </a:p>
        </p:txBody>
      </p:sp>
      <p:sp>
        <p:nvSpPr>
          <p:cNvPr id="4" name="Plassholder for dato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20.09.2024</a:t>
            </a:fld>
            <a:endParaRPr lang="nb-NO" sz="90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4"/>
          </p:nvPr>
        </p:nvSpPr>
        <p:spPr/>
        <p:txBody>
          <a:bodyPr/>
          <a:lstStyle/>
          <a:p>
            <a:endParaRPr lang="nb-NO" sz="90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20</a:t>
            </a:fld>
            <a:endParaRPr lang="nb-NO" sz="90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p:nvPr>
        </p:nvSpPr>
        <p:spPr/>
        <p:txBody>
          <a:bodyPr/>
          <a:lstStyle/>
          <a:p>
            <a:endParaRPr lang="nb-NO" sz="11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016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dato 3"/>
          <p:cNvSpPr>
            <a:spLocks noGrp="1"/>
          </p:cNvSpPr>
          <p:nvPr>
            <p:ph type="dt" sz="quarter" idx="10"/>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20.09.2024</a:t>
            </a:fld>
            <a:endParaRPr lang="nb-NO" sz="90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3</a:t>
            </a:fld>
            <a:endParaRPr lang="nb-NO" sz="90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5011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19 sider</a:t>
            </a:r>
            <a:r>
              <a:rPr lang="nb-NO" baseline="0" dirty="0"/>
              <a:t>, nesten bare 1/10 av holdet i selve meldingen. Det går med andre ord an å fordype seg i ulike tema i originalversjonen. </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I denne PP- versjonen legges det vekt på å vise sentrale figurer fra sammendraget, med utdypende tekst i notatfeltet </a:t>
            </a:r>
          </a:p>
          <a:p>
            <a:endParaRPr lang="nb-NO" dirty="0"/>
          </a:p>
        </p:txBody>
      </p:sp>
      <p:sp>
        <p:nvSpPr>
          <p:cNvPr id="4" name="Plassholder for dato 3"/>
          <p:cNvSpPr>
            <a:spLocks noGrp="1"/>
          </p:cNvSpPr>
          <p:nvPr>
            <p:ph type="dt" sz="quarter" idx="10"/>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20.09.2024</a:t>
            </a:fld>
            <a:endParaRPr lang="nb-NO" sz="90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4</a:t>
            </a:fld>
            <a:endParaRPr lang="nb-NO" sz="90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5873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dato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20.09.2024</a:t>
            </a:fld>
            <a:endParaRPr lang="nb-NO" sz="90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4"/>
          </p:nvPr>
        </p:nvSpPr>
        <p:spPr/>
        <p:txBody>
          <a:bodyPr/>
          <a:lstStyle/>
          <a:p>
            <a:endParaRPr lang="nb-NO" sz="90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6</a:t>
            </a:fld>
            <a:endParaRPr lang="nb-NO" sz="90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p:nvPr>
        </p:nvSpPr>
        <p:spPr/>
        <p:txBody>
          <a:bodyPr/>
          <a:lstStyle/>
          <a:p>
            <a:endParaRPr lang="nb-NO" sz="11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3777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dirty="0">
                <a:effectLst/>
                <a:latin typeface="Arial" panose="020B0604020202020204" pitchFamily="34" charset="0"/>
                <a:ea typeface="Times New Roman" panose="02020603050405020304" pitchFamily="18" charset="0"/>
                <a:cs typeface="Arial" panose="020B0604020202020204" pitchFamily="34" charset="0"/>
              </a:rPr>
              <a:t>Verden har vært gjennom en kraftig befolkningsvekst siden midten av forrige årtusen – en oppgang som antas å fortsette i tiårene fremover. Bare fra 1950 og frem til i dag er verdens befolkning mer enn tredoblet til 8 mrd. mennesker. Asia har stått for 60 pst. av veksten. Veksten vil trolig være høy også fremover, selv om veksttakten avtar. OECDs </a:t>
            </a:r>
            <a:r>
              <a:rPr lang="nb-NO" sz="1800" dirty="0" err="1">
                <a:effectLst/>
                <a:latin typeface="Arial" panose="020B0604020202020204" pitchFamily="34" charset="0"/>
                <a:ea typeface="Times New Roman" panose="02020603050405020304" pitchFamily="18" charset="0"/>
                <a:cs typeface="Arial" panose="020B0604020202020204" pitchFamily="34" charset="0"/>
              </a:rPr>
              <a:t>fremskrivinger</a:t>
            </a:r>
            <a:r>
              <a:rPr lang="nb-NO" sz="1800" dirty="0">
                <a:effectLst/>
                <a:latin typeface="Arial" panose="020B0604020202020204" pitchFamily="34" charset="0"/>
                <a:ea typeface="Times New Roman" panose="02020603050405020304" pitchFamily="18" charset="0"/>
                <a:cs typeface="Arial" panose="020B0604020202020204" pitchFamily="34" charset="0"/>
              </a:rPr>
              <a:t> tilsier at Kina, til tross for fallende befolkning, ventes å være verdens største økonomi i tiårene fremover som følge av antatt høyere vekst i arbeidsproduktivitet enn i</a:t>
            </a:r>
            <a:r>
              <a:rPr lang="nb-NO" sz="1800" dirty="0">
                <a:effectLst/>
                <a:latin typeface="Times New Roman" panose="02020603050405020304" pitchFamily="18" charset="0"/>
                <a:ea typeface="Times New Roman" panose="02020603050405020304" pitchFamily="18" charset="0"/>
                <a:cs typeface="Arial" panose="020B0604020202020204" pitchFamily="34" charset="0"/>
              </a:rPr>
              <a:t> </a:t>
            </a:r>
            <a:r>
              <a:rPr lang="nb-NO" sz="1800" dirty="0">
                <a:effectLst/>
                <a:latin typeface="Arial" panose="020B0604020202020204" pitchFamily="34" charset="0"/>
                <a:ea typeface="Times New Roman" panose="02020603050405020304" pitchFamily="18" charset="0"/>
                <a:cs typeface="Arial" panose="020B0604020202020204" pitchFamily="34" charset="0"/>
              </a:rPr>
              <a:t>vestlige land. India kan mot midten av dette århundret bli verdens nest største økonomi.</a:t>
            </a:r>
          </a:p>
          <a:p>
            <a:pPr>
              <a:lnSpc>
                <a:spcPct val="115000"/>
              </a:lnSpc>
            </a:pPr>
            <a:r>
              <a:rPr lang="nb-NO" sz="18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15000"/>
              </a:lnSpc>
            </a:pPr>
            <a:r>
              <a:rPr lang="nb-NO" sz="1800" dirty="0">
                <a:effectLst/>
                <a:latin typeface="Arial" panose="020B0604020202020204" pitchFamily="34" charset="0"/>
                <a:ea typeface="Times New Roman" panose="02020603050405020304" pitchFamily="18" charset="0"/>
                <a:cs typeface="Arial" panose="020B0604020202020204" pitchFamily="34" charset="0"/>
              </a:rPr>
              <a:t>Ifølge FNs </a:t>
            </a:r>
            <a:r>
              <a:rPr lang="nb-NO" sz="1800" dirty="0" err="1">
                <a:effectLst/>
                <a:latin typeface="Arial" panose="020B0604020202020204" pitchFamily="34" charset="0"/>
                <a:ea typeface="Times New Roman" panose="02020603050405020304" pitchFamily="18" charset="0"/>
                <a:cs typeface="Arial" panose="020B0604020202020204" pitchFamily="34" charset="0"/>
              </a:rPr>
              <a:t>fremskrivinger</a:t>
            </a:r>
            <a:r>
              <a:rPr lang="nb-NO" sz="1800" dirty="0">
                <a:effectLst/>
                <a:latin typeface="Arial" panose="020B0604020202020204" pitchFamily="34" charset="0"/>
                <a:ea typeface="Times New Roman" panose="02020603050405020304" pitchFamily="18" charset="0"/>
                <a:cs typeface="Arial" panose="020B0604020202020204" pitchFamily="34" charset="0"/>
              </a:rPr>
              <a:t> kan verdens befolkning nå en topp på i underkant av 10,4 mrd. mennesker rundt 2090, se figur 2.2. Fremover vil Afrika ha sterkest befolkningstilvekst.</a:t>
            </a:r>
          </a:p>
          <a:p>
            <a:pPr marL="0" marR="0" lvl="0" indent="0" algn="l" defTabSz="914400" rtl="0" eaLnBrk="1" fontAlgn="auto" latinLnBrk="0" hangingPunct="1">
              <a:lnSpc>
                <a:spcPct val="115000"/>
              </a:lnSpc>
              <a:spcBef>
                <a:spcPts val="0"/>
              </a:spcBef>
              <a:spcAft>
                <a:spcPts val="0"/>
              </a:spcAft>
              <a:buClrTx/>
              <a:buSzTx/>
              <a:buFontTx/>
              <a:buNone/>
              <a:tabLst/>
              <a:defRPr/>
            </a:pPr>
            <a:endParaRPr lang="nb-NO"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nb-NO" sz="1800" dirty="0">
                <a:effectLst/>
                <a:latin typeface="Arial" panose="020B0604020202020204" pitchFamily="34" charset="0"/>
                <a:ea typeface="Times New Roman" panose="02020603050405020304" pitchFamily="18" charset="0"/>
                <a:cs typeface="Arial" panose="020B0604020202020204" pitchFamily="34" charset="0"/>
              </a:rPr>
              <a:t>Afrika har stått for én tredjedel av verdens befolkningsvekst så langt i dette århundret og vil bidra til brorparten av veksten i de resterende tiårene. Rundt 2060 anslås befolkningen i denne verdensdelen å dobles fra dagens nivå. En ung befolkning tilsier at andelen i arbeidsdyktig alder blir særlig høy. Høy befolkningsvekst, særlig sør for Sahara, kan bety at Afrika får langt større økonomisk betydning enn i dag.</a:t>
            </a:r>
          </a:p>
          <a:p>
            <a:pPr>
              <a:lnSpc>
                <a:spcPct val="115000"/>
              </a:lnSpc>
            </a:pPr>
            <a:endParaRPr lang="nb-NO" sz="1800" dirty="0">
              <a:effectLst/>
              <a:latin typeface="Arial" panose="020B0604020202020204" pitchFamily="34" charset="0"/>
              <a:ea typeface="Times New Roman" panose="02020603050405020304" pitchFamily="18" charset="0"/>
              <a:cs typeface="Arial" panose="020B0604020202020204" pitchFamily="34" charset="0"/>
            </a:endParaRPr>
          </a:p>
          <a:p>
            <a:endParaRPr lang="nb-NO" dirty="0"/>
          </a:p>
        </p:txBody>
      </p:sp>
      <p:sp>
        <p:nvSpPr>
          <p:cNvPr id="4" name="Plassholder for dato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20.09.2024</a:t>
            </a:fld>
            <a:endParaRPr lang="nb-NO" sz="90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4"/>
          </p:nvPr>
        </p:nvSpPr>
        <p:spPr/>
        <p:txBody>
          <a:bodyPr/>
          <a:lstStyle/>
          <a:p>
            <a:endParaRPr lang="nb-NO" sz="90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7</a:t>
            </a:fld>
            <a:endParaRPr lang="nb-NO" sz="90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p:nvPr>
        </p:nvSpPr>
        <p:spPr/>
        <p:txBody>
          <a:bodyPr/>
          <a:lstStyle/>
          <a:p>
            <a:endParaRPr lang="nb-NO" sz="11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411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dato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20.09.2024</a:t>
            </a:fld>
            <a:endParaRPr lang="nb-NO" sz="90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4"/>
          </p:nvPr>
        </p:nvSpPr>
        <p:spPr/>
        <p:txBody>
          <a:bodyPr/>
          <a:lstStyle/>
          <a:p>
            <a:endParaRPr lang="nb-NO" sz="90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8</a:t>
            </a:fld>
            <a:endParaRPr lang="nb-NO" sz="90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p:nvPr>
        </p:nvSpPr>
        <p:spPr/>
        <p:txBody>
          <a:bodyPr/>
          <a:lstStyle/>
          <a:p>
            <a:endParaRPr lang="nb-NO" sz="11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9716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dirty="0">
                <a:effectLst/>
                <a:latin typeface="Arial" panose="020B0604020202020204" pitchFamily="34" charset="0"/>
                <a:ea typeface="Times New Roman" panose="02020603050405020304" pitchFamily="18" charset="0"/>
              </a:rPr>
              <a:t>Det er nedadgående fruktbarhet i hele Norden og andre vestlige land. Fruktbarheten i Norge var 1,4 barn per kvinne i 2023.</a:t>
            </a:r>
            <a:r>
              <a:rPr lang="nb-NO" sz="1800" b="0" dirty="0">
                <a:effectLst/>
                <a:latin typeface="Times New Roman" panose="02020603050405020304" pitchFamily="18" charset="0"/>
                <a:ea typeface="Times New Roman" panose="02020603050405020304" pitchFamily="18" charset="0"/>
                <a:cs typeface="Arial" panose="020B0604020202020204" pitchFamily="34" charset="0"/>
              </a:rPr>
              <a:t> </a:t>
            </a:r>
            <a:r>
              <a:rPr lang="nb-NO" sz="1800" b="0" dirty="0">
                <a:effectLst/>
                <a:latin typeface="Arial" panose="020B0604020202020204" pitchFamily="34" charset="0"/>
                <a:ea typeface="Times New Roman" panose="02020603050405020304" pitchFamily="18" charset="0"/>
              </a:rPr>
              <a:t>Dagens lave fruktbarhet bidrar til at andelen barn og unge i befolkningen vil falle fremover. I </a:t>
            </a:r>
            <a:r>
              <a:rPr lang="nb-NO" sz="1800" b="0" dirty="0" err="1">
                <a:effectLst/>
                <a:latin typeface="Arial" panose="020B0604020202020204" pitchFamily="34" charset="0"/>
                <a:ea typeface="Times New Roman" panose="02020603050405020304" pitchFamily="18" charset="0"/>
              </a:rPr>
              <a:t>fremskrivingene</a:t>
            </a:r>
            <a:r>
              <a:rPr lang="nb-NO" sz="1800" b="0" dirty="0">
                <a:effectLst/>
                <a:latin typeface="Arial" panose="020B0604020202020204" pitchFamily="34" charset="0"/>
                <a:ea typeface="Times New Roman" panose="02020603050405020304" pitchFamily="18" charset="0"/>
              </a:rPr>
              <a:t> i meldingen legges det til grunn at fruktbarheten vil bli 1,5 barn per kvinne i 2025 og etter hvert stabiliserer seg på rundt 1,7. Det er om lag på samme nivå som gjennomsnittet siden 2010, men ventes likevel å redusere antall barn og unge under 19 år i Norge i 2060</a:t>
            </a:r>
            <a:endParaRPr lang="nb-NO" dirty="0"/>
          </a:p>
        </p:txBody>
      </p:sp>
      <p:sp>
        <p:nvSpPr>
          <p:cNvPr id="4" name="Plassholder for dato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20.09.2024</a:t>
            </a:fld>
            <a:endParaRPr lang="nb-NO" sz="90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4"/>
          </p:nvPr>
        </p:nvSpPr>
        <p:spPr/>
        <p:txBody>
          <a:bodyPr/>
          <a:lstStyle/>
          <a:p>
            <a:endParaRPr lang="nb-NO" sz="90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10</a:t>
            </a:fld>
            <a:endParaRPr lang="nb-NO" sz="90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p:nvPr>
        </p:nvSpPr>
        <p:spPr/>
        <p:txBody>
          <a:bodyPr/>
          <a:lstStyle/>
          <a:p>
            <a:endParaRPr lang="nb-NO" sz="11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154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Arial" panose="020B0604020202020204" pitchFamily="34" charset="0"/>
                <a:ea typeface="Times New Roman" panose="02020603050405020304" pitchFamily="18" charset="0"/>
                <a:cs typeface="Arial" panose="020B0604020202020204" pitchFamily="34" charset="0"/>
              </a:rPr>
              <a:t>Frem mot 2060 anslås </a:t>
            </a:r>
            <a:r>
              <a:rPr lang="nb-NO" sz="1800" i="1" dirty="0">
                <a:effectLst/>
                <a:latin typeface="Arial" panose="020B0604020202020204" pitchFamily="34" charset="0"/>
                <a:ea typeface="Times New Roman" panose="02020603050405020304" pitchFamily="18" charset="0"/>
                <a:cs typeface="Arial" panose="020B0604020202020204" pitchFamily="34" charset="0"/>
              </a:rPr>
              <a:t>offentlige utgifter</a:t>
            </a:r>
            <a:r>
              <a:rPr lang="nb-NO" sz="1800" dirty="0">
                <a:effectLst/>
                <a:latin typeface="Arial" panose="020B0604020202020204" pitchFamily="34" charset="0"/>
                <a:ea typeface="Times New Roman" panose="02020603050405020304" pitchFamily="18" charset="0"/>
                <a:cs typeface="Arial" panose="020B0604020202020204" pitchFamily="34" charset="0"/>
              </a:rPr>
              <a:t> å øke med 5,7 prosentenheter målt som andel av BNP for Fastlands-Norge, se figur 3.3. Over halvparten av økningen kan knyttes til utgifter som følger av befolkningsutviklingen. Samtidig antas økt satsing på forsvar å øke utgiftene frem mot 2036.</a:t>
            </a:r>
          </a:p>
          <a:p>
            <a:endParaRPr lang="nb-NO" dirty="0"/>
          </a:p>
          <a:p>
            <a:r>
              <a:rPr lang="nb-NO" sz="1800" b="0" i="1" dirty="0">
                <a:effectLst/>
                <a:latin typeface="Arial" panose="020B0604020202020204" pitchFamily="34" charset="0"/>
                <a:ea typeface="Times New Roman" panose="02020603050405020304" pitchFamily="18" charset="0"/>
              </a:rPr>
              <a:t>Offentlige inntekter</a:t>
            </a:r>
            <a:r>
              <a:rPr lang="nb-NO" sz="1800" b="0" dirty="0">
                <a:effectLst/>
                <a:latin typeface="Arial" panose="020B0604020202020204" pitchFamily="34" charset="0"/>
                <a:ea typeface="Times New Roman" panose="02020603050405020304" pitchFamily="18" charset="0"/>
              </a:rPr>
              <a:t> består i hovedsak av skatteinntekter og bruk av midler fra Statens pensjonsfond utland. Det anslås at betydelige petroleumsinntekter de nærmeste årene vil bidra til en økning i fondsverdien og den beregnede bruken av fondsmidler på kort sikt. Lenger frem i tid ventes avtakende tilførsel av petroleumsinntekter å føre til at fondet, og fondsuttaket, vokser mindre enn økonomien. Samlet vil veksten i inntektene avta som andel av økonomien frem mot 2060</a:t>
            </a:r>
            <a:endParaRPr lang="nb-NO" dirty="0"/>
          </a:p>
        </p:txBody>
      </p:sp>
      <p:sp>
        <p:nvSpPr>
          <p:cNvPr id="4" name="Plassholder for dato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20.09.2024</a:t>
            </a:fld>
            <a:endParaRPr lang="nb-NO" sz="90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4"/>
          </p:nvPr>
        </p:nvSpPr>
        <p:spPr/>
        <p:txBody>
          <a:bodyPr/>
          <a:lstStyle/>
          <a:p>
            <a:endParaRPr lang="nb-NO" sz="90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11</a:t>
            </a:fld>
            <a:endParaRPr lang="nb-NO" sz="90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p:nvPr>
        </p:nvSpPr>
        <p:spPr/>
        <p:txBody>
          <a:bodyPr/>
          <a:lstStyle/>
          <a:p>
            <a:endParaRPr lang="nb-NO" sz="11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5032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Arial" panose="020B0604020202020204" pitchFamily="34" charset="0"/>
                <a:ea typeface="Times New Roman" panose="02020603050405020304" pitchFamily="18" charset="0"/>
                <a:cs typeface="Arial" panose="020B0604020202020204" pitchFamily="34" charset="0"/>
              </a:rPr>
              <a:t>De siste 15 årene har produktivitetsveksten avtatt både i Norge og hos Norges viktigste handelspartnere. Økt geopolitisk spenning øker risikoen for at videre økonomisk integrasjon kan avta og eventuelt reverseres. Konsekvensene av globale klimaendringer, omstillingen til et lavutslippssamfunn og tiltak for å begrense virkningene av klimaendringer kan vise seg å bli mer krevende enn lagt til grunn. På den annen side kan anvendelse av og innovasjon i informasjonsteknologi, slik som videre digitalisering, kunstig intelligens og robotisering, bidra til å løfte produktiviteten og kvaliteten på det som produseres. </a:t>
            </a:r>
          </a:p>
          <a:p>
            <a:endParaRPr lang="nb-NO" dirty="0"/>
          </a:p>
        </p:txBody>
      </p:sp>
      <p:sp>
        <p:nvSpPr>
          <p:cNvPr id="4" name="Plassholder for dato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20.09.2024</a:t>
            </a:fld>
            <a:endParaRPr lang="nb-NO" sz="90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4"/>
          </p:nvPr>
        </p:nvSpPr>
        <p:spPr/>
        <p:txBody>
          <a:bodyPr/>
          <a:lstStyle/>
          <a:p>
            <a:endParaRPr lang="nb-NO" sz="90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12</a:t>
            </a:fld>
            <a:endParaRPr lang="nb-NO" sz="90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p:nvPr>
        </p:nvSpPr>
        <p:spPr/>
        <p:txBody>
          <a:bodyPr/>
          <a:lstStyle/>
          <a:p>
            <a:endParaRPr lang="nb-NO" sz="11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351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5759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FFA7C488-802A-4D40-88AF-EEAEB3E47E52}" type="datetime1">
              <a:rPr lang="nb-NO" smtClean="0"/>
              <a:t>20.09.2024</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55112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99392B8-B263-E448-AAFE-8E50A9D1AEC4}" type="datetime1">
              <a:rPr lang="nb-NO" smtClean="0"/>
              <a:t>20.09.2024</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04075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9D66E3F3-BFCE-4546-88BE-13B874C0026C}" type="datetime1">
              <a:rPr lang="nb-NO" smtClean="0"/>
              <a:t>20.09.2024</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92312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2B8A2977-7AE5-2543-B2D1-1C475ACF0311}" type="datetime1">
              <a:rPr lang="nb-NO" smtClean="0"/>
              <a:t>20.09.2024</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03233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19618BD1-5323-D247-92E3-796D4815D037}" type="datetime1">
              <a:rPr lang="nb-NO" smtClean="0"/>
              <a:t>20.09.2024</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88124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Klikk for å redigere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1859FF59-714F-F040-8F3B-B0A9A12BC4EC}" type="datetime1">
              <a:rPr lang="nb-NO" smtClean="0"/>
              <a:t>20.09.2024</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69058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Klikk for å redigere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A02817B9-5504-114C-858A-25172CEE0384}" type="datetime1">
              <a:rPr lang="nb-NO" smtClean="0"/>
              <a:t>20.09.2024</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36431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Klikk for å redigere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9978553-4FBC-1D4E-926A-2F125E0E1098}" type="datetime1">
              <a:rPr lang="nb-NO" smtClean="0"/>
              <a:t>20.09.2024</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5506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Klikk for å redigere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Klikk for å redigere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F2A38D45-90A1-2340-A9C8-184304C6C76C}" type="datetime1">
              <a:rPr lang="nb-NO" smtClean="0"/>
              <a:t>20.09.2024</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8172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Klikk for å redigere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Klikk for å redigere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95C64DC1-151D-BA44-A5D2-4C17379FBE95}" type="datetime1">
              <a:rPr lang="nb-NO" smtClean="0"/>
              <a:t>20.09.2024</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40500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14131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Klikk for å redigere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Klikk for å redigere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66ECA8C3-DFC1-AA47-8AAF-68EA99F67A7A}" type="datetime1">
              <a:rPr lang="nb-NO" smtClean="0"/>
              <a:t>20.09.2024</a:t>
            </a:fld>
            <a:endParaRPr lang="en-GB"/>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r>
              <a:rPr lang="nb-NO"/>
              <a:t>Sett inn  navnet på presentasjonen</a:t>
            </a:r>
            <a:endParaRPr lang="en-GB"/>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4647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71B2351-3DBC-1E42-9EB7-3919101443EA}" type="datetime1">
              <a:rPr lang="nb-NO" smtClean="0"/>
              <a:t>20.09.2024</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364928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B1B28A93-17DF-754D-BA19-80BFC329E1EE}" type="datetime1">
              <a:rPr lang="nb-NO" smtClean="0"/>
              <a:t>20.09.2024</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2570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980DF309-5801-2E48-9DBB-0DF32B72E669}" type="datetime1">
              <a:rPr lang="nb-NO" smtClean="0"/>
              <a:t>20.09.2024</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08722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C25C40AC-4FA0-734E-B722-435B02DE19E5}" type="datetime1">
              <a:rPr lang="nb-NO" smtClean="0"/>
              <a:t>20.09.2024</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740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C751DCF-1918-4C4C-9A69-41E3605AD29C}" type="datetime1">
              <a:rPr lang="nb-NO" smtClean="0"/>
              <a:t>20.09.2024</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Klikk for å redigere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Klikk for å redigere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Klikk for å redigere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Klikk for å redigere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Klikk for å redigere tekststiler i malen</a:t>
            </a:r>
          </a:p>
        </p:txBody>
      </p:sp>
    </p:spTree>
    <p:extLst>
      <p:ext uri="{BB962C8B-B14F-4D97-AF65-F5344CB8AC3E}">
        <p14:creationId xmlns:p14="http://schemas.microsoft.com/office/powerpoint/2010/main" val="250808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4A188AF-94CD-3A41-B0C9-860355A484D9}" type="datetime1">
              <a:rPr lang="nb-NO" smtClean="0"/>
              <a:t>20.09.2024</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Klikk for å redigere tekststiler i malen</a:t>
            </a:r>
          </a:p>
        </p:txBody>
      </p:sp>
    </p:spTree>
    <p:extLst>
      <p:ext uri="{BB962C8B-B14F-4D97-AF65-F5344CB8AC3E}">
        <p14:creationId xmlns:p14="http://schemas.microsoft.com/office/powerpoint/2010/main" val="36158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66D7781-5841-0545-94B4-A4AE503F6D37}" type="datetime1">
              <a:rPr lang="nb-NO" smtClean="0"/>
              <a:t>20.09.2024</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02736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A63B9ACF-6715-4441-9984-DAFED964973A}" type="datetime1">
              <a:rPr lang="nb-NO" smtClean="0"/>
              <a:t>20.09.2024</a:t>
            </a:fld>
            <a:endParaRPr lang="en-GB"/>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r>
              <a:rPr lang="nb-NO"/>
              <a:t>Sett inn  navnet på presentasjonen</a:t>
            </a:r>
            <a:endParaRPr lang="en-GB"/>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258014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09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91981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623FC395-3575-4948-81CC-66647015D2BE}" type="datetime1">
              <a:rPr lang="nb-NO" smtClean="0"/>
              <a:t>20.09.2024</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266198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lank med bunn">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5900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23994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92888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10621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67448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5240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6CC4A6E-506E-C449-897F-F382653A532B}" type="datetime1">
              <a:rPr lang="nb-NO" smtClean="0"/>
              <a:t>20.09.2024</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88603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04411C24-D51B-E243-B43F-E5BB372B2132}" type="datetime1">
              <a:rPr lang="nb-NO" smtClean="0"/>
              <a:t>20.09.2024</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r>
              <a:rPr lang="nb-NO"/>
              <a:t>Sett inn  navnet på presentasjonen</a:t>
            </a:r>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D6D0BE5B-82D4-7B45-B621-F2930689C3E2}" type="slidenum">
              <a:rPr lang="nb-NO" smtClean="0"/>
              <a:pPr/>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userDrawn="1"/>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532212"/>
      </p:ext>
    </p:extLst>
  </p:cSld>
  <p:clrMap bg1="lt1" tx1="dk1" bg2="lt2" tx2="dk2" accent1="accent1" accent2="accent2" accent3="accent3" accent4="accent4" accent5="accent5" accent6="accent6" hlink="hlink" folHlink="folHlink"/>
  <p:sldLayoutIdLst>
    <p:sldLayoutId id="2147483675" r:id="rId1"/>
    <p:sldLayoutId id="2147483659" r:id="rId2"/>
    <p:sldLayoutId id="2147483657" r:id="rId3"/>
    <p:sldLayoutId id="2147483674" r:id="rId4"/>
    <p:sldLayoutId id="2147483679" r:id="rId5"/>
    <p:sldLayoutId id="2147483660" r:id="rId6"/>
    <p:sldLayoutId id="2147483676" r:id="rId7"/>
    <p:sldLayoutId id="2147483678" r:id="rId8"/>
    <p:sldLayoutId id="2147483649" r:id="rId9"/>
    <p:sldLayoutId id="2147483666" r:id="rId10"/>
    <p:sldLayoutId id="2147483667" r:id="rId11"/>
    <p:sldLayoutId id="2147483668" r:id="rId12"/>
    <p:sldLayoutId id="2147483669" r:id="rId13"/>
    <p:sldLayoutId id="2147483670" r:id="rId14"/>
    <p:sldLayoutId id="2147483650" r:id="rId15"/>
    <p:sldLayoutId id="2147483671" r:id="rId16"/>
    <p:sldLayoutId id="2147483672" r:id="rId17"/>
    <p:sldLayoutId id="2147483680" r:id="rId18"/>
    <p:sldLayoutId id="2147483652" r:id="rId19"/>
    <p:sldLayoutId id="2147483653" r:id="rId20"/>
    <p:sldLayoutId id="2147483654" r:id="rId21"/>
    <p:sldLayoutId id="2147483661" r:id="rId22"/>
    <p:sldLayoutId id="2147483663" r:id="rId23"/>
    <p:sldLayoutId id="2147483665" r:id="rId24"/>
    <p:sldLayoutId id="2147483681" r:id="rId25"/>
    <p:sldLayoutId id="2147483664" r:id="rId26"/>
    <p:sldLayoutId id="2147483662" r:id="rId27"/>
    <p:sldLayoutId id="2147483655" r:id="rId28"/>
    <p:sldLayoutId id="2147483656" r:id="rId29"/>
    <p:sldLayoutId id="2147483673" r:id="rId30"/>
    <p:sldLayoutId id="2147483682"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userDrawn="1">
          <p15:clr>
            <a:srgbClr val="F26B43"/>
          </p15:clr>
        </p15:guide>
        <p15:guide id="2" pos="3953" userDrawn="1">
          <p15:clr>
            <a:srgbClr val="F26B43"/>
          </p15:clr>
        </p15:guide>
        <p15:guide id="3" pos="752" userDrawn="1">
          <p15:clr>
            <a:srgbClr val="F26B43"/>
          </p15:clr>
        </p15:guide>
        <p15:guide id="4" pos="7159" userDrawn="1">
          <p15:clr>
            <a:srgbClr val="F26B43"/>
          </p15:clr>
        </p15:guide>
        <p15:guide id="5" orient="horz" pos="890" userDrawn="1">
          <p15:clr>
            <a:srgbClr val="F26B43"/>
          </p15:clr>
        </p15:guide>
        <p15:guide id="6" orient="horz" pos="3816" userDrawn="1">
          <p15:clr>
            <a:srgbClr val="F26B43"/>
          </p15:clr>
        </p15:guide>
        <p15:guide id="7" orient="horz" pos="3725" userDrawn="1">
          <p15:clr>
            <a:srgbClr val="F26B43"/>
          </p15:clr>
        </p15:guide>
        <p15:guide id="8" pos="3809" userDrawn="1">
          <p15:clr>
            <a:srgbClr val="F26B43"/>
          </p15:clr>
        </p15:guide>
        <p15:guide id="9" pos="4099" userDrawn="1">
          <p15:clr>
            <a:srgbClr val="F26B43"/>
          </p15:clr>
        </p15:guide>
        <p15:guide id="10" orient="horz" pos="181" userDrawn="1">
          <p15:clr>
            <a:srgbClr val="F26B43"/>
          </p15:clr>
        </p15:guide>
        <p15:guide id="11" orient="horz" pos="69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ED0768B2-3EC7-4C48-A26D-CC56A9F3EB75}"/>
              </a:ext>
            </a:extLst>
          </p:cNvPr>
          <p:cNvSpPr>
            <a:spLocks noGrp="1"/>
          </p:cNvSpPr>
          <p:nvPr>
            <p:ph type="ctrTitle"/>
          </p:nvPr>
        </p:nvSpPr>
        <p:spPr/>
        <p:txBody>
          <a:bodyPr/>
          <a:lstStyle/>
          <a:p>
            <a:pPr algn="ctr"/>
            <a:r>
              <a:rPr lang="nb-NO" dirty="0"/>
              <a:t>Perspektivmeldingen 2024</a:t>
            </a:r>
          </a:p>
        </p:txBody>
      </p:sp>
      <p:sp>
        <p:nvSpPr>
          <p:cNvPr id="9" name="Undertittel 8">
            <a:extLst>
              <a:ext uri="{FF2B5EF4-FFF2-40B4-BE49-F238E27FC236}">
                <a16:creationId xmlns:a16="http://schemas.microsoft.com/office/drawing/2014/main" id="{C110059B-9E94-F94D-A8CE-3C9D9F2FFAB9}"/>
              </a:ext>
            </a:extLst>
          </p:cNvPr>
          <p:cNvSpPr>
            <a:spLocks noGrp="1"/>
          </p:cNvSpPr>
          <p:nvPr>
            <p:ph type="subTitle" idx="1"/>
          </p:nvPr>
        </p:nvSpPr>
        <p:spPr>
          <a:xfrm>
            <a:off x="1010444" y="3839024"/>
            <a:ext cx="10171112" cy="1541688"/>
          </a:xfrm>
        </p:spPr>
        <p:txBody>
          <a:bodyPr/>
          <a:lstStyle/>
          <a:p>
            <a:endParaRPr lang="nb-NO" dirty="0"/>
          </a:p>
          <a:p>
            <a:pPr algn="ctr"/>
            <a:r>
              <a:rPr lang="nb-NO" dirty="0"/>
              <a:t>Utdrag og sammenfatning   </a:t>
            </a:r>
          </a:p>
          <a:p>
            <a:pPr algn="ctr"/>
            <a:r>
              <a:rPr lang="nb-NO" dirty="0"/>
              <a:t>Analyseavdelingen, Agder fylkeskommune </a:t>
            </a:r>
          </a:p>
          <a:p>
            <a:pPr algn="ctr"/>
            <a:endParaRPr lang="nb-NO" sz="1600" dirty="0"/>
          </a:p>
          <a:p>
            <a:pPr algn="ctr"/>
            <a:r>
              <a:rPr lang="nb-NO" sz="1600" dirty="0"/>
              <a:t> </a:t>
            </a:r>
          </a:p>
        </p:txBody>
      </p:sp>
    </p:spTree>
    <p:extLst>
      <p:ext uri="{BB962C8B-B14F-4D97-AF65-F5344CB8AC3E}">
        <p14:creationId xmlns:p14="http://schemas.microsoft.com/office/powerpoint/2010/main" val="160900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433A2F-BF21-D881-D0FB-0842AC805E53}"/>
              </a:ext>
            </a:extLst>
          </p:cNvPr>
          <p:cNvSpPr>
            <a:spLocks noGrp="1"/>
          </p:cNvSpPr>
          <p:nvPr>
            <p:ph type="title"/>
          </p:nvPr>
        </p:nvSpPr>
        <p:spPr/>
        <p:txBody>
          <a:bodyPr/>
          <a:lstStyle/>
          <a:p>
            <a:pPr algn="ctr"/>
            <a:r>
              <a:rPr lang="nb-NO" sz="2400" b="1" dirty="0">
                <a:effectLst/>
                <a:latin typeface="Arial" panose="020B0604020202020204" pitchFamily="34" charset="0"/>
                <a:ea typeface="Times New Roman" panose="02020603050405020304" pitchFamily="18" charset="0"/>
              </a:rPr>
              <a:t>Endring i befolkning etter aldersgrupper. 1 000 personer. 2024–2060</a:t>
            </a:r>
            <a:endParaRPr lang="nb-NO" sz="2400" b="1" dirty="0"/>
          </a:p>
        </p:txBody>
      </p:sp>
      <p:sp>
        <p:nvSpPr>
          <p:cNvPr id="6" name="TekstSylinder 5">
            <a:extLst>
              <a:ext uri="{FF2B5EF4-FFF2-40B4-BE49-F238E27FC236}">
                <a16:creationId xmlns:a16="http://schemas.microsoft.com/office/drawing/2014/main" id="{2ED65F53-B94B-C28F-2C5C-7C484DE49667}"/>
              </a:ext>
            </a:extLst>
          </p:cNvPr>
          <p:cNvSpPr txBox="1"/>
          <p:nvPr/>
        </p:nvSpPr>
        <p:spPr>
          <a:xfrm>
            <a:off x="6892066" y="6148243"/>
            <a:ext cx="4833769" cy="318998"/>
          </a:xfrm>
          <a:prstGeom prst="rect">
            <a:avLst/>
          </a:prstGeom>
          <a:noFill/>
        </p:spPr>
        <p:txBody>
          <a:bodyPr wrap="square">
            <a:spAutoFit/>
          </a:bodyPr>
          <a:lstStyle/>
          <a:p>
            <a:pPr>
              <a:lnSpc>
                <a:spcPct val="115000"/>
              </a:lnSpc>
            </a:pPr>
            <a:r>
              <a:rPr lang="nb-NO" sz="1400" b="1" dirty="0">
                <a:effectLst/>
                <a:latin typeface="Arial" panose="020B0604020202020204" pitchFamily="34" charset="0"/>
                <a:ea typeface="Times New Roman" panose="02020603050405020304" pitchFamily="18" charset="0"/>
                <a:cs typeface="Arial" panose="020B0604020202020204" pitchFamily="34" charset="0"/>
              </a:rPr>
              <a:t>Kilder: Statistisk sentralbyrå og Finansdepartementet.</a:t>
            </a:r>
          </a:p>
        </p:txBody>
      </p:sp>
      <p:sp>
        <p:nvSpPr>
          <p:cNvPr id="8" name="TekstSylinder 7">
            <a:extLst>
              <a:ext uri="{FF2B5EF4-FFF2-40B4-BE49-F238E27FC236}">
                <a16:creationId xmlns:a16="http://schemas.microsoft.com/office/drawing/2014/main" id="{0A6BB9DA-C938-FEE5-6308-7EB21C78DF95}"/>
              </a:ext>
            </a:extLst>
          </p:cNvPr>
          <p:cNvSpPr txBox="1"/>
          <p:nvPr/>
        </p:nvSpPr>
        <p:spPr>
          <a:xfrm>
            <a:off x="1568245" y="2782669"/>
            <a:ext cx="4116593" cy="923330"/>
          </a:xfrm>
          <a:prstGeom prst="rect">
            <a:avLst/>
          </a:prstGeom>
          <a:noFill/>
        </p:spPr>
        <p:txBody>
          <a:bodyPr wrap="square">
            <a:spAutoFit/>
          </a:bodyPr>
          <a:lstStyle/>
          <a:p>
            <a:endParaRPr lang="nb-NO" sz="1800" b="1" dirty="0">
              <a:effectLst/>
              <a:latin typeface="Arial" panose="020B0604020202020204" pitchFamily="34" charset="0"/>
              <a:ea typeface="Times New Roman" panose="02020603050405020304" pitchFamily="18" charset="0"/>
            </a:endParaRPr>
          </a:p>
          <a:p>
            <a:r>
              <a:rPr lang="nb-NO" sz="1800" b="1" dirty="0">
                <a:effectLst/>
                <a:latin typeface="Arial" panose="020B0604020202020204" pitchFamily="34" charset="0"/>
                <a:ea typeface="Times New Roman" panose="02020603050405020304" pitchFamily="18" charset="0"/>
              </a:rPr>
              <a:t>I løpet av de neste 40 årene ventes det å bli 700 000 flere over 67 år</a:t>
            </a:r>
            <a:endParaRPr lang="nb-NO" b="1" dirty="0"/>
          </a:p>
        </p:txBody>
      </p:sp>
      <p:graphicFrame>
        <p:nvGraphicFramePr>
          <p:cNvPr id="11" name="Plassholder for innhold 10">
            <a:extLst>
              <a:ext uri="{FF2B5EF4-FFF2-40B4-BE49-F238E27FC236}">
                <a16:creationId xmlns:a16="http://schemas.microsoft.com/office/drawing/2014/main" id="{313DE31B-8536-D7DB-765B-3FF7890D01C3}"/>
              </a:ext>
            </a:extLst>
          </p:cNvPr>
          <p:cNvGraphicFramePr>
            <a:graphicFrameLocks noGrp="1"/>
          </p:cNvGraphicFramePr>
          <p:nvPr>
            <p:ph sz="half" idx="2"/>
            <p:extLst>
              <p:ext uri="{D42A27DB-BD31-4B8C-83A1-F6EECF244321}">
                <p14:modId xmlns:p14="http://schemas.microsoft.com/office/powerpoint/2010/main" val="2211230202"/>
              </p:ext>
            </p:extLst>
          </p:nvPr>
        </p:nvGraphicFramePr>
        <p:xfrm>
          <a:off x="6507163" y="1412875"/>
          <a:ext cx="4857750" cy="4500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31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C459C129-673C-18B5-AB61-899F87686738}"/>
              </a:ext>
            </a:extLst>
          </p:cNvPr>
          <p:cNvSpPr>
            <a:spLocks noGrp="1"/>
          </p:cNvSpPr>
          <p:nvPr>
            <p:ph type="title"/>
          </p:nvPr>
        </p:nvSpPr>
        <p:spPr/>
        <p:txBody>
          <a:bodyPr/>
          <a:lstStyle/>
          <a:p>
            <a:pPr algn="ctr"/>
            <a:br>
              <a:rPr lang="nb-NO" sz="2800" b="1" dirty="0">
                <a:effectLst/>
                <a:latin typeface="Arial" panose="020B0604020202020204" pitchFamily="34" charset="0"/>
                <a:ea typeface="MS PGothic" panose="020B0600070205080204" pitchFamily="34" charset="-128"/>
                <a:cs typeface="Arial" panose="020B0604020202020204" pitchFamily="34" charset="0"/>
              </a:rPr>
            </a:br>
            <a:r>
              <a:rPr lang="nb-NO" sz="2800" b="1" dirty="0">
                <a:effectLst/>
                <a:latin typeface="Arial" panose="020B0604020202020204" pitchFamily="34" charset="0"/>
                <a:ea typeface="MS PGothic" panose="020B0600070205080204" pitchFamily="34" charset="-128"/>
                <a:cs typeface="Arial" panose="020B0604020202020204" pitchFamily="34" charset="0"/>
              </a:rPr>
              <a:t>Utgiftene vokser mer enn inntektene</a:t>
            </a:r>
            <a:br>
              <a:rPr lang="nb-NO" sz="1800" b="1" dirty="0">
                <a:effectLst/>
                <a:latin typeface="Arial" panose="020B0604020202020204" pitchFamily="34" charset="0"/>
                <a:ea typeface="MS PGothic" panose="020B0600070205080204" pitchFamily="34" charset="-128"/>
                <a:cs typeface="Arial" panose="020B0604020202020204" pitchFamily="34" charset="0"/>
              </a:rPr>
            </a:br>
            <a:endParaRPr lang="nb-NO" dirty="0"/>
          </a:p>
        </p:txBody>
      </p:sp>
      <p:sp>
        <p:nvSpPr>
          <p:cNvPr id="8" name="Plassholder for innhold 7">
            <a:extLst>
              <a:ext uri="{FF2B5EF4-FFF2-40B4-BE49-F238E27FC236}">
                <a16:creationId xmlns:a16="http://schemas.microsoft.com/office/drawing/2014/main" id="{F320AF00-B1CA-EC8E-72C4-2B026AF91DD5}"/>
              </a:ext>
            </a:extLst>
          </p:cNvPr>
          <p:cNvSpPr>
            <a:spLocks noGrp="1"/>
          </p:cNvSpPr>
          <p:nvPr>
            <p:ph sz="half" idx="1"/>
          </p:nvPr>
        </p:nvSpPr>
        <p:spPr>
          <a:xfrm>
            <a:off x="613185" y="1549101"/>
            <a:ext cx="5948435" cy="3184263"/>
          </a:xfrm>
        </p:spPr>
        <p:txBody>
          <a:bodyPr/>
          <a:lstStyle/>
          <a:p>
            <a:pPr marL="0" indent="0">
              <a:buNone/>
            </a:pPr>
            <a:endParaRPr lang="nb-NO" sz="1800" b="0" dirty="0">
              <a:effectLst/>
              <a:latin typeface="Arial" panose="020B0604020202020204" pitchFamily="34" charset="0"/>
              <a:ea typeface="Times New Roman" panose="02020603050405020304" pitchFamily="18" charset="0"/>
            </a:endParaRPr>
          </a:p>
          <a:p>
            <a:pPr marL="0" indent="0">
              <a:buNone/>
            </a:pPr>
            <a:r>
              <a:rPr lang="nb-NO" sz="1800" b="1" dirty="0">
                <a:effectLst/>
                <a:latin typeface="Arial" panose="020B0604020202020204" pitchFamily="34" charset="0"/>
                <a:ea typeface="Times New Roman" panose="02020603050405020304" pitchFamily="18" charset="0"/>
              </a:rPr>
              <a:t>Frem mot 2060 tilsier </a:t>
            </a:r>
            <a:r>
              <a:rPr lang="nb-NO" sz="1800" b="1" dirty="0" err="1">
                <a:effectLst/>
                <a:latin typeface="Arial" panose="020B0604020202020204" pitchFamily="34" charset="0"/>
                <a:ea typeface="Times New Roman" panose="02020603050405020304" pitchFamily="18" charset="0"/>
              </a:rPr>
              <a:t>fremskrivingene</a:t>
            </a:r>
            <a:r>
              <a:rPr lang="nb-NO" sz="1800" b="1" dirty="0">
                <a:effectLst/>
                <a:latin typeface="Arial" panose="020B0604020202020204" pitchFamily="34" charset="0"/>
                <a:ea typeface="Times New Roman" panose="02020603050405020304" pitchFamily="18" charset="0"/>
              </a:rPr>
              <a:t> i meldingen at utgiftene øker mer enn inntektene, som følge av endringene i befolkningen og avtakende tilførsel av petroleumsinntekter til fondet. </a:t>
            </a:r>
          </a:p>
          <a:p>
            <a:pPr marL="0" indent="0">
              <a:buNone/>
            </a:pPr>
            <a:r>
              <a:rPr lang="nb-NO" sz="1800" b="1" dirty="0">
                <a:effectLst/>
                <a:latin typeface="Arial" panose="020B0604020202020204" pitchFamily="34" charset="0"/>
                <a:ea typeface="Times New Roman" panose="02020603050405020304" pitchFamily="18" charset="0"/>
              </a:rPr>
              <a:t>På sikt oppstår det dermed et inndekningsbehov i offentlige finanser. </a:t>
            </a:r>
            <a:endParaRPr lang="nb-NO" b="1" dirty="0"/>
          </a:p>
        </p:txBody>
      </p:sp>
      <p:pic>
        <p:nvPicPr>
          <p:cNvPr id="9" name="Plassholder for innhold 3" descr="Et bilde som inneholder tekst, line, skjermbilde, diagram&#10;&#10;Automatisk generert beskrivelse">
            <a:extLst>
              <a:ext uri="{FF2B5EF4-FFF2-40B4-BE49-F238E27FC236}">
                <a16:creationId xmlns:a16="http://schemas.microsoft.com/office/drawing/2014/main" id="{547D4456-3045-6FA4-956F-E2A1E4B81C1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6561621" y="1412875"/>
            <a:ext cx="5110426" cy="4639728"/>
          </a:xfrm>
          <a:prstGeom prst="rect">
            <a:avLst/>
          </a:prstGeom>
          <a:noFill/>
          <a:ln>
            <a:noFill/>
          </a:ln>
        </p:spPr>
      </p:pic>
      <p:sp>
        <p:nvSpPr>
          <p:cNvPr id="11" name="TekstSylinder 10">
            <a:extLst>
              <a:ext uri="{FF2B5EF4-FFF2-40B4-BE49-F238E27FC236}">
                <a16:creationId xmlns:a16="http://schemas.microsoft.com/office/drawing/2014/main" id="{B9C134C0-DD7B-A5DA-9EAA-AC02BAAD484D}"/>
              </a:ext>
            </a:extLst>
          </p:cNvPr>
          <p:cNvSpPr txBox="1"/>
          <p:nvPr/>
        </p:nvSpPr>
        <p:spPr>
          <a:xfrm>
            <a:off x="5860129" y="6222793"/>
            <a:ext cx="6513410" cy="523220"/>
          </a:xfrm>
          <a:prstGeom prst="rect">
            <a:avLst/>
          </a:prstGeom>
          <a:noFill/>
        </p:spPr>
        <p:txBody>
          <a:bodyPr wrap="square">
            <a:spAutoFit/>
          </a:bodyPr>
          <a:lstStyle/>
          <a:p>
            <a:r>
              <a:rPr lang="nb-NO" sz="1400" b="0" dirty="0">
                <a:effectLst/>
                <a:latin typeface="Arial" panose="020B0604020202020204" pitchFamily="34" charset="0"/>
                <a:ea typeface="Times New Roman" panose="02020603050405020304" pitchFamily="18" charset="0"/>
              </a:rPr>
              <a:t>Inndekningsbehov i finanspolitikken. Offentlige utgifter og inntekter frem mot 2060. Andel av BNP for Fastlands-Norge. Prosent. Kilde: Finansdepartementet.</a:t>
            </a:r>
            <a:endParaRPr lang="nb-NO" sz="1400" dirty="0"/>
          </a:p>
        </p:txBody>
      </p:sp>
    </p:spTree>
    <p:extLst>
      <p:ext uri="{BB962C8B-B14F-4D97-AF65-F5344CB8AC3E}">
        <p14:creationId xmlns:p14="http://schemas.microsoft.com/office/powerpoint/2010/main" val="134605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614E54CD-3333-89BE-8E3B-E6A7BA0054AE}"/>
              </a:ext>
            </a:extLst>
          </p:cNvPr>
          <p:cNvSpPr>
            <a:spLocks noGrp="1"/>
          </p:cNvSpPr>
          <p:nvPr>
            <p:ph type="body" idx="1"/>
          </p:nvPr>
        </p:nvSpPr>
        <p:spPr>
          <a:xfrm>
            <a:off x="1012601" y="2126090"/>
            <a:ext cx="4836820" cy="464085"/>
          </a:xfrm>
        </p:spPr>
        <p:txBody>
          <a:bodyPr/>
          <a:lstStyle/>
          <a:p>
            <a:r>
              <a:rPr lang="nb-NO" b="1" dirty="0">
                <a:effectLst/>
                <a:latin typeface="Arial" panose="020B0604020202020204" pitchFamily="34" charset="0"/>
                <a:ea typeface="MS PGothic" panose="020B0600070205080204" pitchFamily="34" charset="-128"/>
                <a:cs typeface="Arial" panose="020B0604020202020204" pitchFamily="34" charset="0"/>
              </a:rPr>
              <a:t>Lavere produktivitetsvekst</a:t>
            </a:r>
          </a:p>
          <a:p>
            <a:endParaRPr lang="nb-NO" dirty="0"/>
          </a:p>
        </p:txBody>
      </p:sp>
      <p:sp>
        <p:nvSpPr>
          <p:cNvPr id="6" name="Plassholder for innhold 5">
            <a:extLst>
              <a:ext uri="{FF2B5EF4-FFF2-40B4-BE49-F238E27FC236}">
                <a16:creationId xmlns:a16="http://schemas.microsoft.com/office/drawing/2014/main" id="{73D5BB74-2A80-DCCA-51FC-9F4F23EAE055}"/>
              </a:ext>
            </a:extLst>
          </p:cNvPr>
          <p:cNvSpPr>
            <a:spLocks noGrp="1"/>
          </p:cNvSpPr>
          <p:nvPr>
            <p:ph sz="half" idx="2"/>
          </p:nvPr>
        </p:nvSpPr>
        <p:spPr>
          <a:xfrm>
            <a:off x="667820" y="2045556"/>
            <a:ext cx="5369150" cy="3867882"/>
          </a:xfrm>
        </p:spPr>
        <p:txBody>
          <a:bodyPr/>
          <a:lstStyle/>
          <a:p>
            <a:pPr marL="0" indent="0">
              <a:buNone/>
            </a:pPr>
            <a:endParaRPr lang="nb-NO" sz="1800" b="1" dirty="0">
              <a:effectLst/>
              <a:ea typeface="Times New Roman" panose="02020603050405020304" pitchFamily="18" charset="0"/>
              <a:cs typeface="Times New Roman" panose="02020603050405020304" pitchFamily="18" charset="0"/>
            </a:endParaRPr>
          </a:p>
          <a:p>
            <a:pPr marL="0" indent="0">
              <a:buNone/>
            </a:pPr>
            <a:endParaRPr lang="nb-NO" sz="1800" b="1" dirty="0">
              <a:ea typeface="Times New Roman" panose="02020603050405020304" pitchFamily="18" charset="0"/>
              <a:cs typeface="Times New Roman" panose="02020603050405020304" pitchFamily="18" charset="0"/>
            </a:endParaRPr>
          </a:p>
          <a:p>
            <a:pPr marL="0" indent="0">
              <a:buNone/>
            </a:pPr>
            <a:r>
              <a:rPr lang="nb-NO" sz="1800" b="1" dirty="0">
                <a:effectLst/>
                <a:ea typeface="Times New Roman" panose="02020603050405020304" pitchFamily="18" charset="0"/>
                <a:cs typeface="Times New Roman" panose="02020603050405020304" pitchFamily="18" charset="0"/>
              </a:rPr>
              <a:t>Produktivitetsveksten i Fastlands-Norge de siste 50 årene har vært om lag på linje med andre sammenlignbare land. </a:t>
            </a:r>
          </a:p>
          <a:p>
            <a:pPr marL="0" indent="0">
              <a:buNone/>
            </a:pPr>
            <a:r>
              <a:rPr lang="nb-NO" sz="1800" b="1" dirty="0">
                <a:effectLst/>
                <a:ea typeface="Times New Roman" panose="02020603050405020304" pitchFamily="18" charset="0"/>
                <a:cs typeface="Times New Roman" panose="02020603050405020304" pitchFamily="18" charset="0"/>
              </a:rPr>
              <a:t>Fra rundt 2006 har veksten i produktivitet både her hjemme og globalt gått ned. </a:t>
            </a:r>
          </a:p>
          <a:p>
            <a:pPr marL="0" indent="0" algn="ctr">
              <a:buNone/>
            </a:pPr>
            <a:r>
              <a:rPr lang="nb-NO" b="1" dirty="0">
                <a:effectLst/>
                <a:latin typeface="Arial" panose="020B0604020202020204" pitchFamily="34" charset="0"/>
                <a:ea typeface="Times New Roman" panose="02020603050405020304" pitchFamily="18" charset="0"/>
                <a:cs typeface="Arial" panose="020B0604020202020204" pitchFamily="34" charset="0"/>
              </a:rPr>
              <a:t> </a:t>
            </a:r>
            <a:endParaRPr lang="nb-NO" b="1" dirty="0">
              <a:effectLst/>
              <a:latin typeface="Arial" panose="020B0604020202020204" pitchFamily="34" charset="0"/>
              <a:ea typeface="MS PGothic" panose="020B0600070205080204" pitchFamily="34" charset="-128"/>
              <a:cs typeface="Arial" panose="020B0604020202020204" pitchFamily="34" charset="0"/>
            </a:endParaRPr>
          </a:p>
          <a:p>
            <a:endParaRPr lang="nb-NO" dirty="0"/>
          </a:p>
        </p:txBody>
      </p:sp>
      <p:sp>
        <p:nvSpPr>
          <p:cNvPr id="9" name="Plassholder for tekst 8">
            <a:extLst>
              <a:ext uri="{FF2B5EF4-FFF2-40B4-BE49-F238E27FC236}">
                <a16:creationId xmlns:a16="http://schemas.microsoft.com/office/drawing/2014/main" id="{50308DF8-582C-6705-BC7C-2706F2E61472}"/>
              </a:ext>
            </a:extLst>
          </p:cNvPr>
          <p:cNvSpPr>
            <a:spLocks noGrp="1"/>
          </p:cNvSpPr>
          <p:nvPr>
            <p:ph type="body" sz="quarter" idx="3"/>
          </p:nvPr>
        </p:nvSpPr>
        <p:spPr>
          <a:xfrm>
            <a:off x="6355126" y="480477"/>
            <a:ext cx="5017725" cy="464085"/>
          </a:xfrm>
        </p:spPr>
        <p:txBody>
          <a:bodyPr/>
          <a:lstStyle/>
          <a:p>
            <a:r>
              <a:rPr lang="nb-NO" sz="1600" dirty="0"/>
              <a:t>Vekst i arbeidsproduktivitet i utvalgte land. Prosent. </a:t>
            </a:r>
          </a:p>
        </p:txBody>
      </p:sp>
      <p:graphicFrame>
        <p:nvGraphicFramePr>
          <p:cNvPr id="4" name="Plassholder for innhold 3">
            <a:extLst>
              <a:ext uri="{FF2B5EF4-FFF2-40B4-BE49-F238E27FC236}">
                <a16:creationId xmlns:a16="http://schemas.microsoft.com/office/drawing/2014/main" id="{E21C5B50-8A93-EDF9-B78F-16E629B0D922}"/>
              </a:ext>
            </a:extLst>
          </p:cNvPr>
          <p:cNvGraphicFramePr>
            <a:graphicFrameLocks noGrp="1"/>
          </p:cNvGraphicFramePr>
          <p:nvPr>
            <p:ph sz="quarter" idx="4"/>
            <p:extLst>
              <p:ext uri="{D42A27DB-BD31-4B8C-83A1-F6EECF244321}">
                <p14:modId xmlns:p14="http://schemas.microsoft.com/office/powerpoint/2010/main" val="2941383308"/>
              </p:ext>
            </p:extLst>
          </p:nvPr>
        </p:nvGraphicFramePr>
        <p:xfrm>
          <a:off x="6155033" y="1214080"/>
          <a:ext cx="5217818" cy="40154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503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78B1B0-3729-0188-C7F4-55205075A013}"/>
              </a:ext>
            </a:extLst>
          </p:cNvPr>
          <p:cNvSpPr>
            <a:spLocks noGrp="1"/>
          </p:cNvSpPr>
          <p:nvPr>
            <p:ph type="title"/>
          </p:nvPr>
        </p:nvSpPr>
        <p:spPr/>
        <p:txBody>
          <a:bodyPr/>
          <a:lstStyle/>
          <a:p>
            <a:pPr algn="ctr"/>
            <a:r>
              <a:rPr lang="nb-NO" sz="3200" b="1" dirty="0">
                <a:effectLst/>
                <a:latin typeface="Arial" panose="020B0604020202020204" pitchFamily="34" charset="0"/>
                <a:ea typeface="Times New Roman" panose="02020603050405020304" pitchFamily="18" charset="0"/>
              </a:rPr>
              <a:t>Endring i sysselsetting fra 2024 til 2060 i referanseforløpet. 1 000 personer</a:t>
            </a:r>
            <a:endParaRPr lang="nb-NO" sz="3200" dirty="0"/>
          </a:p>
        </p:txBody>
      </p:sp>
      <p:graphicFrame>
        <p:nvGraphicFramePr>
          <p:cNvPr id="6" name="Plassholder for innhold 5">
            <a:extLst>
              <a:ext uri="{FF2B5EF4-FFF2-40B4-BE49-F238E27FC236}">
                <a16:creationId xmlns:a16="http://schemas.microsoft.com/office/drawing/2014/main" id="{09ACDB20-74BB-895B-2ABE-F35A437F2B22}"/>
              </a:ext>
            </a:extLst>
          </p:cNvPr>
          <p:cNvGraphicFramePr>
            <a:graphicFrameLocks noGrp="1"/>
          </p:cNvGraphicFramePr>
          <p:nvPr>
            <p:ph idx="1"/>
            <p:extLst>
              <p:ext uri="{D42A27DB-BD31-4B8C-83A1-F6EECF244321}">
                <p14:modId xmlns:p14="http://schemas.microsoft.com/office/powerpoint/2010/main" val="3008879321"/>
              </p:ext>
            </p:extLst>
          </p:nvPr>
        </p:nvGraphicFramePr>
        <p:xfrm>
          <a:off x="1596788" y="1412875"/>
          <a:ext cx="9768125" cy="3964343"/>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Sylinder 7">
            <a:extLst>
              <a:ext uri="{FF2B5EF4-FFF2-40B4-BE49-F238E27FC236}">
                <a16:creationId xmlns:a16="http://schemas.microsoft.com/office/drawing/2014/main" id="{BA8DD8C4-EDA4-F0E5-A4EE-55F589A59733}"/>
              </a:ext>
            </a:extLst>
          </p:cNvPr>
          <p:cNvSpPr txBox="1"/>
          <p:nvPr/>
        </p:nvSpPr>
        <p:spPr>
          <a:xfrm>
            <a:off x="2547992" y="5377218"/>
            <a:ext cx="1479477" cy="276999"/>
          </a:xfrm>
          <a:prstGeom prst="rect">
            <a:avLst/>
          </a:prstGeom>
          <a:noFill/>
        </p:spPr>
        <p:txBody>
          <a:bodyPr wrap="square" rtlCol="0">
            <a:spAutoFit/>
          </a:bodyPr>
          <a:lstStyle/>
          <a:p>
            <a:pPr algn="ctr"/>
            <a:r>
              <a:rPr lang="nb-NO" sz="1200" b="1" dirty="0"/>
              <a:t>Helse  og omsorg</a:t>
            </a:r>
          </a:p>
        </p:txBody>
      </p:sp>
      <p:sp>
        <p:nvSpPr>
          <p:cNvPr id="9" name="TekstSylinder 8">
            <a:extLst>
              <a:ext uri="{FF2B5EF4-FFF2-40B4-BE49-F238E27FC236}">
                <a16:creationId xmlns:a16="http://schemas.microsoft.com/office/drawing/2014/main" id="{714ECCDE-7E75-511B-B97B-9BF52CDA297C}"/>
              </a:ext>
            </a:extLst>
          </p:cNvPr>
          <p:cNvSpPr txBox="1"/>
          <p:nvPr/>
        </p:nvSpPr>
        <p:spPr>
          <a:xfrm>
            <a:off x="4816752" y="5377217"/>
            <a:ext cx="1479477" cy="461665"/>
          </a:xfrm>
          <a:prstGeom prst="rect">
            <a:avLst/>
          </a:prstGeom>
          <a:noFill/>
        </p:spPr>
        <p:txBody>
          <a:bodyPr wrap="square" rtlCol="0">
            <a:spAutoFit/>
          </a:bodyPr>
          <a:lstStyle/>
          <a:p>
            <a:pPr algn="ctr"/>
            <a:r>
              <a:rPr lang="nb-NO" sz="1200" b="1" dirty="0"/>
              <a:t>Annen offentlig forvaltning</a:t>
            </a:r>
          </a:p>
        </p:txBody>
      </p:sp>
      <p:sp>
        <p:nvSpPr>
          <p:cNvPr id="10" name="TekstSylinder 9">
            <a:extLst>
              <a:ext uri="{FF2B5EF4-FFF2-40B4-BE49-F238E27FC236}">
                <a16:creationId xmlns:a16="http://schemas.microsoft.com/office/drawing/2014/main" id="{61D5283E-BA89-4420-C9CF-84BCFDCD419A}"/>
              </a:ext>
            </a:extLst>
          </p:cNvPr>
          <p:cNvSpPr txBox="1"/>
          <p:nvPr/>
        </p:nvSpPr>
        <p:spPr>
          <a:xfrm>
            <a:off x="7192087" y="5347353"/>
            <a:ext cx="1479477" cy="461665"/>
          </a:xfrm>
          <a:prstGeom prst="rect">
            <a:avLst/>
          </a:prstGeom>
          <a:noFill/>
        </p:spPr>
        <p:txBody>
          <a:bodyPr wrap="square" rtlCol="0">
            <a:spAutoFit/>
          </a:bodyPr>
          <a:lstStyle/>
          <a:p>
            <a:pPr algn="ctr"/>
            <a:r>
              <a:rPr lang="nb-NO" sz="1200" b="1" dirty="0"/>
              <a:t>Petroleumsrettet virksomhet </a:t>
            </a:r>
          </a:p>
        </p:txBody>
      </p:sp>
      <p:sp>
        <p:nvSpPr>
          <p:cNvPr id="11" name="TekstSylinder 10">
            <a:extLst>
              <a:ext uri="{FF2B5EF4-FFF2-40B4-BE49-F238E27FC236}">
                <a16:creationId xmlns:a16="http://schemas.microsoft.com/office/drawing/2014/main" id="{2B2FEF9D-A10D-5E54-AE51-17436CA9233E}"/>
              </a:ext>
            </a:extLst>
          </p:cNvPr>
          <p:cNvSpPr txBox="1"/>
          <p:nvPr/>
        </p:nvSpPr>
        <p:spPr>
          <a:xfrm>
            <a:off x="9460847" y="5407861"/>
            <a:ext cx="1557521" cy="461665"/>
          </a:xfrm>
          <a:prstGeom prst="rect">
            <a:avLst/>
          </a:prstGeom>
          <a:noFill/>
        </p:spPr>
        <p:txBody>
          <a:bodyPr wrap="square" rtlCol="0">
            <a:spAutoFit/>
          </a:bodyPr>
          <a:lstStyle/>
          <a:p>
            <a:pPr algn="ctr"/>
            <a:r>
              <a:rPr lang="nb-NO" sz="1200" b="1" dirty="0"/>
              <a:t>Øvrig samfunns- og næringsliv</a:t>
            </a:r>
          </a:p>
        </p:txBody>
      </p:sp>
    </p:spTree>
    <p:extLst>
      <p:ext uri="{BB962C8B-B14F-4D97-AF65-F5344CB8AC3E}">
        <p14:creationId xmlns:p14="http://schemas.microsoft.com/office/powerpoint/2010/main" val="413962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427010-5B6C-996B-7A1C-7056C95FBF74}"/>
              </a:ext>
            </a:extLst>
          </p:cNvPr>
          <p:cNvSpPr>
            <a:spLocks noGrp="1"/>
          </p:cNvSpPr>
          <p:nvPr>
            <p:ph type="title"/>
          </p:nvPr>
        </p:nvSpPr>
        <p:spPr/>
        <p:txBody>
          <a:bodyPr/>
          <a:lstStyle/>
          <a:p>
            <a:pPr algn="ctr"/>
            <a:r>
              <a:rPr lang="nb-NO" sz="2800" b="1" dirty="0"/>
              <a:t>Netto nasjonalformue 2024. Prosentvis fordelt</a:t>
            </a:r>
          </a:p>
        </p:txBody>
      </p:sp>
      <p:sp>
        <p:nvSpPr>
          <p:cNvPr id="9" name="Rektangel 8">
            <a:extLst>
              <a:ext uri="{FF2B5EF4-FFF2-40B4-BE49-F238E27FC236}">
                <a16:creationId xmlns:a16="http://schemas.microsoft.com/office/drawing/2014/main" id="{8F72E8E0-286A-2BCA-DD7F-F9A5C88BFA00}"/>
              </a:ext>
            </a:extLst>
          </p:cNvPr>
          <p:cNvSpPr/>
          <p:nvPr/>
        </p:nvSpPr>
        <p:spPr>
          <a:xfrm>
            <a:off x="8972955" y="6205298"/>
            <a:ext cx="2491708" cy="318998"/>
          </a:xfrm>
          <a:prstGeom prst="rect">
            <a:avLst/>
          </a:prstGeom>
        </p:spPr>
        <p:txBody>
          <a:bodyPr wrap="none">
            <a:spAutoFit/>
          </a:bodyPr>
          <a:lstStyle/>
          <a:p>
            <a:pPr>
              <a:lnSpc>
                <a:spcPct val="115000"/>
              </a:lnSpc>
              <a:spcAft>
                <a:spcPts val="1200"/>
              </a:spcAft>
            </a:pPr>
            <a:r>
              <a:rPr lang="nb-NO" sz="1400" spc="20" dirty="0">
                <a:ea typeface="Times New Roman" panose="02020603050405020304" pitchFamily="18" charset="0"/>
                <a:cs typeface="Times New Roman" panose="02020603050405020304" pitchFamily="18" charset="0"/>
              </a:rPr>
              <a:t>Kilde: Finansdepartementet.</a:t>
            </a:r>
          </a:p>
        </p:txBody>
      </p:sp>
      <p:graphicFrame>
        <p:nvGraphicFramePr>
          <p:cNvPr id="11" name="Plassholder for innhold 6">
            <a:extLst>
              <a:ext uri="{FF2B5EF4-FFF2-40B4-BE49-F238E27FC236}">
                <a16:creationId xmlns:a16="http://schemas.microsoft.com/office/drawing/2014/main" id="{7E312AF8-8536-94ED-914C-C91D6FE3ED4B}"/>
              </a:ext>
            </a:extLst>
          </p:cNvPr>
          <p:cNvGraphicFramePr>
            <a:graphicFrameLocks noGrp="1"/>
          </p:cNvGraphicFramePr>
          <p:nvPr>
            <p:ph sz="half" idx="2"/>
          </p:nvPr>
        </p:nvGraphicFramePr>
        <p:xfrm>
          <a:off x="6507163" y="1412875"/>
          <a:ext cx="4857750" cy="4500563"/>
        </p:xfrm>
        <a:graphic>
          <a:graphicData uri="http://schemas.openxmlformats.org/drawingml/2006/chart">
            <c:chart xmlns:c="http://schemas.openxmlformats.org/drawingml/2006/chart" xmlns:r="http://schemas.openxmlformats.org/officeDocument/2006/relationships" r:id="rId3"/>
          </a:graphicData>
        </a:graphic>
      </p:graphicFrame>
      <p:sp>
        <p:nvSpPr>
          <p:cNvPr id="4" name="Plassholder for innhold 3">
            <a:extLst>
              <a:ext uri="{FF2B5EF4-FFF2-40B4-BE49-F238E27FC236}">
                <a16:creationId xmlns:a16="http://schemas.microsoft.com/office/drawing/2014/main" id="{113D65CB-4DB6-8C06-FED2-6BA2CAF57800}"/>
              </a:ext>
            </a:extLst>
          </p:cNvPr>
          <p:cNvSpPr>
            <a:spLocks noGrp="1"/>
          </p:cNvSpPr>
          <p:nvPr>
            <p:ph sz="half" idx="1"/>
          </p:nvPr>
        </p:nvSpPr>
        <p:spPr/>
        <p:txBody>
          <a:bodyPr/>
          <a:lstStyle/>
          <a:p>
            <a:endParaRPr lang="nb-NO" sz="1800" b="1" dirty="0">
              <a:effectLst/>
              <a:latin typeface="Arial" panose="020B0604020202020204" pitchFamily="34" charset="0"/>
              <a:ea typeface="Times New Roman" panose="02020603050405020304" pitchFamily="18" charset="0"/>
            </a:endParaRPr>
          </a:p>
          <a:p>
            <a:endParaRPr lang="nb-NO" sz="1800" b="1" dirty="0">
              <a:latin typeface="Arial" panose="020B0604020202020204" pitchFamily="34" charset="0"/>
              <a:ea typeface="Times New Roman" panose="02020603050405020304" pitchFamily="18" charset="0"/>
            </a:endParaRPr>
          </a:p>
          <a:p>
            <a:pPr marL="0" indent="0">
              <a:buNone/>
            </a:pPr>
            <a:endParaRPr lang="nb-NO" sz="1800" b="1" dirty="0">
              <a:latin typeface="Arial" panose="020B0604020202020204" pitchFamily="34" charset="0"/>
              <a:ea typeface="Times New Roman" panose="02020603050405020304" pitchFamily="18" charset="0"/>
            </a:endParaRPr>
          </a:p>
          <a:p>
            <a:r>
              <a:rPr lang="nb-NO" sz="1800" b="1" dirty="0">
                <a:effectLst/>
                <a:latin typeface="Arial" panose="020B0604020202020204" pitchFamily="34" charset="0"/>
                <a:ea typeface="Times New Roman" panose="02020603050405020304" pitchFamily="18" charset="0"/>
              </a:rPr>
              <a:t>Norges nasjonalformue består av verdien av arbeidskraft (humankapital), realkapital, finanskapital og naturressursformuen </a:t>
            </a:r>
          </a:p>
          <a:p>
            <a:r>
              <a:rPr lang="nb-NO" sz="1800" b="1" dirty="0">
                <a:effectLst/>
                <a:latin typeface="Arial" panose="020B0604020202020204" pitchFamily="34" charset="0"/>
                <a:ea typeface="MS PGothic" panose="020B0600070205080204" pitchFamily="34" charset="-128"/>
                <a:cs typeface="Arial" panose="020B0604020202020204" pitchFamily="34" charset="0"/>
              </a:rPr>
              <a:t>Arbeidskraft er den viktigste ressursen</a:t>
            </a:r>
            <a:endParaRPr lang="nb-NO" sz="1800" dirty="0"/>
          </a:p>
        </p:txBody>
      </p:sp>
    </p:spTree>
    <p:extLst>
      <p:ext uri="{BB962C8B-B14F-4D97-AF65-F5344CB8AC3E}">
        <p14:creationId xmlns:p14="http://schemas.microsoft.com/office/powerpoint/2010/main" val="45872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999284-EFCB-FA24-7A2E-B81B6D8D2F81}"/>
              </a:ext>
            </a:extLst>
          </p:cNvPr>
          <p:cNvSpPr>
            <a:spLocks noGrp="1"/>
          </p:cNvSpPr>
          <p:nvPr>
            <p:ph type="title"/>
          </p:nvPr>
        </p:nvSpPr>
        <p:spPr/>
        <p:txBody>
          <a:bodyPr/>
          <a:lstStyle/>
          <a:p>
            <a:r>
              <a:rPr lang="nb-NO" sz="2800" b="1" dirty="0">
                <a:effectLst/>
                <a:latin typeface="Arial" panose="020B0604020202020204" pitchFamily="34" charset="0"/>
                <a:ea typeface="Times New Roman" panose="02020603050405020304" pitchFamily="18" charset="0"/>
              </a:rPr>
              <a:t>Produksjon og anslått fremtidig produksjon av petroleum på norsk sokkel. Mill. Sm</a:t>
            </a:r>
            <a:r>
              <a:rPr lang="nb-NO" sz="2800" b="1" baseline="30000" dirty="0">
                <a:effectLst/>
                <a:latin typeface="Arial" panose="020B0604020202020204" pitchFamily="34" charset="0"/>
                <a:ea typeface="Times New Roman" panose="02020603050405020304" pitchFamily="18" charset="0"/>
              </a:rPr>
              <a:t>3</a:t>
            </a:r>
            <a:r>
              <a:rPr lang="nb-NO" sz="2800" b="1" dirty="0">
                <a:effectLst/>
                <a:latin typeface="Arial" panose="020B0604020202020204" pitchFamily="34" charset="0"/>
                <a:ea typeface="Times New Roman" panose="02020603050405020304" pitchFamily="18" charset="0"/>
              </a:rPr>
              <a:t> oljeekvivalenter. 1970–2060</a:t>
            </a:r>
            <a:endParaRPr lang="nb-NO" sz="2800" b="1" dirty="0"/>
          </a:p>
        </p:txBody>
      </p:sp>
      <p:sp>
        <p:nvSpPr>
          <p:cNvPr id="3" name="Plassholder for innhold 2">
            <a:extLst>
              <a:ext uri="{FF2B5EF4-FFF2-40B4-BE49-F238E27FC236}">
                <a16:creationId xmlns:a16="http://schemas.microsoft.com/office/drawing/2014/main" id="{0F37EB31-26FC-EB41-C63D-7C63B76AC374}"/>
              </a:ext>
            </a:extLst>
          </p:cNvPr>
          <p:cNvSpPr>
            <a:spLocks noGrp="1"/>
          </p:cNvSpPr>
          <p:nvPr>
            <p:ph idx="1"/>
          </p:nvPr>
        </p:nvSpPr>
        <p:spPr/>
        <p:txBody>
          <a:bodyPr/>
          <a:lstStyle/>
          <a:p>
            <a:endParaRPr lang="nb-NO" dirty="0"/>
          </a:p>
        </p:txBody>
      </p:sp>
      <p:pic>
        <p:nvPicPr>
          <p:cNvPr id="4" name="Bilde 3" descr="Et bilde som inneholder skjermbilde, diagram&#10;&#10;Automatisk generert beskrivelse">
            <a:extLst>
              <a:ext uri="{FF2B5EF4-FFF2-40B4-BE49-F238E27FC236}">
                <a16:creationId xmlns:a16="http://schemas.microsoft.com/office/drawing/2014/main" id="{13D68536-FBAA-B3F0-74B5-7BDF14C798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1397" y="1667435"/>
            <a:ext cx="4255787" cy="3861996"/>
          </a:xfrm>
          <a:prstGeom prst="rect">
            <a:avLst/>
          </a:prstGeom>
          <a:noFill/>
          <a:ln>
            <a:noFill/>
          </a:ln>
        </p:spPr>
      </p:pic>
    </p:spTree>
    <p:extLst>
      <p:ext uri="{BB962C8B-B14F-4D97-AF65-F5344CB8AC3E}">
        <p14:creationId xmlns:p14="http://schemas.microsoft.com/office/powerpoint/2010/main" val="109902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61E69E-AC6E-9547-E51E-CBB56F67ED8F}"/>
              </a:ext>
            </a:extLst>
          </p:cNvPr>
          <p:cNvSpPr>
            <a:spLocks noGrp="1"/>
          </p:cNvSpPr>
          <p:nvPr>
            <p:ph type="title"/>
          </p:nvPr>
        </p:nvSpPr>
        <p:spPr>
          <a:xfrm>
            <a:off x="736964" y="260544"/>
            <a:ext cx="11091134" cy="685606"/>
          </a:xfrm>
        </p:spPr>
        <p:txBody>
          <a:bodyPr/>
          <a:lstStyle/>
          <a:p>
            <a:r>
              <a:rPr lang="nb-NO" sz="2400" b="1" dirty="0">
                <a:effectLst/>
                <a:latin typeface="Arial" panose="020B0604020202020204" pitchFamily="34" charset="0"/>
                <a:ea typeface="Times New Roman" panose="02020603050405020304" pitchFamily="18" charset="0"/>
              </a:rPr>
              <a:t>Nåverdi av statens netto kontantstrøm fra petroleumsvirksomheten og verdien på Statens pensjonsfond utland på ulike tidspunkt. Mrd. 2024-kroner</a:t>
            </a:r>
            <a:endParaRPr lang="nb-NO" sz="2400" b="1" dirty="0"/>
          </a:p>
        </p:txBody>
      </p:sp>
      <p:pic>
        <p:nvPicPr>
          <p:cNvPr id="4" name="Plassholder for innhold 3" descr="Et bilde som inneholder tekst, skjermbilde, Font, nummer&#10;&#10;Automatisk generert beskrivelse">
            <a:extLst>
              <a:ext uri="{FF2B5EF4-FFF2-40B4-BE49-F238E27FC236}">
                <a16:creationId xmlns:a16="http://schemas.microsoft.com/office/drawing/2014/main" id="{99E3F215-D2B6-C58A-1E93-D6B8AE57D55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05122" y="1412875"/>
            <a:ext cx="4954818" cy="4498975"/>
          </a:xfrm>
          <a:prstGeom prst="rect">
            <a:avLst/>
          </a:prstGeom>
          <a:noFill/>
          <a:ln>
            <a:noFill/>
          </a:ln>
        </p:spPr>
      </p:pic>
    </p:spTree>
    <p:extLst>
      <p:ext uri="{BB962C8B-B14F-4D97-AF65-F5344CB8AC3E}">
        <p14:creationId xmlns:p14="http://schemas.microsoft.com/office/powerpoint/2010/main" val="25359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3B82C9-462F-2334-D8C3-008D6F57E820}"/>
              </a:ext>
            </a:extLst>
          </p:cNvPr>
          <p:cNvSpPr>
            <a:spLocks noGrp="1"/>
          </p:cNvSpPr>
          <p:nvPr>
            <p:ph type="title"/>
          </p:nvPr>
        </p:nvSpPr>
        <p:spPr/>
        <p:txBody>
          <a:bodyPr/>
          <a:lstStyle/>
          <a:p>
            <a:pPr algn="ctr"/>
            <a:br>
              <a:rPr lang="nb-NO" sz="3200" b="1" kern="0" dirty="0">
                <a:effectLst/>
                <a:latin typeface="Arial" panose="020B0604020202020204" pitchFamily="34" charset="0"/>
                <a:ea typeface="MS PGothic" panose="020B0600070205080204" pitchFamily="34" charset="-128"/>
                <a:cs typeface="Arial" panose="020B0604020202020204" pitchFamily="34" charset="0"/>
              </a:rPr>
            </a:br>
            <a:br>
              <a:rPr lang="nb-NO" sz="3200" b="1" kern="0" dirty="0">
                <a:effectLst/>
                <a:latin typeface="Arial" panose="020B0604020202020204" pitchFamily="34" charset="0"/>
                <a:ea typeface="MS PGothic" panose="020B0600070205080204" pitchFamily="34" charset="-128"/>
                <a:cs typeface="Arial" panose="020B0604020202020204" pitchFamily="34" charset="0"/>
              </a:rPr>
            </a:br>
            <a:r>
              <a:rPr lang="nb-NO" sz="3200" b="1" kern="0" dirty="0">
                <a:effectLst/>
                <a:latin typeface="Arial" panose="020B0604020202020204" pitchFamily="34" charset="0"/>
                <a:ea typeface="MS PGothic" panose="020B0600070205080204" pitchFamily="34" charset="-128"/>
                <a:cs typeface="Arial" panose="020B0604020202020204" pitchFamily="34" charset="0"/>
              </a:rPr>
              <a:t>Tilgang på </a:t>
            </a:r>
            <a:r>
              <a:rPr lang="nb-NO" sz="2800" b="1" kern="0">
                <a:effectLst/>
                <a:latin typeface="Arial" panose="020B0604020202020204" pitchFamily="34" charset="0"/>
                <a:ea typeface="MS PGothic" panose="020B0600070205080204" pitchFamily="34" charset="-128"/>
                <a:cs typeface="Arial" panose="020B0604020202020204" pitchFamily="34" charset="0"/>
              </a:rPr>
              <a:t>a</a:t>
            </a:r>
            <a:r>
              <a:rPr lang="nb-NO" sz="2800" b="1">
                <a:effectLst/>
                <a:latin typeface="Arial" panose="020B0604020202020204" pitchFamily="34" charset="0"/>
                <a:ea typeface="MS PGothic" panose="020B0600070205080204" pitchFamily="34" charset="-128"/>
                <a:cs typeface="Arial" panose="020B0604020202020204" pitchFamily="34" charset="0"/>
              </a:rPr>
              <a:t>rbeidskraft hemmes </a:t>
            </a:r>
            <a:r>
              <a:rPr lang="nb-NO" sz="2800" b="1" dirty="0">
                <a:effectLst/>
                <a:latin typeface="Arial" panose="020B0604020202020204" pitchFamily="34" charset="0"/>
                <a:ea typeface="MS PGothic" panose="020B0600070205080204" pitchFamily="34" charset="-128"/>
                <a:cs typeface="Arial" panose="020B0604020202020204" pitchFamily="34" charset="0"/>
              </a:rPr>
              <a:t>av; </a:t>
            </a:r>
            <a:br>
              <a:rPr lang="nb-NO" sz="1800" b="1" dirty="0">
                <a:effectLst/>
                <a:latin typeface="Arial" panose="020B0604020202020204" pitchFamily="34" charset="0"/>
                <a:ea typeface="MS PGothic" panose="020B0600070205080204" pitchFamily="34" charset="-128"/>
                <a:cs typeface="Arial" panose="020B0604020202020204" pitchFamily="34" charset="0"/>
              </a:rPr>
            </a:br>
            <a:br>
              <a:rPr lang="nb-NO" sz="1800" b="1" kern="0" dirty="0">
                <a:effectLst/>
                <a:latin typeface="Arial" panose="020B0604020202020204" pitchFamily="34" charset="0"/>
                <a:ea typeface="MS PGothic" panose="020B0600070205080204" pitchFamily="34" charset="-128"/>
                <a:cs typeface="Arial" panose="020B0604020202020204" pitchFamily="34" charset="0"/>
              </a:rPr>
            </a:br>
            <a:endParaRPr lang="nb-NO" dirty="0"/>
          </a:p>
        </p:txBody>
      </p:sp>
      <p:sp>
        <p:nvSpPr>
          <p:cNvPr id="3" name="Plassholder for innhold 2">
            <a:extLst>
              <a:ext uri="{FF2B5EF4-FFF2-40B4-BE49-F238E27FC236}">
                <a16:creationId xmlns:a16="http://schemas.microsoft.com/office/drawing/2014/main" id="{2C89E3FA-04FD-723D-FAE6-E53DAF6A27CF}"/>
              </a:ext>
            </a:extLst>
          </p:cNvPr>
          <p:cNvSpPr>
            <a:spLocks noGrp="1"/>
          </p:cNvSpPr>
          <p:nvPr>
            <p:ph sz="half" idx="1"/>
          </p:nvPr>
        </p:nvSpPr>
        <p:spPr>
          <a:xfrm>
            <a:off x="595900" y="1412875"/>
            <a:ext cx="8917969" cy="4500563"/>
          </a:xfrm>
        </p:spPr>
        <p:txBody>
          <a:bodyPr/>
          <a:lstStyle/>
          <a:p>
            <a:r>
              <a:rPr lang="nb-NO" sz="2000" b="1" dirty="0">
                <a:effectLst/>
                <a:latin typeface="Arial" panose="020B0604020202020204" pitchFamily="34" charset="0"/>
                <a:ea typeface="Times New Roman" panose="02020603050405020304" pitchFamily="18" charset="0"/>
                <a:cs typeface="Arial" panose="020B0604020202020204" pitchFamily="34" charset="0"/>
              </a:rPr>
              <a:t>Antall utførte timeverk per sysselsatt i Norge er under gjennomsnittet i Europa.</a:t>
            </a:r>
            <a:endParaRPr lang="nb-NO" sz="1800" b="1" dirty="0">
              <a:effectLst/>
              <a:latin typeface="Arial" panose="020B0604020202020204" pitchFamily="34" charset="0"/>
              <a:ea typeface="Times New Roman" panose="02020603050405020304" pitchFamily="18" charset="0"/>
              <a:cs typeface="Arial" panose="020B0604020202020204" pitchFamily="34" charset="0"/>
            </a:endParaRPr>
          </a:p>
          <a:p>
            <a:pPr lvl="1"/>
            <a:r>
              <a:rPr lang="nb-NO" sz="1800" b="1" dirty="0">
                <a:effectLst/>
                <a:latin typeface="Arial" panose="020B0604020202020204" pitchFamily="34" charset="0"/>
                <a:ea typeface="Times New Roman" panose="02020603050405020304" pitchFamily="18" charset="0"/>
                <a:cs typeface="Arial" panose="020B0604020202020204" pitchFamily="34" charset="0"/>
              </a:rPr>
              <a:t>Det skyldes blant annet at Norge har høyt sykefravær, høy deltidsandel, lang foreldrepermisjonsordning og relativt kort normalarbeidsuke sammenlignet med andre land.</a:t>
            </a:r>
          </a:p>
          <a:p>
            <a:endParaRPr lang="nb-NO" sz="1800" b="1" dirty="0">
              <a:effectLst/>
              <a:latin typeface="Arial" panose="020B0604020202020204" pitchFamily="34" charset="0"/>
              <a:ea typeface="Times New Roman" panose="02020603050405020304" pitchFamily="18" charset="0"/>
              <a:cs typeface="Arial" panose="020B0604020202020204" pitchFamily="34" charset="0"/>
            </a:endParaRPr>
          </a:p>
          <a:p>
            <a:r>
              <a:rPr lang="nb-NO" sz="2000" b="1" dirty="0">
                <a:effectLst/>
                <a:latin typeface="Arial" panose="020B0604020202020204" pitchFamily="34" charset="0"/>
                <a:ea typeface="MS PGothic" panose="020B0600070205080204" pitchFamily="34" charset="-128"/>
                <a:cs typeface="Arial" panose="020B0604020202020204" pitchFamily="34" charset="0"/>
              </a:rPr>
              <a:t>Mange står utenfor arbeidslivet og mottar helserelaterte ytelser</a:t>
            </a:r>
          </a:p>
          <a:p>
            <a:endParaRPr lang="nb-NO" sz="1800" b="1" dirty="0">
              <a:effectLst/>
              <a:latin typeface="Arial" panose="020B0604020202020204" pitchFamily="34" charset="0"/>
              <a:ea typeface="MS PGothic" panose="020B0600070205080204" pitchFamily="34" charset="-128"/>
              <a:cs typeface="Arial" panose="020B0604020202020204" pitchFamily="34" charset="0"/>
            </a:endParaRPr>
          </a:p>
          <a:p>
            <a:r>
              <a:rPr lang="nb-NO" sz="2000" b="1" dirty="0">
                <a:effectLst/>
                <a:latin typeface="Arial" panose="020B0604020202020204" pitchFamily="34" charset="0"/>
                <a:ea typeface="Times New Roman" panose="02020603050405020304" pitchFamily="18" charset="0"/>
              </a:rPr>
              <a:t>Høyt sykefravær</a:t>
            </a:r>
          </a:p>
          <a:p>
            <a:endParaRPr lang="nb-NO" sz="1800" b="0" dirty="0">
              <a:effectLst/>
              <a:latin typeface="Arial" panose="020B0604020202020204" pitchFamily="34" charset="0"/>
              <a:ea typeface="Times New Roman" panose="02020603050405020304" pitchFamily="18" charset="0"/>
            </a:endParaRPr>
          </a:p>
          <a:p>
            <a:pPr algn="ctr"/>
            <a:endParaRPr lang="nb-NO" sz="1800" b="1" dirty="0">
              <a:effectLst/>
              <a:latin typeface="Arial" panose="020B0604020202020204" pitchFamily="34" charset="0"/>
              <a:ea typeface="MS PGothic" panose="020B0600070205080204" pitchFamily="34" charset="-128"/>
              <a:cs typeface="Arial" panose="020B0604020202020204" pitchFamily="34" charset="0"/>
            </a:endParaRPr>
          </a:p>
          <a:p>
            <a:endParaRPr lang="nb-NO" sz="1800" b="1" dirty="0">
              <a:effectLst/>
              <a:latin typeface="Arial" panose="020B0604020202020204" pitchFamily="34" charset="0"/>
              <a:ea typeface="MS PGothic" panose="020B0600070205080204" pitchFamily="34" charset="-128"/>
              <a:cs typeface="Arial" panose="020B0604020202020204" pitchFamily="34" charset="0"/>
            </a:endParaRPr>
          </a:p>
          <a:p>
            <a:endParaRPr lang="nb-NO" sz="1800" b="0" dirty="0">
              <a:effectLst/>
              <a:latin typeface="Arial" panose="020B0604020202020204" pitchFamily="34" charset="0"/>
              <a:ea typeface="Times New Roman" panose="02020603050405020304" pitchFamily="18" charset="0"/>
            </a:endParaRPr>
          </a:p>
          <a:p>
            <a:endParaRPr lang="nb-NO" sz="1800" b="1" dirty="0">
              <a:effectLst/>
              <a:latin typeface="Arial" panose="020B0604020202020204" pitchFamily="34" charset="0"/>
              <a:ea typeface="MS PGothic" panose="020B0600070205080204" pitchFamily="34" charset="-128"/>
              <a:cs typeface="Arial" panose="020B0604020202020204" pitchFamily="34" charset="0"/>
            </a:endParaRPr>
          </a:p>
          <a:p>
            <a:endParaRPr lang="nb-NO" sz="1800" b="1" dirty="0">
              <a:effectLst/>
              <a:latin typeface="Arial" panose="020B0604020202020204" pitchFamily="34" charset="0"/>
              <a:ea typeface="MS PGothic" panose="020B0600070205080204" pitchFamily="34" charset="-128"/>
              <a:cs typeface="Arial" panose="020B0604020202020204" pitchFamily="34" charset="0"/>
            </a:endParaRPr>
          </a:p>
          <a:p>
            <a:pPr marL="0" indent="0">
              <a:buNone/>
            </a:pPr>
            <a:endParaRPr lang="nb-NO" sz="1800" b="1" dirty="0">
              <a:effectLst/>
              <a:latin typeface="Arial" panose="020B0604020202020204" pitchFamily="34" charset="0"/>
              <a:ea typeface="MS PGothic" panose="020B0600070205080204" pitchFamily="34" charset="-128"/>
              <a:cs typeface="Arial" panose="020B0604020202020204" pitchFamily="34" charset="0"/>
            </a:endParaRPr>
          </a:p>
          <a:p>
            <a:endParaRPr lang="nb-NO" sz="1800" b="1" dirty="0">
              <a:effectLst/>
              <a:latin typeface="Arial" panose="020B0604020202020204" pitchFamily="34" charset="0"/>
              <a:ea typeface="MS PGothic" panose="020B0600070205080204" pitchFamily="34" charset="-128"/>
              <a:cs typeface="Arial" panose="020B0604020202020204" pitchFamily="34" charset="0"/>
            </a:endParaRPr>
          </a:p>
          <a:p>
            <a:endParaRPr lang="nb-NO" dirty="0"/>
          </a:p>
        </p:txBody>
      </p:sp>
      <p:pic>
        <p:nvPicPr>
          <p:cNvPr id="5" name="Plassholder for innhold 3" descr="Et bilde som inneholder klær, Menneskeansikt, tekst, smil&#10;&#10;Automatisk generert beskrivelse">
            <a:extLst>
              <a:ext uri="{FF2B5EF4-FFF2-40B4-BE49-F238E27FC236}">
                <a16:creationId xmlns:a16="http://schemas.microsoft.com/office/drawing/2014/main" id="{4CF01B81-97E5-8ADD-14DC-5E238AA00F5D}"/>
              </a:ext>
            </a:extLst>
          </p:cNvPr>
          <p:cNvPicPr>
            <a:picLocks noGrp="1" noChangeAspect="1"/>
          </p:cNvPicPr>
          <p:nvPr>
            <p:ph sz="half" idx="2"/>
          </p:nvPr>
        </p:nvPicPr>
        <p:blipFill>
          <a:blip r:embed="rId3"/>
          <a:stretch>
            <a:fillRect/>
          </a:stretch>
        </p:blipFill>
        <p:spPr>
          <a:xfrm>
            <a:off x="9914561" y="2300291"/>
            <a:ext cx="1756458" cy="2462902"/>
          </a:xfrm>
          <a:prstGeom prst="rect">
            <a:avLst/>
          </a:prstGeom>
        </p:spPr>
      </p:pic>
    </p:spTree>
    <p:extLst>
      <p:ext uri="{BB962C8B-B14F-4D97-AF65-F5344CB8AC3E}">
        <p14:creationId xmlns:p14="http://schemas.microsoft.com/office/powerpoint/2010/main" val="278584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95457D-AF99-7031-B50E-0C063173B6AF}"/>
              </a:ext>
            </a:extLst>
          </p:cNvPr>
          <p:cNvSpPr>
            <a:spLocks noGrp="1"/>
          </p:cNvSpPr>
          <p:nvPr>
            <p:ph type="title"/>
          </p:nvPr>
        </p:nvSpPr>
        <p:spPr>
          <a:xfrm>
            <a:off x="390418" y="295469"/>
            <a:ext cx="10963381" cy="685606"/>
          </a:xfrm>
        </p:spPr>
        <p:txBody>
          <a:bodyPr/>
          <a:lstStyle/>
          <a:p>
            <a:pPr algn="ctr"/>
            <a:r>
              <a:rPr lang="nb-NO" sz="2000" b="1" dirty="0">
                <a:effectLst/>
                <a:latin typeface="Arial" panose="020B0604020202020204" pitchFamily="34" charset="0"/>
                <a:ea typeface="Times New Roman" panose="02020603050405020304" pitchFamily="18" charset="0"/>
              </a:rPr>
              <a:t>Mottakere av uføretrygd. Prosent av befolkningen 20–64 år. 2007 og 2018 eller seneste år</a:t>
            </a:r>
            <a:endParaRPr lang="nb-NO" sz="2000" dirty="0"/>
          </a:p>
        </p:txBody>
      </p:sp>
      <p:graphicFrame>
        <p:nvGraphicFramePr>
          <p:cNvPr id="7" name="Plassholder for innhold 6">
            <a:extLst>
              <a:ext uri="{FF2B5EF4-FFF2-40B4-BE49-F238E27FC236}">
                <a16:creationId xmlns:a16="http://schemas.microsoft.com/office/drawing/2014/main" id="{26646AC0-3973-2E9D-A08B-A91DAE8E039F}"/>
              </a:ext>
            </a:extLst>
          </p:cNvPr>
          <p:cNvGraphicFramePr>
            <a:graphicFrameLocks noGrp="1"/>
          </p:cNvGraphicFramePr>
          <p:nvPr>
            <p:ph idx="1"/>
            <p:extLst>
              <p:ext uri="{D42A27DB-BD31-4B8C-83A1-F6EECF244321}">
                <p14:modId xmlns:p14="http://schemas.microsoft.com/office/powerpoint/2010/main" val="3194396151"/>
              </p:ext>
            </p:extLst>
          </p:nvPr>
        </p:nvGraphicFramePr>
        <p:xfrm>
          <a:off x="1200150" y="1412875"/>
          <a:ext cx="10164763" cy="4498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608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EC7A50-E0F3-163A-94B4-9B297712439C}"/>
              </a:ext>
            </a:extLst>
          </p:cNvPr>
          <p:cNvSpPr>
            <a:spLocks noGrp="1"/>
          </p:cNvSpPr>
          <p:nvPr>
            <p:ph type="title"/>
          </p:nvPr>
        </p:nvSpPr>
        <p:spPr/>
        <p:txBody>
          <a:bodyPr/>
          <a:lstStyle/>
          <a:p>
            <a:pPr algn="ctr">
              <a:lnSpc>
                <a:spcPct val="115000"/>
              </a:lnSpc>
            </a:pPr>
            <a:br>
              <a:rPr lang="nb-NO" sz="1800" i="1" dirty="0">
                <a:effectLst/>
                <a:latin typeface="Arial" panose="020B0604020202020204" pitchFamily="34" charset="0"/>
                <a:ea typeface="Times New Roman" panose="02020603050405020304" pitchFamily="18" charset="0"/>
                <a:cs typeface="Arial" panose="020B0604020202020204" pitchFamily="34" charset="0"/>
              </a:rPr>
            </a:br>
            <a:br>
              <a:rPr lang="nb-NO" sz="2800" b="1" dirty="0">
                <a:effectLst/>
                <a:latin typeface="Arial" panose="020B0604020202020204" pitchFamily="34" charset="0"/>
                <a:ea typeface="Times New Roman" panose="02020603050405020304" pitchFamily="18" charset="0"/>
                <a:cs typeface="Arial" panose="020B0604020202020204" pitchFamily="34" charset="0"/>
              </a:rPr>
            </a:br>
            <a:r>
              <a:rPr lang="nb-NO" sz="2800" b="1" dirty="0">
                <a:effectLst/>
                <a:latin typeface="Arial" panose="020B0604020202020204" pitchFamily="34" charset="0"/>
                <a:ea typeface="Times New Roman" panose="02020603050405020304" pitchFamily="18" charset="0"/>
                <a:cs typeface="Arial" panose="020B0604020202020204" pitchFamily="34" charset="0"/>
              </a:rPr>
              <a:t>Sykefravær i utvalgte europeiske land. Prosent av sysselsatte 20–64 år. 2006–2023</a:t>
            </a:r>
            <a:br>
              <a:rPr lang="nb-NO" sz="1800" dirty="0">
                <a:effectLst/>
                <a:latin typeface="Arial" panose="020B0604020202020204" pitchFamily="34" charset="0"/>
                <a:ea typeface="Times New Roman" panose="02020603050405020304" pitchFamily="18" charset="0"/>
                <a:cs typeface="Arial" panose="020B0604020202020204" pitchFamily="34" charset="0"/>
              </a:rPr>
            </a:br>
            <a:br>
              <a:rPr lang="nb-NO" sz="1800" dirty="0">
                <a:effectLst/>
                <a:latin typeface="Arial" panose="020B0604020202020204" pitchFamily="34" charset="0"/>
                <a:ea typeface="Times New Roman" panose="02020603050405020304" pitchFamily="18" charset="0"/>
                <a:cs typeface="Arial" panose="020B0604020202020204" pitchFamily="34" charset="0"/>
              </a:rPr>
            </a:br>
            <a:endParaRPr lang="nb-NO" dirty="0"/>
          </a:p>
        </p:txBody>
      </p:sp>
      <p:sp>
        <p:nvSpPr>
          <p:cNvPr id="3" name="TekstSylinder 2">
            <a:extLst>
              <a:ext uri="{FF2B5EF4-FFF2-40B4-BE49-F238E27FC236}">
                <a16:creationId xmlns:a16="http://schemas.microsoft.com/office/drawing/2014/main" id="{D499B210-C42A-6F5E-2A5F-5F15F32A5FBE}"/>
              </a:ext>
            </a:extLst>
          </p:cNvPr>
          <p:cNvSpPr txBox="1"/>
          <p:nvPr/>
        </p:nvSpPr>
        <p:spPr>
          <a:xfrm>
            <a:off x="8320102" y="6343650"/>
            <a:ext cx="3258873" cy="307777"/>
          </a:xfrm>
          <a:prstGeom prst="rect">
            <a:avLst/>
          </a:prstGeom>
          <a:noFill/>
        </p:spPr>
        <p:txBody>
          <a:bodyPr wrap="square">
            <a:spAutoFit/>
          </a:bodyPr>
          <a:lstStyle/>
          <a:p>
            <a:r>
              <a:rPr lang="nb-NO" sz="1400" b="1" dirty="0">
                <a:effectLst/>
                <a:latin typeface="Arial" panose="020B0604020202020204" pitchFamily="34" charset="0"/>
                <a:ea typeface="Times New Roman" panose="02020603050405020304" pitchFamily="18" charset="0"/>
                <a:cs typeface="Arial" panose="020B0604020202020204" pitchFamily="34" charset="0"/>
              </a:rPr>
              <a:t>Kilde: Eurostat, </a:t>
            </a:r>
            <a:r>
              <a:rPr lang="nb-NO" sz="1400" b="1" dirty="0" err="1">
                <a:effectLst/>
                <a:latin typeface="Arial" panose="020B0604020202020204" pitchFamily="34" charset="0"/>
                <a:ea typeface="Times New Roman" panose="02020603050405020304" pitchFamily="18" charset="0"/>
                <a:cs typeface="Arial" panose="020B0604020202020204" pitchFamily="34" charset="0"/>
              </a:rPr>
              <a:t>Labor</a:t>
            </a:r>
            <a:r>
              <a:rPr lang="nb-NO" sz="1400" b="1" dirty="0">
                <a:effectLst/>
                <a:latin typeface="Arial" panose="020B0604020202020204" pitchFamily="34" charset="0"/>
                <a:ea typeface="Times New Roman" panose="02020603050405020304" pitchFamily="18" charset="0"/>
                <a:cs typeface="Arial" panose="020B0604020202020204" pitchFamily="34" charset="0"/>
              </a:rPr>
              <a:t> Force Survey.</a:t>
            </a:r>
            <a:endParaRPr lang="nb-NO" sz="1400" b="1" dirty="0"/>
          </a:p>
        </p:txBody>
      </p:sp>
      <p:sp>
        <p:nvSpPr>
          <p:cNvPr id="7" name="Plassholder for innhold 6">
            <a:extLst>
              <a:ext uri="{FF2B5EF4-FFF2-40B4-BE49-F238E27FC236}">
                <a16:creationId xmlns:a16="http://schemas.microsoft.com/office/drawing/2014/main" id="{504EAB64-D6E2-149C-EC29-9C5B880F7453}"/>
              </a:ext>
            </a:extLst>
          </p:cNvPr>
          <p:cNvSpPr>
            <a:spLocks noGrp="1"/>
          </p:cNvSpPr>
          <p:nvPr>
            <p:ph sz="half" idx="1"/>
          </p:nvPr>
        </p:nvSpPr>
        <p:spPr/>
        <p:txBody>
          <a:bodyPr/>
          <a:lstStyle/>
          <a:p>
            <a:endParaRPr lang="nb-NO" sz="1800" dirty="0">
              <a:effectLst/>
              <a:latin typeface="Arial" panose="020B0604020202020204" pitchFamily="34" charset="0"/>
              <a:ea typeface="Times New Roman" panose="02020603050405020304" pitchFamily="18" charset="0"/>
              <a:cs typeface="Arial" panose="020B0604020202020204" pitchFamily="34" charset="0"/>
            </a:endParaRPr>
          </a:p>
          <a:p>
            <a:endParaRPr lang="nb-NO" sz="1800" dirty="0">
              <a:latin typeface="Arial" panose="020B0604020202020204" pitchFamily="34" charset="0"/>
              <a:ea typeface="Times New Roman" panose="02020603050405020304" pitchFamily="18" charset="0"/>
              <a:cs typeface="Arial" panose="020B0604020202020204" pitchFamily="34" charset="0"/>
            </a:endParaRPr>
          </a:p>
          <a:p>
            <a:endParaRPr lang="nb-NO"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nb-NO" sz="1800" b="1" dirty="0">
                <a:effectLst/>
                <a:latin typeface="Arial" panose="020B0604020202020204" pitchFamily="34" charset="0"/>
                <a:ea typeface="Times New Roman" panose="02020603050405020304" pitchFamily="18" charset="0"/>
                <a:cs typeface="Arial" panose="020B0604020202020204" pitchFamily="34" charset="0"/>
              </a:rPr>
              <a:t>Sykefraværet i Norge er høyere enn i andre europeiske land, uten at det kan forklares av alders- og kjønnssammensetningen av arbeidsstyrken, ulikt regelverk eller forhold i arbeidslivet som har dokumentert effekt på sykefraværet. </a:t>
            </a:r>
          </a:p>
          <a:p>
            <a:endParaRPr lang="nb-NO" dirty="0"/>
          </a:p>
        </p:txBody>
      </p:sp>
      <p:pic>
        <p:nvPicPr>
          <p:cNvPr id="8" name="Plassholder for innhold 3" descr="Et bilde som inneholder tekst, skjermbilde, diagram, Plottdiagram&#10;&#10;Automatisk generert beskrivelse">
            <a:extLst>
              <a:ext uri="{FF2B5EF4-FFF2-40B4-BE49-F238E27FC236}">
                <a16:creationId xmlns:a16="http://schemas.microsoft.com/office/drawing/2014/main" id="{C5EA00F5-0AA9-5899-8FE9-174060A55839}"/>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342183"/>
            <a:ext cx="5095982" cy="4618829"/>
          </a:xfrm>
          <a:prstGeom prst="rect">
            <a:avLst/>
          </a:prstGeom>
          <a:noFill/>
          <a:ln>
            <a:noFill/>
          </a:ln>
        </p:spPr>
      </p:pic>
    </p:spTree>
    <p:extLst>
      <p:ext uri="{BB962C8B-B14F-4D97-AF65-F5344CB8AC3E}">
        <p14:creationId xmlns:p14="http://schemas.microsoft.com/office/powerpoint/2010/main" val="412723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p:nvPr/>
        </p:nvSpPr>
        <p:spPr>
          <a:xfrm>
            <a:off x="1379083" y="1093303"/>
            <a:ext cx="7173245" cy="4247830"/>
          </a:xfrm>
          <a:prstGeom prst="rect">
            <a:avLst/>
          </a:prstGeom>
          <a:noFill/>
        </p:spPr>
        <p:txBody>
          <a:bodyPr wrap="square" rtlCol="0">
            <a:spAutoFit/>
          </a:bodyPr>
          <a:lstStyle/>
          <a:p>
            <a:pPr>
              <a:lnSpc>
                <a:spcPct val="115000"/>
              </a:lnSpc>
            </a:pPr>
            <a:r>
              <a:rPr lang="nb-NO" sz="1600" dirty="0">
                <a:latin typeface="Arial" panose="020B0604020202020204" pitchFamily="34" charset="0"/>
                <a:ea typeface="Times New Roman" panose="02020603050405020304" pitchFamily="18" charset="0"/>
                <a:cs typeface="Arial" panose="020B0604020202020204" pitchFamily="34" charset="0"/>
              </a:rPr>
              <a:t>Drøfter langsiktige utfordringer i norsk økonomi. </a:t>
            </a:r>
            <a:r>
              <a:rPr lang="nb-NO" sz="1600" dirty="0">
                <a:effectLst/>
                <a:latin typeface="Arial" panose="020B0604020202020204" pitchFamily="34" charset="0"/>
                <a:ea typeface="Times New Roman" panose="02020603050405020304" pitchFamily="18" charset="0"/>
                <a:cs typeface="Arial" panose="020B0604020202020204" pitchFamily="34" charset="0"/>
              </a:rPr>
              <a:t>Hovedutfordringer som belyses i meldingen:</a:t>
            </a:r>
          </a:p>
          <a:p>
            <a:pPr>
              <a:lnSpc>
                <a:spcPct val="115000"/>
              </a:lnSpc>
            </a:pPr>
            <a:r>
              <a:rPr lang="nb-NO" sz="1600" dirty="0">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lnSpc>
                <a:spcPct val="110000"/>
              </a:lnSpc>
              <a:spcBef>
                <a:spcPts val="600"/>
              </a:spcBef>
              <a:buFont typeface="Symbol" panose="05050102010706020507" pitchFamily="18" charset="2"/>
              <a:buChar char=""/>
            </a:pPr>
            <a:r>
              <a:rPr lang="nb-NO" sz="1600" b="1" dirty="0">
                <a:effectLst/>
                <a:latin typeface="Arial" panose="020B0604020202020204" pitchFamily="34" charset="0"/>
                <a:ea typeface="Calibri" panose="020F0502020204030204" pitchFamily="34" charset="0"/>
                <a:cs typeface="Arial" panose="020B0604020202020204" pitchFamily="34" charset="0"/>
              </a:rPr>
              <a:t>Kampen om arbeidskraften</a:t>
            </a:r>
            <a:endParaRPr lang="nb-NO" sz="1600" b="1" dirty="0">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10000"/>
              </a:lnSpc>
              <a:buFont typeface="Courier New" panose="02070309020205020404" pitchFamily="49" charset="0"/>
              <a:buChar char="o"/>
            </a:pPr>
            <a:r>
              <a:rPr lang="nb-NO" sz="1600" dirty="0">
                <a:effectLst/>
                <a:latin typeface="Arial" panose="020B0604020202020204" pitchFamily="34" charset="0"/>
                <a:ea typeface="Times New Roman" panose="02020603050405020304" pitchFamily="18" charset="0"/>
              </a:rPr>
              <a:t>Omsorgsoppgavene blir flere, men vi blir ikke flere i yrkesaktiv alder til å utføre dem.</a:t>
            </a:r>
            <a:endParaRPr lang="nb-NO" sz="1600" b="1" dirty="0">
              <a:effectLst/>
              <a:latin typeface="Arial" panose="020B0604020202020204" pitchFamily="34" charset="0"/>
              <a:ea typeface="Times New Roman" panose="02020603050405020304" pitchFamily="18" charset="0"/>
            </a:endParaRPr>
          </a:p>
          <a:p>
            <a:pPr marL="914400" indent="-180340">
              <a:lnSpc>
                <a:spcPct val="110000"/>
              </a:lnSpc>
            </a:pPr>
            <a:r>
              <a:rPr lang="nb-NO" sz="1600" dirty="0">
                <a:effectLst/>
                <a:latin typeface="Arial" panose="020B0604020202020204" pitchFamily="34" charset="0"/>
                <a:ea typeface="Calibri" panose="020F0502020204030204" pitchFamily="34" charset="0"/>
              </a:rPr>
              <a:t> </a:t>
            </a:r>
            <a:endParaRPr lang="nb-NO" sz="1600" b="1" dirty="0">
              <a:effectLst/>
              <a:latin typeface="Arial" panose="020B0604020202020204" pitchFamily="34" charset="0"/>
              <a:ea typeface="Times New Roman" panose="02020603050405020304" pitchFamily="18" charset="0"/>
            </a:endParaRPr>
          </a:p>
          <a:p>
            <a:pPr marL="342900" lvl="0" indent="-342900">
              <a:lnSpc>
                <a:spcPct val="110000"/>
              </a:lnSpc>
              <a:buFont typeface="Symbol" panose="05050102010706020507" pitchFamily="18" charset="2"/>
              <a:buChar char=""/>
            </a:pPr>
            <a:r>
              <a:rPr lang="nb-NO" sz="1600" b="1" dirty="0">
                <a:effectLst/>
                <a:latin typeface="Arial" panose="020B0604020202020204" pitchFamily="34" charset="0"/>
                <a:ea typeface="Calibri" panose="020F0502020204030204" pitchFamily="34" charset="0"/>
                <a:cs typeface="Arial" panose="020B0604020202020204" pitchFamily="34" charset="0"/>
              </a:rPr>
              <a:t>Behov for omstilling</a:t>
            </a:r>
            <a:endParaRPr lang="nb-NO" sz="1600" b="1" dirty="0">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10000"/>
              </a:lnSpc>
              <a:buFont typeface="Courier New" panose="02070309020205020404" pitchFamily="49" charset="0"/>
              <a:buChar char="o"/>
            </a:pPr>
            <a:r>
              <a:rPr lang="nb-NO" sz="1600" dirty="0">
                <a:effectLst/>
                <a:latin typeface="Arial" panose="020B0604020202020204" pitchFamily="34" charset="0"/>
                <a:ea typeface="Times New Roman" panose="02020603050405020304" pitchFamily="18" charset="0"/>
              </a:rPr>
              <a:t>Økte spenninger i verden, klima- og naturendringer og avtagende petroleumsaktivitet fører til endringer og forsterker behovet for å bruke ressursene godt og riktig.</a:t>
            </a:r>
            <a:endParaRPr lang="nb-NO" sz="1600" b="1" dirty="0">
              <a:effectLst/>
              <a:latin typeface="Arial" panose="020B0604020202020204" pitchFamily="34" charset="0"/>
              <a:ea typeface="Times New Roman" panose="02020603050405020304" pitchFamily="18" charset="0"/>
            </a:endParaRPr>
          </a:p>
          <a:p>
            <a:pPr marL="914400" indent="-180340">
              <a:lnSpc>
                <a:spcPct val="110000"/>
              </a:lnSpc>
            </a:pPr>
            <a:r>
              <a:rPr lang="nb-NO" sz="1600" dirty="0">
                <a:effectLst/>
                <a:latin typeface="Arial" panose="020B0604020202020204" pitchFamily="34" charset="0"/>
                <a:ea typeface="Calibri" panose="020F0502020204030204" pitchFamily="34" charset="0"/>
              </a:rPr>
              <a:t> </a:t>
            </a:r>
            <a:endParaRPr lang="nb-NO" sz="1600" b="1" dirty="0">
              <a:effectLst/>
              <a:latin typeface="Arial" panose="020B0604020202020204" pitchFamily="34" charset="0"/>
              <a:ea typeface="Times New Roman" panose="02020603050405020304" pitchFamily="18" charset="0"/>
            </a:endParaRPr>
          </a:p>
          <a:p>
            <a:pPr marL="342900" lvl="0" indent="-342900">
              <a:lnSpc>
                <a:spcPct val="110000"/>
              </a:lnSpc>
              <a:buFont typeface="Symbol" panose="05050102010706020507" pitchFamily="18" charset="2"/>
              <a:buChar char=""/>
            </a:pPr>
            <a:r>
              <a:rPr lang="nb-NO" sz="1600" b="1" dirty="0">
                <a:effectLst/>
                <a:latin typeface="Arial" panose="020B0604020202020204" pitchFamily="34" charset="0"/>
                <a:ea typeface="Calibri" panose="020F0502020204030204" pitchFamily="34" charset="0"/>
                <a:cs typeface="Arial" panose="020B0604020202020204" pitchFamily="34" charset="0"/>
              </a:rPr>
              <a:t>Fortsatt god fordeling</a:t>
            </a:r>
            <a:endParaRPr lang="nb-NO" sz="1600" b="1" dirty="0">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10000"/>
              </a:lnSpc>
              <a:spcAft>
                <a:spcPts val="1200"/>
              </a:spcAft>
              <a:buFont typeface="Courier New" panose="02070309020205020404" pitchFamily="49" charset="0"/>
              <a:buChar char="o"/>
            </a:pPr>
            <a:r>
              <a:rPr lang="nb-NO" sz="1600" dirty="0">
                <a:effectLst/>
                <a:latin typeface="Arial" panose="020B0604020202020204" pitchFamily="34" charset="0"/>
                <a:ea typeface="Times New Roman" panose="02020603050405020304" pitchFamily="18" charset="0"/>
              </a:rPr>
              <a:t>Små forskjeller og stabil tilgang på velferdstjenester må bevares i møte med omstillingene og at mange lever lenger.</a:t>
            </a:r>
            <a:r>
              <a:rPr lang="nb-NO" sz="1600" dirty="0">
                <a:effectLst/>
                <a:latin typeface="Arial" panose="020B0604020202020204" pitchFamily="34" charset="0"/>
                <a:ea typeface="Calibri" panose="020F0502020204030204" pitchFamily="34" charset="0"/>
              </a:rPr>
              <a:t> </a:t>
            </a:r>
            <a:endParaRPr lang="nb-NO" sz="1600" b="1" dirty="0">
              <a:effectLst/>
              <a:latin typeface="Arial" panose="020B0604020202020204" pitchFamily="34" charset="0"/>
              <a:ea typeface="Times New Roman" panose="02020603050405020304" pitchFamily="18" charset="0"/>
            </a:endParaRPr>
          </a:p>
        </p:txBody>
      </p:sp>
      <p:sp>
        <p:nvSpPr>
          <p:cNvPr id="11" name="Tittel 1"/>
          <p:cNvSpPr>
            <a:spLocks noGrp="1"/>
          </p:cNvSpPr>
          <p:nvPr>
            <p:ph type="title"/>
          </p:nvPr>
        </p:nvSpPr>
        <p:spPr>
          <a:xfrm>
            <a:off x="1192696" y="217315"/>
            <a:ext cx="10073180" cy="239885"/>
          </a:xfrm>
        </p:spPr>
        <p:txBody>
          <a:bodyPr/>
          <a:lstStyle/>
          <a:p>
            <a:pPr algn="ctr"/>
            <a:r>
              <a:rPr lang="nb-NO" b="1" dirty="0"/>
              <a:t>Perspektivmeldingen 2024 </a:t>
            </a:r>
          </a:p>
        </p:txBody>
      </p:sp>
      <p:pic>
        <p:nvPicPr>
          <p:cNvPr id="2" name="Plassholder for innhold 3" descr="Et bilde som inneholder klær, Menneskeansikt, tekst, smil&#10;&#10;Automatisk generert beskrivelse">
            <a:extLst>
              <a:ext uri="{FF2B5EF4-FFF2-40B4-BE49-F238E27FC236}">
                <a16:creationId xmlns:a16="http://schemas.microsoft.com/office/drawing/2014/main" id="{0DA00A7F-4C9B-85AF-F72C-9404B26AB752}"/>
              </a:ext>
            </a:extLst>
          </p:cNvPr>
          <p:cNvPicPr>
            <a:picLocks noGrp="1" noChangeAspect="1"/>
          </p:cNvPicPr>
          <p:nvPr>
            <p:ph idx="1"/>
          </p:nvPr>
        </p:nvPicPr>
        <p:blipFill>
          <a:blip r:embed="rId3"/>
          <a:stretch>
            <a:fillRect/>
          </a:stretch>
        </p:blipFill>
        <p:spPr>
          <a:xfrm>
            <a:off x="8898312" y="1093304"/>
            <a:ext cx="3208516" cy="4498975"/>
          </a:xfrm>
          <a:prstGeom prst="rect">
            <a:avLst/>
          </a:prstGeom>
        </p:spPr>
      </p:pic>
    </p:spTree>
    <p:extLst>
      <p:ext uri="{BB962C8B-B14F-4D97-AF65-F5344CB8AC3E}">
        <p14:creationId xmlns:p14="http://schemas.microsoft.com/office/powerpoint/2010/main" val="6871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27A180-790A-0DA2-8655-4B983C2833FD}"/>
              </a:ext>
            </a:extLst>
          </p:cNvPr>
          <p:cNvSpPr>
            <a:spLocks noGrp="1"/>
          </p:cNvSpPr>
          <p:nvPr>
            <p:ph type="title"/>
          </p:nvPr>
        </p:nvSpPr>
        <p:spPr/>
        <p:txBody>
          <a:bodyPr/>
          <a:lstStyle/>
          <a:p>
            <a:pPr algn="ctr"/>
            <a:r>
              <a:rPr lang="nb-NO" sz="2400" b="1" dirty="0">
                <a:effectLst/>
                <a:latin typeface="Arial" panose="020B0604020202020204" pitchFamily="34" charset="0"/>
                <a:ea typeface="Times New Roman" panose="02020603050405020304" pitchFamily="18" charset="0"/>
                <a:cs typeface="Arial" panose="020B0604020202020204" pitchFamily="34" charset="0"/>
              </a:rPr>
              <a:t>Lav men voksende lønnsulikhet i Norge</a:t>
            </a:r>
            <a:endParaRPr lang="nb-NO" sz="2400" b="1" dirty="0"/>
          </a:p>
        </p:txBody>
      </p:sp>
      <p:sp>
        <p:nvSpPr>
          <p:cNvPr id="6" name="Plassholder for innhold 5">
            <a:extLst>
              <a:ext uri="{FF2B5EF4-FFF2-40B4-BE49-F238E27FC236}">
                <a16:creationId xmlns:a16="http://schemas.microsoft.com/office/drawing/2014/main" id="{18D0701F-F034-7C44-7315-9B33C573FB58}"/>
              </a:ext>
            </a:extLst>
          </p:cNvPr>
          <p:cNvSpPr>
            <a:spLocks noGrp="1"/>
          </p:cNvSpPr>
          <p:nvPr>
            <p:ph sz="half" idx="1"/>
          </p:nvPr>
        </p:nvSpPr>
        <p:spPr>
          <a:xfrm>
            <a:off x="827088" y="1263721"/>
            <a:ext cx="4330540" cy="4541178"/>
          </a:xfrm>
        </p:spPr>
        <p:txBody>
          <a:bodyPr/>
          <a:lstStyle/>
          <a:p>
            <a:pPr marL="0" indent="0">
              <a:buNone/>
            </a:pPr>
            <a:r>
              <a:rPr lang="nb-NO" sz="1600" b="1" dirty="0">
                <a:effectLst/>
                <a:latin typeface="Arial" panose="020B0604020202020204" pitchFamily="34" charset="0"/>
                <a:ea typeface="Times New Roman" panose="02020603050405020304" pitchFamily="18" charset="0"/>
                <a:cs typeface="Arial" panose="020B0604020202020204" pitchFamily="34" charset="0"/>
              </a:rPr>
              <a:t>Det er blitt større forskjeller mellom de som tjener relativt lite og de som tjener mye. </a:t>
            </a:r>
          </a:p>
          <a:p>
            <a:pPr marL="0" indent="0">
              <a:buNone/>
            </a:pPr>
            <a:r>
              <a:rPr lang="nb-NO" sz="1600" b="1" dirty="0">
                <a:effectLst/>
                <a:latin typeface="Arial" panose="020B0604020202020204" pitchFamily="34" charset="0"/>
                <a:ea typeface="Times New Roman" panose="02020603050405020304" pitchFamily="18" charset="0"/>
                <a:cs typeface="Arial" panose="020B0604020202020204" pitchFamily="34" charset="0"/>
              </a:rPr>
              <a:t>De siste 20 årene har inntektsveksten vært klart svakest for dem med lavest inntekt og sterkest i toppen av inntektsfordelingen. </a:t>
            </a:r>
          </a:p>
          <a:p>
            <a:pPr marL="0" indent="0">
              <a:buNone/>
            </a:pPr>
            <a:r>
              <a:rPr lang="nb-NO" sz="1600" b="1" dirty="0">
                <a:effectLst/>
                <a:latin typeface="Arial" panose="020B0604020202020204" pitchFamily="34" charset="0"/>
                <a:ea typeface="Times New Roman" panose="02020603050405020304" pitchFamily="18" charset="0"/>
                <a:cs typeface="Arial" panose="020B0604020202020204" pitchFamily="34" charset="0"/>
              </a:rPr>
              <a:t>I figuren er befolkningen delt i grupper etter ekvivalent inntekt etter skatt. </a:t>
            </a:r>
          </a:p>
          <a:p>
            <a:pPr marL="0" indent="0">
              <a:buNone/>
            </a:pPr>
            <a:endParaRPr lang="nb-NO" sz="1600" b="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nb-NO" sz="1600" b="1" dirty="0">
                <a:effectLst/>
                <a:latin typeface="Arial" panose="020B0604020202020204" pitchFamily="34" charset="0"/>
                <a:ea typeface="Times New Roman" panose="02020603050405020304" pitchFamily="18" charset="0"/>
                <a:cs typeface="Arial" panose="020B0604020202020204" pitchFamily="34" charset="0"/>
              </a:rPr>
              <a:t>For de ti prosent rikeste har realinntekten økt med nærmere 40 pst. fra 2004 til 2022, mens økningen har vært i underkant av 20 pst. for de ti prosent fattigste. </a:t>
            </a:r>
          </a:p>
          <a:p>
            <a:pPr marL="0" indent="0">
              <a:buNone/>
            </a:pPr>
            <a:r>
              <a:rPr lang="nb-NO" sz="1600" b="1" dirty="0">
                <a:effectLst/>
                <a:latin typeface="Arial" panose="020B0604020202020204" pitchFamily="34" charset="0"/>
                <a:ea typeface="Times New Roman" panose="02020603050405020304" pitchFamily="18" charset="0"/>
                <a:cs typeface="Arial" panose="020B0604020202020204" pitchFamily="34" charset="0"/>
              </a:rPr>
              <a:t>Den rikeste prosenten er utelatt her.</a:t>
            </a:r>
            <a:endParaRPr lang="nb-NO" sz="1600" b="1" dirty="0"/>
          </a:p>
        </p:txBody>
      </p:sp>
      <p:pic>
        <p:nvPicPr>
          <p:cNvPr id="7" name="Plassholder for innhold 3" descr="Et bilde som inneholder tekst, skjermbilde, Plottdiagram, Font&#10;&#10;Automatisk generert beskrivelse">
            <a:extLst>
              <a:ext uri="{FF2B5EF4-FFF2-40B4-BE49-F238E27FC236}">
                <a16:creationId xmlns:a16="http://schemas.microsoft.com/office/drawing/2014/main" id="{EB661FB1-29FB-217C-ECAB-C7860CF87BD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256211" y="2281535"/>
            <a:ext cx="6108702" cy="2773350"/>
          </a:xfrm>
          <a:prstGeom prst="rect">
            <a:avLst/>
          </a:prstGeom>
          <a:noFill/>
          <a:ln>
            <a:noFill/>
          </a:ln>
        </p:spPr>
      </p:pic>
      <p:sp>
        <p:nvSpPr>
          <p:cNvPr id="9" name="TekstSylinder 8">
            <a:extLst>
              <a:ext uri="{FF2B5EF4-FFF2-40B4-BE49-F238E27FC236}">
                <a16:creationId xmlns:a16="http://schemas.microsoft.com/office/drawing/2014/main" id="{DA2788D7-DBC5-6373-2CD7-A464C92F53E0}"/>
              </a:ext>
            </a:extLst>
          </p:cNvPr>
          <p:cNvSpPr txBox="1"/>
          <p:nvPr/>
        </p:nvSpPr>
        <p:spPr>
          <a:xfrm>
            <a:off x="6162799" y="1635204"/>
            <a:ext cx="4452215" cy="646331"/>
          </a:xfrm>
          <a:prstGeom prst="rect">
            <a:avLst/>
          </a:prstGeom>
          <a:noFill/>
        </p:spPr>
        <p:txBody>
          <a:bodyPr wrap="square">
            <a:spAutoFit/>
          </a:bodyPr>
          <a:lstStyle/>
          <a:p>
            <a:r>
              <a:rPr lang="nb-NO" sz="1800" b="1" dirty="0">
                <a:effectLst/>
                <a:latin typeface="Arial" panose="020B0604020202020204" pitchFamily="34" charset="0"/>
                <a:ea typeface="Times New Roman" panose="02020603050405020304" pitchFamily="18" charset="0"/>
              </a:rPr>
              <a:t>Gjennomsnittlig inntekt etter skatt i ulike inntektsdesiler 2004 og 2022.</a:t>
            </a:r>
            <a:endParaRPr lang="nb-NO" dirty="0"/>
          </a:p>
        </p:txBody>
      </p:sp>
      <p:sp>
        <p:nvSpPr>
          <p:cNvPr id="4" name="TekstSylinder 3">
            <a:extLst>
              <a:ext uri="{FF2B5EF4-FFF2-40B4-BE49-F238E27FC236}">
                <a16:creationId xmlns:a16="http://schemas.microsoft.com/office/drawing/2014/main" id="{7E772650-4C7D-C4E8-428C-C789C7D39D47}"/>
              </a:ext>
            </a:extLst>
          </p:cNvPr>
          <p:cNvSpPr txBox="1"/>
          <p:nvPr/>
        </p:nvSpPr>
        <p:spPr>
          <a:xfrm>
            <a:off x="6454588" y="5163587"/>
            <a:ext cx="4330540" cy="287451"/>
          </a:xfrm>
          <a:prstGeom prst="rect">
            <a:avLst/>
          </a:prstGeom>
          <a:noFill/>
        </p:spPr>
        <p:txBody>
          <a:bodyPr wrap="square">
            <a:spAutoFit/>
          </a:bodyPr>
          <a:lstStyle/>
          <a:p>
            <a:pPr>
              <a:lnSpc>
                <a:spcPct val="115000"/>
              </a:lnSpc>
              <a:spcAft>
                <a:spcPts val="1200"/>
              </a:spcAft>
            </a:pPr>
            <a:r>
              <a:rPr lang="nb-NO" sz="1200" b="1" spc="20" dirty="0">
                <a:effectLst/>
                <a:latin typeface="Arial" panose="020B0604020202020204" pitchFamily="34" charset="0"/>
                <a:ea typeface="Times New Roman" panose="02020603050405020304" pitchFamily="18" charset="0"/>
                <a:cs typeface="Arial" panose="020B0604020202020204" pitchFamily="34" charset="0"/>
              </a:rPr>
              <a:t>Kilder: Statistisk sentralbyrå og Finansdepartementet.</a:t>
            </a:r>
            <a:endParaRPr lang="nb-NO" sz="1200" b="1" spc="2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7170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473F99A-2477-664A-B44B-746BE1346F7A}"/>
              </a:ext>
            </a:extLst>
          </p:cNvPr>
          <p:cNvSpPr>
            <a:spLocks noGrp="1"/>
          </p:cNvSpPr>
          <p:nvPr>
            <p:ph type="ctrTitle"/>
          </p:nvPr>
        </p:nvSpPr>
        <p:spPr>
          <a:xfrm>
            <a:off x="1112685" y="554865"/>
            <a:ext cx="10164763" cy="1021481"/>
          </a:xfrm>
        </p:spPr>
        <p:txBody>
          <a:bodyPr/>
          <a:lstStyle/>
          <a:p>
            <a:r>
              <a:rPr lang="nb-NO" dirty="0"/>
              <a:t>Tusen takk for oppmerksomheten!</a:t>
            </a:r>
          </a:p>
        </p:txBody>
      </p:sp>
      <p:sp>
        <p:nvSpPr>
          <p:cNvPr id="2" name="Undertittel 1"/>
          <p:cNvSpPr>
            <a:spLocks noGrp="1"/>
          </p:cNvSpPr>
          <p:nvPr>
            <p:ph type="subTitle" idx="1"/>
          </p:nvPr>
        </p:nvSpPr>
        <p:spPr>
          <a:xfrm>
            <a:off x="1112685" y="4874787"/>
            <a:ext cx="10171112" cy="1541688"/>
          </a:xfrm>
        </p:spPr>
        <p:txBody>
          <a:bodyPr/>
          <a:lstStyle/>
          <a:p>
            <a:endParaRPr lang="nb-NO" dirty="0"/>
          </a:p>
          <a:p>
            <a:r>
              <a:rPr lang="nb-NO" dirty="0"/>
              <a:t>www.agderfk.no</a:t>
            </a:r>
          </a:p>
        </p:txBody>
      </p:sp>
    </p:spTree>
    <p:extLst>
      <p:ext uri="{BB962C8B-B14F-4D97-AF65-F5344CB8AC3E}">
        <p14:creationId xmlns:p14="http://schemas.microsoft.com/office/powerpoint/2010/main" val="52465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00149" y="260698"/>
            <a:ext cx="10153651" cy="685606"/>
          </a:xfrm>
        </p:spPr>
        <p:txBody>
          <a:bodyPr/>
          <a:lstStyle/>
          <a:p>
            <a:pPr algn="ctr"/>
            <a:r>
              <a:rPr lang="nb-NO" b="1" dirty="0"/>
              <a:t>Bakgrunn</a:t>
            </a:r>
          </a:p>
        </p:txBody>
      </p:sp>
      <p:sp>
        <p:nvSpPr>
          <p:cNvPr id="3" name="Plassholder for innhold 2"/>
          <p:cNvSpPr>
            <a:spLocks noGrp="1"/>
          </p:cNvSpPr>
          <p:nvPr>
            <p:ph idx="1"/>
          </p:nvPr>
        </p:nvSpPr>
        <p:spPr>
          <a:xfrm>
            <a:off x="1200149" y="1412879"/>
            <a:ext cx="5647912" cy="4498817"/>
          </a:xfrm>
        </p:spPr>
        <p:txBody>
          <a:bodyPr/>
          <a:lstStyle/>
          <a:p>
            <a:pPr marL="0" indent="0">
              <a:buNone/>
            </a:pPr>
            <a:endParaRPr lang="nb-NO" sz="2000" dirty="0"/>
          </a:p>
          <a:p>
            <a:pPr marL="0" indent="0">
              <a:buNone/>
            </a:pPr>
            <a:r>
              <a:rPr lang="nb-NO" sz="2000" b="1" dirty="0">
                <a:effectLst/>
                <a:latin typeface="Arial" panose="020B0604020202020204" pitchFamily="34" charset="0"/>
                <a:ea typeface="Times New Roman" panose="02020603050405020304" pitchFamily="18" charset="0"/>
              </a:rPr>
              <a:t>Det er andre gang Agder fylkeskommune lager et sammendrag av perspektivmeldingen. </a:t>
            </a:r>
          </a:p>
          <a:p>
            <a:pPr marL="0" indent="0">
              <a:buNone/>
            </a:pPr>
            <a:r>
              <a:rPr lang="nb-NO" sz="2000" b="1" dirty="0">
                <a:effectLst/>
                <a:latin typeface="Arial" panose="020B0604020202020204" pitchFamily="34" charset="0"/>
                <a:ea typeface="Times New Roman" panose="02020603050405020304" pitchFamily="18" charset="0"/>
              </a:rPr>
              <a:t>Sammendraget er ikke uttømmende for hele innholdet i meldingen. </a:t>
            </a:r>
          </a:p>
          <a:p>
            <a:pPr marL="0" indent="0">
              <a:buNone/>
            </a:pPr>
            <a:r>
              <a:rPr lang="nb-NO" sz="2000" b="1" dirty="0">
                <a:effectLst/>
                <a:latin typeface="Arial" panose="020B0604020202020204" pitchFamily="34" charset="0"/>
                <a:ea typeface="Times New Roman" panose="02020603050405020304" pitchFamily="18" charset="0"/>
              </a:rPr>
              <a:t>Vi har heller ikke tatt med politiske betraktninger, men satt søkelys på statistikk og analyser som kan ha relevans for Agder. </a:t>
            </a:r>
            <a:endParaRPr lang="nb-NO" sz="2000" b="1" dirty="0"/>
          </a:p>
        </p:txBody>
      </p:sp>
      <p:pic>
        <p:nvPicPr>
          <p:cNvPr id="6" name="Bilde 5">
            <a:extLst>
              <a:ext uri="{FF2B5EF4-FFF2-40B4-BE49-F238E27FC236}">
                <a16:creationId xmlns:a16="http://schemas.microsoft.com/office/drawing/2014/main" id="{781C2E4D-5B61-E374-7242-E081DAB36956}"/>
              </a:ext>
            </a:extLst>
          </p:cNvPr>
          <p:cNvPicPr>
            <a:picLocks noChangeAspect="1"/>
          </p:cNvPicPr>
          <p:nvPr/>
        </p:nvPicPr>
        <p:blipFill>
          <a:blip r:embed="rId3"/>
          <a:stretch>
            <a:fillRect/>
          </a:stretch>
        </p:blipFill>
        <p:spPr>
          <a:xfrm>
            <a:off x="7877909" y="932212"/>
            <a:ext cx="3475890" cy="4932105"/>
          </a:xfrm>
          <a:prstGeom prst="rect">
            <a:avLst/>
          </a:prstGeom>
        </p:spPr>
      </p:pic>
    </p:spTree>
    <p:extLst>
      <p:ext uri="{BB962C8B-B14F-4D97-AF65-F5344CB8AC3E}">
        <p14:creationId xmlns:p14="http://schemas.microsoft.com/office/powerpoint/2010/main" val="125125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12225" y="217315"/>
            <a:ext cx="10153651" cy="685606"/>
          </a:xfrm>
        </p:spPr>
        <p:txBody>
          <a:bodyPr/>
          <a:lstStyle/>
          <a:p>
            <a:pPr algn="ctr"/>
            <a:r>
              <a:rPr lang="nb-NO" b="1" dirty="0"/>
              <a:t>Innhold vårt sammendrag </a:t>
            </a:r>
          </a:p>
        </p:txBody>
      </p:sp>
      <p:pic>
        <p:nvPicPr>
          <p:cNvPr id="12" name="Bilde 11">
            <a:extLst>
              <a:ext uri="{FF2B5EF4-FFF2-40B4-BE49-F238E27FC236}">
                <a16:creationId xmlns:a16="http://schemas.microsoft.com/office/drawing/2014/main" id="{FA571F8A-B152-7830-21A7-D39DA188F184}"/>
              </a:ext>
            </a:extLst>
          </p:cNvPr>
          <p:cNvPicPr>
            <a:picLocks noChangeAspect="1"/>
          </p:cNvPicPr>
          <p:nvPr/>
        </p:nvPicPr>
        <p:blipFill>
          <a:blip r:embed="rId3"/>
          <a:stretch>
            <a:fillRect/>
          </a:stretch>
        </p:blipFill>
        <p:spPr>
          <a:xfrm>
            <a:off x="113964" y="2030561"/>
            <a:ext cx="5895975" cy="3076575"/>
          </a:xfrm>
          <a:prstGeom prst="rect">
            <a:avLst/>
          </a:prstGeom>
        </p:spPr>
      </p:pic>
      <p:pic>
        <p:nvPicPr>
          <p:cNvPr id="14" name="Bilde 13">
            <a:extLst>
              <a:ext uri="{FF2B5EF4-FFF2-40B4-BE49-F238E27FC236}">
                <a16:creationId xmlns:a16="http://schemas.microsoft.com/office/drawing/2014/main" id="{5A31D8A3-7E8F-8CD0-8591-9EAA1B86A874}"/>
              </a:ext>
            </a:extLst>
          </p:cNvPr>
          <p:cNvPicPr>
            <a:picLocks noChangeAspect="1"/>
          </p:cNvPicPr>
          <p:nvPr/>
        </p:nvPicPr>
        <p:blipFill>
          <a:blip r:embed="rId4"/>
          <a:stretch>
            <a:fillRect/>
          </a:stretch>
        </p:blipFill>
        <p:spPr>
          <a:xfrm>
            <a:off x="6096000" y="2417779"/>
            <a:ext cx="5886450" cy="2781300"/>
          </a:xfrm>
          <a:prstGeom prst="rect">
            <a:avLst/>
          </a:prstGeom>
        </p:spPr>
      </p:pic>
    </p:spTree>
    <p:extLst>
      <p:ext uri="{BB962C8B-B14F-4D97-AF65-F5344CB8AC3E}">
        <p14:creationId xmlns:p14="http://schemas.microsoft.com/office/powerpoint/2010/main" val="79682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3B82C9-462F-2334-D8C3-008D6F57E820}"/>
              </a:ext>
            </a:extLst>
          </p:cNvPr>
          <p:cNvSpPr>
            <a:spLocks noGrp="1"/>
          </p:cNvSpPr>
          <p:nvPr>
            <p:ph type="title"/>
          </p:nvPr>
        </p:nvSpPr>
        <p:spPr/>
        <p:txBody>
          <a:bodyPr/>
          <a:lstStyle/>
          <a:p>
            <a:pPr algn="ctr"/>
            <a:br>
              <a:rPr lang="nb-NO" sz="3200" b="1" kern="0" dirty="0">
                <a:effectLst/>
                <a:latin typeface="Arial" panose="020B0604020202020204" pitchFamily="34" charset="0"/>
                <a:ea typeface="MS PGothic" panose="020B0600070205080204" pitchFamily="34" charset="-128"/>
                <a:cs typeface="Arial" panose="020B0604020202020204" pitchFamily="34" charset="0"/>
              </a:rPr>
            </a:br>
            <a:r>
              <a:rPr lang="nb-NO" sz="2800" b="1" kern="0" dirty="0">
                <a:effectLst/>
                <a:latin typeface="Arial" panose="020B0604020202020204" pitchFamily="34" charset="0"/>
                <a:ea typeface="MS PGothic" panose="020B0600070205080204" pitchFamily="34" charset="-128"/>
                <a:cs typeface="Arial" panose="020B0604020202020204" pitchFamily="34" charset="0"/>
              </a:rPr>
              <a:t>Internasjonale rammer</a:t>
            </a:r>
            <a:br>
              <a:rPr lang="nb-NO" sz="1800" b="1" kern="0" dirty="0">
                <a:effectLst/>
                <a:latin typeface="Arial" panose="020B0604020202020204" pitchFamily="34" charset="0"/>
                <a:ea typeface="MS PGothic" panose="020B0600070205080204" pitchFamily="34" charset="-128"/>
                <a:cs typeface="Arial" panose="020B0604020202020204" pitchFamily="34" charset="0"/>
              </a:rPr>
            </a:br>
            <a:endParaRPr lang="nb-NO" dirty="0"/>
          </a:p>
        </p:txBody>
      </p:sp>
      <p:sp>
        <p:nvSpPr>
          <p:cNvPr id="3" name="Plassholder for innhold 2">
            <a:extLst>
              <a:ext uri="{FF2B5EF4-FFF2-40B4-BE49-F238E27FC236}">
                <a16:creationId xmlns:a16="http://schemas.microsoft.com/office/drawing/2014/main" id="{2C89E3FA-04FD-723D-FAE6-E53DAF6A27CF}"/>
              </a:ext>
            </a:extLst>
          </p:cNvPr>
          <p:cNvSpPr>
            <a:spLocks noGrp="1"/>
          </p:cNvSpPr>
          <p:nvPr>
            <p:ph sz="half" idx="1"/>
          </p:nvPr>
        </p:nvSpPr>
        <p:spPr>
          <a:xfrm>
            <a:off x="595900" y="1412875"/>
            <a:ext cx="8917969" cy="4500563"/>
          </a:xfrm>
        </p:spPr>
        <p:txBody>
          <a:bodyPr/>
          <a:lstStyle/>
          <a:p>
            <a:pPr marL="0" indent="0">
              <a:buNone/>
            </a:pPr>
            <a:endParaRPr lang="nb-NO" sz="1800" b="1" dirty="0">
              <a:latin typeface="Arial" panose="020B0604020202020204" pitchFamily="34" charset="0"/>
              <a:ea typeface="MS PGothic" panose="020B0600070205080204" pitchFamily="34" charset="-128"/>
              <a:cs typeface="Arial" panose="020B0604020202020204" pitchFamily="34" charset="0"/>
            </a:endParaRPr>
          </a:p>
          <a:p>
            <a:r>
              <a:rPr lang="nb-NO" sz="1800" b="1" dirty="0">
                <a:effectLst/>
                <a:latin typeface="Arial" panose="020B0604020202020204" pitchFamily="34" charset="0"/>
                <a:ea typeface="MS PGothic" panose="020B0600070205080204" pitchFamily="34" charset="-128"/>
                <a:cs typeface="Arial" panose="020B0604020202020204" pitchFamily="34" charset="0"/>
              </a:rPr>
              <a:t>Geopolitiske spenninger og klimaomstilling vil prege Norge</a:t>
            </a:r>
          </a:p>
          <a:p>
            <a:pPr lvl="2"/>
            <a:r>
              <a:rPr lang="nb-NO" sz="1600" dirty="0">
                <a:effectLst/>
                <a:ea typeface="Times New Roman" panose="02020603050405020304" pitchFamily="18" charset="0"/>
                <a:cs typeface="Arial" panose="020B0604020202020204" pitchFamily="34" charset="0"/>
              </a:rPr>
              <a:t>Norge og andre land fremover bruke mer ressurser på forsvar, sikkerhet og trygghet.</a:t>
            </a:r>
          </a:p>
          <a:p>
            <a:pPr lvl="2"/>
            <a:r>
              <a:rPr lang="nb-NO" sz="1600" b="0" dirty="0">
                <a:effectLst/>
                <a:ea typeface="Times New Roman" panose="02020603050405020304" pitchFamily="18" charset="0"/>
              </a:rPr>
              <a:t>En omlegging av verdens energisystemer vil kreve ressurser og kunne gi høyere energipriser og lavere økonomisk vekst, særlig i en overgangsfase. </a:t>
            </a:r>
            <a:endParaRPr lang="nb-NO" sz="1600" b="1" dirty="0">
              <a:ea typeface="MS PGothic" panose="020B0600070205080204" pitchFamily="34" charset="-128"/>
              <a:cs typeface="Arial" panose="020B0604020202020204" pitchFamily="34" charset="0"/>
            </a:endParaRPr>
          </a:p>
          <a:p>
            <a:pPr marL="914400" lvl="2" indent="0">
              <a:buNone/>
            </a:pPr>
            <a:endParaRPr lang="nb-NO" sz="1800" b="1" dirty="0">
              <a:effectLst/>
              <a:latin typeface="Arial" panose="020B0604020202020204" pitchFamily="34" charset="0"/>
              <a:ea typeface="MS PGothic" panose="020B0600070205080204" pitchFamily="34" charset="-128"/>
              <a:cs typeface="Arial" panose="020B0604020202020204" pitchFamily="34" charset="0"/>
            </a:endParaRPr>
          </a:p>
          <a:p>
            <a:r>
              <a:rPr lang="nb-NO" sz="1800" b="1" dirty="0">
                <a:effectLst/>
                <a:latin typeface="Arial" panose="020B0604020202020204" pitchFamily="34" charset="0"/>
                <a:ea typeface="MS PGothic" panose="020B0600070205080204" pitchFamily="34" charset="-128"/>
                <a:cs typeface="Arial" panose="020B0604020202020204" pitchFamily="34" charset="0"/>
              </a:rPr>
              <a:t>Mindre ulikhet mellom land, mer ulikhet innad i land</a:t>
            </a:r>
          </a:p>
          <a:p>
            <a:pPr marL="0" indent="0">
              <a:buNone/>
            </a:pPr>
            <a:endParaRPr lang="nb-NO" sz="1800" b="1" dirty="0">
              <a:latin typeface="Arial" panose="020B0604020202020204" pitchFamily="34" charset="0"/>
              <a:ea typeface="MS PGothic" panose="020B0600070205080204" pitchFamily="34" charset="-128"/>
              <a:cs typeface="Arial" panose="020B0604020202020204" pitchFamily="34" charset="0"/>
            </a:endParaRPr>
          </a:p>
          <a:p>
            <a:r>
              <a:rPr lang="nb-NO" sz="1800" b="1" dirty="0">
                <a:effectLst/>
                <a:latin typeface="Arial" panose="020B0604020202020204" pitchFamily="34" charset="0"/>
                <a:ea typeface="MS PGothic" panose="020B0600070205080204" pitchFamily="34" charset="-128"/>
                <a:cs typeface="Arial" panose="020B0604020202020204" pitchFamily="34" charset="0"/>
              </a:rPr>
              <a:t>Tyngdepunktet i verdensøkonomien forskyves</a:t>
            </a:r>
          </a:p>
          <a:p>
            <a:pPr lvl="2"/>
            <a:r>
              <a:rPr lang="nb-NO" sz="1600" dirty="0">
                <a:ea typeface="Times New Roman" panose="02020603050405020304" pitchFamily="18" charset="0"/>
                <a:cs typeface="Arial" panose="020B0604020202020204" pitchFamily="34" charset="0"/>
              </a:rPr>
              <a:t>Kina </a:t>
            </a:r>
            <a:r>
              <a:rPr lang="nb-NO" sz="1600" dirty="0">
                <a:effectLst/>
                <a:ea typeface="Times New Roman" panose="02020603050405020304" pitchFamily="18" charset="0"/>
                <a:cs typeface="Arial" panose="020B0604020202020204" pitchFamily="34" charset="0"/>
              </a:rPr>
              <a:t>ventes å være verdens største økonomi i tiårene fremover som følge av antatt høyere vekst i arbeidsproduktivitet enn i vestlige land. </a:t>
            </a:r>
          </a:p>
          <a:p>
            <a:pPr lvl="2"/>
            <a:r>
              <a:rPr lang="nb-NO" sz="1600" dirty="0">
                <a:effectLst/>
                <a:ea typeface="Times New Roman" panose="02020603050405020304" pitchFamily="18" charset="0"/>
                <a:cs typeface="Arial" panose="020B0604020202020204" pitchFamily="34" charset="0"/>
              </a:rPr>
              <a:t>India kan mot midten av dette århundret bli verdens nest største økonomi.</a:t>
            </a:r>
          </a:p>
          <a:p>
            <a:pPr lvl="2"/>
            <a:r>
              <a:rPr lang="nb-NO" sz="1600" b="0" dirty="0">
                <a:effectLst/>
                <a:ea typeface="Times New Roman" panose="02020603050405020304" pitchFamily="18" charset="0"/>
              </a:rPr>
              <a:t>Høy befolkningsvekst, særlig sør for Sahara, kan bety at Afrika får langt større økonomisk betydning enn i dag.</a:t>
            </a:r>
            <a:endParaRPr lang="nb-NO" sz="1600" dirty="0">
              <a:effectLst/>
              <a:ea typeface="Times New Roman" panose="02020603050405020304" pitchFamily="18" charset="0"/>
              <a:cs typeface="Arial" panose="020B0604020202020204" pitchFamily="34" charset="0"/>
            </a:endParaRPr>
          </a:p>
          <a:p>
            <a:pPr lvl="1"/>
            <a:endParaRPr lang="nb-NO" sz="1800" b="1" dirty="0">
              <a:effectLst/>
              <a:latin typeface="Arial" panose="020B0604020202020204" pitchFamily="34" charset="0"/>
              <a:ea typeface="MS PGothic" panose="020B0600070205080204" pitchFamily="34" charset="-128"/>
              <a:cs typeface="Arial" panose="020B0604020202020204" pitchFamily="34" charset="0"/>
            </a:endParaRPr>
          </a:p>
          <a:p>
            <a:pPr marL="0" indent="0">
              <a:buNone/>
            </a:pPr>
            <a:endParaRPr lang="nb-NO" sz="1800" b="1" dirty="0">
              <a:effectLst/>
              <a:latin typeface="Arial" panose="020B0604020202020204" pitchFamily="34" charset="0"/>
              <a:ea typeface="MS PGothic" panose="020B0600070205080204" pitchFamily="34" charset="-128"/>
              <a:cs typeface="Arial" panose="020B0604020202020204" pitchFamily="34" charset="0"/>
            </a:endParaRPr>
          </a:p>
          <a:p>
            <a:endParaRPr lang="nb-NO" sz="1800" b="1" dirty="0">
              <a:effectLst/>
              <a:latin typeface="Arial" panose="020B0604020202020204" pitchFamily="34" charset="0"/>
              <a:ea typeface="MS PGothic" panose="020B0600070205080204" pitchFamily="34" charset="-128"/>
              <a:cs typeface="Arial" panose="020B0604020202020204" pitchFamily="34" charset="0"/>
            </a:endParaRPr>
          </a:p>
          <a:p>
            <a:endParaRPr lang="nb-NO" dirty="0"/>
          </a:p>
        </p:txBody>
      </p:sp>
      <p:pic>
        <p:nvPicPr>
          <p:cNvPr id="5" name="Plassholder for innhold 3" descr="Et bilde som inneholder klær, Menneskeansikt, tekst, smil&#10;&#10;Automatisk generert beskrivelse">
            <a:extLst>
              <a:ext uri="{FF2B5EF4-FFF2-40B4-BE49-F238E27FC236}">
                <a16:creationId xmlns:a16="http://schemas.microsoft.com/office/drawing/2014/main" id="{4CF01B81-97E5-8ADD-14DC-5E238AA00F5D}"/>
              </a:ext>
            </a:extLst>
          </p:cNvPr>
          <p:cNvPicPr>
            <a:picLocks noGrp="1" noChangeAspect="1"/>
          </p:cNvPicPr>
          <p:nvPr>
            <p:ph sz="half" idx="2"/>
          </p:nvPr>
        </p:nvPicPr>
        <p:blipFill>
          <a:blip r:embed="rId2"/>
          <a:stretch>
            <a:fillRect/>
          </a:stretch>
        </p:blipFill>
        <p:spPr>
          <a:xfrm>
            <a:off x="9914561" y="2300291"/>
            <a:ext cx="1756458" cy="2462902"/>
          </a:xfrm>
          <a:prstGeom prst="rect">
            <a:avLst/>
          </a:prstGeom>
        </p:spPr>
      </p:pic>
    </p:spTree>
    <p:extLst>
      <p:ext uri="{BB962C8B-B14F-4D97-AF65-F5344CB8AC3E}">
        <p14:creationId xmlns:p14="http://schemas.microsoft.com/office/powerpoint/2010/main" val="406859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F3F626-88AD-892C-79A5-0D27803B563F}"/>
              </a:ext>
            </a:extLst>
          </p:cNvPr>
          <p:cNvSpPr>
            <a:spLocks noGrp="1"/>
          </p:cNvSpPr>
          <p:nvPr>
            <p:ph type="title"/>
          </p:nvPr>
        </p:nvSpPr>
        <p:spPr/>
        <p:txBody>
          <a:bodyPr/>
          <a:lstStyle/>
          <a:p>
            <a:r>
              <a:rPr lang="nb-NO" sz="2400" b="1" dirty="0">
                <a:effectLst/>
                <a:latin typeface="Arial" panose="020B0604020202020204" pitchFamily="34" charset="0"/>
                <a:ea typeface="Times New Roman" panose="02020603050405020304" pitchFamily="18" charset="0"/>
              </a:rPr>
              <a:t>Sterk vekst i fremvoksende økonomier har ført til at andelen som lever i ekstrem fattigdom har falt kraftig siden starten av 1980-tallet</a:t>
            </a:r>
            <a:endParaRPr lang="nb-NO" sz="2400" b="1" dirty="0"/>
          </a:p>
        </p:txBody>
      </p:sp>
      <p:pic>
        <p:nvPicPr>
          <p:cNvPr id="4" name="Plassholder for innhold 3" descr="Et bilde som inneholder tekst, skjermbilde, bakke, Plottdiagram&#10;&#10;Automatisk generert beskrivelse">
            <a:extLst>
              <a:ext uri="{FF2B5EF4-FFF2-40B4-BE49-F238E27FC236}">
                <a16:creationId xmlns:a16="http://schemas.microsoft.com/office/drawing/2014/main" id="{CB760778-D30A-0D60-49FC-9115E450AD9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27713" y="1412875"/>
            <a:ext cx="9909636" cy="4498975"/>
          </a:xfrm>
          <a:prstGeom prst="rect">
            <a:avLst/>
          </a:prstGeom>
          <a:noFill/>
          <a:ln>
            <a:noFill/>
          </a:ln>
        </p:spPr>
      </p:pic>
      <p:sp>
        <p:nvSpPr>
          <p:cNvPr id="6" name="TekstSylinder 5">
            <a:extLst>
              <a:ext uri="{FF2B5EF4-FFF2-40B4-BE49-F238E27FC236}">
                <a16:creationId xmlns:a16="http://schemas.microsoft.com/office/drawing/2014/main" id="{7E4F39E0-D65A-A8D9-B861-CFC5FD5E4E52}"/>
              </a:ext>
            </a:extLst>
          </p:cNvPr>
          <p:cNvSpPr txBox="1"/>
          <p:nvPr/>
        </p:nvSpPr>
        <p:spPr>
          <a:xfrm>
            <a:off x="3048092" y="1412875"/>
            <a:ext cx="7651375" cy="634533"/>
          </a:xfrm>
          <a:prstGeom prst="rect">
            <a:avLst/>
          </a:prstGeom>
          <a:noFill/>
        </p:spPr>
        <p:txBody>
          <a:bodyPr wrap="square">
            <a:spAutoFit/>
          </a:bodyPr>
          <a:lstStyle/>
          <a:p>
            <a:pPr>
              <a:lnSpc>
                <a:spcPct val="115000"/>
              </a:lnSpc>
            </a:pPr>
            <a:r>
              <a:rPr lang="nb-NO" sz="1600" b="1" dirty="0">
                <a:effectLst/>
                <a:latin typeface="Arial" panose="020B0604020202020204" pitchFamily="34" charset="0"/>
                <a:ea typeface="Times New Roman" panose="02020603050405020304" pitchFamily="18" charset="0"/>
                <a:cs typeface="Arial" panose="020B0604020202020204" pitchFamily="34" charset="0"/>
              </a:rPr>
              <a:t>Verdens befolkning etter økonomisk status.</a:t>
            </a:r>
            <a:r>
              <a:rPr lang="nb-NO" sz="1600" b="1" baseline="30000" dirty="0">
                <a:effectLst/>
                <a:latin typeface="Arial" panose="020B0604020202020204" pitchFamily="34" charset="0"/>
                <a:ea typeface="Times New Roman" panose="02020603050405020304" pitchFamily="18" charset="0"/>
                <a:cs typeface="Arial" panose="020B0604020202020204" pitchFamily="34" charset="0"/>
              </a:rPr>
              <a:t> </a:t>
            </a:r>
            <a:r>
              <a:rPr lang="nb-NO" sz="1600" b="1" dirty="0">
                <a:effectLst/>
                <a:latin typeface="Arial" panose="020B0604020202020204" pitchFamily="34" charset="0"/>
                <a:ea typeface="Times New Roman" panose="02020603050405020304" pitchFamily="18" charset="0"/>
                <a:cs typeface="Arial" panose="020B0604020202020204" pitchFamily="34" charset="0"/>
              </a:rPr>
              <a:t>1981–2022. Mrd. mennesker</a:t>
            </a:r>
          </a:p>
          <a:p>
            <a:pPr>
              <a:lnSpc>
                <a:spcPct val="115000"/>
              </a:lnSpc>
            </a:pPr>
            <a:r>
              <a:rPr lang="nb-NO" sz="1600" b="1" dirty="0">
                <a:effectLst/>
                <a:latin typeface="Arial" panose="020B0604020202020204" pitchFamily="34" charset="0"/>
                <a:ea typeface="Times New Roman" panose="02020603050405020304" pitchFamily="18" charset="0"/>
                <a:cs typeface="Arial" panose="020B0604020202020204" pitchFamily="34" charset="0"/>
              </a:rPr>
              <a:t>Kilde: Verdensbanken.</a:t>
            </a:r>
          </a:p>
        </p:txBody>
      </p:sp>
    </p:spTree>
    <p:extLst>
      <p:ext uri="{BB962C8B-B14F-4D97-AF65-F5344CB8AC3E}">
        <p14:creationId xmlns:p14="http://schemas.microsoft.com/office/powerpoint/2010/main" val="240419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FAEC06-0122-012A-82C3-A5A5FF2E1BA4}"/>
              </a:ext>
            </a:extLst>
          </p:cNvPr>
          <p:cNvSpPr>
            <a:spLocks noGrp="1"/>
          </p:cNvSpPr>
          <p:nvPr>
            <p:ph type="title"/>
          </p:nvPr>
        </p:nvSpPr>
        <p:spPr/>
        <p:txBody>
          <a:bodyPr/>
          <a:lstStyle/>
          <a:p>
            <a:r>
              <a:rPr lang="nb-NO" sz="2400" b="1" dirty="0">
                <a:effectLst/>
                <a:latin typeface="Arial" panose="020B0604020202020204" pitchFamily="34" charset="0"/>
                <a:ea typeface="Times New Roman" panose="02020603050405020304" pitchFamily="18" charset="0"/>
              </a:rPr>
              <a:t>Befolkningsutvikling i ulike regioner. 1950–2100. Mrd. mennesker</a:t>
            </a:r>
            <a:endParaRPr lang="nb-NO" sz="2400" b="1" dirty="0"/>
          </a:p>
        </p:txBody>
      </p:sp>
      <p:pic>
        <p:nvPicPr>
          <p:cNvPr id="4" name="Plassholder for innhold 3" descr="Et bilde som inneholder skjermbilde, Plottdiagram, line, Fargerikt&#10;&#10;Automatisk generert beskrivelse">
            <a:extLst>
              <a:ext uri="{FF2B5EF4-FFF2-40B4-BE49-F238E27FC236}">
                <a16:creationId xmlns:a16="http://schemas.microsoft.com/office/drawing/2014/main" id="{ED33A777-CE4A-F7EA-1F5E-10BFE0F937F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27713" y="1412875"/>
            <a:ext cx="9909636" cy="4498975"/>
          </a:xfrm>
          <a:prstGeom prst="rect">
            <a:avLst/>
          </a:prstGeom>
          <a:noFill/>
          <a:ln>
            <a:noFill/>
          </a:ln>
        </p:spPr>
      </p:pic>
      <p:sp>
        <p:nvSpPr>
          <p:cNvPr id="6" name="TekstSylinder 5">
            <a:extLst>
              <a:ext uri="{FF2B5EF4-FFF2-40B4-BE49-F238E27FC236}">
                <a16:creationId xmlns:a16="http://schemas.microsoft.com/office/drawing/2014/main" id="{844BD6C3-B81F-1EE8-718C-D5934E14991F}"/>
              </a:ext>
            </a:extLst>
          </p:cNvPr>
          <p:cNvSpPr txBox="1"/>
          <p:nvPr/>
        </p:nvSpPr>
        <p:spPr>
          <a:xfrm>
            <a:off x="5185185" y="6178708"/>
            <a:ext cx="6831108" cy="383823"/>
          </a:xfrm>
          <a:prstGeom prst="rect">
            <a:avLst/>
          </a:prstGeom>
          <a:noFill/>
        </p:spPr>
        <p:txBody>
          <a:bodyPr wrap="square">
            <a:spAutoFit/>
          </a:bodyPr>
          <a:lstStyle/>
          <a:p>
            <a:pPr>
              <a:lnSpc>
                <a:spcPct val="115000"/>
              </a:lnSpc>
            </a:pPr>
            <a:r>
              <a:rPr lang="nb-NO" sz="1800" dirty="0">
                <a:effectLst/>
                <a:latin typeface="Arial" panose="020B0604020202020204" pitchFamily="34" charset="0"/>
                <a:ea typeface="Times New Roman" panose="02020603050405020304" pitchFamily="18" charset="0"/>
                <a:cs typeface="Arial" panose="020B0604020202020204" pitchFamily="34" charset="0"/>
              </a:rPr>
              <a:t>Kilde: FN, World </a:t>
            </a:r>
            <a:r>
              <a:rPr lang="nb-NO" sz="1800" dirty="0" err="1">
                <a:effectLst/>
                <a:latin typeface="Arial" panose="020B0604020202020204" pitchFamily="34" charset="0"/>
                <a:ea typeface="Times New Roman" panose="02020603050405020304" pitchFamily="18" charset="0"/>
                <a:cs typeface="Arial" panose="020B0604020202020204" pitchFamily="34" charset="0"/>
              </a:rPr>
              <a:t>Population</a:t>
            </a:r>
            <a:r>
              <a:rPr lang="nb-NO" sz="1800" dirty="0">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effectLst/>
                <a:latin typeface="Arial" panose="020B0604020202020204" pitchFamily="34" charset="0"/>
                <a:ea typeface="Times New Roman" panose="02020603050405020304" pitchFamily="18" charset="0"/>
                <a:cs typeface="Arial" panose="020B0604020202020204" pitchFamily="34" charset="0"/>
              </a:rPr>
              <a:t>Prospects</a:t>
            </a:r>
            <a:r>
              <a:rPr lang="nb-NO" sz="1800" dirty="0">
                <a:effectLst/>
                <a:latin typeface="Arial" panose="020B0604020202020204" pitchFamily="34" charset="0"/>
                <a:ea typeface="Times New Roman" panose="02020603050405020304" pitchFamily="18" charset="0"/>
                <a:cs typeface="Arial" panose="020B0604020202020204" pitchFamily="34" charset="0"/>
              </a:rPr>
              <a:t> 2022, mellomalternativet.</a:t>
            </a:r>
            <a:endParaRPr lang="nb-NO"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5328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3B82C9-462F-2334-D8C3-008D6F57E820}"/>
              </a:ext>
            </a:extLst>
          </p:cNvPr>
          <p:cNvSpPr>
            <a:spLocks noGrp="1"/>
          </p:cNvSpPr>
          <p:nvPr>
            <p:ph type="title"/>
          </p:nvPr>
        </p:nvSpPr>
        <p:spPr/>
        <p:txBody>
          <a:bodyPr/>
          <a:lstStyle/>
          <a:p>
            <a:pPr algn="ctr"/>
            <a:br>
              <a:rPr lang="nb-NO" sz="3200" b="1" kern="0" dirty="0">
                <a:effectLst/>
                <a:latin typeface="Arial" panose="020B0604020202020204" pitchFamily="34" charset="0"/>
                <a:ea typeface="MS PGothic" panose="020B0600070205080204" pitchFamily="34" charset="-128"/>
                <a:cs typeface="Arial" panose="020B0604020202020204" pitchFamily="34" charset="0"/>
              </a:rPr>
            </a:br>
            <a:r>
              <a:rPr kumimoji="0" lang="nb-NO" sz="2800" b="1"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Hovedutfordringer for norsk økonomi fremover</a:t>
            </a:r>
            <a:br>
              <a:rPr lang="nb-NO" sz="1800" b="1" kern="0" dirty="0">
                <a:effectLst/>
                <a:latin typeface="Arial" panose="020B0604020202020204" pitchFamily="34" charset="0"/>
                <a:ea typeface="MS PGothic" panose="020B0600070205080204" pitchFamily="34" charset="-128"/>
                <a:cs typeface="Arial" panose="020B0604020202020204" pitchFamily="34" charset="0"/>
              </a:rPr>
            </a:br>
            <a:endParaRPr lang="nb-NO" dirty="0"/>
          </a:p>
        </p:txBody>
      </p:sp>
      <p:sp>
        <p:nvSpPr>
          <p:cNvPr id="3" name="Plassholder for innhold 2">
            <a:extLst>
              <a:ext uri="{FF2B5EF4-FFF2-40B4-BE49-F238E27FC236}">
                <a16:creationId xmlns:a16="http://schemas.microsoft.com/office/drawing/2014/main" id="{2C89E3FA-04FD-723D-FAE6-E53DAF6A27CF}"/>
              </a:ext>
            </a:extLst>
          </p:cNvPr>
          <p:cNvSpPr>
            <a:spLocks noGrp="1"/>
          </p:cNvSpPr>
          <p:nvPr>
            <p:ph sz="half" idx="1"/>
          </p:nvPr>
        </p:nvSpPr>
        <p:spPr>
          <a:xfrm>
            <a:off x="595900" y="1412875"/>
            <a:ext cx="8917969" cy="4500563"/>
          </a:xfrm>
        </p:spPr>
        <p:txBody>
          <a:bodyPr/>
          <a:lstStyle/>
          <a:p>
            <a:pPr marL="0" indent="0">
              <a:buNone/>
            </a:pPr>
            <a:endParaRPr lang="nb-NO" sz="1800" b="1" dirty="0">
              <a:latin typeface="Arial" panose="020B0604020202020204" pitchFamily="34" charset="0"/>
              <a:ea typeface="MS PGothic" panose="020B0600070205080204" pitchFamily="34" charset="-128"/>
              <a:cs typeface="Arial" panose="020B0604020202020204" pitchFamily="34" charset="0"/>
            </a:endParaRPr>
          </a:p>
          <a:p>
            <a:pPr algn="ctr"/>
            <a:endParaRPr lang="nb-NO" sz="2000" b="1" dirty="0">
              <a:effectLst/>
              <a:latin typeface="Arial" panose="020B0604020202020204" pitchFamily="34" charset="0"/>
              <a:ea typeface="MS PGothic" panose="020B0600070205080204" pitchFamily="34" charset="-128"/>
              <a:cs typeface="Arial" panose="020B0604020202020204" pitchFamily="34" charset="0"/>
            </a:endParaRPr>
          </a:p>
          <a:p>
            <a:pPr algn="ctr"/>
            <a:endParaRPr lang="nb-NO" sz="2000" b="1" dirty="0">
              <a:latin typeface="Arial" panose="020B0604020202020204" pitchFamily="34" charset="0"/>
              <a:ea typeface="MS PGothic" panose="020B0600070205080204" pitchFamily="34" charset="-128"/>
              <a:cs typeface="Arial" panose="020B0604020202020204" pitchFamily="34" charset="0"/>
            </a:endParaRPr>
          </a:p>
          <a:p>
            <a:pPr algn="ctr"/>
            <a:r>
              <a:rPr lang="nb-NO" sz="2000" b="1" dirty="0">
                <a:effectLst/>
                <a:latin typeface="Arial" panose="020B0604020202020204" pitchFamily="34" charset="0"/>
                <a:ea typeface="MS PGothic" panose="020B0600070205080204" pitchFamily="34" charset="-128"/>
                <a:cs typeface="Arial" panose="020B0604020202020204" pitchFamily="34" charset="0"/>
              </a:rPr>
              <a:t>Endret sammensetning av befolkningen gir nye utfordringer</a:t>
            </a:r>
          </a:p>
          <a:p>
            <a:pPr algn="ctr"/>
            <a:r>
              <a:rPr lang="nb-NO" sz="2000" b="1" dirty="0">
                <a:effectLst/>
                <a:latin typeface="Arial" panose="020B0604020202020204" pitchFamily="34" charset="0"/>
                <a:ea typeface="MS PGothic" panose="020B0600070205080204" pitchFamily="34" charset="-128"/>
                <a:cs typeface="Arial" panose="020B0604020202020204" pitchFamily="34" charset="0"/>
              </a:rPr>
              <a:t>Utgiftene vokser mer enn inntektene</a:t>
            </a:r>
          </a:p>
          <a:p>
            <a:pPr algn="ctr"/>
            <a:r>
              <a:rPr lang="nb-NO" sz="2000" b="1" dirty="0">
                <a:effectLst/>
                <a:latin typeface="Arial" panose="020B0604020202020204" pitchFamily="34" charset="0"/>
                <a:ea typeface="MS PGothic" panose="020B0600070205080204" pitchFamily="34" charset="-128"/>
                <a:cs typeface="Arial" panose="020B0604020202020204" pitchFamily="34" charset="0"/>
              </a:rPr>
              <a:t>Lavere produktivitetsvekst</a:t>
            </a:r>
          </a:p>
          <a:p>
            <a:pPr algn="ctr"/>
            <a:r>
              <a:rPr lang="nb-NO" sz="2000" b="1" dirty="0">
                <a:effectLst/>
                <a:latin typeface="Arial" panose="020B0604020202020204" pitchFamily="34" charset="0"/>
                <a:ea typeface="Times New Roman" panose="02020603050405020304" pitchFamily="18" charset="0"/>
                <a:cs typeface="Arial" panose="020B0604020202020204" pitchFamily="34" charset="0"/>
              </a:rPr>
              <a:t> </a:t>
            </a:r>
            <a:r>
              <a:rPr lang="nb-NO" sz="2000" b="1" dirty="0">
                <a:effectLst/>
                <a:latin typeface="Arial" panose="020B0604020202020204" pitchFamily="34" charset="0"/>
                <a:ea typeface="MS PGothic" panose="020B0600070205080204" pitchFamily="34" charset="-128"/>
                <a:cs typeface="Arial" panose="020B0604020202020204" pitchFamily="34" charset="0"/>
              </a:rPr>
              <a:t>Omstilling av arbeidsstyrken</a:t>
            </a:r>
          </a:p>
          <a:p>
            <a:endParaRPr lang="nb-NO" sz="1800" b="1" dirty="0">
              <a:effectLst/>
              <a:latin typeface="Arial" panose="020B0604020202020204" pitchFamily="34" charset="0"/>
              <a:ea typeface="MS PGothic" panose="020B0600070205080204" pitchFamily="34" charset="-128"/>
              <a:cs typeface="Arial" panose="020B0604020202020204" pitchFamily="34" charset="0"/>
            </a:endParaRPr>
          </a:p>
          <a:p>
            <a:endParaRPr lang="nb-NO" sz="1800" b="1" dirty="0">
              <a:effectLst/>
              <a:latin typeface="Arial" panose="020B0604020202020204" pitchFamily="34" charset="0"/>
              <a:ea typeface="MS PGothic" panose="020B0600070205080204" pitchFamily="34" charset="-128"/>
              <a:cs typeface="Arial" panose="020B0604020202020204" pitchFamily="34" charset="0"/>
            </a:endParaRPr>
          </a:p>
          <a:p>
            <a:endParaRPr lang="nb-NO" sz="1800" b="0" dirty="0">
              <a:effectLst/>
              <a:latin typeface="Arial" panose="020B0604020202020204" pitchFamily="34" charset="0"/>
              <a:ea typeface="Times New Roman" panose="02020603050405020304" pitchFamily="18" charset="0"/>
            </a:endParaRPr>
          </a:p>
          <a:p>
            <a:endParaRPr lang="nb-NO" sz="1800" b="1" dirty="0">
              <a:effectLst/>
              <a:latin typeface="Arial" panose="020B0604020202020204" pitchFamily="34" charset="0"/>
              <a:ea typeface="MS PGothic" panose="020B0600070205080204" pitchFamily="34" charset="-128"/>
              <a:cs typeface="Arial" panose="020B0604020202020204" pitchFamily="34" charset="0"/>
            </a:endParaRPr>
          </a:p>
          <a:p>
            <a:endParaRPr lang="nb-NO" sz="1800" b="1" dirty="0">
              <a:effectLst/>
              <a:latin typeface="Arial" panose="020B0604020202020204" pitchFamily="34" charset="0"/>
              <a:ea typeface="MS PGothic" panose="020B0600070205080204" pitchFamily="34" charset="-128"/>
              <a:cs typeface="Arial" panose="020B0604020202020204" pitchFamily="34" charset="0"/>
            </a:endParaRPr>
          </a:p>
          <a:p>
            <a:pPr marL="0" indent="0">
              <a:buNone/>
            </a:pPr>
            <a:endParaRPr lang="nb-NO" sz="1800" b="1" dirty="0">
              <a:effectLst/>
              <a:latin typeface="Arial" panose="020B0604020202020204" pitchFamily="34" charset="0"/>
              <a:ea typeface="MS PGothic" panose="020B0600070205080204" pitchFamily="34" charset="-128"/>
              <a:cs typeface="Arial" panose="020B0604020202020204" pitchFamily="34" charset="0"/>
            </a:endParaRPr>
          </a:p>
          <a:p>
            <a:endParaRPr lang="nb-NO" sz="1800" b="1" dirty="0">
              <a:effectLst/>
              <a:latin typeface="Arial" panose="020B0604020202020204" pitchFamily="34" charset="0"/>
              <a:ea typeface="MS PGothic" panose="020B0600070205080204" pitchFamily="34" charset="-128"/>
              <a:cs typeface="Arial" panose="020B0604020202020204" pitchFamily="34" charset="0"/>
            </a:endParaRPr>
          </a:p>
          <a:p>
            <a:endParaRPr lang="nb-NO" dirty="0"/>
          </a:p>
        </p:txBody>
      </p:sp>
      <p:pic>
        <p:nvPicPr>
          <p:cNvPr id="5" name="Plassholder for innhold 3" descr="Et bilde som inneholder klær, Menneskeansikt, tekst, smil&#10;&#10;Automatisk generert beskrivelse">
            <a:extLst>
              <a:ext uri="{FF2B5EF4-FFF2-40B4-BE49-F238E27FC236}">
                <a16:creationId xmlns:a16="http://schemas.microsoft.com/office/drawing/2014/main" id="{4CF01B81-97E5-8ADD-14DC-5E238AA00F5D}"/>
              </a:ext>
            </a:extLst>
          </p:cNvPr>
          <p:cNvPicPr>
            <a:picLocks noGrp="1" noChangeAspect="1"/>
          </p:cNvPicPr>
          <p:nvPr>
            <p:ph sz="half" idx="2"/>
          </p:nvPr>
        </p:nvPicPr>
        <p:blipFill>
          <a:blip r:embed="rId3"/>
          <a:stretch>
            <a:fillRect/>
          </a:stretch>
        </p:blipFill>
        <p:spPr>
          <a:xfrm>
            <a:off x="9914561" y="2300291"/>
            <a:ext cx="1756458" cy="2462902"/>
          </a:xfrm>
          <a:prstGeom prst="rect">
            <a:avLst/>
          </a:prstGeom>
        </p:spPr>
      </p:pic>
    </p:spTree>
    <p:extLst>
      <p:ext uri="{BB962C8B-B14F-4D97-AF65-F5344CB8AC3E}">
        <p14:creationId xmlns:p14="http://schemas.microsoft.com/office/powerpoint/2010/main" val="97154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016C91-E7F0-8E73-9279-63775FBA0819}"/>
              </a:ext>
            </a:extLst>
          </p:cNvPr>
          <p:cNvSpPr>
            <a:spLocks noGrp="1"/>
          </p:cNvSpPr>
          <p:nvPr>
            <p:ph type="title"/>
          </p:nvPr>
        </p:nvSpPr>
        <p:spPr/>
        <p:txBody>
          <a:bodyPr/>
          <a:lstStyle/>
          <a:p>
            <a:pPr algn="ctr"/>
            <a:br>
              <a:rPr lang="nb-NO" sz="2400" i="1" dirty="0">
                <a:effectLst/>
                <a:latin typeface="Arial" panose="020B0604020202020204" pitchFamily="34" charset="0"/>
                <a:ea typeface="Times New Roman" panose="02020603050405020304" pitchFamily="18" charset="0"/>
                <a:cs typeface="Arial" panose="020B0604020202020204" pitchFamily="34" charset="0"/>
              </a:rPr>
            </a:br>
            <a:r>
              <a:rPr lang="nb-NO" sz="2400" b="1" dirty="0">
                <a:effectLst/>
                <a:latin typeface="Arial" panose="020B0604020202020204" pitchFamily="34" charset="0"/>
                <a:ea typeface="Times New Roman" panose="02020603050405020304" pitchFamily="18" charset="0"/>
                <a:cs typeface="Arial" panose="020B0604020202020204" pitchFamily="34" charset="0"/>
              </a:rPr>
              <a:t>Befolkningen fordelt på aldersgrupper. </a:t>
            </a:r>
            <a:r>
              <a:rPr lang="nb-NO" sz="2400" b="1" baseline="30000" dirty="0">
                <a:effectLst/>
                <a:latin typeface="Arial" panose="020B0604020202020204" pitchFamily="34" charset="0"/>
                <a:ea typeface="Times New Roman" panose="02020603050405020304" pitchFamily="18" charset="0"/>
                <a:cs typeface="Arial" panose="020B0604020202020204" pitchFamily="34" charset="0"/>
              </a:rPr>
              <a:t> </a:t>
            </a:r>
            <a:r>
              <a:rPr lang="nb-NO" sz="2400" b="1" dirty="0">
                <a:effectLst/>
                <a:latin typeface="Arial" panose="020B0604020202020204" pitchFamily="34" charset="0"/>
                <a:ea typeface="Times New Roman" panose="02020603050405020304" pitchFamily="18" charset="0"/>
                <a:cs typeface="Arial" panose="020B0604020202020204" pitchFamily="34" charset="0"/>
              </a:rPr>
              <a:t>1846–2060</a:t>
            </a:r>
            <a:br>
              <a:rPr lang="nb-NO" sz="1800" dirty="0">
                <a:effectLst/>
                <a:latin typeface="Arial" panose="020B0604020202020204" pitchFamily="34" charset="0"/>
                <a:ea typeface="Times New Roman" panose="02020603050405020304" pitchFamily="18" charset="0"/>
                <a:cs typeface="Arial" panose="020B0604020202020204" pitchFamily="34" charset="0"/>
              </a:rPr>
            </a:br>
            <a:endParaRPr lang="nb-NO" dirty="0"/>
          </a:p>
        </p:txBody>
      </p:sp>
      <p:pic>
        <p:nvPicPr>
          <p:cNvPr id="4" name="Plassholder for innhold 3" descr="Et bilde som inneholder tekst, skjermbilde, bakke, Plottdiagram&#10;&#10;Automatisk generert beskrivelse">
            <a:extLst>
              <a:ext uri="{FF2B5EF4-FFF2-40B4-BE49-F238E27FC236}">
                <a16:creationId xmlns:a16="http://schemas.microsoft.com/office/drawing/2014/main" id="{452F972A-973C-68AB-CBB7-64B18141B54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27713" y="1412875"/>
            <a:ext cx="9909636" cy="4498975"/>
          </a:xfrm>
          <a:prstGeom prst="rect">
            <a:avLst/>
          </a:prstGeom>
          <a:noFill/>
          <a:ln>
            <a:noFill/>
          </a:ln>
        </p:spPr>
      </p:pic>
      <p:sp>
        <p:nvSpPr>
          <p:cNvPr id="6" name="TekstSylinder 5">
            <a:extLst>
              <a:ext uri="{FF2B5EF4-FFF2-40B4-BE49-F238E27FC236}">
                <a16:creationId xmlns:a16="http://schemas.microsoft.com/office/drawing/2014/main" id="{DB18355E-AE19-F396-7998-526847C7A38E}"/>
              </a:ext>
            </a:extLst>
          </p:cNvPr>
          <p:cNvSpPr txBox="1"/>
          <p:nvPr/>
        </p:nvSpPr>
        <p:spPr>
          <a:xfrm>
            <a:off x="4647304" y="6191554"/>
            <a:ext cx="7218381" cy="566758"/>
          </a:xfrm>
          <a:prstGeom prst="rect">
            <a:avLst/>
          </a:prstGeom>
          <a:noFill/>
        </p:spPr>
        <p:txBody>
          <a:bodyPr wrap="square">
            <a:spAutoFit/>
          </a:bodyPr>
          <a:lstStyle/>
          <a:p>
            <a:pPr>
              <a:lnSpc>
                <a:spcPct val="115000"/>
              </a:lnSpc>
            </a:pPr>
            <a:r>
              <a:rPr lang="nb-NO" sz="1400" b="1" dirty="0" err="1">
                <a:effectLst/>
                <a:latin typeface="Arial" panose="020B0604020202020204" pitchFamily="34" charset="0"/>
                <a:ea typeface="Times New Roman" panose="02020603050405020304" pitchFamily="18" charset="0"/>
                <a:cs typeface="Arial" panose="020B0604020202020204" pitchFamily="34" charset="0"/>
              </a:rPr>
              <a:t>Befolkningsfremskrivingene</a:t>
            </a:r>
            <a:r>
              <a:rPr lang="nb-NO" sz="1400" b="1" dirty="0">
                <a:effectLst/>
                <a:latin typeface="Arial" panose="020B0604020202020204" pitchFamily="34" charset="0"/>
                <a:ea typeface="Times New Roman" panose="02020603050405020304" pitchFamily="18" charset="0"/>
                <a:cs typeface="Arial" panose="020B0604020202020204" pitchFamily="34" charset="0"/>
              </a:rPr>
              <a:t> tar utgangspunkt i Statistisk sentralbyrås hovedalternativ fra 2022. Kilder: Statistisk sentralbyrå og Finansdepartementet.</a:t>
            </a:r>
          </a:p>
        </p:txBody>
      </p:sp>
    </p:spTree>
    <p:extLst>
      <p:ext uri="{BB962C8B-B14F-4D97-AF65-F5344CB8AC3E}">
        <p14:creationId xmlns:p14="http://schemas.microsoft.com/office/powerpoint/2010/main" val="195406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FF6FCC48-9386-40B5-B224-EFA41C368C3B}" vid="{4AE4DEE9-582C-4A7A-BB43-7F33B2DA704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Agder fylkeskommune">
      <a:dk1>
        <a:srgbClr val="000000"/>
      </a:dk1>
      <a:lt1>
        <a:srgbClr val="FFFFFF"/>
      </a:lt1>
      <a:dk2>
        <a:srgbClr val="5B4E47"/>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BC65FDF34DEB438D4AF6480ECB19BD" ma:contentTypeVersion="13" ma:contentTypeDescription="Create a new document." ma:contentTypeScope="" ma:versionID="70e131705aaa1fcd3ee7846a3733edc4">
  <xsd:schema xmlns:xsd="http://www.w3.org/2001/XMLSchema" xmlns:xs="http://www.w3.org/2001/XMLSchema" xmlns:p="http://schemas.microsoft.com/office/2006/metadata/properties" xmlns:ns3="1a0432cc-4a70-41aa-9137-e099c3a9f482" xmlns:ns4="fadbbcb2-7a34-4413-97ee-4c4c6461e60c" targetNamespace="http://schemas.microsoft.com/office/2006/metadata/properties" ma:root="true" ma:fieldsID="c8a5a9a4b39bc1192c9e1ff34195fedb" ns3:_="" ns4:_="">
    <xsd:import namespace="1a0432cc-4a70-41aa-9137-e099c3a9f482"/>
    <xsd:import namespace="fadbbcb2-7a34-4413-97ee-4c4c6461e60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0432cc-4a70-41aa-9137-e099c3a9f4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dbbcb2-7a34-4413-97ee-4c4c6461e60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adbbcb2-7a34-4413-97ee-4c4c6461e60c">
      <UserInfo>
        <DisplayName>Johansen, Benny Andre</DisplayName>
        <AccountId>32</AccountId>
        <AccountType/>
      </UserInfo>
      <UserInfo>
        <DisplayName>Momrak, Torleiv Olavson</DisplayName>
        <AccountId>33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0EEEFB-B08A-44F1-9454-88B976C61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0432cc-4a70-41aa-9137-e099c3a9f482"/>
    <ds:schemaRef ds:uri="fadbbcb2-7a34-4413-97ee-4c4c6461e6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0CB635-D316-4127-B17F-441868AC832E}">
  <ds:schemaRefs>
    <ds:schemaRef ds:uri="http://schemas.microsoft.com/office/2006/documentManagement/types"/>
    <ds:schemaRef ds:uri="fadbbcb2-7a34-4413-97ee-4c4c6461e60c"/>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1a0432cc-4a70-41aa-9137-e099c3a9f482"/>
    <ds:schemaRef ds:uri="http://www.w3.org/XML/1998/namespace"/>
  </ds:schemaRefs>
</ds:datastoreItem>
</file>

<file path=customXml/itemProps3.xml><?xml version="1.0" encoding="utf-8"?>
<ds:datastoreItem xmlns:ds="http://schemas.openxmlformats.org/officeDocument/2006/customXml" ds:itemID="{008D3075-39B7-4848-A4DA-B1114E6659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23. oktober - konstierende fylkesting</Template>
  <TotalTime>0</TotalTime>
  <Words>2298</Words>
  <Application>Microsoft Office PowerPoint</Application>
  <PresentationFormat>Widescreen</PresentationFormat>
  <Paragraphs>191</Paragraphs>
  <Slides>21</Slides>
  <Notes>17</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21</vt:i4>
      </vt:variant>
    </vt:vector>
  </HeadingPairs>
  <TitlesOfParts>
    <vt:vector size="28" baseType="lpstr">
      <vt:lpstr>MS PGothic</vt:lpstr>
      <vt:lpstr>Arial</vt:lpstr>
      <vt:lpstr>Calibri</vt:lpstr>
      <vt:lpstr>Courier New</vt:lpstr>
      <vt:lpstr>Symbol</vt:lpstr>
      <vt:lpstr>Times New Roman</vt:lpstr>
      <vt:lpstr>Agder fylkeskommune PowerPointmal 16:9</vt:lpstr>
      <vt:lpstr>Perspektivmeldingen 2024</vt:lpstr>
      <vt:lpstr>Perspektivmeldingen 2024 </vt:lpstr>
      <vt:lpstr>Bakgrunn</vt:lpstr>
      <vt:lpstr>Innhold vårt sammendrag </vt:lpstr>
      <vt:lpstr> Internasjonale rammer </vt:lpstr>
      <vt:lpstr>Sterk vekst i fremvoksende økonomier har ført til at andelen som lever i ekstrem fattigdom har falt kraftig siden starten av 1980-tallet</vt:lpstr>
      <vt:lpstr>Befolkningsutvikling i ulike regioner. 1950–2100. Mrd. mennesker</vt:lpstr>
      <vt:lpstr> Hovedutfordringer for norsk økonomi fremover </vt:lpstr>
      <vt:lpstr> Befolkningen fordelt på aldersgrupper.  1846–2060 </vt:lpstr>
      <vt:lpstr>Endring i befolkning etter aldersgrupper. 1 000 personer. 2024–2060</vt:lpstr>
      <vt:lpstr> Utgiftene vokser mer enn inntektene </vt:lpstr>
      <vt:lpstr>PowerPoint-presentasjon</vt:lpstr>
      <vt:lpstr>Endring i sysselsetting fra 2024 til 2060 i referanseforløpet. 1 000 personer</vt:lpstr>
      <vt:lpstr>Netto nasjonalformue 2024. Prosentvis fordelt</vt:lpstr>
      <vt:lpstr>Produksjon og anslått fremtidig produksjon av petroleum på norsk sokkel. Mill. Sm3 oljeekvivalenter. 1970–2060</vt:lpstr>
      <vt:lpstr>Nåverdi av statens netto kontantstrøm fra petroleumsvirksomheten og verdien på Statens pensjonsfond utland på ulike tidspunkt. Mrd. 2024-kroner</vt:lpstr>
      <vt:lpstr>  Tilgang på arbeidskraft hemmes av;   </vt:lpstr>
      <vt:lpstr>Mottakere av uføretrygd. Prosent av befolkningen 20–64 år. 2007 og 2018 eller seneste år</vt:lpstr>
      <vt:lpstr>  Sykefravær i utvalgte europeiske land. Prosent av sysselsatte 20–64 år. 2006–2023  </vt:lpstr>
      <vt:lpstr>Lav men voksende lønnsulikhet i Norge</vt:lpstr>
      <vt:lpstr>Tusen takk for oppmerksomheten!</vt:lpstr>
    </vt:vector>
  </TitlesOfParts>
  <Company>Vest-Agder fylkeskommune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Tittellysbilde</dc:title>
  <dc:creator>Lindland, Knut</dc:creator>
  <cp:lastModifiedBy>Frøystein, Oddmund</cp:lastModifiedBy>
  <cp:revision>392</cp:revision>
  <cp:lastPrinted>2018-11-21T18:12:12Z</cp:lastPrinted>
  <dcterms:created xsi:type="dcterms:W3CDTF">2019-10-10T07:26:34Z</dcterms:created>
  <dcterms:modified xsi:type="dcterms:W3CDTF">2024-09-20T11:50:09Z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0x01010083BC65FDF34DEB438D4AF6480ECB19BD</vt:lpwstr>
  </property>
</Properties>
</file>