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4.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5.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6.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7.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92" r:id="rId9"/>
    <p:sldId id="1098" r:id="rId10"/>
    <p:sldId id="272" r:id="rId11"/>
    <p:sldId id="284" r:id="rId12"/>
    <p:sldId id="293" r:id="rId13"/>
    <p:sldId id="279" r:id="rId14"/>
    <p:sldId id="1099" r:id="rId15"/>
    <p:sldId id="282" r:id="rId16"/>
    <p:sldId id="285" r:id="rId17"/>
    <p:sldId id="283" r:id="rId18"/>
    <p:sldId id="276" r:id="rId19"/>
    <p:sldId id="275" r:id="rId20"/>
    <p:sldId id="294" r:id="rId21"/>
    <p:sldId id="289" r:id="rId22"/>
    <p:sldId id="1100" r:id="rId23"/>
    <p:sldId id="268" r:id="rId24"/>
    <p:sldId id="1097" r:id="rId25"/>
    <p:sldId id="1096"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9DA"/>
    <a:srgbClr val="002060"/>
    <a:srgbClr val="352D86"/>
    <a:srgbClr val="00B050"/>
    <a:srgbClr val="00695A"/>
    <a:srgbClr val="342C86"/>
    <a:srgbClr val="DF1F1D"/>
    <a:srgbClr val="FAC80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BF965-34A1-4712-9C0C-3AD15E1EDDF3}" v="5" dt="2026-10-23T08:08:42.801"/>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378" autoAdjust="0"/>
  </p:normalViewPr>
  <p:slideViewPr>
    <p:cSldViewPr snapToGrid="0">
      <p:cViewPr varScale="1">
        <p:scale>
          <a:sx n="98" d="100"/>
          <a:sy n="98" d="100"/>
        </p:scale>
        <p:origin x="10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09:13:54.796" v="1625" actId="22"/>
      <pc:docMkLst>
        <pc:docMk/>
      </pc:docMkLst>
      <pc:sldChg chg="addSp delSp modSp mod">
        <pc:chgData name="Michaelsen, Børje" userId="c36523e3-11ed-4011-9a41-1983019c0634" providerId="ADAL" clId="{83FF8062-202C-4766-8BEB-380B0CC5A041}" dt="2026-10-07T08:19:19.026" v="1506" actId="1035"/>
        <pc:sldMkLst>
          <pc:docMk/>
          <pc:sldMk cId="2044844844" sldId="273"/>
        </pc:sldMkLst>
        <pc:spChg chg="mod">
          <ac:chgData name="Michaelsen, Børje" userId="c36523e3-11ed-4011-9a41-1983019c0634" providerId="ADAL" clId="{83FF8062-202C-4766-8BEB-380B0CC5A041}" dt="2026-10-07T08:19:14.179" v="1493" actId="1035"/>
          <ac:spMkLst>
            <pc:docMk/>
            <pc:sldMk cId="2044844844" sldId="273"/>
            <ac:spMk id="2" creationId="{00000000-0000-0000-0000-000000000000}"/>
          </ac:spMkLst>
        </pc:spChg>
        <pc:spChg chg="mod">
          <ac:chgData name="Michaelsen, Børje" userId="c36523e3-11ed-4011-9a41-1983019c0634" providerId="ADAL" clId="{83FF8062-202C-4766-8BEB-380B0CC5A041}" dt="2026-10-07T08:19:19.026" v="1506" actId="1035"/>
          <ac:spMkLst>
            <pc:docMk/>
            <pc:sldMk cId="2044844844" sldId="273"/>
            <ac:spMk id="5" creationId="{00000000-0000-0000-0000-000000000000}"/>
          </ac:spMkLst>
        </pc:spChg>
        <pc:picChg chg="add mod">
          <ac:chgData name="Michaelsen, Børje" userId="c36523e3-11ed-4011-9a41-1983019c0634" providerId="ADAL" clId="{83FF8062-202C-4766-8BEB-380B0CC5A041}" dt="2026-10-07T08:14:14.757" v="1168" actId="14100"/>
          <ac:picMkLst>
            <pc:docMk/>
            <pc:sldMk cId="2044844844" sldId="273"/>
            <ac:picMk id="6" creationId="{9CA387F9-6820-E58F-EA1E-4C00ACB39E0E}"/>
          </ac:picMkLst>
        </pc:picChg>
      </pc:sldChg>
      <pc:sldChg chg="addSp delSp modSp mod">
        <pc:chgData name="Michaelsen, Børje" userId="c36523e3-11ed-4011-9a41-1983019c0634" providerId="ADAL" clId="{83FF8062-202C-4766-8BEB-380B0CC5A041}" dt="2026-10-12T08:58:54.390" v="1543" actId="207"/>
        <pc:sldMkLst>
          <pc:docMk/>
          <pc:sldMk cId="4206418978" sldId="283"/>
        </pc:sldMkLst>
        <pc:spChg chg="mod">
          <ac:chgData name="Michaelsen, Børje" userId="c36523e3-11ed-4011-9a41-1983019c0634" providerId="ADAL" clId="{83FF8062-202C-4766-8BEB-380B0CC5A041}" dt="2026-10-12T08:22:29.721" v="1539" actId="20577"/>
          <ac:spMkLst>
            <pc:docMk/>
            <pc:sldMk cId="4206418978" sldId="283"/>
            <ac:spMk id="12" creationId="{00000000-0000-0000-0000-000000000000}"/>
          </ac:spMkLst>
        </pc:spChg>
        <pc:graphicFrameChg chg="add mod">
          <ac:chgData name="Michaelsen, Børje" userId="c36523e3-11ed-4011-9a41-1983019c0634" providerId="ADAL" clId="{83FF8062-202C-4766-8BEB-380B0CC5A041}" dt="2026-10-12T08:58:54.390" v="1543" actId="207"/>
          <ac:graphicFrameMkLst>
            <pc:docMk/>
            <pc:sldMk cId="4206418978" sldId="283"/>
            <ac:graphicFrameMk id="2" creationId="{FBB011A6-7FD3-43A1-AC1E-7AD921DD006D}"/>
          </ac:graphicFrameMkLst>
        </pc:graphicFrameChg>
        <pc:graphicFrameChg chg="add mod">
          <ac:chgData name="Michaelsen, Børje" userId="c36523e3-11ed-4011-9a41-1983019c0634" providerId="ADAL" clId="{83FF8062-202C-4766-8BEB-380B0CC5A041}" dt="2026-10-12T08:58:43.257" v="1542" actId="207"/>
          <ac:graphicFrameMkLst>
            <pc:docMk/>
            <pc:sldMk cId="4206418978" sldId="283"/>
            <ac:graphicFrameMk id="4" creationId="{CB820AD4-0F80-475B-87E4-3F2CAC0140AD}"/>
          </ac:graphicFrameMkLst>
        </pc:graphicFrameChg>
      </pc:sldChg>
      <pc:sldChg chg="modSp mod">
        <pc:chgData name="Michaelsen, Børje" userId="c36523e3-11ed-4011-9a41-1983019c0634" providerId="ADAL" clId="{83FF8062-202C-4766-8BEB-380B0CC5A041}" dt="2026-09-23T09:59:21.350" v="1162" actId="20577"/>
        <pc:sldMkLst>
          <pc:docMk/>
          <pc:sldMk cId="3156779651" sldId="284"/>
        </pc:sldMkLst>
        <pc:spChg chg="mod">
          <ac:chgData name="Michaelsen, Børje" userId="c36523e3-11ed-4011-9a41-1983019c0634" providerId="ADAL" clId="{83FF8062-202C-4766-8BEB-380B0CC5A041}" dt="2026-09-23T09:59:21.350" v="1162" actId="20577"/>
          <ac:spMkLst>
            <pc:docMk/>
            <pc:sldMk cId="3156779651" sldId="284"/>
            <ac:spMk id="3" creationId="{00000000-0000-0000-0000-000000000000}"/>
          </ac:spMkLst>
        </pc:spChg>
        <pc:spChg chg="mod">
          <ac:chgData name="Michaelsen, Børje" userId="c36523e3-11ed-4011-9a41-1983019c0634" providerId="ADAL" clId="{83FF8062-202C-4766-8BEB-380B0CC5A041}" dt="2026-09-23T09:58:57.834" v="1158" actId="20577"/>
          <ac:spMkLst>
            <pc:docMk/>
            <pc:sldMk cId="3156779651" sldId="284"/>
            <ac:spMk id="29" creationId="{00000000-0000-0000-0000-000000000000}"/>
          </ac:spMkLst>
        </pc:spChg>
        <pc:graphicFrameChg chg="mod modGraphic">
          <ac:chgData name="Michaelsen, Børje" userId="c36523e3-11ed-4011-9a41-1983019c0634" providerId="ADAL" clId="{83FF8062-202C-4766-8BEB-380B0CC5A041}" dt="2026-09-23T09:58:32.030" v="1155" actId="20577"/>
          <ac:graphicFrameMkLst>
            <pc:docMk/>
            <pc:sldMk cId="3156779651" sldId="284"/>
            <ac:graphicFrameMk id="40" creationId="{E998AB09-869B-F343-C793-0304AD1B238A}"/>
          </ac:graphicFrameMkLst>
        </pc:graphicFrameChg>
        <pc:graphicFrameChg chg="mod">
          <ac:chgData name="Michaelsen, Børje" userId="c36523e3-11ed-4011-9a41-1983019c0634" providerId="ADAL" clId="{83FF8062-202C-4766-8BEB-380B0CC5A041}" dt="2026-09-23T09:58:43.070" v="1156"/>
          <ac:graphicFrameMkLst>
            <pc:docMk/>
            <pc:sldMk cId="3156779651" sldId="284"/>
            <ac:graphicFrameMk id="41" creationId="{33E31461-0624-C9EE-A5C3-5267F7EB0A29}"/>
          </ac:graphicFrameMkLst>
        </pc:graphicFrameChg>
      </pc:sldChg>
      <pc:sldChg chg="addSp delSp modSp mod">
        <pc:chgData name="Michaelsen, Børje" userId="c36523e3-11ed-4011-9a41-1983019c0634" providerId="ADAL" clId="{83FF8062-202C-4766-8BEB-380B0CC5A041}" dt="2026-10-23T08:07:02.879" v="1623" actId="478"/>
        <pc:sldMkLst>
          <pc:docMk/>
          <pc:sldMk cId="4268334138" sldId="285"/>
        </pc:sldMkLst>
        <pc:spChg chg="add del mod">
          <ac:chgData name="Michaelsen, Børje" userId="c36523e3-11ed-4011-9a41-1983019c0634" providerId="ADAL" clId="{83FF8062-202C-4766-8BEB-380B0CC5A041}" dt="2026-10-23T08:07:02.879" v="1623" actId="478"/>
          <ac:spMkLst>
            <pc:docMk/>
            <pc:sldMk cId="4268334138" sldId="285"/>
            <ac:spMk id="6" creationId="{F213D894-813A-A65F-E809-E54CD4D8D676}"/>
          </ac:spMkLst>
        </pc:spChg>
      </pc:sldChg>
      <pc:sldChg chg="addSp delSp mod">
        <pc:chgData name="Michaelsen, Børje" userId="c36523e3-11ed-4011-9a41-1983019c0634" providerId="ADAL" clId="{83FF8062-202C-4766-8BEB-380B0CC5A041}" dt="2026-10-12T11:19:59.813" v="1545" actId="22"/>
        <pc:sldMkLst>
          <pc:docMk/>
          <pc:sldMk cId="2154520298" sldId="287"/>
        </pc:sldMkLst>
        <pc:spChg chg="add">
          <ac:chgData name="Michaelsen, Børje" userId="c36523e3-11ed-4011-9a41-1983019c0634" providerId="ADAL" clId="{83FF8062-202C-4766-8BEB-380B0CC5A041}" dt="2026-10-12T11:19:59.813" v="1545" actId="22"/>
          <ac:spMkLst>
            <pc:docMk/>
            <pc:sldMk cId="2154520298" sldId="287"/>
            <ac:spMk id="4" creationId="{BE102A6B-297A-261B-5232-11A5295D2484}"/>
          </ac:spMkLst>
        </pc:spChg>
      </pc:sldChg>
      <pc:sldChg chg="addSp delSp modSp mod modNotesTx">
        <pc:chgData name="Michaelsen, Børje" userId="c36523e3-11ed-4011-9a41-1983019c0634" providerId="ADAL" clId="{83FF8062-202C-4766-8BEB-380B0CC5A041}" dt="2026-10-23T08:02:37.868" v="1617" actId="20577"/>
        <pc:sldMkLst>
          <pc:docMk/>
          <pc:sldMk cId="1620681685" sldId="1096"/>
        </pc:sldMkLst>
        <pc:spChg chg="del">
          <ac:chgData name="Michaelsen, Børje" userId="c36523e3-11ed-4011-9a41-1983019c0634" providerId="ADAL" clId="{83FF8062-202C-4766-8BEB-380B0CC5A041}" dt="2026-10-23T08:00:55.205" v="1572" actId="478"/>
          <ac:spMkLst>
            <pc:docMk/>
            <pc:sldMk cId="1620681685" sldId="1096"/>
            <ac:spMk id="3" creationId="{00000000-0000-0000-0000-000000000000}"/>
          </ac:spMkLst>
        </pc:spChg>
        <pc:spChg chg="add del mod">
          <ac:chgData name="Michaelsen, Børje" userId="c36523e3-11ed-4011-9a41-1983019c0634" providerId="ADAL" clId="{83FF8062-202C-4766-8BEB-380B0CC5A041}" dt="2026-10-23T08:00:57.832" v="1573" actId="478"/>
          <ac:spMkLst>
            <pc:docMk/>
            <pc:sldMk cId="1620681685" sldId="1096"/>
            <ac:spMk id="6" creationId="{A2BC57F5-016C-D6F1-2795-44BFF7942293}"/>
          </ac:spMkLst>
        </pc:spChg>
        <pc:spChg chg="add mod">
          <ac:chgData name="Michaelsen, Børje" userId="c36523e3-11ed-4011-9a41-1983019c0634" providerId="ADAL" clId="{83FF8062-202C-4766-8BEB-380B0CC5A041}" dt="2026-10-23T08:02:21.428" v="1615" actId="6549"/>
          <ac:spMkLst>
            <pc:docMk/>
            <pc:sldMk cId="1620681685" sldId="1096"/>
            <ac:spMk id="7" creationId="{B85A4806-97BE-5967-5529-59ED0053AFBE}"/>
          </ac:spMkLst>
        </pc:spChg>
        <pc:picChg chg="del">
          <ac:chgData name="Michaelsen, Børje" userId="c36523e3-11ed-4011-9a41-1983019c0634" providerId="ADAL" clId="{83FF8062-202C-4766-8BEB-380B0CC5A041}" dt="2026-10-23T08:00:58.865" v="1574" actId="478"/>
          <ac:picMkLst>
            <pc:docMk/>
            <pc:sldMk cId="1620681685" sldId="1096"/>
            <ac:picMk id="8" creationId="{6FBCFCC5-B330-2F26-2788-9613298974A5}"/>
          </ac:picMkLst>
        </pc:picChg>
        <pc:picChg chg="add mod">
          <ac:chgData name="Michaelsen, Børje" userId="c36523e3-11ed-4011-9a41-1983019c0634" providerId="ADAL" clId="{83FF8062-202C-4766-8BEB-380B0CC5A041}" dt="2026-10-23T08:01:59.186" v="1603" actId="1036"/>
          <ac:picMkLst>
            <pc:docMk/>
            <pc:sldMk cId="1620681685" sldId="1096"/>
            <ac:picMk id="10" creationId="{D3962A16-656E-8674-9CA6-B7ECA14BEF85}"/>
          </ac:picMkLst>
        </pc:picChg>
      </pc:sldChg>
      <pc:sldChg chg="addSp delSp modSp mod">
        <pc:chgData name="Michaelsen, Børje" userId="c36523e3-11ed-4011-9a41-1983019c0634" providerId="ADAL" clId="{83FF8062-202C-4766-8BEB-380B0CC5A041}" dt="2026-10-23T09:13:54.796" v="1625" actId="22"/>
        <pc:sldMkLst>
          <pc:docMk/>
          <pc:sldMk cId="1610994730" sldId="1097"/>
        </pc:sldMkLst>
        <pc:spChg chg="mod">
          <ac:chgData name="Michaelsen, Børje" userId="c36523e3-11ed-4011-9a41-1983019c0634" providerId="ADAL" clId="{83FF8062-202C-4766-8BEB-380B0CC5A041}" dt="2026-10-23T07:58:07.404" v="1555" actId="20577"/>
          <ac:spMkLst>
            <pc:docMk/>
            <pc:sldMk cId="1610994730" sldId="1097"/>
            <ac:spMk id="7" creationId="{00000000-0000-0000-0000-000000000000}"/>
          </ac:spMkLst>
        </pc:spChg>
        <pc:spChg chg="mod">
          <ac:chgData name="Michaelsen, Børje" userId="c36523e3-11ed-4011-9a41-1983019c0634" providerId="ADAL" clId="{83FF8062-202C-4766-8BEB-380B0CC5A041}" dt="2026-10-23T08:00:19.648" v="1571" actId="20577"/>
          <ac:spMkLst>
            <pc:docMk/>
            <pc:sldMk cId="1610994730" sldId="1097"/>
            <ac:spMk id="16" creationId="{01B63842-A613-4DE2-23CF-65894B874DE1}"/>
          </ac:spMkLst>
        </pc:spChg>
        <pc:graphicFrameChg chg="del">
          <ac:chgData name="Michaelsen, Børje" userId="c36523e3-11ed-4011-9a41-1983019c0634" providerId="ADAL" clId="{83FF8062-202C-4766-8BEB-380B0CC5A041}" dt="2026-10-23T07:57:26.467" v="1546" actId="478"/>
          <ac:graphicFrameMkLst>
            <pc:docMk/>
            <pc:sldMk cId="1610994730" sldId="1097"/>
            <ac:graphicFrameMk id="12" creationId="{02F3DED4-52B2-ED4A-F002-268A294A1591}"/>
          </ac:graphicFrameMkLst>
        </pc:graphicFrameChg>
        <pc:picChg chg="add del">
          <ac:chgData name="Michaelsen, Børje" userId="c36523e3-11ed-4011-9a41-1983019c0634" providerId="ADAL" clId="{83FF8062-202C-4766-8BEB-380B0CC5A041}" dt="2026-10-23T09:13:52.044" v="1624" actId="478"/>
          <ac:picMkLst>
            <pc:docMk/>
            <pc:sldMk cId="1610994730" sldId="1097"/>
            <ac:picMk id="4" creationId="{237B5804-ABED-0E8B-66F6-78BD3060D745}"/>
          </ac:picMkLst>
        </pc:picChg>
        <pc:picChg chg="del">
          <ac:chgData name="Michaelsen, Børje" userId="c36523e3-11ed-4011-9a41-1983019c0634" providerId="ADAL" clId="{83FF8062-202C-4766-8BEB-380B0CC5A041}" dt="2026-10-23T07:58:51.931" v="1556" actId="478"/>
          <ac:picMkLst>
            <pc:docMk/>
            <pc:sldMk cId="1610994730" sldId="1097"/>
            <ac:picMk id="5" creationId="{2E6C6E37-0C7B-9912-F0F1-B18D12458398}"/>
          </ac:picMkLst>
        </pc:picChg>
        <pc:picChg chg="add">
          <ac:chgData name="Michaelsen, Børje" userId="c36523e3-11ed-4011-9a41-1983019c0634" providerId="ADAL" clId="{83FF8062-202C-4766-8BEB-380B0CC5A041}" dt="2026-10-23T09:13:54.796" v="1625" actId="22"/>
          <ac:picMkLst>
            <pc:docMk/>
            <pc:sldMk cId="1610994730" sldId="1097"/>
            <ac:picMk id="5" creationId="{C85E74D6-B5BB-3F20-E8F7-D0763FFDE3D5}"/>
          </ac:picMkLst>
        </pc:picChg>
        <pc:picChg chg="add mod">
          <ac:chgData name="Michaelsen, Børje" userId="c36523e3-11ed-4011-9a41-1983019c0634" providerId="ADAL" clId="{83FF8062-202C-4766-8BEB-380B0CC5A041}" dt="2026-10-23T07:59:19.397" v="1565" actId="1036"/>
          <ac:picMkLst>
            <pc:docMk/>
            <pc:sldMk cId="1610994730" sldId="1097"/>
            <ac:picMk id="8" creationId="{4E32E33F-6F4E-41DB-CEB9-7D534C4534B2}"/>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181"/>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Froland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35</c:v>
                </c:pt>
                <c:pt idx="1">
                  <c:v>31</c:v>
                </c:pt>
                <c:pt idx="2">
                  <c:v>10</c:v>
                </c:pt>
                <c:pt idx="3">
                  <c:v>21</c:v>
                </c:pt>
                <c:pt idx="4">
                  <c:v>37</c:v>
                </c:pt>
                <c:pt idx="5">
                  <c:v>17</c:v>
                </c:pt>
                <c:pt idx="6">
                  <c:v>26</c:v>
                </c:pt>
                <c:pt idx="7">
                  <c:v>18</c:v>
                </c:pt>
                <c:pt idx="8">
                  <c:v>7</c:v>
                </c:pt>
                <c:pt idx="9">
                  <c:v>3</c:v>
                </c:pt>
                <c:pt idx="10">
                  <c:v>2</c:v>
                </c:pt>
                <c:pt idx="11">
                  <c:v>9</c:v>
                </c:pt>
                <c:pt idx="12">
                  <c:v>14</c:v>
                </c:pt>
                <c:pt idx="13">
                  <c:v>14</c:v>
                </c:pt>
                <c:pt idx="14">
                  <c:v>13</c:v>
                </c:pt>
                <c:pt idx="15">
                  <c:v>12</c:v>
                </c:pt>
              </c:numCache>
            </c:numRef>
          </c:val>
          <c:smooth val="1"/>
          <c:extLst>
            <c:ext xmlns:c16="http://schemas.microsoft.com/office/drawing/2014/chart" uri="{C3380CC4-5D6E-409C-BE32-E72D297353CC}">
              <c16:uniqueId val="{00000000-E600-4A9D-BDD4-6F05341E26FA}"/>
            </c:ext>
          </c:extLst>
        </c:ser>
        <c:ser>
          <c:idx val="1"/>
          <c:order val="1"/>
          <c:tx>
            <c:strRef>
              <c:f>'Pivot kommuner'!$C$1:$C$3</c:f>
              <c:strCache>
                <c:ptCount val="1"/>
                <c:pt idx="0">
                  <c:v>Netto innlands - Froland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42</c:v>
                </c:pt>
                <c:pt idx="1">
                  <c:v>48</c:v>
                </c:pt>
                <c:pt idx="2">
                  <c:v>49</c:v>
                </c:pt>
                <c:pt idx="3">
                  <c:v>18</c:v>
                </c:pt>
                <c:pt idx="4">
                  <c:v>54</c:v>
                </c:pt>
                <c:pt idx="5">
                  <c:v>27</c:v>
                </c:pt>
                <c:pt idx="6">
                  <c:v>59</c:v>
                </c:pt>
                <c:pt idx="7">
                  <c:v>96</c:v>
                </c:pt>
                <c:pt idx="8">
                  <c:v>16</c:v>
                </c:pt>
                <c:pt idx="9">
                  <c:v>21</c:v>
                </c:pt>
                <c:pt idx="10">
                  <c:v>-19</c:v>
                </c:pt>
                <c:pt idx="11">
                  <c:v>-6</c:v>
                </c:pt>
                <c:pt idx="12">
                  <c:v>43</c:v>
                </c:pt>
                <c:pt idx="13">
                  <c:v>41</c:v>
                </c:pt>
                <c:pt idx="14">
                  <c:v>41</c:v>
                </c:pt>
                <c:pt idx="15">
                  <c:v>41</c:v>
                </c:pt>
              </c:numCache>
            </c:numRef>
          </c:val>
          <c:smooth val="1"/>
          <c:extLst>
            <c:ext xmlns:c16="http://schemas.microsoft.com/office/drawing/2014/chart" uri="{C3380CC4-5D6E-409C-BE32-E72D297353CC}">
              <c16:uniqueId val="{00000001-E600-4A9D-BDD4-6F05341E26FA}"/>
            </c:ext>
          </c:extLst>
        </c:ser>
        <c:ser>
          <c:idx val="2"/>
          <c:order val="2"/>
          <c:tx>
            <c:strRef>
              <c:f>'Pivot kommuner'!$D$1:$D$3</c:f>
              <c:strCache>
                <c:ptCount val="1"/>
                <c:pt idx="0">
                  <c:v>Netto innvandring - Froland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9</c:v>
                </c:pt>
                <c:pt idx="1">
                  <c:v>12</c:v>
                </c:pt>
                <c:pt idx="2">
                  <c:v>18</c:v>
                </c:pt>
                <c:pt idx="3">
                  <c:v>14</c:v>
                </c:pt>
                <c:pt idx="4">
                  <c:v>15</c:v>
                </c:pt>
                <c:pt idx="5">
                  <c:v>8</c:v>
                </c:pt>
                <c:pt idx="6">
                  <c:v>10</c:v>
                </c:pt>
                <c:pt idx="7">
                  <c:v>12</c:v>
                </c:pt>
                <c:pt idx="8">
                  <c:v>8</c:v>
                </c:pt>
                <c:pt idx="9">
                  <c:v>-3</c:v>
                </c:pt>
                <c:pt idx="10">
                  <c:v>0</c:v>
                </c:pt>
                <c:pt idx="11">
                  <c:v>2</c:v>
                </c:pt>
                <c:pt idx="12">
                  <c:v>4</c:v>
                </c:pt>
                <c:pt idx="13">
                  <c:v>4</c:v>
                </c:pt>
                <c:pt idx="14">
                  <c:v>4</c:v>
                </c:pt>
                <c:pt idx="15">
                  <c:v>3</c:v>
                </c:pt>
              </c:numCache>
            </c:numRef>
          </c:val>
          <c:smooth val="1"/>
          <c:extLst>
            <c:ext xmlns:c16="http://schemas.microsoft.com/office/drawing/2014/chart" uri="{C3380CC4-5D6E-409C-BE32-E72D297353CC}">
              <c16:uniqueId val="{00000002-E600-4A9D-BDD4-6F05341E26FA}"/>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Froland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5532</c:v>
                </c:pt>
                <c:pt idx="1">
                  <c:v>5618</c:v>
                </c:pt>
                <c:pt idx="2">
                  <c:v>5713</c:v>
                </c:pt>
                <c:pt idx="3">
                  <c:v>5790</c:v>
                </c:pt>
                <c:pt idx="4">
                  <c:v>5845</c:v>
                </c:pt>
                <c:pt idx="5">
                  <c:v>5951</c:v>
                </c:pt>
                <c:pt idx="6">
                  <c:v>6004</c:v>
                </c:pt>
                <c:pt idx="7">
                  <c:v>6098</c:v>
                </c:pt>
                <c:pt idx="8">
                  <c:v>6174</c:v>
                </c:pt>
                <c:pt idx="9">
                  <c:v>6236</c:v>
                </c:pt>
                <c:pt idx="10">
                  <c:v>6260</c:v>
                </c:pt>
                <c:pt idx="11">
                  <c:v>6299</c:v>
                </c:pt>
                <c:pt idx="12">
                  <c:v>6360</c:v>
                </c:pt>
                <c:pt idx="13">
                  <c:v>6421</c:v>
                </c:pt>
                <c:pt idx="14">
                  <c:v>6480</c:v>
                </c:pt>
                <c:pt idx="15">
                  <c:v>6538</c:v>
                </c:pt>
              </c:numCache>
            </c:numRef>
          </c:val>
          <c:smooth val="0"/>
          <c:extLst>
            <c:ext xmlns:c16="http://schemas.microsoft.com/office/drawing/2014/chart" uri="{C3380CC4-5D6E-409C-BE32-E72D297353CC}">
              <c16:uniqueId val="{00000003-E600-4A9D-BDD4-6F05341E26FA}"/>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18</c:v>
                </c:pt>
                <c:pt idx="1">
                  <c:v>10</c:v>
                </c:pt>
                <c:pt idx="2">
                  <c:v>15</c:v>
                </c:pt>
                <c:pt idx="3">
                  <c:v>5</c:v>
                </c:pt>
                <c:pt idx="4">
                  <c:v>9</c:v>
                </c:pt>
                <c:pt idx="5">
                  <c:v>17</c:v>
                </c:pt>
              </c:numCache>
            </c:numRef>
          </c:val>
          <c:extLst>
            <c:ext xmlns:c16="http://schemas.microsoft.com/office/drawing/2014/chart" uri="{C3380CC4-5D6E-409C-BE32-E72D297353CC}">
              <c16:uniqueId val="{00000000-6716-4130-8D32-C8F2D4543157}"/>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17</c:v>
                </c:pt>
                <c:pt idx="1">
                  <c:v>49</c:v>
                </c:pt>
                <c:pt idx="2">
                  <c:v>4</c:v>
                </c:pt>
                <c:pt idx="3">
                  <c:v>7</c:v>
                </c:pt>
                <c:pt idx="4">
                  <c:v>8</c:v>
                </c:pt>
                <c:pt idx="5">
                  <c:v>14</c:v>
                </c:pt>
              </c:numCache>
            </c:numRef>
          </c:val>
          <c:extLst>
            <c:ext xmlns:c16="http://schemas.microsoft.com/office/drawing/2014/chart" uri="{C3380CC4-5D6E-409C-BE32-E72D297353CC}">
              <c16:uniqueId val="{00000001-6716-4130-8D32-C8F2D4543157}"/>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6716-4130-8D32-C8F2D4543157}"/>
                </c:ext>
              </c:extLst>
            </c:dLbl>
            <c:dLbl>
              <c:idx val="3"/>
              <c:delete val="1"/>
              <c:extLst>
                <c:ext xmlns:c15="http://schemas.microsoft.com/office/drawing/2012/chart" uri="{CE6537A1-D6FC-4f65-9D91-7224C49458BB}"/>
                <c:ext xmlns:c16="http://schemas.microsoft.com/office/drawing/2014/chart" uri="{C3380CC4-5D6E-409C-BE32-E72D297353CC}">
                  <c16:uniqueId val="{00000008-6716-4130-8D32-C8F2D4543157}"/>
                </c:ext>
              </c:extLst>
            </c:dLbl>
            <c:dLbl>
              <c:idx val="4"/>
              <c:delete val="1"/>
              <c:extLst>
                <c:ext xmlns:c15="http://schemas.microsoft.com/office/drawing/2012/chart" uri="{CE6537A1-D6FC-4f65-9D91-7224C49458BB}"/>
                <c:ext xmlns:c16="http://schemas.microsoft.com/office/drawing/2014/chart" uri="{C3380CC4-5D6E-409C-BE32-E72D297353CC}">
                  <c16:uniqueId val="{00000009-6716-4130-8D32-C8F2D4543157}"/>
                </c:ext>
              </c:extLst>
            </c:dLbl>
            <c:dLbl>
              <c:idx val="5"/>
              <c:delete val="1"/>
              <c:extLst>
                <c:ext xmlns:c15="http://schemas.microsoft.com/office/drawing/2012/chart" uri="{CE6537A1-D6FC-4f65-9D91-7224C49458BB}"/>
                <c:ext xmlns:c16="http://schemas.microsoft.com/office/drawing/2014/chart" uri="{C3380CC4-5D6E-409C-BE32-E72D297353CC}">
                  <c16:uniqueId val="{0000000A-6716-4130-8D32-C8F2D454315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8</c:v>
                </c:pt>
                <c:pt idx="1">
                  <c:v>0</c:v>
                </c:pt>
                <c:pt idx="2">
                  <c:v>6</c:v>
                </c:pt>
                <c:pt idx="3">
                  <c:v>0</c:v>
                </c:pt>
                <c:pt idx="4">
                  <c:v>0</c:v>
                </c:pt>
                <c:pt idx="5">
                  <c:v>0</c:v>
                </c:pt>
              </c:numCache>
            </c:numRef>
          </c:val>
          <c:extLst>
            <c:ext xmlns:c16="http://schemas.microsoft.com/office/drawing/2014/chart" uri="{C3380CC4-5D6E-409C-BE32-E72D297353CC}">
              <c16:uniqueId val="{00000002-6716-4130-8D32-C8F2D4543157}"/>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716-4130-8D32-C8F2D4543157}"/>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716-4130-8D32-C8F2D454315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8</c:v>
                </c:pt>
                <c:pt idx="1">
                  <c:v>0</c:v>
                </c:pt>
                <c:pt idx="2">
                  <c:v>3</c:v>
                </c:pt>
                <c:pt idx="3">
                  <c:v>0</c:v>
                </c:pt>
                <c:pt idx="4">
                  <c:v>6</c:v>
                </c:pt>
                <c:pt idx="5">
                  <c:v>0</c:v>
                </c:pt>
              </c:numCache>
            </c:numRef>
          </c:val>
          <c:extLst>
            <c:ext xmlns:c16="http://schemas.microsoft.com/office/drawing/2014/chart" uri="{C3380CC4-5D6E-409C-BE32-E72D297353CC}">
              <c16:uniqueId val="{00000005-6716-4130-8D32-C8F2D4543157}"/>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36"/>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Froland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4</c:v>
                </c:pt>
                <c:pt idx="1">
                  <c:v>7</c:v>
                </c:pt>
                <c:pt idx="2">
                  <c:v>1</c:v>
                </c:pt>
                <c:pt idx="3">
                  <c:v>76</c:v>
                </c:pt>
                <c:pt idx="4">
                  <c:v>7</c:v>
                </c:pt>
                <c:pt idx="5">
                  <c:v>5</c:v>
                </c:pt>
              </c:numCache>
            </c:numRef>
          </c:val>
          <c:extLst>
            <c:ext xmlns:c16="http://schemas.microsoft.com/office/drawing/2014/chart" uri="{C3380CC4-5D6E-409C-BE32-E72D297353CC}">
              <c16:uniqueId val="{00000000-B01B-48B2-96F5-28146288A9D9}"/>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B01B-48B2-96F5-28146288A9D9}"/>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29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3</c:v>
                </c:pt>
                <c:pt idx="1">
                  <c:v>4</c:v>
                </c:pt>
                <c:pt idx="2">
                  <c:v>4</c:v>
                </c:pt>
                <c:pt idx="3">
                  <c:v>6</c:v>
                </c:pt>
                <c:pt idx="4">
                  <c:v>6</c:v>
                </c:pt>
                <c:pt idx="5">
                  <c:v>8</c:v>
                </c:pt>
              </c:numCache>
            </c:numRef>
          </c:val>
          <c:extLst>
            <c:ext xmlns:c16="http://schemas.microsoft.com/office/drawing/2014/chart" uri="{C3380CC4-5D6E-409C-BE32-E72D297353CC}">
              <c16:uniqueId val="{00000000-66D1-4F59-938F-94B6733C8722}"/>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583</c:v>
                </c:pt>
                <c:pt idx="1">
                  <c:v>609</c:v>
                </c:pt>
                <c:pt idx="2">
                  <c:v>600</c:v>
                </c:pt>
                <c:pt idx="3">
                  <c:v>642</c:v>
                </c:pt>
                <c:pt idx="4">
                  <c:v>610</c:v>
                </c:pt>
                <c:pt idx="5">
                  <c:v>575</c:v>
                </c:pt>
              </c:numCache>
            </c:numRef>
          </c:val>
          <c:extLst>
            <c:ext xmlns:c16="http://schemas.microsoft.com/office/drawing/2014/chart" uri="{C3380CC4-5D6E-409C-BE32-E72D297353CC}">
              <c16:uniqueId val="{00000001-66D1-4F59-938F-94B6733C8722}"/>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23</c:v>
                </c:pt>
                <c:pt idx="1">
                  <c:v>20</c:v>
                </c:pt>
                <c:pt idx="2">
                  <c:v>18</c:v>
                </c:pt>
                <c:pt idx="3">
                  <c:v>17</c:v>
                </c:pt>
                <c:pt idx="4">
                  <c:v>48</c:v>
                </c:pt>
                <c:pt idx="5">
                  <c:v>47</c:v>
                </c:pt>
              </c:numCache>
            </c:numRef>
          </c:val>
          <c:extLst>
            <c:ext xmlns:c16="http://schemas.microsoft.com/office/drawing/2014/chart" uri="{C3380CC4-5D6E-409C-BE32-E72D297353CC}">
              <c16:uniqueId val="{00000002-66D1-4F59-938F-94B6733C8722}"/>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1048</c:v>
                </c:pt>
                <c:pt idx="1">
                  <c:v>1152</c:v>
                </c:pt>
                <c:pt idx="2">
                  <c:v>1161</c:v>
                </c:pt>
                <c:pt idx="3">
                  <c:v>1271</c:v>
                </c:pt>
                <c:pt idx="4">
                  <c:v>1237</c:v>
                </c:pt>
                <c:pt idx="5">
                  <c:v>1156</c:v>
                </c:pt>
              </c:numCache>
            </c:numRef>
          </c:val>
          <c:extLst>
            <c:ext xmlns:c16="http://schemas.microsoft.com/office/drawing/2014/chart" uri="{C3380CC4-5D6E-409C-BE32-E72D297353CC}">
              <c16:uniqueId val="{00000003-66D1-4F59-938F-94B6733C8722}"/>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66D1-4F59-938F-94B6733C8722}"/>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66D1-4F59-938F-94B6733C8722}"/>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66D1-4F59-938F-94B6733C8722}"/>
              </c:ext>
            </c:extLst>
          </c:dPt>
          <c:dPt>
            <c:idx val="3"/>
            <c:invertIfNegative val="0"/>
            <c:bubble3D val="0"/>
            <c:extLst>
              <c:ext xmlns:c16="http://schemas.microsoft.com/office/drawing/2014/chart" uri="{C3380CC4-5D6E-409C-BE32-E72D297353CC}">
                <c16:uniqueId val="{0000000A-66D1-4F59-938F-94B6733C8722}"/>
              </c:ext>
            </c:extLst>
          </c:dPt>
          <c:dPt>
            <c:idx val="4"/>
            <c:invertIfNegative val="0"/>
            <c:bubble3D val="0"/>
            <c:extLst>
              <c:ext xmlns:c16="http://schemas.microsoft.com/office/drawing/2014/chart" uri="{C3380CC4-5D6E-409C-BE32-E72D297353CC}">
                <c16:uniqueId val="{0000000B-66D1-4F59-938F-94B6733C8722}"/>
              </c:ext>
            </c:extLst>
          </c:dPt>
          <c:dPt>
            <c:idx val="5"/>
            <c:invertIfNegative val="0"/>
            <c:bubble3D val="0"/>
            <c:extLst>
              <c:ext xmlns:c16="http://schemas.microsoft.com/office/drawing/2014/chart" uri="{C3380CC4-5D6E-409C-BE32-E72D297353CC}">
                <c16:uniqueId val="{0000000C-66D1-4F59-938F-94B6733C8722}"/>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6D1-4F59-938F-94B6733C8722}"/>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6D1-4F59-938F-94B6733C8722}"/>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6D1-4F59-938F-94B6733C872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87</c:v>
                </c:pt>
                <c:pt idx="1">
                  <c:v>234</c:v>
                </c:pt>
                <c:pt idx="2">
                  <c:v>239</c:v>
                </c:pt>
                <c:pt idx="3">
                  <c:v>246</c:v>
                </c:pt>
                <c:pt idx="4">
                  <c:v>245</c:v>
                </c:pt>
                <c:pt idx="5">
                  <c:v>239</c:v>
                </c:pt>
              </c:numCache>
            </c:numRef>
          </c:val>
          <c:extLst>
            <c:ext xmlns:c16="http://schemas.microsoft.com/office/drawing/2014/chart" uri="{C3380CC4-5D6E-409C-BE32-E72D297353CC}">
              <c16:uniqueId val="{0000000D-66D1-4F59-938F-94B6733C8722}"/>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0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B286-4882-AFFA-80D6971736BA}"/>
              </c:ext>
            </c:extLst>
          </c:dPt>
          <c:dPt>
            <c:idx val="1"/>
            <c:bubble3D val="0"/>
            <c:spPr>
              <a:solidFill>
                <a:schemeClr val="accent2"/>
              </a:solidFill>
              <a:ln>
                <a:noFill/>
              </a:ln>
              <a:effectLst/>
            </c:spPr>
            <c:extLst>
              <c:ext xmlns:c16="http://schemas.microsoft.com/office/drawing/2014/chart" uri="{C3380CC4-5D6E-409C-BE32-E72D297353CC}">
                <c16:uniqueId val="{00000003-B286-4882-AFFA-80D6971736BA}"/>
              </c:ext>
            </c:extLst>
          </c:dPt>
          <c:dPt>
            <c:idx val="2"/>
            <c:bubble3D val="0"/>
            <c:spPr>
              <a:solidFill>
                <a:schemeClr val="accent3"/>
              </a:solidFill>
              <a:ln>
                <a:noFill/>
              </a:ln>
              <a:effectLst/>
            </c:spPr>
            <c:extLst>
              <c:ext xmlns:c16="http://schemas.microsoft.com/office/drawing/2014/chart" uri="{C3380CC4-5D6E-409C-BE32-E72D297353CC}">
                <c16:uniqueId val="{00000005-B286-4882-AFFA-80D6971736BA}"/>
              </c:ext>
            </c:extLst>
          </c:dPt>
          <c:dPt>
            <c:idx val="3"/>
            <c:bubble3D val="0"/>
            <c:spPr>
              <a:solidFill>
                <a:schemeClr val="accent4"/>
              </a:solidFill>
              <a:ln>
                <a:noFill/>
              </a:ln>
              <a:effectLst/>
            </c:spPr>
            <c:extLst>
              <c:ext xmlns:c16="http://schemas.microsoft.com/office/drawing/2014/chart" uri="{C3380CC4-5D6E-409C-BE32-E72D297353CC}">
                <c16:uniqueId val="{00000007-B286-4882-AFFA-80D6971736BA}"/>
              </c:ext>
            </c:extLst>
          </c:dPt>
          <c:dPt>
            <c:idx val="4"/>
            <c:bubble3D val="0"/>
            <c:spPr>
              <a:solidFill>
                <a:schemeClr val="accent5"/>
              </a:solidFill>
              <a:ln>
                <a:noFill/>
              </a:ln>
              <a:effectLst/>
            </c:spPr>
            <c:extLst>
              <c:ext xmlns:c16="http://schemas.microsoft.com/office/drawing/2014/chart" uri="{C3380CC4-5D6E-409C-BE32-E72D297353CC}">
                <c16:uniqueId val="{00000009-B286-4882-AFFA-80D6971736BA}"/>
              </c:ext>
            </c:extLst>
          </c:dPt>
          <c:dLbls>
            <c:dLbl>
              <c:idx val="0"/>
              <c:delete val="1"/>
              <c:extLst>
                <c:ext xmlns:c15="http://schemas.microsoft.com/office/drawing/2012/chart" uri="{CE6537A1-D6FC-4f65-9D91-7224C49458BB}"/>
                <c:ext xmlns:c16="http://schemas.microsoft.com/office/drawing/2014/chart" uri="{C3380CC4-5D6E-409C-BE32-E72D297353CC}">
                  <c16:uniqueId val="{00000001-B286-4882-AFFA-80D6971736BA}"/>
                </c:ext>
              </c:extLst>
            </c:dLbl>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286-4882-AFFA-80D6971736BA}"/>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8</c:v>
                </c:pt>
                <c:pt idx="1">
                  <c:v>575</c:v>
                </c:pt>
                <c:pt idx="2">
                  <c:v>47</c:v>
                </c:pt>
                <c:pt idx="3">
                  <c:v>1156</c:v>
                </c:pt>
                <c:pt idx="4">
                  <c:v>239</c:v>
                </c:pt>
              </c:numCache>
            </c:numRef>
          </c:val>
          <c:extLst>
            <c:ext xmlns:c16="http://schemas.microsoft.com/office/drawing/2014/chart" uri="{C3380CC4-5D6E-409C-BE32-E72D297353CC}">
              <c16:uniqueId val="{0000000A-B286-4882-AFFA-80D6971736B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1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10 Næringsmiddelindustri</c:v>
                </c:pt>
              </c:strCache>
            </c:strRef>
          </c:tx>
          <c:spPr>
            <a:ln w="25400"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14</c:v>
                </c:pt>
                <c:pt idx="1">
                  <c:v>20</c:v>
                </c:pt>
                <c:pt idx="2">
                  <c:v>15</c:v>
                </c:pt>
                <c:pt idx="3">
                  <c:v>16</c:v>
                </c:pt>
                <c:pt idx="4">
                  <c:v>17</c:v>
                </c:pt>
                <c:pt idx="5">
                  <c:v>20</c:v>
                </c:pt>
                <c:pt idx="6">
                  <c:v>23</c:v>
                </c:pt>
              </c:numCache>
            </c:numRef>
          </c:val>
          <c:smooth val="0"/>
          <c:extLst>
            <c:ext xmlns:c16="http://schemas.microsoft.com/office/drawing/2014/chart" uri="{C3380CC4-5D6E-409C-BE32-E72D297353CC}">
              <c16:uniqueId val="{00000000-0CD6-4D61-9353-3CE53012B878}"/>
            </c:ext>
          </c:extLst>
        </c:ser>
        <c:ser>
          <c:idx val="3"/>
          <c:order val="1"/>
          <c:tx>
            <c:strRef>
              <c:f>'pivot 2 siffer'!$C$4:$C$5</c:f>
              <c:strCache>
                <c:ptCount val="1"/>
                <c:pt idx="0">
                  <c:v>33 Maskinreparasjon og -installasjon</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12</c:v>
                </c:pt>
                <c:pt idx="1">
                  <c:v>11</c:v>
                </c:pt>
                <c:pt idx="2">
                  <c:v>14</c:v>
                </c:pt>
                <c:pt idx="3">
                  <c:v>12</c:v>
                </c:pt>
                <c:pt idx="4">
                  <c:v>14</c:v>
                </c:pt>
                <c:pt idx="5">
                  <c:v>14</c:v>
                </c:pt>
                <c:pt idx="6">
                  <c:v>18</c:v>
                </c:pt>
              </c:numCache>
            </c:numRef>
          </c:val>
          <c:smooth val="0"/>
          <c:extLst>
            <c:ext xmlns:c16="http://schemas.microsoft.com/office/drawing/2014/chart" uri="{C3380CC4-5D6E-409C-BE32-E72D297353CC}">
              <c16:uniqueId val="{00000001-0CD6-4D61-9353-3CE53012B878}"/>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54</c:v>
                </c:pt>
                <c:pt idx="1">
                  <c:v>52</c:v>
                </c:pt>
                <c:pt idx="2">
                  <c:v>46</c:v>
                </c:pt>
                <c:pt idx="3">
                  <c:v>51</c:v>
                </c:pt>
                <c:pt idx="4">
                  <c:v>46</c:v>
                </c:pt>
                <c:pt idx="5">
                  <c:v>45</c:v>
                </c:pt>
                <c:pt idx="6">
                  <c:v>46</c:v>
                </c:pt>
              </c:numCache>
            </c:numRef>
          </c:val>
          <c:smooth val="0"/>
          <c:extLst>
            <c:ext xmlns:c16="http://schemas.microsoft.com/office/drawing/2014/chart" uri="{C3380CC4-5D6E-409C-BE32-E72D297353CC}">
              <c16:uniqueId val="{00000002-0CD6-4D61-9353-3CE53012B878}"/>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243</c:v>
                </c:pt>
                <c:pt idx="1">
                  <c:v>263</c:v>
                </c:pt>
                <c:pt idx="2">
                  <c:v>302</c:v>
                </c:pt>
                <c:pt idx="3">
                  <c:v>326</c:v>
                </c:pt>
                <c:pt idx="4">
                  <c:v>330</c:v>
                </c:pt>
                <c:pt idx="5">
                  <c:v>305</c:v>
                </c:pt>
                <c:pt idx="6">
                  <c:v>212</c:v>
                </c:pt>
              </c:numCache>
            </c:numRef>
          </c:val>
          <c:smooth val="0"/>
          <c:extLst>
            <c:ext xmlns:c16="http://schemas.microsoft.com/office/drawing/2014/chart" uri="{C3380CC4-5D6E-409C-BE32-E72D297353CC}">
              <c16:uniqueId val="{00000003-0CD6-4D61-9353-3CE53012B878}"/>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30"/>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Froland</c:v>
                </c:pt>
              </c:strCache>
            </c:strRef>
          </c:cat>
          <c:val>
            <c:numRef>
              <c:f>Pivot_2026!$B$5:$B$7</c:f>
              <c:numCache>
                <c:formatCode>General</c:formatCode>
                <c:ptCount val="2"/>
                <c:pt idx="0">
                  <c:v>42.8</c:v>
                </c:pt>
                <c:pt idx="1">
                  <c:v>40.6</c:v>
                </c:pt>
              </c:numCache>
            </c:numRef>
          </c:val>
          <c:extLst>
            <c:ext xmlns:c16="http://schemas.microsoft.com/office/drawing/2014/chart" uri="{C3380CC4-5D6E-409C-BE32-E72D297353CC}">
              <c16:uniqueId val="{00000000-EC64-4057-BC1B-45C69AB26604}"/>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Froland</c:v>
                </c:pt>
              </c:strCache>
            </c:strRef>
          </c:cat>
          <c:val>
            <c:numRef>
              <c:f>Pivot_2026!$C$5:$C$7</c:f>
              <c:numCache>
                <c:formatCode>General</c:formatCode>
                <c:ptCount val="2"/>
                <c:pt idx="0">
                  <c:v>41.5</c:v>
                </c:pt>
                <c:pt idx="1">
                  <c:v>41.4</c:v>
                </c:pt>
              </c:numCache>
            </c:numRef>
          </c:val>
          <c:extLst>
            <c:ext xmlns:c16="http://schemas.microsoft.com/office/drawing/2014/chart" uri="{C3380CC4-5D6E-409C-BE32-E72D297353CC}">
              <c16:uniqueId val="{00000001-EC64-4057-BC1B-45C69AB26604}"/>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Froland</c:v>
                </c:pt>
              </c:strCache>
            </c:strRef>
          </c:cat>
          <c:val>
            <c:numRef>
              <c:f>Pivot_2026!$D$5:$D$7</c:f>
              <c:numCache>
                <c:formatCode>General</c:formatCode>
                <c:ptCount val="2"/>
                <c:pt idx="0">
                  <c:v>41.6</c:v>
                </c:pt>
                <c:pt idx="1">
                  <c:v>41.2</c:v>
                </c:pt>
              </c:numCache>
            </c:numRef>
          </c:val>
          <c:extLst>
            <c:ext xmlns:c16="http://schemas.microsoft.com/office/drawing/2014/chart" uri="{C3380CC4-5D6E-409C-BE32-E72D297353CC}">
              <c16:uniqueId val="{00000002-EC64-4057-BC1B-45C69AB26604}"/>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Froland</c:v>
                </c:pt>
              </c:strCache>
            </c:strRef>
          </c:cat>
          <c:val>
            <c:numRef>
              <c:f>Pivot_2026!$E$5:$E$7</c:f>
              <c:numCache>
                <c:formatCode>General</c:formatCode>
                <c:ptCount val="2"/>
                <c:pt idx="0">
                  <c:v>42</c:v>
                </c:pt>
                <c:pt idx="1">
                  <c:v>41</c:v>
                </c:pt>
              </c:numCache>
            </c:numRef>
          </c:val>
          <c:extLst>
            <c:ext xmlns:c16="http://schemas.microsoft.com/office/drawing/2014/chart" uri="{C3380CC4-5D6E-409C-BE32-E72D297353CC}">
              <c16:uniqueId val="{00000003-EC64-4057-BC1B-45C69AB26604}"/>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Froland</c:v>
                </c:pt>
              </c:strCache>
            </c:strRef>
          </c:cat>
          <c:val>
            <c:numRef>
              <c:f>Pivot_2026!$F$5:$F$7</c:f>
              <c:numCache>
                <c:formatCode>General</c:formatCode>
                <c:ptCount val="2"/>
                <c:pt idx="0">
                  <c:v>42.2</c:v>
                </c:pt>
                <c:pt idx="1">
                  <c:v>41.6</c:v>
                </c:pt>
              </c:numCache>
            </c:numRef>
          </c:val>
          <c:extLst>
            <c:ext xmlns:c16="http://schemas.microsoft.com/office/drawing/2014/chart" uri="{C3380CC4-5D6E-409C-BE32-E72D297353CC}">
              <c16:uniqueId val="{00000004-EC64-4057-BC1B-45C69AB26604}"/>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0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Fullføring </a:t>
            </a:r>
            <a:r>
              <a:rPr lang="nb-NO" sz="1400" b="0" dirty="0">
                <a:solidFill>
                  <a:sysClr val="windowText" lastClr="000000"/>
                </a:solidFill>
                <a:latin typeface="Arial" panose="020B0604020202020204" pitchFamily="34" charset="0"/>
                <a:cs typeface="Arial" panose="020B0604020202020204" pitchFamily="34" charset="0"/>
              </a:rPr>
              <a:t> </a:t>
            </a:r>
            <a:r>
              <a:rPr lang="nb-NO" b="0" dirty="0" err="1">
                <a:solidFill>
                  <a:sysClr val="windowText" lastClr="000000"/>
                </a:solidFill>
                <a:latin typeface="Arial" panose="020B0604020202020204" pitchFamily="34" charset="0"/>
                <a:cs typeface="Arial" panose="020B0604020202020204" pitchFamily="34" charset="0"/>
              </a:rPr>
              <a:t>vgo</a:t>
            </a:r>
            <a:r>
              <a:rPr lang="nb-NO" b="0" dirty="0">
                <a:solidFill>
                  <a:sysClr val="windowText" lastClr="000000"/>
                </a:solidFill>
                <a:latin typeface="Arial" panose="020B0604020202020204" pitchFamily="34" charset="0"/>
                <a:cs typeface="Arial" panose="020B0604020202020204" pitchFamily="34" charset="0"/>
              </a:rPr>
              <a:t>,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dLbl>
          <c:idx val="0"/>
          <c:showLegendKey val="0"/>
          <c:showVal val="1"/>
          <c:showCatName val="0"/>
          <c:showSerName val="0"/>
          <c:showPercent val="0"/>
          <c:showBubbleSize val="0"/>
          <c:extLst>
            <c:ext xmlns:c15="http://schemas.microsoft.com/office/drawing/2012/chart" uri="{CE6537A1-D6FC-4f65-9D91-7224C49458BB}"/>
          </c:extLst>
        </c:dLbl>
      </c:pivotFmt>
      <c:pivotFmt>
        <c:idx val="35"/>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06A8-4FA5-8449-7125C5EE6EAA}"/>
            </c:ext>
          </c:extLst>
        </c:ser>
        <c:ser>
          <c:idx val="1"/>
          <c:order val="1"/>
          <c:tx>
            <c:strRef>
              <c:f>'Pivot - bruk denne'!$C$5:$C$6</c:f>
              <c:strCache>
                <c:ptCount val="1"/>
                <c:pt idx="0">
                  <c:v>Froland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70.900000000000006</c:v>
                </c:pt>
                <c:pt idx="1">
                  <c:v>75</c:v>
                </c:pt>
                <c:pt idx="2">
                  <c:v>73.2</c:v>
                </c:pt>
                <c:pt idx="3">
                  <c:v>82.2</c:v>
                </c:pt>
                <c:pt idx="4">
                  <c:v>77.2</c:v>
                </c:pt>
                <c:pt idx="5">
                  <c:v>78</c:v>
                </c:pt>
              </c:numCache>
            </c:numRef>
          </c:val>
          <c:extLst>
            <c:ext xmlns:c16="http://schemas.microsoft.com/office/drawing/2014/chart" uri="{C3380CC4-5D6E-409C-BE32-E72D297353CC}">
              <c16:uniqueId val="{00000001-06A8-4FA5-8449-7125C5EE6EAA}"/>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6"/>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2-1118-443B-ABC0-372876E69025}"/>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5715-48D0-B49D-87CDA211A7D3}"/>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5715-48D0-B49D-87CDA211A7D3}"/>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5715-48D0-B49D-87CDA211A7D3}"/>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E68D-4326-A177-717B929C680A}"/>
              </c:ext>
            </c:extLst>
          </c:dPt>
          <c:dPt>
            <c:idx val="1"/>
            <c:invertIfNegative val="0"/>
            <c:bubble3D val="0"/>
            <c:spPr>
              <a:solidFill>
                <a:srgbClr val="002060"/>
              </a:solidFill>
              <a:ln>
                <a:noFill/>
              </a:ln>
              <a:effectLst/>
            </c:spPr>
            <c:extLst>
              <c:ext xmlns:c16="http://schemas.microsoft.com/office/drawing/2014/chart" uri="{C3380CC4-5D6E-409C-BE32-E72D297353CC}">
                <c16:uniqueId val="{00000003-E68D-4326-A177-717B929C680A}"/>
              </c:ext>
            </c:extLst>
          </c:dPt>
          <c:dPt>
            <c:idx val="2"/>
            <c:invertIfNegative val="0"/>
            <c:bubble3D val="0"/>
            <c:spPr>
              <a:solidFill>
                <a:srgbClr val="002060"/>
              </a:solidFill>
              <a:ln>
                <a:noFill/>
              </a:ln>
              <a:effectLst/>
            </c:spPr>
            <c:extLst>
              <c:ext xmlns:c16="http://schemas.microsoft.com/office/drawing/2014/chart" uri="{C3380CC4-5D6E-409C-BE32-E72D297353CC}">
                <c16:uniqueId val="{00000005-E68D-4326-A177-717B929C680A}"/>
              </c:ext>
            </c:extLst>
          </c:dPt>
          <c:dPt>
            <c:idx val="3"/>
            <c:invertIfNegative val="0"/>
            <c:bubble3D val="0"/>
            <c:spPr>
              <a:solidFill>
                <a:srgbClr val="002060"/>
              </a:solidFill>
              <a:ln>
                <a:noFill/>
              </a:ln>
              <a:effectLst/>
            </c:spPr>
            <c:extLst>
              <c:ext xmlns:c16="http://schemas.microsoft.com/office/drawing/2014/chart" uri="{C3380CC4-5D6E-409C-BE32-E72D297353CC}">
                <c16:uniqueId val="{00000007-E68D-4326-A177-717B929C680A}"/>
              </c:ext>
            </c:extLst>
          </c:dPt>
          <c:dPt>
            <c:idx val="4"/>
            <c:invertIfNegative val="0"/>
            <c:bubble3D val="0"/>
            <c:spPr>
              <a:solidFill>
                <a:srgbClr val="002060"/>
              </a:solidFill>
              <a:ln>
                <a:noFill/>
              </a:ln>
              <a:effectLst/>
            </c:spPr>
            <c:extLst>
              <c:ext xmlns:c16="http://schemas.microsoft.com/office/drawing/2014/chart" uri="{C3380CC4-5D6E-409C-BE32-E72D297353CC}">
                <c16:uniqueId val="{00000009-E68D-4326-A177-717B929C680A}"/>
              </c:ext>
            </c:extLst>
          </c:dPt>
          <c:dPt>
            <c:idx val="5"/>
            <c:invertIfNegative val="0"/>
            <c:bubble3D val="0"/>
            <c:spPr>
              <a:solidFill>
                <a:srgbClr val="002060"/>
              </a:solidFill>
              <a:ln>
                <a:noFill/>
              </a:ln>
              <a:effectLst/>
            </c:spPr>
            <c:extLst>
              <c:ext xmlns:c16="http://schemas.microsoft.com/office/drawing/2014/chart" uri="{C3380CC4-5D6E-409C-BE32-E72D297353CC}">
                <c16:uniqueId val="{0000000B-E68D-4326-A177-717B929C680A}"/>
              </c:ext>
            </c:extLst>
          </c:dPt>
          <c:dPt>
            <c:idx val="6"/>
            <c:invertIfNegative val="0"/>
            <c:bubble3D val="0"/>
            <c:spPr>
              <a:solidFill>
                <a:srgbClr val="002060"/>
              </a:solidFill>
              <a:ln>
                <a:noFill/>
              </a:ln>
              <a:effectLst/>
            </c:spPr>
            <c:extLst>
              <c:ext xmlns:c16="http://schemas.microsoft.com/office/drawing/2014/chart" uri="{C3380CC4-5D6E-409C-BE32-E72D297353CC}">
                <c16:uniqueId val="{0000000D-E68D-4326-A177-717B929C680A}"/>
              </c:ext>
            </c:extLst>
          </c:dPt>
          <c:dPt>
            <c:idx val="7"/>
            <c:invertIfNegative val="0"/>
            <c:bubble3D val="0"/>
            <c:spPr>
              <a:solidFill>
                <a:srgbClr val="002060"/>
              </a:solidFill>
              <a:ln>
                <a:noFill/>
              </a:ln>
              <a:effectLst/>
            </c:spPr>
            <c:extLst>
              <c:ext xmlns:c16="http://schemas.microsoft.com/office/drawing/2014/chart" uri="{C3380CC4-5D6E-409C-BE32-E72D297353CC}">
                <c16:uniqueId val="{0000000F-E68D-4326-A177-717B929C680A}"/>
              </c:ext>
            </c:extLst>
          </c:dPt>
          <c:dPt>
            <c:idx val="8"/>
            <c:invertIfNegative val="0"/>
            <c:bubble3D val="0"/>
            <c:spPr>
              <a:solidFill>
                <a:srgbClr val="002060"/>
              </a:solidFill>
              <a:ln>
                <a:noFill/>
              </a:ln>
              <a:effectLst/>
            </c:spPr>
            <c:extLst>
              <c:ext xmlns:c16="http://schemas.microsoft.com/office/drawing/2014/chart" uri="{C3380CC4-5D6E-409C-BE32-E72D297353CC}">
                <c16:uniqueId val="{00000011-E68D-4326-A177-717B929C680A}"/>
              </c:ext>
            </c:extLst>
          </c:dPt>
          <c:dPt>
            <c:idx val="9"/>
            <c:invertIfNegative val="0"/>
            <c:bubble3D val="0"/>
            <c:spPr>
              <a:solidFill>
                <a:srgbClr val="002060"/>
              </a:solidFill>
              <a:ln>
                <a:noFill/>
              </a:ln>
              <a:effectLst/>
            </c:spPr>
            <c:extLst>
              <c:ext xmlns:c16="http://schemas.microsoft.com/office/drawing/2014/chart" uri="{C3380CC4-5D6E-409C-BE32-E72D297353CC}">
                <c16:uniqueId val="{00000013-E68D-4326-A177-717B929C680A}"/>
              </c:ext>
            </c:extLst>
          </c:dPt>
          <c:dPt>
            <c:idx val="10"/>
            <c:invertIfNegative val="0"/>
            <c:bubble3D val="0"/>
            <c:spPr>
              <a:solidFill>
                <a:srgbClr val="002060"/>
              </a:solidFill>
              <a:ln>
                <a:noFill/>
              </a:ln>
              <a:effectLst/>
            </c:spPr>
            <c:extLst>
              <c:ext xmlns:c16="http://schemas.microsoft.com/office/drawing/2014/chart" uri="{C3380CC4-5D6E-409C-BE32-E72D297353CC}">
                <c16:uniqueId val="{00000015-E68D-4326-A177-717B929C680A}"/>
              </c:ext>
            </c:extLst>
          </c:dPt>
          <c:dPt>
            <c:idx val="11"/>
            <c:invertIfNegative val="0"/>
            <c:bubble3D val="0"/>
            <c:spPr>
              <a:solidFill>
                <a:srgbClr val="002060"/>
              </a:solidFill>
              <a:ln>
                <a:noFill/>
              </a:ln>
              <a:effectLst/>
            </c:spPr>
            <c:extLst>
              <c:ext xmlns:c16="http://schemas.microsoft.com/office/drawing/2014/chart" uri="{C3380CC4-5D6E-409C-BE32-E72D297353CC}">
                <c16:uniqueId val="{00000017-E68D-4326-A177-717B929C680A}"/>
              </c:ext>
            </c:extLst>
          </c:dPt>
          <c:dPt>
            <c:idx val="12"/>
            <c:invertIfNegative val="0"/>
            <c:bubble3D val="0"/>
            <c:spPr>
              <a:solidFill>
                <a:srgbClr val="002060"/>
              </a:solidFill>
              <a:ln>
                <a:noFill/>
              </a:ln>
              <a:effectLst/>
            </c:spPr>
            <c:extLst>
              <c:ext xmlns:c16="http://schemas.microsoft.com/office/drawing/2014/chart" uri="{C3380CC4-5D6E-409C-BE32-E72D297353CC}">
                <c16:uniqueId val="{00000019-E68D-4326-A177-717B929C680A}"/>
              </c:ext>
            </c:extLst>
          </c:dPt>
          <c:dPt>
            <c:idx val="13"/>
            <c:invertIfNegative val="0"/>
            <c:bubble3D val="0"/>
            <c:spPr>
              <a:solidFill>
                <a:srgbClr val="002060"/>
              </a:solidFill>
              <a:ln>
                <a:noFill/>
              </a:ln>
              <a:effectLst/>
            </c:spPr>
            <c:extLst>
              <c:ext xmlns:c16="http://schemas.microsoft.com/office/drawing/2014/chart" uri="{C3380CC4-5D6E-409C-BE32-E72D297353CC}">
                <c16:uniqueId val="{0000001B-E68D-4326-A177-717B929C680A}"/>
              </c:ext>
            </c:extLst>
          </c:dPt>
          <c:dPt>
            <c:idx val="14"/>
            <c:invertIfNegative val="0"/>
            <c:bubble3D val="0"/>
            <c:spPr>
              <a:solidFill>
                <a:srgbClr val="FFC000"/>
              </a:solidFill>
              <a:ln>
                <a:noFill/>
              </a:ln>
              <a:effectLst/>
            </c:spPr>
            <c:extLst>
              <c:ext xmlns:c16="http://schemas.microsoft.com/office/drawing/2014/chart" uri="{C3380CC4-5D6E-409C-BE32-E72D297353CC}">
                <c16:uniqueId val="{0000001D-E68D-4326-A177-717B929C680A}"/>
              </c:ext>
            </c:extLst>
          </c:dPt>
          <c:dPt>
            <c:idx val="15"/>
            <c:invertIfNegative val="0"/>
            <c:bubble3D val="0"/>
            <c:spPr>
              <a:solidFill>
                <a:srgbClr val="00A9DA"/>
              </a:solidFill>
              <a:ln>
                <a:noFill/>
              </a:ln>
              <a:effectLst/>
            </c:spPr>
            <c:extLst>
              <c:ext xmlns:c16="http://schemas.microsoft.com/office/drawing/2014/chart" uri="{C3380CC4-5D6E-409C-BE32-E72D297353CC}">
                <c16:uniqueId val="{0000001F-E68D-4326-A177-717B929C680A}"/>
              </c:ext>
            </c:extLst>
          </c:dPt>
          <c:dPt>
            <c:idx val="16"/>
            <c:invertIfNegative val="0"/>
            <c:bubble3D val="0"/>
            <c:spPr>
              <a:solidFill>
                <a:srgbClr val="002060"/>
              </a:solidFill>
              <a:ln>
                <a:noFill/>
              </a:ln>
              <a:effectLst/>
            </c:spPr>
            <c:extLst>
              <c:ext xmlns:c16="http://schemas.microsoft.com/office/drawing/2014/chart" uri="{C3380CC4-5D6E-409C-BE32-E72D297353CC}">
                <c16:uniqueId val="{00000021-E68D-4326-A177-717B929C680A}"/>
              </c:ext>
            </c:extLst>
          </c:dPt>
          <c:dPt>
            <c:idx val="17"/>
            <c:invertIfNegative val="0"/>
            <c:bubble3D val="0"/>
            <c:spPr>
              <a:solidFill>
                <a:srgbClr val="002060"/>
              </a:solidFill>
              <a:ln>
                <a:noFill/>
              </a:ln>
              <a:effectLst/>
            </c:spPr>
            <c:extLst>
              <c:ext xmlns:c16="http://schemas.microsoft.com/office/drawing/2014/chart" uri="{C3380CC4-5D6E-409C-BE32-E72D297353CC}">
                <c16:uniqueId val="{00000023-E68D-4326-A177-717B929C680A}"/>
              </c:ext>
            </c:extLst>
          </c:dPt>
          <c:dPt>
            <c:idx val="18"/>
            <c:invertIfNegative val="0"/>
            <c:bubble3D val="0"/>
            <c:spPr>
              <a:solidFill>
                <a:srgbClr val="002060"/>
              </a:solidFill>
              <a:ln>
                <a:noFill/>
              </a:ln>
              <a:effectLst/>
            </c:spPr>
            <c:extLst>
              <c:ext xmlns:c16="http://schemas.microsoft.com/office/drawing/2014/chart" uri="{C3380CC4-5D6E-409C-BE32-E72D297353CC}">
                <c16:uniqueId val="{00000025-E68D-4326-A177-717B929C680A}"/>
              </c:ext>
            </c:extLst>
          </c:dPt>
          <c:dPt>
            <c:idx val="19"/>
            <c:invertIfNegative val="0"/>
            <c:bubble3D val="0"/>
            <c:spPr>
              <a:solidFill>
                <a:srgbClr val="002060"/>
              </a:solidFill>
              <a:ln>
                <a:noFill/>
              </a:ln>
              <a:effectLst/>
            </c:spPr>
            <c:extLst>
              <c:ext xmlns:c16="http://schemas.microsoft.com/office/drawing/2014/chart" uri="{C3380CC4-5D6E-409C-BE32-E72D297353CC}">
                <c16:uniqueId val="{00000027-E68D-4326-A177-717B929C680A}"/>
              </c:ext>
            </c:extLst>
          </c:dPt>
          <c:dPt>
            <c:idx val="20"/>
            <c:invertIfNegative val="0"/>
            <c:bubble3D val="0"/>
            <c:spPr>
              <a:solidFill>
                <a:srgbClr val="002060"/>
              </a:solidFill>
              <a:ln>
                <a:noFill/>
              </a:ln>
              <a:effectLst/>
            </c:spPr>
            <c:extLst>
              <c:ext xmlns:c16="http://schemas.microsoft.com/office/drawing/2014/chart" uri="{C3380CC4-5D6E-409C-BE32-E72D297353CC}">
                <c16:uniqueId val="{00000029-E68D-4326-A177-717B929C680A}"/>
              </c:ext>
            </c:extLst>
          </c:dPt>
          <c:dPt>
            <c:idx val="22"/>
            <c:invertIfNegative val="0"/>
            <c:bubble3D val="0"/>
            <c:spPr>
              <a:solidFill>
                <a:srgbClr val="002060"/>
              </a:solidFill>
              <a:ln>
                <a:noFill/>
              </a:ln>
              <a:effectLst/>
            </c:spPr>
            <c:extLst>
              <c:ext xmlns:c16="http://schemas.microsoft.com/office/drawing/2014/chart" uri="{C3380CC4-5D6E-409C-BE32-E72D297353CC}">
                <c16:uniqueId val="{0000002B-E68D-4326-A177-717B929C680A}"/>
              </c:ext>
            </c:extLst>
          </c:dPt>
          <c:dPt>
            <c:idx val="24"/>
            <c:invertIfNegative val="0"/>
            <c:bubble3D val="0"/>
            <c:spPr>
              <a:solidFill>
                <a:srgbClr val="002060"/>
              </a:solidFill>
              <a:ln>
                <a:noFill/>
              </a:ln>
              <a:effectLst/>
            </c:spPr>
            <c:extLst>
              <c:ext xmlns:c16="http://schemas.microsoft.com/office/drawing/2014/chart" uri="{C3380CC4-5D6E-409C-BE32-E72D297353CC}">
                <c16:uniqueId val="{0000002D-E68D-4326-A177-717B929C680A}"/>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E68D-4326-A177-717B929C680A}"/>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3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B02B-44B6-8F18-BF30C068DE95}"/>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B02B-44B6-8F18-BF30C068DE95}"/>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2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69.900000000000006</c:v>
                </c:pt>
                <c:pt idx="1">
                  <c:v>78.2</c:v>
                </c:pt>
                <c:pt idx="2">
                  <c:v>53.2</c:v>
                </c:pt>
                <c:pt idx="3">
                  <c:v>66.3</c:v>
                </c:pt>
              </c:numCache>
            </c:numRef>
          </c:val>
          <c:extLst>
            <c:ext xmlns:c16="http://schemas.microsoft.com/office/drawing/2014/chart" uri="{C3380CC4-5D6E-409C-BE32-E72D297353CC}">
              <c16:uniqueId val="{00000000-4A04-4DB8-803A-AA4E727B87C6}"/>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69.900000000000006</c:v>
                </c:pt>
                <c:pt idx="1">
                  <c:v>79.099999999999994</c:v>
                </c:pt>
                <c:pt idx="2">
                  <c:v>54.5</c:v>
                </c:pt>
                <c:pt idx="3">
                  <c:v>66.7</c:v>
                </c:pt>
              </c:numCache>
            </c:numRef>
          </c:val>
          <c:extLst>
            <c:ext xmlns:c16="http://schemas.microsoft.com/office/drawing/2014/chart" uri="{C3380CC4-5D6E-409C-BE32-E72D297353CC}">
              <c16:uniqueId val="{00000001-4A04-4DB8-803A-AA4E727B87C6}"/>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70.900000000000006</c:v>
                </c:pt>
                <c:pt idx="1">
                  <c:v>78.3</c:v>
                </c:pt>
                <c:pt idx="2">
                  <c:v>54</c:v>
                </c:pt>
                <c:pt idx="3">
                  <c:v>62.3</c:v>
                </c:pt>
              </c:numCache>
            </c:numRef>
          </c:val>
          <c:extLst>
            <c:ext xmlns:c16="http://schemas.microsoft.com/office/drawing/2014/chart" uri="{C3380CC4-5D6E-409C-BE32-E72D297353CC}">
              <c16:uniqueId val="{00000002-4A04-4DB8-803A-AA4E727B87C6}"/>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69.8</c:v>
                </c:pt>
                <c:pt idx="1">
                  <c:v>77.7</c:v>
                </c:pt>
                <c:pt idx="2">
                  <c:v>53.4</c:v>
                </c:pt>
                <c:pt idx="3">
                  <c:v>63.4</c:v>
                </c:pt>
              </c:numCache>
            </c:numRef>
          </c:val>
          <c:extLst>
            <c:ext xmlns:c16="http://schemas.microsoft.com/office/drawing/2014/chart" uri="{C3380CC4-5D6E-409C-BE32-E72D297353CC}">
              <c16:uniqueId val="{00000003-4A04-4DB8-803A-AA4E727B87C6}"/>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27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3"/>
          </a:solidFill>
          <a:ln>
            <a:noFill/>
          </a:ln>
          <a:effectLst/>
        </c:spPr>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3"/>
          </a:solidFill>
          <a:ln>
            <a:noFill/>
          </a:ln>
          <a:effectLst/>
        </c:spPr>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3"/>
          </a:solidFill>
          <a:ln>
            <a:noFill/>
          </a:ln>
          <a:effectLst/>
        </c:spPr>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3"/>
          </a:solidFill>
          <a:ln>
            <a:noFill/>
          </a:ln>
          <a:effectLst/>
        </c:spPr>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3"/>
          </a:solidFill>
          <a:ln>
            <a:noFill/>
          </a:ln>
          <a:effectLst/>
        </c:spPr>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3"/>
          </a:solidFill>
          <a:ln>
            <a:noFill/>
          </a:ln>
          <a:effectLst/>
        </c:spPr>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3"/>
          </a:solidFill>
          <a:ln>
            <a:noFill/>
          </a:ln>
          <a:effectLst/>
        </c:spPr>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3"/>
          </a:solidFill>
          <a:ln>
            <a:noFill/>
          </a:ln>
          <a:effectLst/>
        </c:spPr>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3"/>
          </a:solidFill>
          <a:ln>
            <a:noFill/>
          </a:ln>
          <a:effectLst/>
        </c:spPr>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3"/>
          </a:solidFill>
          <a:ln>
            <a:noFill/>
          </a:ln>
          <a:effectLst/>
        </c:spPr>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7F81-4AF3-A36B-81CBC005F038}"/>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7F81-4AF3-A36B-81CBC005F038}"/>
            </c:ext>
          </c:extLst>
        </c:ser>
        <c:ser>
          <c:idx val="2"/>
          <c:order val="2"/>
          <c:tx>
            <c:strRef>
              <c:f>Pivot!$D$3:$D$4</c:f>
              <c:strCache>
                <c:ptCount val="1"/>
                <c:pt idx="0">
                  <c:v>Froland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7F81-4AF3-A36B-81CBC005F038}"/>
              </c:ext>
            </c:extLst>
          </c:dPt>
          <c:dPt>
            <c:idx val="1"/>
            <c:invertIfNegative val="0"/>
            <c:bubble3D val="0"/>
            <c:extLst>
              <c:ext xmlns:c16="http://schemas.microsoft.com/office/drawing/2014/chart" uri="{C3380CC4-5D6E-409C-BE32-E72D297353CC}">
                <c16:uniqueId val="{00000003-7F81-4AF3-A36B-81CBC005F038}"/>
              </c:ext>
            </c:extLst>
          </c:dPt>
          <c:dPt>
            <c:idx val="2"/>
            <c:invertIfNegative val="0"/>
            <c:bubble3D val="0"/>
            <c:extLst>
              <c:ext xmlns:c16="http://schemas.microsoft.com/office/drawing/2014/chart" uri="{C3380CC4-5D6E-409C-BE32-E72D297353CC}">
                <c16:uniqueId val="{00000004-7F81-4AF3-A36B-81CBC005F038}"/>
              </c:ext>
            </c:extLst>
          </c:dPt>
          <c:dPt>
            <c:idx val="3"/>
            <c:invertIfNegative val="0"/>
            <c:bubble3D val="0"/>
            <c:extLst>
              <c:ext xmlns:c16="http://schemas.microsoft.com/office/drawing/2014/chart" uri="{C3380CC4-5D6E-409C-BE32-E72D297353CC}">
                <c16:uniqueId val="{00000005-7F81-4AF3-A36B-81CBC005F038}"/>
              </c:ext>
            </c:extLst>
          </c:dPt>
          <c:dPt>
            <c:idx val="4"/>
            <c:invertIfNegative val="0"/>
            <c:bubble3D val="0"/>
            <c:extLst>
              <c:ext xmlns:c16="http://schemas.microsoft.com/office/drawing/2014/chart" uri="{C3380CC4-5D6E-409C-BE32-E72D297353CC}">
                <c16:uniqueId val="{00000006-7F81-4AF3-A36B-81CBC005F038}"/>
              </c:ext>
            </c:extLst>
          </c:dPt>
          <c:dPt>
            <c:idx val="5"/>
            <c:invertIfNegative val="0"/>
            <c:bubble3D val="0"/>
            <c:extLst>
              <c:ext xmlns:c16="http://schemas.microsoft.com/office/drawing/2014/chart" uri="{C3380CC4-5D6E-409C-BE32-E72D297353CC}">
                <c16:uniqueId val="{00000007-7F81-4AF3-A36B-81CBC005F038}"/>
              </c:ext>
            </c:extLst>
          </c:dPt>
          <c:dPt>
            <c:idx val="6"/>
            <c:invertIfNegative val="0"/>
            <c:bubble3D val="0"/>
            <c:extLst>
              <c:ext xmlns:c16="http://schemas.microsoft.com/office/drawing/2014/chart" uri="{C3380CC4-5D6E-409C-BE32-E72D297353CC}">
                <c16:uniqueId val="{00000008-7F81-4AF3-A36B-81CBC005F038}"/>
              </c:ext>
            </c:extLst>
          </c:dPt>
          <c:dPt>
            <c:idx val="7"/>
            <c:invertIfNegative val="0"/>
            <c:bubble3D val="0"/>
            <c:extLst>
              <c:ext xmlns:c16="http://schemas.microsoft.com/office/drawing/2014/chart" uri="{C3380CC4-5D6E-409C-BE32-E72D297353CC}">
                <c16:uniqueId val="{00000009-7F81-4AF3-A36B-81CBC005F038}"/>
              </c:ext>
            </c:extLst>
          </c:dPt>
          <c:dPt>
            <c:idx val="8"/>
            <c:invertIfNegative val="0"/>
            <c:bubble3D val="0"/>
            <c:extLst>
              <c:ext xmlns:c16="http://schemas.microsoft.com/office/drawing/2014/chart" uri="{C3380CC4-5D6E-409C-BE32-E72D297353CC}">
                <c16:uniqueId val="{0000000A-7F81-4AF3-A36B-81CBC005F038}"/>
              </c:ext>
            </c:extLst>
          </c:dPt>
          <c:dPt>
            <c:idx val="9"/>
            <c:invertIfNegative val="0"/>
            <c:bubble3D val="0"/>
            <c:extLst>
              <c:ext xmlns:c16="http://schemas.microsoft.com/office/drawing/2014/chart" uri="{C3380CC4-5D6E-409C-BE32-E72D297353CC}">
                <c16:uniqueId val="{0000000B-7F81-4AF3-A36B-81CBC005F038}"/>
              </c:ext>
            </c:extLst>
          </c:dPt>
          <c:dPt>
            <c:idx val="10"/>
            <c:invertIfNegative val="0"/>
            <c:bubble3D val="0"/>
            <c:extLst>
              <c:ext xmlns:c16="http://schemas.microsoft.com/office/drawing/2014/chart" uri="{C3380CC4-5D6E-409C-BE32-E72D297353CC}">
                <c16:uniqueId val="{0000000C-7F81-4AF3-A36B-81CBC005F038}"/>
              </c:ext>
            </c:extLst>
          </c:dPt>
          <c:dLbls>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F81-4AF3-A36B-81CBC005F038}"/>
                </c:ext>
              </c:extLst>
            </c:dLbl>
            <c:dLbl>
              <c:idx val="1"/>
              <c:layout>
                <c:manualLayout>
                  <c:x val="1.2726061303343006E-2"/>
                  <c:y val="-6.523086615093980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F81-4AF3-A36B-81CBC005F038}"/>
                </c:ext>
              </c:extLst>
            </c:dLbl>
            <c:dLbl>
              <c:idx val="2"/>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F81-4AF3-A36B-81CBC005F038}"/>
                </c:ext>
              </c:extLst>
            </c:dLbl>
            <c:dLbl>
              <c:idx val="3"/>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F81-4AF3-A36B-81CBC005F038}"/>
                </c:ext>
              </c:extLst>
            </c:dLbl>
            <c:dLbl>
              <c:idx val="4"/>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F81-4AF3-A36B-81CBC005F038}"/>
                </c:ext>
              </c:extLst>
            </c:dLbl>
            <c:dLbl>
              <c:idx val="5"/>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F81-4AF3-A36B-81CBC005F038}"/>
                </c:ext>
              </c:extLst>
            </c:dLbl>
            <c:dLbl>
              <c:idx val="6"/>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F81-4AF3-A36B-81CBC005F038}"/>
                </c:ext>
              </c:extLst>
            </c:dLbl>
            <c:dLbl>
              <c:idx val="7"/>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F81-4AF3-A36B-81CBC005F038}"/>
                </c:ext>
              </c:extLst>
            </c:dLbl>
            <c:dLbl>
              <c:idx val="8"/>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F81-4AF3-A36B-81CBC005F038}"/>
                </c:ext>
              </c:extLst>
            </c:dLbl>
            <c:dLbl>
              <c:idx val="9"/>
              <c:layout>
                <c:manualLayout>
                  <c:x val="2.088855924601501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F81-4AF3-A36B-81CBC005F038}"/>
                </c:ext>
              </c:extLst>
            </c:dLbl>
            <c:dLbl>
              <c:idx val="10"/>
              <c:layout>
                <c:manualLayout>
                  <c:x val="1.848287482926163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F81-4AF3-A36B-81CBC005F038}"/>
                </c:ext>
              </c:extLst>
            </c:dLbl>
            <c:dLbl>
              <c:idx val="11"/>
              <c:layout>
                <c:manualLayout>
                  <c:x val="1.1761829436802857E-2"/>
                  <c:y val="1.4971482273410783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15:layout>
                    <c:manualLayout>
                      <c:w val="4.8744381708807266E-2"/>
                      <c:h val="4.2953300528104303E-2"/>
                    </c:manualLayout>
                  </c15:layout>
                </c:ext>
                <c:ext xmlns:c16="http://schemas.microsoft.com/office/drawing/2014/chart" uri="{C3380CC4-5D6E-409C-BE32-E72D297353CC}">
                  <c16:uniqueId val="{0000000E-7F81-4AF3-A36B-81CBC005F038}"/>
                </c:ext>
              </c:extLst>
            </c:dLbl>
            <c:dLbl>
              <c:idx val="12"/>
              <c:layout>
                <c:manualLayout>
                  <c:x val="1.386387607450728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F81-4AF3-A36B-81CBC005F03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0.08</c:v>
                </c:pt>
                <c:pt idx="1">
                  <c:v>8.4000000000000005E-2</c:v>
                </c:pt>
                <c:pt idx="2">
                  <c:v>8.900000000000001E-2</c:v>
                </c:pt>
                <c:pt idx="3">
                  <c:v>9.5000000000000001E-2</c:v>
                </c:pt>
                <c:pt idx="4">
                  <c:v>9.3000000000000013E-2</c:v>
                </c:pt>
                <c:pt idx="5">
                  <c:v>9.4E-2</c:v>
                </c:pt>
                <c:pt idx="6">
                  <c:v>0.10199999999999999</c:v>
                </c:pt>
                <c:pt idx="7">
                  <c:v>9.6999999999999989E-2</c:v>
                </c:pt>
                <c:pt idx="8">
                  <c:v>9.9000000000000005E-2</c:v>
                </c:pt>
                <c:pt idx="9">
                  <c:v>0.10099999999999999</c:v>
                </c:pt>
                <c:pt idx="10">
                  <c:v>9.8000000000000004E-2</c:v>
                </c:pt>
                <c:pt idx="11">
                  <c:v>9.0999999999999998E-2</c:v>
                </c:pt>
                <c:pt idx="12">
                  <c:v>0.09</c:v>
                </c:pt>
              </c:numCache>
            </c:numRef>
          </c:val>
          <c:extLst>
            <c:ext xmlns:c16="http://schemas.microsoft.com/office/drawing/2014/chart" uri="{C3380CC4-5D6E-409C-BE32-E72D297353CC}">
              <c16:uniqueId val="{0000000D-7F81-4AF3-A36B-81CBC005F038}"/>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2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67</c:v>
                </c:pt>
                <c:pt idx="1">
                  <c:v>71</c:v>
                </c:pt>
                <c:pt idx="2">
                  <c:v>66</c:v>
                </c:pt>
                <c:pt idx="3">
                  <c:v>65</c:v>
                </c:pt>
                <c:pt idx="4">
                  <c:v>72</c:v>
                </c:pt>
                <c:pt idx="5">
                  <c:v>80</c:v>
                </c:pt>
                <c:pt idx="6">
                  <c:v>61</c:v>
                </c:pt>
                <c:pt idx="7">
                  <c:v>62</c:v>
                </c:pt>
                <c:pt idx="8">
                  <c:v>72</c:v>
                </c:pt>
                <c:pt idx="9">
                  <c:v>70</c:v>
                </c:pt>
                <c:pt idx="10">
                  <c:v>60</c:v>
                </c:pt>
                <c:pt idx="11">
                  <c:v>71</c:v>
                </c:pt>
                <c:pt idx="12">
                  <c:v>99</c:v>
                </c:pt>
                <c:pt idx="13">
                  <c:v>69</c:v>
                </c:pt>
                <c:pt idx="14">
                  <c:v>87</c:v>
                </c:pt>
                <c:pt idx="15">
                  <c:v>101</c:v>
                </c:pt>
                <c:pt idx="16">
                  <c:v>87</c:v>
                </c:pt>
                <c:pt idx="17">
                  <c:v>67</c:v>
                </c:pt>
                <c:pt idx="18">
                  <c:v>68</c:v>
                </c:pt>
                <c:pt idx="19">
                  <c:v>90</c:v>
                </c:pt>
                <c:pt idx="20">
                  <c:v>78</c:v>
                </c:pt>
                <c:pt idx="21">
                  <c:v>61</c:v>
                </c:pt>
                <c:pt idx="22">
                  <c:v>77</c:v>
                </c:pt>
                <c:pt idx="23">
                  <c:v>85</c:v>
                </c:pt>
              </c:numCache>
            </c:numRef>
          </c:val>
          <c:smooth val="0"/>
          <c:extLst>
            <c:ext xmlns:c16="http://schemas.microsoft.com/office/drawing/2014/chart" uri="{C3380CC4-5D6E-409C-BE32-E72D297353CC}">
              <c16:uniqueId val="{00000000-A45C-4FB9-AF87-7A2F71A482DC}"/>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5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67.900000000000006</c:v>
                </c:pt>
                <c:pt idx="1">
                  <c:v>63.3</c:v>
                </c:pt>
                <c:pt idx="2">
                  <c:v>79.2</c:v>
                </c:pt>
                <c:pt idx="3">
                  <c:v>83.3</c:v>
                </c:pt>
                <c:pt idx="4">
                  <c:v>68.3</c:v>
                </c:pt>
                <c:pt idx="5">
                  <c:v>75.400000000000006</c:v>
                </c:pt>
                <c:pt idx="6">
                  <c:v>79.599999999999994</c:v>
                </c:pt>
                <c:pt idx="7">
                  <c:v>83.3</c:v>
                </c:pt>
                <c:pt idx="8">
                  <c:v>75.400000000000006</c:v>
                </c:pt>
                <c:pt idx="9">
                  <c:v>73.8</c:v>
                </c:pt>
                <c:pt idx="10">
                  <c:v>85.5</c:v>
                </c:pt>
                <c:pt idx="11">
                  <c:v>81.900000000000006</c:v>
                </c:pt>
                <c:pt idx="12">
                  <c:v>79</c:v>
                </c:pt>
                <c:pt idx="13">
                  <c:v>80</c:v>
                </c:pt>
                <c:pt idx="14">
                  <c:v>84</c:v>
                </c:pt>
                <c:pt idx="15">
                  <c:v>84</c:v>
                </c:pt>
                <c:pt idx="16">
                  <c:v>85</c:v>
                </c:pt>
                <c:pt idx="17">
                  <c:v>85.7</c:v>
                </c:pt>
                <c:pt idx="18">
                  <c:v>81.5</c:v>
                </c:pt>
                <c:pt idx="19">
                  <c:v>81</c:v>
                </c:pt>
                <c:pt idx="20">
                  <c:v>76</c:v>
                </c:pt>
                <c:pt idx="21">
                  <c:v>83</c:v>
                </c:pt>
                <c:pt idx="22">
                  <c:v>48</c:v>
                </c:pt>
                <c:pt idx="23">
                  <c:v>86</c:v>
                </c:pt>
              </c:numCache>
            </c:numRef>
          </c:val>
          <c:extLst>
            <c:ext xmlns:c16="http://schemas.microsoft.com/office/drawing/2014/chart" uri="{C3380CC4-5D6E-409C-BE32-E72D297353CC}">
              <c16:uniqueId val="{00000000-0121-4AB5-A62C-10732D31F418}"/>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5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0.8</c:v>
                </c:pt>
                <c:pt idx="1">
                  <c:v>1.2</c:v>
                </c:pt>
                <c:pt idx="2">
                  <c:v>0.9</c:v>
                </c:pt>
                <c:pt idx="3">
                  <c:v>0.5</c:v>
                </c:pt>
                <c:pt idx="4">
                  <c:v>1.1000000000000001</c:v>
                </c:pt>
                <c:pt idx="5">
                  <c:v>0.9</c:v>
                </c:pt>
                <c:pt idx="6">
                  <c:v>0.7</c:v>
                </c:pt>
                <c:pt idx="7">
                  <c:v>0.3</c:v>
                </c:pt>
                <c:pt idx="8">
                  <c:v>1</c:v>
                </c:pt>
                <c:pt idx="9">
                  <c:v>0.8</c:v>
                </c:pt>
                <c:pt idx="10">
                  <c:v>0.4</c:v>
                </c:pt>
                <c:pt idx="11">
                  <c:v>0.7</c:v>
                </c:pt>
                <c:pt idx="12">
                  <c:v>1</c:v>
                </c:pt>
                <c:pt idx="13">
                  <c:v>0.7</c:v>
                </c:pt>
                <c:pt idx="14">
                  <c:v>0.5</c:v>
                </c:pt>
                <c:pt idx="15">
                  <c:v>0.4</c:v>
                </c:pt>
                <c:pt idx="16">
                  <c:v>0.6</c:v>
                </c:pt>
                <c:pt idx="17">
                  <c:v>0.8</c:v>
                </c:pt>
                <c:pt idx="18">
                  <c:v>0.7</c:v>
                </c:pt>
                <c:pt idx="19">
                  <c:v>0.5</c:v>
                </c:pt>
                <c:pt idx="20">
                  <c:v>0.8</c:v>
                </c:pt>
                <c:pt idx="21">
                  <c:v>0.8</c:v>
                </c:pt>
                <c:pt idx="22">
                  <c:v>3.3</c:v>
                </c:pt>
                <c:pt idx="23">
                  <c:v>0.3</c:v>
                </c:pt>
              </c:numCache>
            </c:numRef>
          </c:val>
          <c:extLst>
            <c:ext xmlns:c16="http://schemas.microsoft.com/office/drawing/2014/chart" uri="{C3380CC4-5D6E-409C-BE32-E72D297353CC}">
              <c16:uniqueId val="{00000000-BB76-45E3-ADEF-98D2ADC4B160}"/>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86</cx:pt>
          <cx:pt idx="1">33</cx:pt>
          <cx:pt idx="2">61</cx:pt>
          <cx:pt idx="3">24</cx:pt>
          <cx:pt idx="4">289</cx:pt>
          <cx:pt idx="5">186</cx:pt>
          <cx:pt idx="6">98</cx:pt>
          <cx:pt idx="7">16</cx:pt>
          <cx:pt idx="8">10</cx:pt>
          <cx:pt idx="9">6</cx:pt>
          <cx:pt idx="10">31</cx:pt>
          <cx:pt idx="11">178</cx:pt>
          <cx:pt idx="12">283</cx:pt>
          <cx:pt idx="13">167</cx:pt>
          <cx:pt idx="14">451</cx:pt>
          <cx:pt idx="15">93</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1</a:t>
            </a:fld>
            <a:endParaRPr lang="nb-NO"/>
          </a:p>
        </p:txBody>
      </p:sp>
    </p:spTree>
    <p:extLst>
      <p:ext uri="{BB962C8B-B14F-4D97-AF65-F5344CB8AC3E}">
        <p14:creationId xmlns:p14="http://schemas.microsoft.com/office/powerpoint/2010/main" val="3304449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Froland samlet for hele befolkningen: 40,1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906128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Kartet til høyre</a:t>
            </a:r>
            <a:r>
              <a:rPr lang="nb-NO" baseline="0"/>
              <a:t> er laget på grunnlag av </a:t>
            </a:r>
            <a:r>
              <a:rPr lang="nb-NO" baseline="0" err="1"/>
              <a:t>SSB’s</a:t>
            </a:r>
            <a:r>
              <a:rPr lang="nb-NO" baseline="0"/>
              <a:t> rutenettstatistikk.</a:t>
            </a:r>
          </a:p>
          <a:p>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a:t>Sentralisering</a:t>
            </a:r>
            <a:r>
              <a:rPr lang="nb-NO" baseline="0"/>
              <a:t> er en global megatrend.</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3965798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1176222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2984583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914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9</a:t>
            </a:fld>
            <a:endParaRPr lang="nb-NO"/>
          </a:p>
        </p:txBody>
      </p:sp>
    </p:spTree>
    <p:extLst>
      <p:ext uri="{BB962C8B-B14F-4D97-AF65-F5344CB8AC3E}">
        <p14:creationId xmlns:p14="http://schemas.microsoft.com/office/powerpoint/2010/main" val="3504193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Kilde for virksomhetsinfo:</a:t>
            </a:r>
            <a:r>
              <a:rPr lang="nb-NO" baseline="0"/>
              <a:t> Brønnøysundregisteret.</a:t>
            </a:r>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649118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a:solidFill>
                  <a:schemeClr val="tx1"/>
                </a:solidFill>
                <a:effectLst/>
                <a:latin typeface="+mn-lt"/>
                <a:ea typeface="+mn-ea"/>
                <a:cs typeface="+mn-cs"/>
              </a:rPr>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sz="1200" b="0" i="0" kern="120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a:solidFill>
                  <a:schemeClr val="tx1"/>
                </a:solidFill>
                <a:effectLst/>
                <a:latin typeface="+mn-lt"/>
                <a:ea typeface="+mn-ea"/>
                <a:cs typeface="+mn-cs"/>
              </a:rPr>
              <a:t>Standpunktkarakterer og eksamensresultater inngår i elevenes sluttvurdering og skal gi informasjon om elevenes kompetanse ved avslutningen av grunnopplæringen.</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696342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3349934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a:solidFill>
                  <a:schemeClr val="bg2">
                    <a:lumMod val="10000"/>
                  </a:schemeClr>
                </a:solidFill>
              </a:rPr>
              <a:t>Det er kun Bykle</a:t>
            </a:r>
            <a:r>
              <a:rPr lang="nb-NO" sz="1200">
                <a:solidFill>
                  <a:schemeClr val="bg2">
                    <a:lumMod val="10000"/>
                  </a:schemeClr>
                </a:solidFill>
              </a:rPr>
              <a:t> av kommunene på Agder som har lavere deltidsandel blant kvinner enn landsgjennomsnittet.</a:t>
            </a:r>
          </a:p>
          <a:p>
            <a:endParaRPr lang="nb-NO"/>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a:solidFill>
                  <a:schemeClr val="tx1"/>
                </a:solidFill>
                <a:effectLst/>
                <a:latin typeface="+mn-lt"/>
                <a:ea typeface="+mn-ea"/>
                <a:cs typeface="+mn-cs"/>
              </a:rPr>
              <a:t>FHI</a:t>
            </a:r>
            <a:r>
              <a:rPr lang="nb-NO" sz="1200" b="0" i="0" kern="120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a:p>
          <a:p>
            <a:endParaRPr lang="nb-NO"/>
          </a:p>
          <a:p>
            <a:r>
              <a:rPr lang="nb-NO"/>
              <a:t>Kilde: Folkehelseinstituttet,</a:t>
            </a:r>
            <a:r>
              <a:rPr lang="nb-NO" baseline="0"/>
              <a:t> kommunehelsa.</a:t>
            </a: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3976121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a:t>Blant 5 åringer har det vært en markant nedgang i tenner med karies.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832944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Status 2025.</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D18A2-FE98-4292-85DF-71FBFE3CE1A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610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hyperlink" Target="https://agdertall.no/helse/helsetilstand/#tannhelse-voksne" TargetMode="External"/><Relationship Id="rId2" Type="http://schemas.openxmlformats.org/officeDocument/2006/relationships/notesSlide" Target="../notesSlides/notesSlide17.xml"/><Relationship Id="rId1" Type="http://schemas.openxmlformats.org/officeDocument/2006/relationships/slideLayout" Target="../slideLayouts/slideLayout26.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Froland</a:t>
            </a:r>
          </a:p>
        </p:txBody>
      </p:sp>
      <p:sp>
        <p:nvSpPr>
          <p:cNvPr id="3" name="Undertittel 2"/>
          <p:cNvSpPr>
            <a:spLocks noGrp="1"/>
          </p:cNvSpPr>
          <p:nvPr>
            <p:ph type="subTitle" idx="1"/>
          </p:nvPr>
        </p:nvSpPr>
        <p:spPr>
          <a:xfrm>
            <a:off x="1193800" y="3594627"/>
            <a:ext cx="6719541" cy="1541688"/>
          </a:xfrm>
        </p:spPr>
        <p:txBody>
          <a:bodyPr/>
          <a:lstStyle/>
          <a:p>
            <a:endParaRPr lang="nb-NO" dirty="0"/>
          </a:p>
          <a:p>
            <a:r>
              <a:rPr lang="nb-NO" dirty="0"/>
              <a:t>Utvalgt statistikk fordelt på økonomisk, sosial, og klima- og miljømessig bærekraft</a:t>
            </a:r>
          </a:p>
          <a:p>
            <a:endParaRPr lang="nb-NO"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022" y="295900"/>
            <a:ext cx="535072" cy="668840"/>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a:t>Kjappe fakta om Froland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2634842132"/>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Areal (km</a:t>
                      </a:r>
                      <a:r>
                        <a:rPr lang="nb-NO" sz="1200" baseline="30000"/>
                        <a:t>2</a:t>
                      </a:r>
                      <a:r>
                        <a:rPr lang="nb-NO" sz="1200"/>
                        <a:t>)</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645</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602</a:t>
                      </a:r>
                    </a:p>
                  </a:txBody>
                  <a:tcPr/>
                </a:tc>
                <a:extLst>
                  <a:ext uri="{0D108BD9-81ED-4DB2-BD59-A6C34878D82A}">
                    <a16:rowId xmlns:a16="http://schemas.microsoft.com/office/drawing/2014/main" val="291333389"/>
                  </a:ext>
                </a:extLst>
              </a:tr>
              <a:tr h="312707">
                <a:tc>
                  <a:txBody>
                    <a:bodyPr/>
                    <a:lstStyle/>
                    <a:p>
                      <a:r>
                        <a:rPr lang="nb-NO" sz="1200"/>
                        <a:t>Bebygd/samferdsel areal</a:t>
                      </a:r>
                    </a:p>
                  </a:txBody>
                  <a:tcPr/>
                </a:tc>
                <a:tc>
                  <a:txBody>
                    <a:bodyPr/>
                    <a:lstStyle/>
                    <a:p>
                      <a:pPr algn="ctr"/>
                      <a:r>
                        <a:rPr lang="nb-NO" sz="1200" dirty="0"/>
                        <a:t>13</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43</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9</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36</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896373124"/>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3 (521 </a:t>
                      </a:r>
                      <a:r>
                        <a:rPr lang="nb-NO" sz="1200" baseline="0" dirty="0">
                          <a:solidFill>
                            <a:schemeClr val="tx1"/>
                          </a:solidFill>
                        </a:rPr>
                        <a:t>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1 (266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endParaRPr lang="nb-NO" sz="120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a:solidFill>
                            <a:schemeClr val="tx1"/>
                          </a:solidFill>
                        </a:rPr>
                        <a:t>Froland</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148</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3414902435"/>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6 299</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48,6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a:t>55 %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a:t>
                      </a:r>
                      <a:r>
                        <a:rPr lang="nb-NO" sz="1200" dirty="0"/>
                        <a:t>39,6 – kvinner 40,7</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79,8 - kvinner 83,7</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a:solidFill>
                            <a:schemeClr val="tx1"/>
                          </a:solidFill>
                        </a:rPr>
                        <a:t>Personer per husholdning</a:t>
                      </a:r>
                      <a:endParaRPr lang="nb-NO">
                        <a:solidFill>
                          <a:schemeClr val="tx1"/>
                        </a:solidFill>
                      </a:endParaRPr>
                    </a:p>
                  </a:txBody>
                  <a:tcPr/>
                </a:tc>
                <a:tc>
                  <a:txBody>
                    <a:bodyPr/>
                    <a:lstStyle/>
                    <a:p>
                      <a:pPr lvl="0" algn="ctr">
                        <a:buNone/>
                      </a:pPr>
                      <a:r>
                        <a:rPr lang="nb-NO" sz="1200" b="0" u="none" strike="noStrike" noProof="0" dirty="0">
                          <a:solidFill>
                            <a:schemeClr val="tx1"/>
                          </a:solidFill>
                        </a:rPr>
                        <a:t>2,3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1707801352"/>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217905">
                  <a:extLst>
                    <a:ext uri="{9D8B030D-6E8A-4147-A177-3AD203B41FA5}">
                      <a16:colId xmlns:a16="http://schemas.microsoft.com/office/drawing/2014/main" val="1134397318"/>
                    </a:ext>
                  </a:extLst>
                </a:gridCol>
                <a:gridCol w="1768253">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a:solidFill>
                            <a:schemeClr val="tx1"/>
                          </a:solidFill>
                        </a:rPr>
                        <a:t>Osedalen</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Interkommunalt politisk</a:t>
                      </a:r>
                      <a:r>
                        <a:rPr lang="nb-NO" sz="1200" baseline="0"/>
                        <a:t> råd</a:t>
                      </a:r>
                      <a:endParaRPr lang="nb-NO" sz="1200"/>
                    </a:p>
                  </a:txBody>
                  <a:tcPr/>
                </a:tc>
                <a:tc>
                  <a:txBody>
                    <a:bodyPr/>
                    <a:lstStyle/>
                    <a:p>
                      <a:pPr algn="ctr"/>
                      <a:r>
                        <a:rPr lang="nb-NO" sz="1200"/>
                        <a:t>Østre Agder</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Distriktsindeks</a:t>
                      </a:r>
                    </a:p>
                  </a:txBody>
                  <a:tcPr/>
                </a:tc>
                <a:tc>
                  <a:txBody>
                    <a:bodyPr/>
                    <a:lstStyle/>
                    <a:p>
                      <a:pPr algn="ctr"/>
                      <a:r>
                        <a:rPr lang="nb-NO" sz="1200" dirty="0"/>
                        <a:t>72,7</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BA40 Arendal</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763" y="124709"/>
            <a:ext cx="2904365" cy="5803817"/>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Befolkning og demografi</a:t>
            </a:r>
          </a:p>
        </p:txBody>
      </p:sp>
      <p:sp>
        <p:nvSpPr>
          <p:cNvPr id="4" name="TekstSylinder 3"/>
          <p:cNvSpPr txBox="1"/>
          <p:nvPr/>
        </p:nvSpPr>
        <p:spPr>
          <a:xfrm>
            <a:off x="646941" y="4983120"/>
            <a:ext cx="4834646" cy="830997"/>
          </a:xfrm>
          <a:prstGeom prst="rect">
            <a:avLst/>
          </a:prstGeom>
          <a:noFill/>
        </p:spPr>
        <p:txBody>
          <a:bodyPr wrap="square" lIns="91440" tIns="45720" rIns="91440" bIns="45720" rtlCol="0" anchor="t">
            <a:spAutoFit/>
          </a:bodyPr>
          <a:lstStyle/>
          <a:p>
            <a:r>
              <a:rPr lang="nb-NO" sz="1600" dirty="0"/>
              <a:t>SSB spår fortsatt sterk befolkningsøkning som følge av fortsatt fødselsoverskudd og positiv </a:t>
            </a:r>
            <a:r>
              <a:rPr lang="nb-NO" sz="1600" dirty="0" err="1"/>
              <a:t>innenlandsflytting</a:t>
            </a:r>
            <a:r>
              <a:rPr lang="nb-NO" sz="1600" dirty="0"/>
              <a:t>.</a:t>
            </a:r>
          </a:p>
        </p:txBody>
      </p:sp>
      <p:sp>
        <p:nvSpPr>
          <p:cNvPr id="8" name="TekstSylinder 7"/>
          <p:cNvSpPr txBox="1"/>
          <p:nvPr/>
        </p:nvSpPr>
        <p:spPr>
          <a:xfrm>
            <a:off x="5990311" y="4983120"/>
            <a:ext cx="5870816"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3,7 til 2,8 i 2040. Aldringen er høyere enn snittet for Agder, men utgangsbefolkningen (2026) er noe yngre. </a:t>
            </a:r>
          </a:p>
        </p:txBody>
      </p:sp>
      <p:sp>
        <p:nvSpPr>
          <p:cNvPr id="5" name="TekstSylinder 4">
            <a:extLst>
              <a:ext uri="{FF2B5EF4-FFF2-40B4-BE49-F238E27FC236}">
                <a16:creationId xmlns:a16="http://schemas.microsoft.com/office/drawing/2014/main" id="{D1D7EFD0-DEBC-EEFF-AB13-8FFAF535E845}"/>
              </a:ext>
            </a:extLst>
          </p:cNvPr>
          <p:cNvSpPr txBox="1"/>
          <p:nvPr/>
        </p:nvSpPr>
        <p:spPr>
          <a:xfrm>
            <a:off x="8972197" y="6274494"/>
            <a:ext cx="3170157" cy="369332"/>
          </a:xfrm>
          <a:prstGeom prst="rect">
            <a:avLst/>
          </a:prstGeom>
          <a:noFill/>
        </p:spPr>
        <p:txBody>
          <a:bodyPr wrap="square" rtlCol="0">
            <a:spAutoFit/>
          </a:bodyPr>
          <a:lstStyle/>
          <a:p>
            <a:pPr algn="l"/>
            <a:r>
              <a:rPr lang="nb-NO">
                <a:hlinkClick r:id="rId3"/>
              </a:rPr>
              <a:t>Rapport befolkningsutvikling</a:t>
            </a:r>
            <a:endParaRPr lang="nb-NO"/>
          </a:p>
        </p:txBody>
      </p:sp>
      <p:pic>
        <p:nvPicPr>
          <p:cNvPr id="7" name="Bilde 6">
            <a:extLst>
              <a:ext uri="{FF2B5EF4-FFF2-40B4-BE49-F238E27FC236}">
                <a16:creationId xmlns:a16="http://schemas.microsoft.com/office/drawing/2014/main" id="{A665D949-2EFF-41FE-FF65-976D79205036}"/>
              </a:ext>
            </a:extLst>
          </p:cNvPr>
          <p:cNvPicPr>
            <a:picLocks noChangeAspect="1"/>
          </p:cNvPicPr>
          <p:nvPr/>
        </p:nvPicPr>
        <p:blipFill>
          <a:blip r:embed="rId4"/>
          <a:stretch>
            <a:fillRect/>
          </a:stretch>
        </p:blipFill>
        <p:spPr>
          <a:xfrm>
            <a:off x="5773367" y="1352400"/>
            <a:ext cx="6321231" cy="3386374"/>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831897846"/>
              </p:ext>
            </p:extLst>
          </p:nvPr>
        </p:nvGraphicFramePr>
        <p:xfrm>
          <a:off x="466928" y="1352400"/>
          <a:ext cx="4834646" cy="338637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180300"/>
            <a:ext cx="5110217" cy="685606"/>
          </a:xfrm>
        </p:spPr>
        <p:txBody>
          <a:bodyPr/>
          <a:lstStyle/>
          <a:p>
            <a:pPr algn="ctr"/>
            <a:r>
              <a:rPr lang="nb-NO" dirty="0"/>
              <a:t>Befolkningsutvikling</a:t>
            </a:r>
          </a:p>
        </p:txBody>
      </p:sp>
      <p:sp>
        <p:nvSpPr>
          <p:cNvPr id="5" name="TekstSylinder 4"/>
          <p:cNvSpPr txBox="1"/>
          <p:nvPr/>
        </p:nvSpPr>
        <p:spPr>
          <a:xfrm>
            <a:off x="496763" y="943551"/>
            <a:ext cx="5456663" cy="5078313"/>
          </a:xfrm>
          <a:prstGeom prst="rect">
            <a:avLst/>
          </a:prstGeom>
          <a:noFill/>
        </p:spPr>
        <p:txBody>
          <a:bodyPr wrap="square" rtlCol="0">
            <a:spAutoFit/>
          </a:bodyPr>
          <a:lstStyle/>
          <a:p>
            <a:r>
              <a:rPr lang="nb-NO" dirty="0"/>
              <a:t>Fra 2020 til 2026 økte folketallet i Froland med hele 348 personer (5,8 %). </a:t>
            </a:r>
          </a:p>
          <a:p>
            <a:endParaRPr lang="nb-NO" dirty="0"/>
          </a:p>
          <a:p>
            <a:r>
              <a:rPr lang="nb-NO" dirty="0"/>
              <a:t>Aller størst vekst i denne perioden var det i grunnkretsene Blakstadheia (+111), Osedalen (+102) og Froland Verk (+89). De grunnkretsene som hadde den største befolkningsnedgangen  var Hynnekleiv (-10) og </a:t>
            </a:r>
            <a:r>
              <a:rPr lang="nb-NO" dirty="0" err="1"/>
              <a:t>Tresnes</a:t>
            </a:r>
            <a:r>
              <a:rPr lang="nb-NO" dirty="0"/>
              <a:t> (-11). </a:t>
            </a:r>
          </a:p>
          <a:p>
            <a:endParaRPr lang="nb-NO" dirty="0"/>
          </a:p>
          <a:p>
            <a:r>
              <a:rPr lang="nb-NO" dirty="0"/>
              <a:t>Kartet til høyre viser utviklingen fra 2020-2026. Veksten i Osedalen og på Blakstadheia henger blant annet sammen med boligfelt på </a:t>
            </a:r>
            <a:r>
              <a:rPr lang="nb-NO" dirty="0" err="1"/>
              <a:t>Ovelandsheia</a:t>
            </a:r>
            <a:r>
              <a:rPr lang="nb-NO" dirty="0"/>
              <a:t>, </a:t>
            </a:r>
            <a:r>
              <a:rPr lang="nb-NO" dirty="0" err="1"/>
              <a:t>Bliksåsen</a:t>
            </a:r>
            <a:r>
              <a:rPr lang="nb-NO" dirty="0"/>
              <a:t> og leiligheter i Osedalen.</a:t>
            </a:r>
          </a:p>
          <a:p>
            <a:endParaRPr lang="nb-NO" dirty="0"/>
          </a:p>
          <a:p>
            <a:r>
              <a:rPr lang="nb-NO" dirty="0"/>
              <a:t>Innvandring til byene, aldring, og søken etter nærhet til service/tjenester​ og arbeidsmarked​ er vanlige forklaringer på at trykket er størst i de sentrale områdene i en kommune.</a:t>
            </a:r>
          </a:p>
        </p:txBody>
      </p:sp>
      <p:pic>
        <p:nvPicPr>
          <p:cNvPr id="6" name="Bilde 5">
            <a:extLst>
              <a:ext uri="{FF2B5EF4-FFF2-40B4-BE49-F238E27FC236}">
                <a16:creationId xmlns:a16="http://schemas.microsoft.com/office/drawing/2014/main" id="{9CA387F9-6820-E58F-EA1E-4C00ACB39E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8575" y="151070"/>
            <a:ext cx="5792530" cy="5792530"/>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47046" y="295472"/>
            <a:ext cx="4865858" cy="685606"/>
          </a:xfrm>
        </p:spPr>
        <p:txBody>
          <a:bodyPr/>
          <a:lstStyle/>
          <a:p>
            <a:r>
              <a:rPr lang="nb-NO"/>
              <a:t>Boligbygging 	</a:t>
            </a:r>
          </a:p>
        </p:txBody>
      </p:sp>
      <p:sp>
        <p:nvSpPr>
          <p:cNvPr id="7" name="Plassholder for innhold 2"/>
          <p:cNvSpPr txBox="1">
            <a:spLocks/>
          </p:cNvSpPr>
          <p:nvPr/>
        </p:nvSpPr>
        <p:spPr>
          <a:xfrm>
            <a:off x="656704" y="1221114"/>
            <a:ext cx="5362259" cy="931439"/>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34 boliger i året, hvorav ca. 36 % var eneboliger.</a:t>
            </a:r>
          </a:p>
        </p:txBody>
      </p:sp>
      <p:sp>
        <p:nvSpPr>
          <p:cNvPr id="6" name="Tittel 1">
            <a:extLst>
              <a:ext uri="{FF2B5EF4-FFF2-40B4-BE49-F238E27FC236}">
                <a16:creationId xmlns:a16="http://schemas.microsoft.com/office/drawing/2014/main" id="{703B4173-9A44-C0E9-5CFD-22B728C745A2}"/>
              </a:ext>
            </a:extLst>
          </p:cNvPr>
          <p:cNvSpPr txBox="1">
            <a:spLocks/>
          </p:cNvSpPr>
          <p:nvPr/>
        </p:nvSpPr>
        <p:spPr>
          <a:xfrm>
            <a:off x="6504753" y="261348"/>
            <a:ext cx="4865858"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a:t>Boligmasse</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3 001 boliger i kommunen (bebodde og ubebodde).</a:t>
            </a:r>
          </a:p>
        </p:txBody>
      </p:sp>
      <p:sp>
        <p:nvSpPr>
          <p:cNvPr id="4" name="TekstSylinder 3">
            <a:extLst>
              <a:ext uri="{FF2B5EF4-FFF2-40B4-BE49-F238E27FC236}">
                <a16:creationId xmlns:a16="http://schemas.microsoft.com/office/drawing/2014/main" id="{BAE526B2-CAB7-3A32-9FB1-81CB19219319}"/>
              </a:ext>
            </a:extLst>
          </p:cNvPr>
          <p:cNvSpPr txBox="1"/>
          <p:nvPr/>
        </p:nvSpPr>
        <p:spPr>
          <a:xfrm>
            <a:off x="9409348" y="6227320"/>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057992151"/>
              </p:ext>
            </p:extLst>
          </p:nvPr>
        </p:nvGraphicFramePr>
        <p:xfrm>
          <a:off x="847046" y="2392589"/>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Diagram 4"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21485916"/>
              </p:ext>
            </p:extLst>
          </p:nvPr>
        </p:nvGraphicFramePr>
        <p:xfrm>
          <a:off x="6504753" y="2392589"/>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6371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197422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153532"/>
            <a:ext cx="10153651" cy="685606"/>
          </a:xfrm>
        </p:spPr>
        <p:txBody>
          <a:bodyPr/>
          <a:lstStyle/>
          <a:p>
            <a:r>
              <a:rPr lang="nb-NO"/>
              <a:t>Sysselsetting</a:t>
            </a:r>
          </a:p>
        </p:txBody>
      </p:sp>
      <p:sp>
        <p:nvSpPr>
          <p:cNvPr id="5" name="Plassholder for innhold 3"/>
          <p:cNvSpPr>
            <a:spLocks noGrp="1"/>
          </p:cNvSpPr>
          <p:nvPr>
            <p:ph sz="half" idx="1"/>
          </p:nvPr>
        </p:nvSpPr>
        <p:spPr>
          <a:xfrm>
            <a:off x="576428" y="884050"/>
            <a:ext cx="5277911" cy="3377054"/>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800" i="1" dirty="0"/>
          </a:p>
          <a:p>
            <a:pPr marL="0" indent="0">
              <a:buNone/>
            </a:pPr>
            <a:r>
              <a:rPr lang="nb-NO" sz="2000" i="1" dirty="0"/>
              <a:t>Froland:</a:t>
            </a:r>
          </a:p>
          <a:p>
            <a:r>
              <a:rPr lang="nb-NO" sz="2000" dirty="0"/>
              <a:t>Sysselsettingsandel rett under snittet for fylket. Sysselsettingsandelen er lavere en snittet i fylket for både menn og kvinner.</a:t>
            </a:r>
          </a:p>
          <a:p>
            <a:endParaRPr lang="nb-NO" sz="2000" dirty="0"/>
          </a:p>
        </p:txBody>
      </p:sp>
      <p:sp>
        <p:nvSpPr>
          <p:cNvPr id="8" name="TekstSylinder 7">
            <a:extLst>
              <a:ext uri="{FF2B5EF4-FFF2-40B4-BE49-F238E27FC236}">
                <a16:creationId xmlns:a16="http://schemas.microsoft.com/office/drawing/2014/main" id="{6DE2CBBA-A797-8AB0-4CC9-58B8CFFDE963}"/>
              </a:ext>
            </a:extLst>
          </p:cNvPr>
          <p:cNvSpPr txBox="1"/>
          <p:nvPr/>
        </p:nvSpPr>
        <p:spPr>
          <a:xfrm>
            <a:off x="9048105" y="6224842"/>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676A5109-E71F-9CE7-5EA1-182B5616AF93}"/>
              </a:ext>
            </a:extLst>
          </p:cNvPr>
          <p:cNvGraphicFramePr>
            <a:graphicFrameLocks noGrp="1"/>
          </p:cNvGraphicFramePr>
          <p:nvPr>
            <p:extLst>
              <p:ext uri="{D42A27DB-BD31-4B8C-83A1-F6EECF244321}">
                <p14:modId xmlns:p14="http://schemas.microsoft.com/office/powerpoint/2010/main" val="3541197541"/>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Froland</a:t>
                      </a:r>
                    </a:p>
                  </a:txBody>
                  <a:tcPr anchor="ctr"/>
                </a:tc>
                <a:tc>
                  <a:txBody>
                    <a:bodyPr/>
                    <a:lstStyle/>
                    <a:p>
                      <a:pPr algn="ctr"/>
                      <a:r>
                        <a:rPr lang="nb-NO" sz="1400" b="0" dirty="0"/>
                        <a:t>72,5</a:t>
                      </a:r>
                    </a:p>
                  </a:txBody>
                  <a:tcPr anchor="ctr"/>
                </a:tc>
                <a:tc>
                  <a:txBody>
                    <a:bodyPr/>
                    <a:lstStyle/>
                    <a:p>
                      <a:pPr algn="ctr"/>
                      <a:r>
                        <a:rPr lang="nb-NO" sz="1400" b="0" dirty="0"/>
                        <a:t>76,3</a:t>
                      </a:r>
                    </a:p>
                  </a:txBody>
                  <a:tcPr anchor="ctr"/>
                </a:tc>
                <a:tc>
                  <a:txBody>
                    <a:bodyPr/>
                    <a:lstStyle/>
                    <a:p>
                      <a:pPr algn="ctr"/>
                      <a:r>
                        <a:rPr lang="nb-NO" sz="1400" b="0" dirty="0"/>
                        <a:t>68,6</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5751EA63-60C0-62E5-9373-CC7C2D377BB3}"/>
              </a:ext>
            </a:extLst>
          </p:cNvPr>
          <p:cNvPicPr>
            <a:picLocks noChangeAspect="1"/>
          </p:cNvPicPr>
          <p:nvPr/>
        </p:nvPicPr>
        <p:blipFill>
          <a:blip r:embed="rId4"/>
          <a:stretch>
            <a:fillRect/>
          </a:stretch>
        </p:blipFill>
        <p:spPr>
          <a:xfrm>
            <a:off x="6679439" y="0"/>
            <a:ext cx="5512561" cy="6040877"/>
          </a:xfrm>
          <a:prstGeom prst="rect">
            <a:avLst/>
          </a:prstGeom>
        </p:spPr>
      </p:pic>
      <p:sp>
        <p:nvSpPr>
          <p:cNvPr id="12" name="TekstSylinder 11">
            <a:extLst>
              <a:ext uri="{FF2B5EF4-FFF2-40B4-BE49-F238E27FC236}">
                <a16:creationId xmlns:a16="http://schemas.microsoft.com/office/drawing/2014/main" id="{8B22D08C-83F7-B45E-0269-D5928BE9D5B1}"/>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50574" y="443797"/>
            <a:ext cx="5218706" cy="557044"/>
          </a:xfrm>
        </p:spPr>
        <p:txBody>
          <a:bodyPr/>
          <a:lstStyle/>
          <a:p>
            <a:pPr algn="ctr"/>
            <a:r>
              <a:rPr lang="nb-NO">
                <a:solidFill>
                  <a:schemeClr val="bg2">
                    <a:lumMod val="10000"/>
                  </a:schemeClr>
                </a:solidFill>
              </a:rPr>
              <a:t>Bo- og arbeidsmarkeder</a:t>
            </a:r>
          </a:p>
        </p:txBody>
      </p:sp>
      <p:sp>
        <p:nvSpPr>
          <p:cNvPr id="3" name="Plassholder for innhold 2"/>
          <p:cNvSpPr>
            <a:spLocks noGrp="1"/>
          </p:cNvSpPr>
          <p:nvPr>
            <p:ph idx="1"/>
          </p:nvPr>
        </p:nvSpPr>
        <p:spPr>
          <a:xfrm>
            <a:off x="527347" y="1189554"/>
            <a:ext cx="6566670" cy="1282352"/>
          </a:xfrm>
        </p:spPr>
        <p:txBody>
          <a:bodyPr>
            <a:noAutofit/>
          </a:bodyPr>
          <a:lstStyle/>
          <a:p>
            <a:r>
              <a:rPr lang="nb-NO" sz="2000" dirty="0"/>
              <a:t>Froland hører til Arendal bo- og arbeidsmarkedsregion. 40 % av de sysselsatte med bosted i Froland jobber i Arendal, mens kun 33 % har arbeidssted i sin egen kommune per 4. kvartal 2025 (SSB). </a:t>
            </a:r>
          </a:p>
          <a:p>
            <a:endParaRPr lang="nb-NO" sz="2000" i="1" dirty="0"/>
          </a:p>
        </p:txBody>
      </p:sp>
      <p:sp>
        <p:nvSpPr>
          <p:cNvPr id="29" name="TekstSylinder 28"/>
          <p:cNvSpPr txBox="1"/>
          <p:nvPr/>
        </p:nvSpPr>
        <p:spPr>
          <a:xfrm>
            <a:off x="4724677" y="2641399"/>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a:t>Kilde: TØI 1713/2019</a:t>
            </a:r>
          </a:p>
        </p:txBody>
      </p:sp>
      <p:sp>
        <p:nvSpPr>
          <p:cNvPr id="6" name="TekstSylinder 5">
            <a:extLst>
              <a:ext uri="{FF2B5EF4-FFF2-40B4-BE49-F238E27FC236}">
                <a16:creationId xmlns:a16="http://schemas.microsoft.com/office/drawing/2014/main" id="{8B669755-7617-CA37-0F50-437735247145}"/>
              </a:ext>
            </a:extLst>
          </p:cNvPr>
          <p:cNvSpPr txBox="1"/>
          <p:nvPr/>
        </p:nvSpPr>
        <p:spPr>
          <a:xfrm>
            <a:off x="8281141" y="6135280"/>
            <a:ext cx="2067793" cy="369332"/>
          </a:xfrm>
          <a:prstGeom prst="rect">
            <a:avLst/>
          </a:prstGeom>
          <a:noFill/>
        </p:spPr>
        <p:txBody>
          <a:bodyPr wrap="square" rtlCol="0">
            <a:spAutoFit/>
          </a:bodyPr>
          <a:lstStyle/>
          <a:p>
            <a:pPr algn="l"/>
            <a:r>
              <a:rPr lang="nb-NO">
                <a:hlinkClick r:id="rId4"/>
              </a:rPr>
              <a:t>Rapport pendling</a:t>
            </a:r>
            <a:endParaRPr lang="nb-NO"/>
          </a:p>
        </p:txBody>
      </p:sp>
      <p:graphicFrame>
        <p:nvGraphicFramePr>
          <p:cNvPr id="40" name="Tabell 39">
            <a:extLst>
              <a:ext uri="{FF2B5EF4-FFF2-40B4-BE49-F238E27FC236}">
                <a16:creationId xmlns:a16="http://schemas.microsoft.com/office/drawing/2014/main" id="{E998AB09-869B-F343-C793-0304AD1B238A}"/>
              </a:ext>
            </a:extLst>
          </p:cNvPr>
          <p:cNvGraphicFramePr>
            <a:graphicFrameLocks noGrp="1"/>
          </p:cNvGraphicFramePr>
          <p:nvPr>
            <p:extLst>
              <p:ext uri="{D42A27DB-BD31-4B8C-83A1-F6EECF244321}">
                <p14:modId xmlns:p14="http://schemas.microsoft.com/office/powerpoint/2010/main" val="2887227315"/>
              </p:ext>
            </p:extLst>
          </p:nvPr>
        </p:nvGraphicFramePr>
        <p:xfrm>
          <a:off x="755577" y="2549959"/>
          <a:ext cx="3670301" cy="1543050"/>
        </p:xfrm>
        <a:graphic>
          <a:graphicData uri="http://schemas.openxmlformats.org/drawingml/2006/table">
            <a:tbl>
              <a:tblPr/>
              <a:tblGrid>
                <a:gridCol w="1433860">
                  <a:extLst>
                    <a:ext uri="{9D8B030D-6E8A-4147-A177-3AD203B41FA5}">
                      <a16:colId xmlns:a16="http://schemas.microsoft.com/office/drawing/2014/main" val="2637223018"/>
                    </a:ext>
                  </a:extLst>
                </a:gridCol>
                <a:gridCol w="1322831">
                  <a:extLst>
                    <a:ext uri="{9D8B030D-6E8A-4147-A177-3AD203B41FA5}">
                      <a16:colId xmlns:a16="http://schemas.microsoft.com/office/drawing/2014/main" val="2559266046"/>
                    </a:ext>
                  </a:extLst>
                </a:gridCol>
                <a:gridCol w="913610">
                  <a:extLst>
                    <a:ext uri="{9D8B030D-6E8A-4147-A177-3AD203B41FA5}">
                      <a16:colId xmlns:a16="http://schemas.microsoft.com/office/drawing/2014/main" val="964064800"/>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dirty="0">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90680625"/>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1 212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351998082"/>
                  </a:ext>
                </a:extLst>
              </a:tr>
              <a:tr h="219075">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999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315722122"/>
                  </a:ext>
                </a:extLst>
              </a:tr>
              <a:tr h="219075">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262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851282560"/>
                  </a:ext>
                </a:extLst>
              </a:tr>
              <a:tr h="219075">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147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683273972"/>
                  </a:ext>
                </a:extLst>
              </a:tr>
              <a:tr h="219075">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41887556"/>
                  </a:ext>
                </a:extLst>
              </a:tr>
              <a:tr h="219075">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371032663"/>
                  </a:ext>
                </a:extLst>
              </a:tr>
            </a:tbl>
          </a:graphicData>
        </a:graphic>
      </p:graphicFrame>
      <p:graphicFrame>
        <p:nvGraphicFramePr>
          <p:cNvPr id="41" name="Tabell 40">
            <a:extLst>
              <a:ext uri="{FF2B5EF4-FFF2-40B4-BE49-F238E27FC236}">
                <a16:creationId xmlns:a16="http://schemas.microsoft.com/office/drawing/2014/main" id="{33E31461-0624-C9EE-A5C3-5267F7EB0A29}"/>
              </a:ext>
            </a:extLst>
          </p:cNvPr>
          <p:cNvGraphicFramePr>
            <a:graphicFrameLocks noGrp="1"/>
          </p:cNvGraphicFramePr>
          <p:nvPr>
            <p:extLst>
              <p:ext uri="{D42A27DB-BD31-4B8C-83A1-F6EECF244321}">
                <p14:modId xmlns:p14="http://schemas.microsoft.com/office/powerpoint/2010/main" val="812470643"/>
              </p:ext>
            </p:extLst>
          </p:nvPr>
        </p:nvGraphicFramePr>
        <p:xfrm>
          <a:off x="758321" y="4296238"/>
          <a:ext cx="3670301" cy="1600200"/>
        </p:xfrm>
        <a:graphic>
          <a:graphicData uri="http://schemas.openxmlformats.org/drawingml/2006/table">
            <a:tbl>
              <a:tblPr/>
              <a:tblGrid>
                <a:gridCol w="1433860">
                  <a:extLst>
                    <a:ext uri="{9D8B030D-6E8A-4147-A177-3AD203B41FA5}">
                      <a16:colId xmlns:a16="http://schemas.microsoft.com/office/drawing/2014/main" val="1876427071"/>
                    </a:ext>
                  </a:extLst>
                </a:gridCol>
                <a:gridCol w="1322831">
                  <a:extLst>
                    <a:ext uri="{9D8B030D-6E8A-4147-A177-3AD203B41FA5}">
                      <a16:colId xmlns:a16="http://schemas.microsoft.com/office/drawing/2014/main" val="4212163094"/>
                    </a:ext>
                  </a:extLst>
                </a:gridCol>
                <a:gridCol w="913610">
                  <a:extLst>
                    <a:ext uri="{9D8B030D-6E8A-4147-A177-3AD203B41FA5}">
                      <a16:colId xmlns:a16="http://schemas.microsoft.com/office/drawing/2014/main" val="206275159"/>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dirty="0">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646520825"/>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999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297603498"/>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596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631459451"/>
                  </a:ext>
                </a:extLst>
              </a:tr>
              <a:tr h="228600">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172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150356316"/>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40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864108390"/>
                  </a:ext>
                </a:extLst>
              </a:tr>
              <a:tr h="228600">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49462629"/>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23326046"/>
                  </a:ext>
                </a:extLst>
              </a:tr>
            </a:tbl>
          </a:graphicData>
        </a:graphic>
      </p:graphicFrame>
    </p:spTree>
    <p:extLst>
      <p:ext uri="{BB962C8B-B14F-4D97-AF65-F5344CB8AC3E}">
        <p14:creationId xmlns:p14="http://schemas.microsoft.com/office/powerpoint/2010/main" val="315677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Sektorfordeling og ansattutvikling</a:t>
            </a:r>
          </a:p>
        </p:txBody>
      </p:sp>
      <p:sp>
        <p:nvSpPr>
          <p:cNvPr id="10" name="TekstSylinder 9"/>
          <p:cNvSpPr txBox="1"/>
          <p:nvPr/>
        </p:nvSpPr>
        <p:spPr>
          <a:xfrm>
            <a:off x="676026" y="4591926"/>
            <a:ext cx="5865341" cy="1323439"/>
          </a:xfrm>
          <a:prstGeom prst="rect">
            <a:avLst/>
          </a:prstGeom>
          <a:noFill/>
        </p:spPr>
        <p:txBody>
          <a:bodyPr wrap="square" rtlCol="0">
            <a:spAutoFit/>
          </a:bodyPr>
          <a:lstStyle/>
          <a:p>
            <a:pPr algn="l"/>
            <a:r>
              <a:rPr lang="nb-NO" sz="1600" dirty="0"/>
              <a:t>Froland har en vesentlig lavere andel ansatte i privat sektor enn snittet for Agder og Norge. </a:t>
            </a:r>
          </a:p>
          <a:p>
            <a:pPr algn="l"/>
            <a:endParaRPr lang="nb-NO" sz="1600" dirty="0"/>
          </a:p>
          <a:p>
            <a:pPr algn="l"/>
            <a:r>
              <a:rPr lang="nb-NO" sz="1600" dirty="0"/>
              <a:t>Antall ansatte i privat sektor ble redusert med ca. 80 personer fra 2024 til 2025.</a:t>
            </a:r>
          </a:p>
        </p:txBody>
      </p:sp>
      <p:graphicFrame>
        <p:nvGraphicFramePr>
          <p:cNvPr id="8" name="Tabell 7">
            <a:extLst>
              <a:ext uri="{FF2B5EF4-FFF2-40B4-BE49-F238E27FC236}">
                <a16:creationId xmlns:a16="http://schemas.microsoft.com/office/drawing/2014/main" id="{6C83A507-0CB4-CCE7-A6E8-F567DEB9CA8A}"/>
              </a:ext>
            </a:extLst>
          </p:cNvPr>
          <p:cNvGraphicFramePr>
            <a:graphicFrameLocks noGrp="1"/>
          </p:cNvGraphicFramePr>
          <p:nvPr>
            <p:extLst>
              <p:ext uri="{D42A27DB-BD31-4B8C-83A1-F6EECF244321}">
                <p14:modId xmlns:p14="http://schemas.microsoft.com/office/powerpoint/2010/main" val="1260668829"/>
              </p:ext>
            </p:extLst>
          </p:nvPr>
        </p:nvGraphicFramePr>
        <p:xfrm>
          <a:off x="7530617" y="4511096"/>
          <a:ext cx="4405696" cy="1485097"/>
        </p:xfrm>
        <a:graphic>
          <a:graphicData uri="http://schemas.openxmlformats.org/drawingml/2006/table">
            <a:tbl>
              <a:tblPr firstRow="1"/>
              <a:tblGrid>
                <a:gridCol w="1448796">
                  <a:extLst>
                    <a:ext uri="{9D8B030D-6E8A-4147-A177-3AD203B41FA5}">
                      <a16:colId xmlns:a16="http://schemas.microsoft.com/office/drawing/2014/main" val="2821983922"/>
                    </a:ext>
                  </a:extLst>
                </a:gridCol>
                <a:gridCol w="610019">
                  <a:extLst>
                    <a:ext uri="{9D8B030D-6E8A-4147-A177-3AD203B41FA5}">
                      <a16:colId xmlns:a16="http://schemas.microsoft.com/office/drawing/2014/main" val="3785771486"/>
                    </a:ext>
                  </a:extLst>
                </a:gridCol>
                <a:gridCol w="686272">
                  <a:extLst>
                    <a:ext uri="{9D8B030D-6E8A-4147-A177-3AD203B41FA5}">
                      <a16:colId xmlns:a16="http://schemas.microsoft.com/office/drawing/2014/main" val="1792294795"/>
                    </a:ext>
                  </a:extLst>
                </a:gridCol>
                <a:gridCol w="711690">
                  <a:extLst>
                    <a:ext uri="{9D8B030D-6E8A-4147-A177-3AD203B41FA5}">
                      <a16:colId xmlns:a16="http://schemas.microsoft.com/office/drawing/2014/main" val="270672528"/>
                    </a:ext>
                  </a:extLst>
                </a:gridCol>
                <a:gridCol w="948919">
                  <a:extLst>
                    <a:ext uri="{9D8B030D-6E8A-4147-A177-3AD203B41FA5}">
                      <a16:colId xmlns:a16="http://schemas.microsoft.com/office/drawing/2014/main" val="2488030595"/>
                    </a:ext>
                  </a:extLst>
                </a:gridCol>
              </a:tblGrid>
              <a:tr h="158507">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Froland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1682796527"/>
                  </a:ext>
                </a:extLst>
              </a:tr>
              <a:tr h="158507">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0291554"/>
                  </a:ext>
                </a:extLst>
              </a:tr>
              <a:tr h="261536">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5650108"/>
                  </a:ext>
                </a:extLst>
              </a:tr>
              <a:tr h="261536">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9592003"/>
                  </a:ext>
                </a:extLst>
              </a:tr>
              <a:tr h="158507">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11,8 %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761171"/>
                  </a:ext>
                </a:extLst>
              </a:tr>
              <a:tr h="261536">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8610534"/>
                  </a:ext>
                </a:extLst>
              </a:tr>
              <a:tr h="158507">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1 156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57,1 %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7307504"/>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824770709"/>
              </p:ext>
            </p:extLst>
          </p:nvPr>
        </p:nvGraphicFramePr>
        <p:xfrm>
          <a:off x="592539" y="1310816"/>
          <a:ext cx="6115050" cy="3105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3247724732"/>
              </p:ext>
            </p:extLst>
          </p:nvPr>
        </p:nvGraphicFramePr>
        <p:xfrm>
          <a:off x="6886067" y="1310816"/>
          <a:ext cx="5229225" cy="34004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7024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388892" y="5198428"/>
            <a:ext cx="10510287" cy="584775"/>
          </a:xfrm>
          <a:prstGeom prst="rect">
            <a:avLst/>
          </a:prstGeom>
          <a:noFill/>
        </p:spPr>
        <p:txBody>
          <a:bodyPr wrap="square" rtlCol="0">
            <a:spAutoFit/>
          </a:bodyPr>
          <a:lstStyle/>
          <a:p>
            <a:r>
              <a:rPr lang="nb-NO" sz="1600" dirty="0" err="1"/>
              <a:t>Traftec</a:t>
            </a:r>
            <a:r>
              <a:rPr lang="nb-NO" sz="1600" dirty="0"/>
              <a:t> AS avd. Agder (</a:t>
            </a:r>
            <a:r>
              <a:rPr lang="nb-NO" sz="1600"/>
              <a:t>Elektriske installasjoner), Bøylestad </a:t>
            </a:r>
            <a:r>
              <a:rPr lang="nb-NO" sz="1600" dirty="0"/>
              <a:t>Moen AS (Oppføring av bygninger) og </a:t>
            </a:r>
            <a:r>
              <a:rPr lang="nb-NO" sz="1600" dirty="0" err="1"/>
              <a:t>Sandås</a:t>
            </a:r>
            <a:r>
              <a:rPr lang="nb-NO" sz="1600" dirty="0"/>
              <a:t> anlegg AS (Grunnarbeid) er de største private arbeidsgiverne i Froland. Liens konditori AS er den største industribedriften. </a:t>
            </a:r>
          </a:p>
        </p:txBody>
      </p:sp>
      <p:sp>
        <p:nvSpPr>
          <p:cNvPr id="5" name="TekstSylinder 4">
            <a:extLst>
              <a:ext uri="{FF2B5EF4-FFF2-40B4-BE49-F238E27FC236}">
                <a16:creationId xmlns:a16="http://schemas.microsoft.com/office/drawing/2014/main" id="{A22183DE-A9F3-01C2-0585-466B1DF85691}"/>
              </a:ext>
            </a:extLst>
          </p:cNvPr>
          <p:cNvSpPr txBox="1"/>
          <p:nvPr/>
        </p:nvSpPr>
        <p:spPr>
          <a:xfrm>
            <a:off x="9300308" y="6228541"/>
            <a:ext cx="2846216" cy="369332"/>
          </a:xfrm>
          <a:prstGeom prst="rect">
            <a:avLst/>
          </a:prstGeom>
          <a:noFill/>
        </p:spPr>
        <p:txBody>
          <a:bodyPr wrap="square" rtlCol="0">
            <a:spAutoFit/>
          </a:bodyPr>
          <a:lstStyle/>
          <a:p>
            <a:pPr algn="l"/>
            <a:r>
              <a:rPr lang="nb-NO">
                <a:hlinkClick r:id="rId3"/>
              </a:rPr>
              <a:t>Rapport næringsstruktur</a:t>
            </a:r>
            <a:endParaRPr lang="nb-NO"/>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2244648707"/>
                  </p:ext>
                </p:extLst>
              </p:nvPr>
            </p:nvGraphicFramePr>
            <p:xfrm>
              <a:off x="343371" y="1426413"/>
              <a:ext cx="5123574"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343371" y="1426413"/>
                <a:ext cx="5123574"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2258817147"/>
              </p:ext>
            </p:extLst>
          </p:nvPr>
        </p:nvGraphicFramePr>
        <p:xfrm>
          <a:off x="5661493" y="1426413"/>
          <a:ext cx="6384587"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320552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Grunnskolepoeng</a:t>
            </a:r>
          </a:p>
        </p:txBody>
      </p:sp>
      <p:sp>
        <p:nvSpPr>
          <p:cNvPr id="3" name="Plassholder for innhold 2"/>
          <p:cNvSpPr>
            <a:spLocks noGrp="1"/>
          </p:cNvSpPr>
          <p:nvPr>
            <p:ph idx="1"/>
          </p:nvPr>
        </p:nvSpPr>
        <p:spPr>
          <a:xfrm>
            <a:off x="516862" y="1300163"/>
            <a:ext cx="4191772" cy="3933990"/>
          </a:xfrm>
        </p:spPr>
        <p:txBody>
          <a:bodyPr/>
          <a:lstStyle/>
          <a:p>
            <a:r>
              <a:rPr lang="nb-NO" sz="2000" dirty="0"/>
              <a:t>Froland ligger under snittet for fylket de fem siste årene.</a:t>
            </a:r>
          </a:p>
          <a:p>
            <a:endParaRPr lang="nb-NO" sz="2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13F08AE2-B400-6452-8930-D429CA9DFA20}"/>
              </a:ext>
            </a:extLst>
          </p:cNvPr>
          <p:cNvSpPr txBox="1"/>
          <p:nvPr/>
        </p:nvSpPr>
        <p:spPr>
          <a:xfrm>
            <a:off x="693477" y="5411119"/>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1467393113"/>
              </p:ext>
            </p:extLst>
          </p:nvPr>
        </p:nvGraphicFramePr>
        <p:xfrm>
          <a:off x="5195117" y="1300163"/>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393485" y="1282711"/>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78,0 %. Dette er betydelig lavere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B1ED25CC-D3E7-51A6-C520-2951B87FEE23}"/>
              </a:ext>
            </a:extLst>
          </p:cNvPr>
          <p:cNvGraphicFramePr>
            <a:graphicFrameLocks noGrp="1"/>
          </p:cNvGraphicFramePr>
          <p:nvPr>
            <p:extLst>
              <p:ext uri="{D42A27DB-BD31-4B8C-83A1-F6EECF244321}">
                <p14:modId xmlns:p14="http://schemas.microsoft.com/office/powerpoint/2010/main" val="2225794200"/>
              </p:ext>
            </p:extLst>
          </p:nvPr>
        </p:nvGraphicFramePr>
        <p:xfrm>
          <a:off x="749509" y="3521738"/>
          <a:ext cx="4038600" cy="1546860"/>
        </p:xfrm>
        <a:graphic>
          <a:graphicData uri="http://schemas.openxmlformats.org/drawingml/2006/table">
            <a:tbl>
              <a:tblPr firstRow="1"/>
              <a:tblGrid>
                <a:gridCol w="1054100">
                  <a:extLst>
                    <a:ext uri="{9D8B030D-6E8A-4147-A177-3AD203B41FA5}">
                      <a16:colId xmlns:a16="http://schemas.microsoft.com/office/drawing/2014/main" val="223628702"/>
                    </a:ext>
                  </a:extLst>
                </a:gridCol>
                <a:gridCol w="1054100">
                  <a:extLst>
                    <a:ext uri="{9D8B030D-6E8A-4147-A177-3AD203B41FA5}">
                      <a16:colId xmlns:a16="http://schemas.microsoft.com/office/drawing/2014/main" val="1439170940"/>
                    </a:ext>
                  </a:extLst>
                </a:gridCol>
                <a:gridCol w="965200">
                  <a:extLst>
                    <a:ext uri="{9D8B030D-6E8A-4147-A177-3AD203B41FA5}">
                      <a16:colId xmlns:a16="http://schemas.microsoft.com/office/drawing/2014/main" val="551269293"/>
                    </a:ext>
                  </a:extLst>
                </a:gridCol>
                <a:gridCol w="965200">
                  <a:extLst>
                    <a:ext uri="{9D8B030D-6E8A-4147-A177-3AD203B41FA5}">
                      <a16:colId xmlns:a16="http://schemas.microsoft.com/office/drawing/2014/main" val="700223906"/>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err="1">
                          <a:solidFill>
                            <a:srgbClr val="FFFFFF"/>
                          </a:solidFill>
                          <a:effectLst/>
                          <a:latin typeface="Calibri" panose="020F0502020204030204" pitchFamily="34" charset="0"/>
                        </a:rPr>
                        <a:t>Studieforb</a:t>
                      </a:r>
                      <a:r>
                        <a:rPr lang="nb-NO" sz="1300" b="1" i="0" u="none" strike="noStrike">
                          <a:solidFill>
                            <a:srgbClr val="FFFFFF"/>
                          </a:solidFill>
                          <a:effectLst/>
                          <a:latin typeface="Calibri" panose="020F0502020204030204" pitchFamily="34" charset="0"/>
                        </a:rPr>
                        <a: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045937204"/>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Froland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60,9 %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39,1 %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56232777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48,5 %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3988745"/>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69,4 %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30,6 %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0608202"/>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476228899"/>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58796924"/>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1892501"/>
                  </a:ext>
                </a:extLst>
              </a:tr>
            </a:tbl>
          </a:graphicData>
        </a:graphic>
      </p:graphicFrame>
      <p:sp>
        <p:nvSpPr>
          <p:cNvPr id="5" name="TekstSylinder 4">
            <a:extLst>
              <a:ext uri="{FF2B5EF4-FFF2-40B4-BE49-F238E27FC236}">
                <a16:creationId xmlns:a16="http://schemas.microsoft.com/office/drawing/2014/main" id="{4F00F72F-34B8-D190-0965-5119E36FA2D9}"/>
              </a:ext>
            </a:extLst>
          </p:cNvPr>
          <p:cNvSpPr txBox="1"/>
          <p:nvPr/>
        </p:nvSpPr>
        <p:spPr>
          <a:xfrm>
            <a:off x="695910" y="5367807"/>
            <a:ext cx="2565550" cy="369332"/>
          </a:xfrm>
          <a:prstGeom prst="rect">
            <a:avLst/>
          </a:prstGeom>
          <a:noFill/>
        </p:spPr>
        <p:txBody>
          <a:bodyPr wrap="square" rtlCol="0">
            <a:spAutoFit/>
          </a:bodyPr>
          <a:lstStyle/>
          <a:p>
            <a:pPr algn="l"/>
            <a:r>
              <a:rPr lang="nb-NO">
                <a:hlinkClick r:id="rId3"/>
              </a:rPr>
              <a:t>Rapport gjennomføring</a:t>
            </a:r>
            <a:endParaRPr lang="nb-NO"/>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551161361"/>
              </p:ext>
            </p:extLst>
          </p:nvPr>
        </p:nvGraphicFramePr>
        <p:xfrm>
          <a:off x="5044059" y="1282711"/>
          <a:ext cx="687704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833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b-NO"/>
              <a:t>Lærekontrakter kommunal og privat sektor</a:t>
            </a:r>
          </a:p>
        </p:txBody>
      </p:sp>
      <p:sp>
        <p:nvSpPr>
          <p:cNvPr id="12" name="TekstSylinder 11"/>
          <p:cNvSpPr txBox="1"/>
          <p:nvPr/>
        </p:nvSpPr>
        <p:spPr>
          <a:xfrm>
            <a:off x="308762" y="1003580"/>
            <a:ext cx="4092416"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Det er fem kommuner i Agder som har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Kommunen har 10 lærekontrakter i kommunal sektor, og mangler 9 for å nå målsetningen.</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Froland har 9 lærekontrakter per 1000 innbyggere i privat sektor </a:t>
            </a:r>
            <a:r>
              <a:rPr lang="nb-NO"/>
              <a:t>(2026).</a:t>
            </a:r>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2046835127"/>
              </p:ext>
            </p:extLst>
          </p:nvPr>
        </p:nvGraphicFramePr>
        <p:xfrm>
          <a:off x="4917079" y="1054380"/>
          <a:ext cx="7078980"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4045816104"/>
              </p:ext>
            </p:extLst>
          </p:nvPr>
        </p:nvGraphicFramePr>
        <p:xfrm>
          <a:off x="4917080" y="3592475"/>
          <a:ext cx="7078980"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0641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51357" y="295469"/>
            <a:ext cx="6174393" cy="685606"/>
          </a:xfrm>
        </p:spPr>
        <p:txBody>
          <a:bodyPr/>
          <a:lstStyle/>
          <a:p>
            <a:r>
              <a:rPr lang="nb-NO" sz="4000"/>
              <a:t>Deltid kvinner 20-66 år</a:t>
            </a:r>
          </a:p>
        </p:txBody>
      </p:sp>
      <p:sp>
        <p:nvSpPr>
          <p:cNvPr id="3" name="TekstSylinder 2">
            <a:extLst>
              <a:ext uri="{FF2B5EF4-FFF2-40B4-BE49-F238E27FC236}">
                <a16:creationId xmlns:a16="http://schemas.microsoft.com/office/drawing/2014/main" id="{2F8A23F1-730F-1A67-8AD3-EE59579368B5}"/>
              </a:ext>
            </a:extLst>
          </p:cNvPr>
          <p:cNvSpPr txBox="1"/>
          <p:nvPr/>
        </p:nvSpPr>
        <p:spPr>
          <a:xfrm>
            <a:off x="701078" y="5610870"/>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B688D4D7-D66F-A910-A220-8BE7B411C92D}"/>
              </a:ext>
            </a:extLst>
          </p:cNvPr>
          <p:cNvGraphicFramePr>
            <a:graphicFrameLocks noGrp="1"/>
          </p:cNvGraphicFramePr>
          <p:nvPr>
            <p:extLst>
              <p:ext uri="{D42A27DB-BD31-4B8C-83A1-F6EECF244321}">
                <p14:modId xmlns:p14="http://schemas.microsoft.com/office/powerpoint/2010/main" val="3663587680"/>
              </p:ext>
            </p:extLst>
          </p:nvPr>
        </p:nvGraphicFramePr>
        <p:xfrm>
          <a:off x="647830" y="4111069"/>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Froland</a:t>
                      </a:r>
                    </a:p>
                  </a:txBody>
                  <a:tcPr anchor="ctr"/>
                </a:tc>
                <a:tc>
                  <a:txBody>
                    <a:bodyPr/>
                    <a:lstStyle/>
                    <a:p>
                      <a:pPr algn="ctr"/>
                      <a:r>
                        <a:rPr lang="nb-NO" sz="1400" b="0" dirty="0"/>
                        <a:t>29,8</a:t>
                      </a:r>
                    </a:p>
                  </a:txBody>
                  <a:tcPr anchor="ctr"/>
                </a:tc>
                <a:tc>
                  <a:txBody>
                    <a:bodyPr/>
                    <a:lstStyle/>
                    <a:p>
                      <a:pPr algn="ctr"/>
                      <a:r>
                        <a:rPr lang="nb-NO" sz="1400" b="0" dirty="0"/>
                        <a:t>16,5</a:t>
                      </a:r>
                    </a:p>
                  </a:txBody>
                  <a:tcPr anchor="ctr"/>
                </a:tc>
                <a:tc>
                  <a:txBody>
                    <a:bodyPr/>
                    <a:lstStyle/>
                    <a:p>
                      <a:pPr algn="ctr"/>
                      <a:r>
                        <a:rPr lang="nb-NO" sz="1400" b="0" dirty="0"/>
                        <a:t>45,4</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3987459B-5D2D-20FB-48AD-4589A4A77791}"/>
              </a:ext>
            </a:extLst>
          </p:cNvPr>
          <p:cNvGraphicFramePr>
            <a:graphicFrameLocks/>
          </p:cNvGraphicFramePr>
          <p:nvPr>
            <p:extLst>
              <p:ext uri="{D42A27DB-BD31-4B8C-83A1-F6EECF244321}">
                <p14:modId xmlns:p14="http://schemas.microsoft.com/office/powerpoint/2010/main" val="1190573729"/>
              </p:ext>
            </p:extLst>
          </p:nvPr>
        </p:nvGraphicFramePr>
        <p:xfrm>
          <a:off x="647830" y="1048316"/>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109A34A9-468B-C9C9-F035-9CEBDC6A4482}"/>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a:t>Sysselsetting etter landbakgrunn</a:t>
            </a:r>
          </a:p>
        </p:txBody>
      </p:sp>
      <p:sp>
        <p:nvSpPr>
          <p:cNvPr id="3" name="TekstSylinder 2"/>
          <p:cNvSpPr txBox="1"/>
          <p:nvPr/>
        </p:nvSpPr>
        <p:spPr>
          <a:xfrm>
            <a:off x="412625" y="1294480"/>
            <a:ext cx="3203286" cy="36933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Blant innvandrere – og særlig innvandrere fra Gruppe 2-land – er det en betydelig lavere sysselsetting enn befolkningen for øvrig.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rPr>
              <a:t>En målrettet satsing på kvalifisering og inkludering av innvandrere fra Gruppe 2-land til arbeidslivet er nødvendig for å ta ut potensialet i gruppa.</a:t>
            </a:r>
          </a:p>
        </p:txBody>
      </p:sp>
      <p:sp>
        <p:nvSpPr>
          <p:cNvPr id="4" name="TekstSylinder 3">
            <a:extLst>
              <a:ext uri="{FF2B5EF4-FFF2-40B4-BE49-F238E27FC236}">
                <a16:creationId xmlns:a16="http://schemas.microsoft.com/office/drawing/2014/main" id="{FC01DE85-2B35-3721-C2AD-F9A03A6D2C75}"/>
              </a:ext>
            </a:extLst>
          </p:cNvPr>
          <p:cNvSpPr txBox="1"/>
          <p:nvPr/>
        </p:nvSpPr>
        <p:spPr>
          <a:xfrm>
            <a:off x="732473" y="5339665"/>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6" name="Diagram 5"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523086758"/>
              </p:ext>
            </p:extLst>
          </p:nvPr>
        </p:nvGraphicFramePr>
        <p:xfrm>
          <a:off x="3884700" y="1294480"/>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a:t>Vedvarende lavinntekt</a:t>
            </a:r>
          </a:p>
        </p:txBody>
      </p:sp>
      <p:sp>
        <p:nvSpPr>
          <p:cNvPr id="3" name="TekstSylinder 2"/>
          <p:cNvSpPr txBox="1"/>
          <p:nvPr/>
        </p:nvSpPr>
        <p:spPr>
          <a:xfrm>
            <a:off x="325407" y="1119088"/>
            <a:ext cx="3835114" cy="4524315"/>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Andel personer i husholdninger med lavinntekt har økt mer i Agder enn i Norge for øvrig. Andelen i Froland er lavere enn Agder for øvrig.</a:t>
            </a:r>
          </a:p>
        </p:txBody>
      </p:sp>
      <p:sp>
        <p:nvSpPr>
          <p:cNvPr id="6" name="TekstSylinder 5">
            <a:extLst>
              <a:ext uri="{FF2B5EF4-FFF2-40B4-BE49-F238E27FC236}">
                <a16:creationId xmlns:a16="http://schemas.microsoft.com/office/drawing/2014/main" id="{E6EF954E-769B-278D-DFBD-98CB16F96295}"/>
              </a:ext>
            </a:extLst>
          </p:cNvPr>
          <p:cNvSpPr txBox="1"/>
          <p:nvPr/>
        </p:nvSpPr>
        <p:spPr>
          <a:xfrm>
            <a:off x="9977962" y="6228792"/>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1533615556"/>
              </p:ext>
            </p:extLst>
          </p:nvPr>
        </p:nvGraphicFramePr>
        <p:xfrm>
          <a:off x="4439920" y="1119088"/>
          <a:ext cx="7558348"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2234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3" y="1175211"/>
            <a:ext cx="4222284" cy="3416320"/>
          </a:xfrm>
          <a:prstGeom prst="rect">
            <a:avLst/>
          </a:prstGeom>
          <a:noFill/>
        </p:spPr>
        <p:txBody>
          <a:bodyPr wrap="square" rtlCol="0">
            <a:spAutoFit/>
          </a:bodyPr>
          <a:lstStyle/>
          <a:p>
            <a:pPr marL="285750" indent="-285750">
              <a:buFont typeface="Arial" panose="020B0604020202020204" pitchFamily="34" charset="0"/>
              <a:buChar char="•"/>
            </a:pPr>
            <a:r>
              <a:rPr lang="nb-NO"/>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Registreringene gir et grovt mål på utviklingen i tannhelsen over flere år, og gir mulighet for å sammenligne tannhelsen mellom kommuner, fylker og gjennomsnitt for landet.</a:t>
            </a:r>
            <a:endParaRPr lang="nb-NO">
              <a:solidFill>
                <a:srgbClr val="FF0000"/>
              </a:solidFill>
            </a:endParaRPr>
          </a:p>
        </p:txBody>
      </p:sp>
      <p:sp>
        <p:nvSpPr>
          <p:cNvPr id="7" name="TekstSylinder 6">
            <a:extLst>
              <a:ext uri="{FF2B5EF4-FFF2-40B4-BE49-F238E27FC236}">
                <a16:creationId xmlns:a16="http://schemas.microsoft.com/office/drawing/2014/main" id="{4885B898-BF6F-7064-DF6B-4A4A1963D112}"/>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3"/>
              </a:rPr>
              <a:t>Rapport tannhelse </a:t>
            </a:r>
            <a:endParaRPr lang="nb-NO" dirty="0"/>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4177721324"/>
              </p:ext>
            </p:extLst>
          </p:nvPr>
        </p:nvGraphicFramePr>
        <p:xfrm>
          <a:off x="5220585" y="4435660"/>
          <a:ext cx="6541769" cy="14458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Diagram 8"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1061416028"/>
              </p:ext>
            </p:extLst>
          </p:nvPr>
        </p:nvGraphicFramePr>
        <p:xfrm>
          <a:off x="5220585" y="793563"/>
          <a:ext cx="6541768" cy="162877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Diagram 9"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914569907"/>
              </p:ext>
            </p:extLst>
          </p:nvPr>
        </p:nvGraphicFramePr>
        <p:xfrm>
          <a:off x="5220585" y="2619375"/>
          <a:ext cx="6541768" cy="161925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73627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850456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a:t>Klimagassutslipp </a:t>
            </a:r>
          </a:p>
        </p:txBody>
      </p:sp>
      <p:sp>
        <p:nvSpPr>
          <p:cNvPr id="3" name="Plassholder for innhold 2"/>
          <p:cNvSpPr>
            <a:spLocks noGrp="1"/>
          </p:cNvSpPr>
          <p:nvPr>
            <p:ph idx="1"/>
          </p:nvPr>
        </p:nvSpPr>
        <p:spPr>
          <a:xfrm>
            <a:off x="519867" y="1406013"/>
            <a:ext cx="3419836" cy="3885834"/>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a:p>
            <a:endParaRPr lang="nb-NO" sz="2000" dirty="0"/>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a:t>Tonn CO</a:t>
            </a:r>
            <a:r>
              <a:rPr lang="nb-NO" sz="1400" baseline="30000"/>
              <a:t>2</a:t>
            </a:r>
            <a:r>
              <a:rPr lang="nb-NO" sz="1400"/>
              <a:t>, inkl. kvotepliktige utslipp, referanseår 2017</a:t>
            </a:r>
          </a:p>
        </p:txBody>
      </p:sp>
      <p:sp>
        <p:nvSpPr>
          <p:cNvPr id="8" name="TekstSylinder 7">
            <a:extLst>
              <a:ext uri="{FF2B5EF4-FFF2-40B4-BE49-F238E27FC236}">
                <a16:creationId xmlns:a16="http://schemas.microsoft.com/office/drawing/2014/main" id="{6682B4A2-02C6-0D12-1062-631C4B906CD0}"/>
              </a:ext>
            </a:extLst>
          </p:cNvPr>
          <p:cNvSpPr txBox="1"/>
          <p:nvPr/>
        </p:nvSpPr>
        <p:spPr>
          <a:xfrm>
            <a:off x="679573" y="5451037"/>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1D16E7B2-D41D-E6BA-F804-5B51B57DF76F}"/>
              </a:ext>
            </a:extLst>
          </p:cNvPr>
          <p:cNvPicPr>
            <a:picLocks noChangeAspect="1"/>
          </p:cNvPicPr>
          <p:nvPr/>
        </p:nvPicPr>
        <p:blipFill>
          <a:blip r:embed="rId4"/>
          <a:stretch>
            <a:fillRect/>
          </a:stretch>
        </p:blipFill>
        <p:spPr>
          <a:xfrm>
            <a:off x="4166640" y="1406013"/>
            <a:ext cx="7878274" cy="4229690"/>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a:t>
            </a:r>
            <a:r>
              <a:rPr lang="nb-NO" dirty="0">
                <a:solidFill>
                  <a:srgbClr val="000000"/>
                </a:solidFill>
                <a:latin typeface="Arial" panose="020B0604020202020204" pitchFamily="34" charset="0"/>
              </a:rPr>
              <a:t>80 </a:t>
            </a:r>
            <a:r>
              <a:rPr lang="nb-NO" b="0" i="0" dirty="0">
                <a:solidFill>
                  <a:srgbClr val="000000"/>
                </a:solidFill>
                <a:effectLst/>
                <a:latin typeface="Arial" panose="020B0604020202020204" pitchFamily="34" charset="0"/>
              </a:rPr>
              <a:t>% av Froland dekket av skog,       7 % ferskvann</a:t>
            </a:r>
            <a:r>
              <a:rPr lang="nb-NO" dirty="0">
                <a:solidFill>
                  <a:srgbClr val="000000"/>
                </a:solidFill>
                <a:latin typeface="Arial" panose="020B0604020202020204" pitchFamily="34" charset="0"/>
              </a:rPr>
              <a:t>, 6 % myr, 3 % åpen fastmark</a:t>
            </a:r>
            <a:r>
              <a:rPr lang="nb-NO" b="0" i="0" dirty="0">
                <a:solidFill>
                  <a:srgbClr val="000000"/>
                </a:solidFill>
                <a:effectLst/>
                <a:latin typeface="Arial" panose="020B0604020202020204" pitchFamily="34" charset="0"/>
              </a:rPr>
              <a:t>, mens fulldyrka jord utgjør 1,2 %. Bebygd areal og samferdsel utgjør til sammen 2,0 %.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6 % av arealet i Froland er vernet etter naturmangfoldloven i 2025. </a:t>
            </a:r>
          </a:p>
          <a:p>
            <a:pPr marL="0" indent="0">
              <a:buNone/>
            </a:pPr>
            <a:r>
              <a:rPr lang="nb-NO" sz="1800" dirty="0"/>
              <a:t>Samlet for Agder er 18 % av landarealet vernet.  </a:t>
            </a:r>
          </a:p>
        </p:txBody>
      </p:sp>
      <p:pic>
        <p:nvPicPr>
          <p:cNvPr id="8" name="Bilde 7">
            <a:extLst>
              <a:ext uri="{FF2B5EF4-FFF2-40B4-BE49-F238E27FC236}">
                <a16:creationId xmlns:a16="http://schemas.microsoft.com/office/drawing/2014/main" id="{4E32E33F-6F4E-41DB-CEB9-7D534C4534B2}"/>
              </a:ext>
            </a:extLst>
          </p:cNvPr>
          <p:cNvPicPr>
            <a:picLocks noChangeAspect="1"/>
          </p:cNvPicPr>
          <p:nvPr/>
        </p:nvPicPr>
        <p:blipFill>
          <a:blip r:embed="rId3"/>
          <a:stretch>
            <a:fillRect/>
          </a:stretch>
        </p:blipFill>
        <p:spPr>
          <a:xfrm>
            <a:off x="509472" y="2705364"/>
            <a:ext cx="5142298" cy="3064246"/>
          </a:xfrm>
          <a:prstGeom prst="rect">
            <a:avLst/>
          </a:prstGeom>
        </p:spPr>
      </p:pic>
      <p:pic>
        <p:nvPicPr>
          <p:cNvPr id="5" name="Bilde 4">
            <a:extLst>
              <a:ext uri="{FF2B5EF4-FFF2-40B4-BE49-F238E27FC236}">
                <a16:creationId xmlns:a16="http://schemas.microsoft.com/office/drawing/2014/main" id="{C85E74D6-B5BB-3F20-E8F7-D0763FFDE3D5}"/>
              </a:ext>
            </a:extLst>
          </p:cNvPr>
          <p:cNvPicPr>
            <a:picLocks noChangeAspect="1"/>
          </p:cNvPicPr>
          <p:nvPr/>
        </p:nvPicPr>
        <p:blipFill>
          <a:blip r:embed="rId4"/>
          <a:stretch>
            <a:fillRect/>
          </a:stretch>
        </p:blipFill>
        <p:spPr>
          <a:xfrm>
            <a:off x="6096000" y="2782740"/>
            <a:ext cx="5768840" cy="2903472"/>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4761435" cy="685606"/>
          </a:xfrm>
        </p:spPr>
        <p:txBody>
          <a:bodyPr/>
          <a:lstStyle/>
          <a:p>
            <a:r>
              <a:rPr lang="nn-NO"/>
              <a:t>Planlagt arealbruk</a:t>
            </a:r>
            <a:endParaRPr lang="nb-NO"/>
          </a:p>
        </p:txBody>
      </p:sp>
      <p:sp>
        <p:nvSpPr>
          <p:cNvPr id="5" name="TekstSylinder 4"/>
          <p:cNvSpPr txBox="1"/>
          <p:nvPr/>
        </p:nvSpPr>
        <p:spPr>
          <a:xfrm>
            <a:off x="10579721" y="6205328"/>
            <a:ext cx="149529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a:ln>
                  <a:noFill/>
                </a:ln>
                <a:solidFill>
                  <a:srgbClr val="000000"/>
                </a:solidFill>
                <a:effectLst/>
                <a:uLnTx/>
                <a:uFillTx/>
                <a:latin typeface="Arial" panose="020B0604020202020204"/>
                <a:ea typeface="+mn-ea"/>
                <a:cs typeface="+mn-cs"/>
              </a:rPr>
              <a:t>Alle tall i dekar</a:t>
            </a:r>
          </a:p>
        </p:txBody>
      </p:sp>
      <p:sp>
        <p:nvSpPr>
          <p:cNvPr id="7" name="Plassholder for innhold 2">
            <a:extLst>
              <a:ext uri="{FF2B5EF4-FFF2-40B4-BE49-F238E27FC236}">
                <a16:creationId xmlns:a16="http://schemas.microsoft.com/office/drawing/2014/main" id="{B85A4806-97BE-5967-5529-59ED0053AFBE}"/>
              </a:ext>
            </a:extLst>
          </p:cNvPr>
          <p:cNvSpPr>
            <a:spLocks noGrp="1"/>
          </p:cNvSpPr>
          <p:nvPr>
            <p:ph idx="1"/>
          </p:nvPr>
        </p:nvSpPr>
        <p:spPr>
          <a:xfrm>
            <a:off x="472272" y="1167319"/>
            <a:ext cx="3944085"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Froland har satt av store areal, og da mest til </a:t>
            </a:r>
            <a:r>
              <a:rPr lang="nn-NO" sz="2000" dirty="0" err="1"/>
              <a:t>fritidsbebyggelse</a:t>
            </a:r>
            <a:r>
              <a:rPr lang="nn-NO" sz="2000" dirty="0"/>
              <a:t>. </a:t>
            </a:r>
          </a:p>
        </p:txBody>
      </p:sp>
      <p:pic>
        <p:nvPicPr>
          <p:cNvPr id="10" name="Bilde 9">
            <a:extLst>
              <a:ext uri="{FF2B5EF4-FFF2-40B4-BE49-F238E27FC236}">
                <a16:creationId xmlns:a16="http://schemas.microsoft.com/office/drawing/2014/main" id="{D3962A16-656E-8674-9CA6-B7ECA14BEF85}"/>
              </a:ext>
            </a:extLst>
          </p:cNvPr>
          <p:cNvPicPr>
            <a:picLocks noChangeAspect="1"/>
          </p:cNvPicPr>
          <p:nvPr/>
        </p:nvPicPr>
        <p:blipFill>
          <a:blip r:embed="rId4"/>
          <a:stretch>
            <a:fillRect/>
          </a:stretch>
        </p:blipFill>
        <p:spPr>
          <a:xfrm>
            <a:off x="5118781" y="1264599"/>
            <a:ext cx="6687788" cy="1877438"/>
          </a:xfrm>
          <a:prstGeom prst="rect">
            <a:avLst/>
          </a:prstGeom>
        </p:spPr>
      </p:pic>
    </p:spTree>
    <p:extLst>
      <p:ext uri="{BB962C8B-B14F-4D97-AF65-F5344CB8AC3E}">
        <p14:creationId xmlns:p14="http://schemas.microsoft.com/office/powerpoint/2010/main" val="16206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Det er ca. 910 bruksenheter til fritid i Froland, og ca. 1370 eiere (alle eierandeler inkludert).</a:t>
            </a:r>
          </a:p>
          <a:p>
            <a:endParaRPr lang="nb-NO" sz="2000"/>
          </a:p>
          <a:p>
            <a:r>
              <a:rPr lang="nb-NO" sz="2000"/>
              <a:t>Arendal er største «hytteeierkommune».</a:t>
            </a:r>
          </a:p>
          <a:p>
            <a:endParaRPr lang="nb-NO" sz="2000"/>
          </a:p>
          <a:p>
            <a:r>
              <a:rPr lang="nb-NO" sz="2000"/>
              <a:t>Figur gir en oversikt på antall hytteeiere fordelt på kommuner.</a:t>
            </a:r>
          </a:p>
          <a:p>
            <a:endParaRPr lang="nb-NO" sz="2000"/>
          </a:p>
        </p:txBody>
      </p:sp>
      <p:pic>
        <p:nvPicPr>
          <p:cNvPr id="5" name="Bilde 4" descr="Bilde gir en oversikt på antall hytteeiere fordelt på kommuner. ">
            <a:extLst>
              <a:ext uri="{FF2B5EF4-FFF2-40B4-BE49-F238E27FC236}">
                <a16:creationId xmlns:a16="http://schemas.microsoft.com/office/drawing/2014/main" id="{393028CC-8C80-8230-CBCD-17F0261056EF}"/>
              </a:ext>
            </a:extLst>
          </p:cNvPr>
          <p:cNvPicPr>
            <a:picLocks noChangeAspect="1"/>
          </p:cNvPicPr>
          <p:nvPr/>
        </p:nvPicPr>
        <p:blipFill>
          <a:blip r:embed="rId3"/>
          <a:stretch>
            <a:fillRect/>
          </a:stretch>
        </p:blipFill>
        <p:spPr>
          <a:xfrm>
            <a:off x="5631872" y="901484"/>
            <a:ext cx="6019800" cy="4533900"/>
          </a:xfrm>
          <a:prstGeom prst="rect">
            <a:avLst/>
          </a:prstGeom>
        </p:spPr>
      </p:pic>
      <p:sp>
        <p:nvSpPr>
          <p:cNvPr id="4" name="TekstSylinder 3">
            <a:extLst>
              <a:ext uri="{FF2B5EF4-FFF2-40B4-BE49-F238E27FC236}">
                <a16:creationId xmlns:a16="http://schemas.microsoft.com/office/drawing/2014/main" id="{BE102A6B-297A-261B-5232-11A5295D2484}"/>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5DEFFF-78C0-414B-AB2C-25AAE8E849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E84CB8-E3BC-4ED1-9892-48BFB2DA6766}">
  <ds:schemaRefs>
    <ds:schemaRef ds:uri="http://schemas.openxmlformats.org/package/2006/metadata/core-properties"/>
    <ds:schemaRef ds:uri="http://purl.org/dc/elements/1.1/"/>
    <ds:schemaRef ds:uri="http://schemas.microsoft.com/office/2006/metadata/properties"/>
    <ds:schemaRef ds:uri="b9237df9-74d4-4981-b925-a3afcda37962"/>
    <ds:schemaRef ds:uri="http://purl.org/dc/terms/"/>
    <ds:schemaRef ds:uri="http://schemas.microsoft.com/office/2006/documentManagement/types"/>
    <ds:schemaRef ds:uri="http://schemas.microsoft.com/office/infopath/2007/PartnerControls"/>
    <ds:schemaRef ds:uri="294d40f2-363f-4de8-8168-aab5e855b592"/>
    <ds:schemaRef ds:uri="http://www.w3.org/XML/1998/namespace"/>
    <ds:schemaRef ds:uri="http://purl.org/dc/dcmitype/"/>
  </ds:schemaRefs>
</ds:datastoreItem>
</file>

<file path=customXml/itemProps3.xml><?xml version="1.0" encoding="utf-8"?>
<ds:datastoreItem xmlns:ds="http://schemas.openxmlformats.org/officeDocument/2006/customXml" ds:itemID="{34111FB6-CDEF-4AF1-BEE6-B359A2ADBB38}">
  <ds:schemaRefs>
    <ds:schemaRef ds:uri="http://schemas.microsoft.com/sharepoint/v3/contenttype/fo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4704</TotalTime>
  <Words>2996</Words>
  <Application>Microsoft Office PowerPoint</Application>
  <PresentationFormat>Widescreen</PresentationFormat>
  <Paragraphs>403</Paragraphs>
  <Slides>23</Slides>
  <Notes>22</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Froland</vt:lpstr>
      <vt:lpstr>Kjappe fakta om Froland kommune</vt:lpstr>
      <vt:lpstr>Befolkning og demografi</vt:lpstr>
      <vt:lpstr>Befolkningsutvikling</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 </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cp:revision>
  <dcterms:created xsi:type="dcterms:W3CDTF">2021-09-13T19:20:02Z</dcterms:created>
  <dcterms:modified xsi:type="dcterms:W3CDTF">2026-10-23T09:14:00Z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