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7.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1" r:id="rId9"/>
    <p:sldId id="1099" r:id="rId10"/>
    <p:sldId id="272" r:id="rId11"/>
    <p:sldId id="285" r:id="rId12"/>
    <p:sldId id="263" r:id="rId13"/>
    <p:sldId id="279" r:id="rId14"/>
    <p:sldId id="1098" r:id="rId15"/>
    <p:sldId id="282" r:id="rId16"/>
    <p:sldId id="286" r:id="rId17"/>
    <p:sldId id="283" r:id="rId18"/>
    <p:sldId id="276" r:id="rId19"/>
    <p:sldId id="275" r:id="rId20"/>
    <p:sldId id="277" r:id="rId21"/>
    <p:sldId id="288" r:id="rId22"/>
    <p:sldId id="1097"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9DA"/>
    <a:srgbClr val="352D86"/>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1E9D1B-2924-4AAA-A6A8-0255AE9EFB94}" v="2" dt="2026-10-23T11:05:03.94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85666" autoAdjust="0"/>
  </p:normalViewPr>
  <p:slideViewPr>
    <p:cSldViewPr snapToGrid="0">
      <p:cViewPr varScale="1">
        <p:scale>
          <a:sx n="95" d="100"/>
          <a:sy n="95" d="100"/>
        </p:scale>
        <p:origin x="1158" y="78"/>
      </p:cViewPr>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11:06:12.989" v="1494" actId="20577"/>
      <pc:docMkLst>
        <pc:docMk/>
      </pc:docMkLst>
      <pc:sldChg chg="addSp delSp modSp mod">
        <pc:chgData name="Michaelsen, Børje" userId="c36523e3-11ed-4011-9a41-1983019c0634" providerId="ADAL" clId="{83FF8062-202C-4766-8BEB-380B0CC5A041}" dt="2026-10-07T07:59:47.035" v="1289" actId="20577"/>
        <pc:sldMkLst>
          <pc:docMk/>
          <pc:sldMk cId="2044844844" sldId="273"/>
        </pc:sldMkLst>
        <pc:spChg chg="mod">
          <ac:chgData name="Michaelsen, Børje" userId="c36523e3-11ed-4011-9a41-1983019c0634" providerId="ADAL" clId="{83FF8062-202C-4766-8BEB-380B0CC5A041}" dt="2026-10-07T07:59:47.035" v="1289" actId="20577"/>
          <ac:spMkLst>
            <pc:docMk/>
            <pc:sldMk cId="2044844844" sldId="273"/>
            <ac:spMk id="5" creationId="{00000000-0000-0000-0000-000000000000}"/>
          </ac:spMkLst>
        </pc:spChg>
        <pc:picChg chg="add mod">
          <ac:chgData name="Michaelsen, Børje" userId="c36523e3-11ed-4011-9a41-1983019c0634" providerId="ADAL" clId="{83FF8062-202C-4766-8BEB-380B0CC5A041}" dt="2026-10-07T07:57:02.822" v="962" actId="1076"/>
          <ac:picMkLst>
            <pc:docMk/>
            <pc:sldMk cId="2044844844" sldId="273"/>
            <ac:picMk id="7" creationId="{382717DE-FF34-7870-BB2C-442E404C58A8}"/>
          </ac:picMkLst>
        </pc:picChg>
      </pc:sldChg>
      <pc:sldChg chg="addSp delSp modSp mod">
        <pc:chgData name="Michaelsen, Børje" userId="c36523e3-11ed-4011-9a41-1983019c0634" providerId="ADAL" clId="{83FF8062-202C-4766-8BEB-380B0CC5A041}" dt="2026-10-12T08:55:32.735" v="1404" actId="207"/>
        <pc:sldMkLst>
          <pc:docMk/>
          <pc:sldMk cId="2431273561" sldId="283"/>
        </pc:sldMkLst>
        <pc:spChg chg="mod">
          <ac:chgData name="Michaelsen, Børje" userId="c36523e3-11ed-4011-9a41-1983019c0634" providerId="ADAL" clId="{83FF8062-202C-4766-8BEB-380B0CC5A041}" dt="2026-10-12T08:13:08.695" v="1400" actId="20577"/>
          <ac:spMkLst>
            <pc:docMk/>
            <pc:sldMk cId="2431273561" sldId="283"/>
            <ac:spMk id="12" creationId="{00000000-0000-0000-0000-000000000000}"/>
          </ac:spMkLst>
        </pc:spChg>
        <pc:graphicFrameChg chg="add mod">
          <ac:chgData name="Michaelsen, Børje" userId="c36523e3-11ed-4011-9a41-1983019c0634" providerId="ADAL" clId="{83FF8062-202C-4766-8BEB-380B0CC5A041}" dt="2026-10-12T08:55:32.735" v="1404" actId="207"/>
          <ac:graphicFrameMkLst>
            <pc:docMk/>
            <pc:sldMk cId="2431273561" sldId="283"/>
            <ac:graphicFrameMk id="2" creationId="{FBB011A6-7FD3-43A1-AC1E-7AD921DD006D}"/>
          </ac:graphicFrameMkLst>
        </pc:graphicFrameChg>
        <pc:graphicFrameChg chg="add mod">
          <ac:chgData name="Michaelsen, Børje" userId="c36523e3-11ed-4011-9a41-1983019c0634" providerId="ADAL" clId="{83FF8062-202C-4766-8BEB-380B0CC5A041}" dt="2026-10-12T08:55:22.302" v="1403" actId="207"/>
          <ac:graphicFrameMkLst>
            <pc:docMk/>
            <pc:sldMk cId="2431273561" sldId="283"/>
            <ac:graphicFrameMk id="4" creationId="{CB820AD4-0F80-475B-87E4-3F2CAC0140AD}"/>
          </ac:graphicFrameMkLst>
        </pc:graphicFrameChg>
      </pc:sldChg>
      <pc:sldChg chg="modSp mod modNotesTx">
        <pc:chgData name="Michaelsen, Børje" userId="c36523e3-11ed-4011-9a41-1983019c0634" providerId="ADAL" clId="{83FF8062-202C-4766-8BEB-380B0CC5A041}" dt="2026-09-23T09:00:37.019" v="957" actId="122"/>
        <pc:sldMkLst>
          <pc:docMk/>
          <pc:sldMk cId="276701861" sldId="285"/>
        </pc:sldMkLst>
        <pc:spChg chg="mod">
          <ac:chgData name="Michaelsen, Børje" userId="c36523e3-11ed-4011-9a41-1983019c0634" providerId="ADAL" clId="{83FF8062-202C-4766-8BEB-380B0CC5A041}" dt="2026-09-23T08:58:36.026" v="955" actId="6549"/>
          <ac:spMkLst>
            <pc:docMk/>
            <pc:sldMk cId="276701861" sldId="285"/>
            <ac:spMk id="3" creationId="{00000000-0000-0000-0000-000000000000}"/>
          </ac:spMkLst>
        </pc:spChg>
        <pc:spChg chg="mod">
          <ac:chgData name="Michaelsen, Børje" userId="c36523e3-11ed-4011-9a41-1983019c0634" providerId="ADAL" clId="{83FF8062-202C-4766-8BEB-380B0CC5A041}" dt="2026-09-23T08:16:21.680" v="949" actId="20577"/>
          <ac:spMkLst>
            <pc:docMk/>
            <pc:sldMk cId="276701861" sldId="285"/>
            <ac:spMk id="29" creationId="{00000000-0000-0000-0000-000000000000}"/>
          </ac:spMkLst>
        </pc:spChg>
        <pc:graphicFrameChg chg="mod modGraphic">
          <ac:chgData name="Michaelsen, Børje" userId="c36523e3-11ed-4011-9a41-1983019c0634" providerId="ADAL" clId="{83FF8062-202C-4766-8BEB-380B0CC5A041}" dt="2026-09-23T09:00:33.751" v="956" actId="122"/>
          <ac:graphicFrameMkLst>
            <pc:docMk/>
            <pc:sldMk cId="276701861" sldId="285"/>
            <ac:graphicFrameMk id="40" creationId="{A65E67EF-E3B0-B379-1E71-D4EEC8FBFFF5}"/>
          </ac:graphicFrameMkLst>
        </pc:graphicFrameChg>
        <pc:graphicFrameChg chg="mod modGraphic">
          <ac:chgData name="Michaelsen, Børje" userId="c36523e3-11ed-4011-9a41-1983019c0634" providerId="ADAL" clId="{83FF8062-202C-4766-8BEB-380B0CC5A041}" dt="2026-09-23T09:00:37.019" v="957" actId="122"/>
          <ac:graphicFrameMkLst>
            <pc:docMk/>
            <pc:sldMk cId="276701861" sldId="285"/>
            <ac:graphicFrameMk id="41" creationId="{8218F8F8-8C6C-0D49-7CF3-6547EB9F5C86}"/>
          </ac:graphicFrameMkLst>
        </pc:graphicFrameChg>
      </pc:sldChg>
      <pc:sldChg chg="addSp delSp mod">
        <pc:chgData name="Michaelsen, Børje" userId="c36523e3-11ed-4011-9a41-1983019c0634" providerId="ADAL" clId="{83FF8062-202C-4766-8BEB-380B0CC5A041}" dt="2026-10-12T11:19:14.508" v="1406" actId="22"/>
        <pc:sldMkLst>
          <pc:docMk/>
          <pc:sldMk cId="2154520298" sldId="287"/>
        </pc:sldMkLst>
        <pc:spChg chg="add">
          <ac:chgData name="Michaelsen, Børje" userId="c36523e3-11ed-4011-9a41-1983019c0634" providerId="ADAL" clId="{83FF8062-202C-4766-8BEB-380B0CC5A041}" dt="2026-10-12T11:19:14.508" v="1406" actId="22"/>
          <ac:spMkLst>
            <pc:docMk/>
            <pc:sldMk cId="2154520298" sldId="287"/>
            <ac:spMk id="4" creationId="{47FFEFA2-3C49-CCCD-875A-FF2586FF51DC}"/>
          </ac:spMkLst>
        </pc:spChg>
      </pc:sldChg>
      <pc:sldChg chg="addSp delSp modSp mod">
        <pc:chgData name="Michaelsen, Børje" userId="c36523e3-11ed-4011-9a41-1983019c0634" providerId="ADAL" clId="{83FF8062-202C-4766-8BEB-380B0CC5A041}" dt="2026-10-23T11:02:58.749" v="1408" actId="22"/>
        <pc:sldMkLst>
          <pc:docMk/>
          <pc:sldMk cId="1452350865" sldId="288"/>
        </pc:sldMkLst>
        <pc:spChg chg="add">
          <ac:chgData name="Michaelsen, Børje" userId="c36523e3-11ed-4011-9a41-1983019c0634" providerId="ADAL" clId="{83FF8062-202C-4766-8BEB-380B0CC5A041}" dt="2026-10-23T11:02:58.749" v="1408" actId="22"/>
          <ac:spMkLst>
            <pc:docMk/>
            <pc:sldMk cId="1452350865" sldId="288"/>
            <ac:spMk id="5" creationId="{164CC8A2-4C11-232D-8989-A84CA1D14C4D}"/>
          </ac:spMkLst>
        </pc:spChg>
        <pc:spChg chg="del">
          <ac:chgData name="Michaelsen, Børje" userId="c36523e3-11ed-4011-9a41-1983019c0634" providerId="ADAL" clId="{83FF8062-202C-4766-8BEB-380B0CC5A041}" dt="2026-10-23T11:02:49.119" v="1407" actId="478"/>
          <ac:spMkLst>
            <pc:docMk/>
            <pc:sldMk cId="1452350865" sldId="288"/>
            <ac:spMk id="7" creationId="{EF04C9C3-DFAE-8142-B3AB-1EA5B9F10CB2}"/>
          </ac:spMkLst>
        </pc:spChg>
      </pc:sldChg>
      <pc:sldChg chg="addSp delSp modSp mod modNotesTx">
        <pc:chgData name="Michaelsen, Børje" userId="c36523e3-11ed-4011-9a41-1983019c0634" providerId="ADAL" clId="{83FF8062-202C-4766-8BEB-380B0CC5A041}" dt="2026-10-23T11:06:12.989" v="1494" actId="20577"/>
        <pc:sldMkLst>
          <pc:docMk/>
          <pc:sldMk cId="2611775227" sldId="1095"/>
        </pc:sldMkLst>
        <pc:spChg chg="del">
          <ac:chgData name="Michaelsen, Børje" userId="c36523e3-11ed-4011-9a41-1983019c0634" providerId="ADAL" clId="{83FF8062-202C-4766-8BEB-380B0CC5A041}" dt="2026-10-23T11:04:53.235" v="1443"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11:04:55.846" v="1445" actId="478"/>
          <ac:spMkLst>
            <pc:docMk/>
            <pc:sldMk cId="2611775227" sldId="1095"/>
            <ac:spMk id="5" creationId="{2EAA0565-7555-D70C-5AC6-D8E1B3D74D43}"/>
          </ac:spMkLst>
        </pc:spChg>
        <pc:spChg chg="add mod">
          <ac:chgData name="Michaelsen, Børje" userId="c36523e3-11ed-4011-9a41-1983019c0634" providerId="ADAL" clId="{83FF8062-202C-4766-8BEB-380B0CC5A041}" dt="2026-10-23T11:06:03.038" v="1492" actId="20577"/>
          <ac:spMkLst>
            <pc:docMk/>
            <pc:sldMk cId="2611775227" sldId="1095"/>
            <ac:spMk id="7" creationId="{F2F946F7-23B0-516A-5C7B-3F57163BD4D0}"/>
          </ac:spMkLst>
        </pc:spChg>
        <pc:picChg chg="del">
          <ac:chgData name="Michaelsen, Børje" userId="c36523e3-11ed-4011-9a41-1983019c0634" providerId="ADAL" clId="{83FF8062-202C-4766-8BEB-380B0CC5A041}" dt="2026-10-23T11:04:54.685" v="1444" actId="478"/>
          <ac:picMkLst>
            <pc:docMk/>
            <pc:sldMk cId="2611775227" sldId="1095"/>
            <ac:picMk id="6" creationId="{DE320CB5-D553-9769-2DCE-51346DDB9137}"/>
          </ac:picMkLst>
        </pc:picChg>
        <pc:picChg chg="add mod">
          <ac:chgData name="Michaelsen, Børje" userId="c36523e3-11ed-4011-9a41-1983019c0634" providerId="ADAL" clId="{83FF8062-202C-4766-8BEB-380B0CC5A041}" dt="2026-10-23T11:05:42.846" v="1471" actId="1035"/>
          <ac:picMkLst>
            <pc:docMk/>
            <pc:sldMk cId="2611775227" sldId="1095"/>
            <ac:picMk id="9" creationId="{4C0C3BEA-D6D9-4D2C-65C9-FF4154525B07}"/>
          </ac:picMkLst>
        </pc:picChg>
      </pc:sldChg>
      <pc:sldChg chg="addSp delSp modSp mod">
        <pc:chgData name="Michaelsen, Børje" userId="c36523e3-11ed-4011-9a41-1983019c0634" providerId="ADAL" clId="{83FF8062-202C-4766-8BEB-380B0CC5A041}" dt="2026-10-23T11:04:46.094" v="1442" actId="20577"/>
        <pc:sldMkLst>
          <pc:docMk/>
          <pc:sldMk cId="1610994730" sldId="1096"/>
        </pc:sldMkLst>
        <pc:spChg chg="mod">
          <ac:chgData name="Michaelsen, Børje" userId="c36523e3-11ed-4011-9a41-1983019c0634" providerId="ADAL" clId="{83FF8062-202C-4766-8BEB-380B0CC5A041}" dt="2026-10-23T11:04:46.094" v="1442" actId="20577"/>
          <ac:spMkLst>
            <pc:docMk/>
            <pc:sldMk cId="1610994730" sldId="1096"/>
            <ac:spMk id="7" creationId="{00000000-0000-0000-0000-000000000000}"/>
          </ac:spMkLst>
        </pc:spChg>
        <pc:spChg chg="mod">
          <ac:chgData name="Michaelsen, Børje" userId="c36523e3-11ed-4011-9a41-1983019c0634" providerId="ADAL" clId="{83FF8062-202C-4766-8BEB-380B0CC5A041}" dt="2026-10-23T11:04:12.768" v="1440" actId="6549"/>
          <ac:spMkLst>
            <pc:docMk/>
            <pc:sldMk cId="1610994730" sldId="1096"/>
            <ac:spMk id="16" creationId="{01B63842-A613-4DE2-23CF-65894B874DE1}"/>
          </ac:spMkLst>
        </pc:spChg>
        <pc:graphicFrameChg chg="del">
          <ac:chgData name="Michaelsen, Børje" userId="c36523e3-11ed-4011-9a41-1983019c0634" providerId="ADAL" clId="{83FF8062-202C-4766-8BEB-380B0CC5A041}" dt="2026-10-23T11:03:05.686" v="1410" actId="478"/>
          <ac:graphicFrameMkLst>
            <pc:docMk/>
            <pc:sldMk cId="1610994730" sldId="1096"/>
            <ac:graphicFrameMk id="12" creationId="{02F3DED4-52B2-ED4A-F002-268A294A1591}"/>
          </ac:graphicFrameMkLst>
        </pc:graphicFrameChg>
        <pc:picChg chg="add">
          <ac:chgData name="Michaelsen, Børje" userId="c36523e3-11ed-4011-9a41-1983019c0634" providerId="ADAL" clId="{83FF8062-202C-4766-8BEB-380B0CC5A041}" dt="2026-10-23T11:03:30.412" v="1426" actId="22"/>
          <ac:picMkLst>
            <pc:docMk/>
            <pc:sldMk cId="1610994730" sldId="1096"/>
            <ac:picMk id="4" creationId="{EFBAA8BD-2060-1B35-F674-2C3D3ADADF63}"/>
          </ac:picMkLst>
        </pc:picChg>
        <pc:picChg chg="del">
          <ac:chgData name="Michaelsen, Børje" userId="c36523e3-11ed-4011-9a41-1983019c0634" providerId="ADAL" clId="{83FF8062-202C-4766-8BEB-380B0CC5A041}" dt="2026-10-23T11:03:04.624" v="1409" actId="478"/>
          <ac:picMkLst>
            <pc:docMk/>
            <pc:sldMk cId="1610994730" sldId="1096"/>
            <ac:picMk id="5" creationId="{5D22F89B-9D23-30B7-C681-79557E90A453}"/>
          </ac:picMkLst>
        </pc:picChg>
        <pc:picChg chg="add mod">
          <ac:chgData name="Michaelsen, Børje" userId="c36523e3-11ed-4011-9a41-1983019c0634" providerId="ADAL" clId="{83FF8062-202C-4766-8BEB-380B0CC5A041}" dt="2026-10-23T11:04:00.750" v="1434" actId="1035"/>
          <ac:picMkLst>
            <pc:docMk/>
            <pc:sldMk cId="1610994730" sldId="1096"/>
            <ac:picMk id="8" creationId="{3243C4D8-7F60-EEA7-F6A2-4058611D2BD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45"/>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Iveland</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10</c:v>
                </c:pt>
                <c:pt idx="1">
                  <c:v>5</c:v>
                </c:pt>
                <c:pt idx="2">
                  <c:v>6</c:v>
                </c:pt>
                <c:pt idx="3">
                  <c:v>9</c:v>
                </c:pt>
                <c:pt idx="4">
                  <c:v>7</c:v>
                </c:pt>
                <c:pt idx="5">
                  <c:v>6</c:v>
                </c:pt>
                <c:pt idx="6">
                  <c:v>-6</c:v>
                </c:pt>
                <c:pt idx="7">
                  <c:v>3</c:v>
                </c:pt>
                <c:pt idx="8">
                  <c:v>2</c:v>
                </c:pt>
                <c:pt idx="9">
                  <c:v>3</c:v>
                </c:pt>
                <c:pt idx="10">
                  <c:v>1</c:v>
                </c:pt>
                <c:pt idx="11">
                  <c:v>0</c:v>
                </c:pt>
                <c:pt idx="12">
                  <c:v>2</c:v>
                </c:pt>
                <c:pt idx="13">
                  <c:v>2</c:v>
                </c:pt>
                <c:pt idx="14">
                  <c:v>3</c:v>
                </c:pt>
                <c:pt idx="15">
                  <c:v>1</c:v>
                </c:pt>
              </c:numCache>
            </c:numRef>
          </c:val>
          <c:smooth val="1"/>
          <c:extLst>
            <c:ext xmlns:c16="http://schemas.microsoft.com/office/drawing/2014/chart" uri="{C3380CC4-5D6E-409C-BE32-E72D297353CC}">
              <c16:uniqueId val="{00000000-F857-4FE7-8CCF-2C1066793D7A}"/>
            </c:ext>
          </c:extLst>
        </c:ser>
        <c:ser>
          <c:idx val="1"/>
          <c:order val="1"/>
          <c:tx>
            <c:strRef>
              <c:f>'Pivot kommuner'!$C$1:$C$3</c:f>
              <c:strCache>
                <c:ptCount val="1"/>
                <c:pt idx="0">
                  <c:v>Netto innlands - Iveland</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-22</c:v>
                </c:pt>
                <c:pt idx="1">
                  <c:v>1</c:v>
                </c:pt>
                <c:pt idx="2">
                  <c:v>-17</c:v>
                </c:pt>
                <c:pt idx="3">
                  <c:v>-16</c:v>
                </c:pt>
                <c:pt idx="4">
                  <c:v>-12</c:v>
                </c:pt>
                <c:pt idx="5">
                  <c:v>-6</c:v>
                </c:pt>
                <c:pt idx="6">
                  <c:v>-6</c:v>
                </c:pt>
                <c:pt idx="7">
                  <c:v>14</c:v>
                </c:pt>
                <c:pt idx="8">
                  <c:v>1</c:v>
                </c:pt>
                <c:pt idx="9">
                  <c:v>-5</c:v>
                </c:pt>
                <c:pt idx="10">
                  <c:v>-7</c:v>
                </c:pt>
                <c:pt idx="11">
                  <c:v>4</c:v>
                </c:pt>
                <c:pt idx="12">
                  <c:v>2</c:v>
                </c:pt>
                <c:pt idx="13">
                  <c:v>4</c:v>
                </c:pt>
                <c:pt idx="14">
                  <c:v>4</c:v>
                </c:pt>
                <c:pt idx="15">
                  <c:v>6</c:v>
                </c:pt>
              </c:numCache>
            </c:numRef>
          </c:val>
          <c:smooth val="1"/>
          <c:extLst>
            <c:ext xmlns:c16="http://schemas.microsoft.com/office/drawing/2014/chart" uri="{C3380CC4-5D6E-409C-BE32-E72D297353CC}">
              <c16:uniqueId val="{00000001-F857-4FE7-8CCF-2C1066793D7A}"/>
            </c:ext>
          </c:extLst>
        </c:ser>
        <c:ser>
          <c:idx val="2"/>
          <c:order val="2"/>
          <c:tx>
            <c:strRef>
              <c:f>'Pivot kommuner'!$D$1:$D$3</c:f>
              <c:strCache>
                <c:ptCount val="1"/>
                <c:pt idx="0">
                  <c:v>Netto innvandring - Iveland</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14</c:v>
                </c:pt>
                <c:pt idx="1">
                  <c:v>18</c:v>
                </c:pt>
                <c:pt idx="2">
                  <c:v>-1</c:v>
                </c:pt>
                <c:pt idx="3">
                  <c:v>3</c:v>
                </c:pt>
                <c:pt idx="4">
                  <c:v>10</c:v>
                </c:pt>
                <c:pt idx="5">
                  <c:v>4</c:v>
                </c:pt>
                <c:pt idx="6">
                  <c:v>0</c:v>
                </c:pt>
                <c:pt idx="7">
                  <c:v>1</c:v>
                </c:pt>
                <c:pt idx="8">
                  <c:v>3</c:v>
                </c:pt>
                <c:pt idx="9">
                  <c:v>0</c:v>
                </c:pt>
                <c:pt idx="10">
                  <c:v>-1</c:v>
                </c:pt>
                <c:pt idx="11">
                  <c:v>-4</c:v>
                </c:pt>
                <c:pt idx="12">
                  <c:v>3</c:v>
                </c:pt>
                <c:pt idx="13">
                  <c:v>3</c:v>
                </c:pt>
                <c:pt idx="14">
                  <c:v>4</c:v>
                </c:pt>
                <c:pt idx="15">
                  <c:v>5</c:v>
                </c:pt>
              </c:numCache>
            </c:numRef>
          </c:val>
          <c:smooth val="1"/>
          <c:extLst>
            <c:ext xmlns:c16="http://schemas.microsoft.com/office/drawing/2014/chart" uri="{C3380CC4-5D6E-409C-BE32-E72D297353CC}">
              <c16:uniqueId val="{00000002-F857-4FE7-8CCF-2C1066793D7A}"/>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Iveland</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1315</c:v>
                </c:pt>
                <c:pt idx="1">
                  <c:v>1317</c:v>
                </c:pt>
                <c:pt idx="2">
                  <c:v>1342</c:v>
                </c:pt>
                <c:pt idx="3">
                  <c:v>1330</c:v>
                </c:pt>
                <c:pt idx="4">
                  <c:v>1326</c:v>
                </c:pt>
                <c:pt idx="5">
                  <c:v>1331</c:v>
                </c:pt>
                <c:pt idx="6">
                  <c:v>1335</c:v>
                </c:pt>
                <c:pt idx="7">
                  <c:v>1323</c:v>
                </c:pt>
                <c:pt idx="8">
                  <c:v>1344</c:v>
                </c:pt>
                <c:pt idx="9">
                  <c:v>1380</c:v>
                </c:pt>
                <c:pt idx="10">
                  <c:v>1399</c:v>
                </c:pt>
                <c:pt idx="11">
                  <c:v>1386</c:v>
                </c:pt>
                <c:pt idx="12">
                  <c:v>1391</c:v>
                </c:pt>
                <c:pt idx="13">
                  <c:v>1398</c:v>
                </c:pt>
                <c:pt idx="14">
                  <c:v>1407</c:v>
                </c:pt>
                <c:pt idx="15">
                  <c:v>1418</c:v>
                </c:pt>
              </c:numCache>
            </c:numRef>
          </c:val>
          <c:smooth val="0"/>
          <c:extLst>
            <c:ext xmlns:c16="http://schemas.microsoft.com/office/drawing/2014/chart" uri="{C3380CC4-5D6E-409C-BE32-E72D297353CC}">
              <c16:uniqueId val="{00000003-F857-4FE7-8CCF-2C1066793D7A}"/>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3</c:v>
                </c:pt>
                <c:pt idx="1">
                  <c:v>4</c:v>
                </c:pt>
                <c:pt idx="2">
                  <c:v>0</c:v>
                </c:pt>
                <c:pt idx="3">
                  <c:v>2</c:v>
                </c:pt>
                <c:pt idx="4">
                  <c:v>3</c:v>
                </c:pt>
                <c:pt idx="5">
                  <c:v>2</c:v>
                </c:pt>
              </c:numCache>
            </c:numRef>
          </c:val>
          <c:extLst>
            <c:ext xmlns:c16="http://schemas.microsoft.com/office/drawing/2014/chart" uri="{C3380CC4-5D6E-409C-BE32-E72D297353CC}">
              <c16:uniqueId val="{00000000-B1F3-4FA6-8E42-A175D94546F1}"/>
            </c:ext>
          </c:extLst>
        </c:ser>
        <c:ser>
          <c:idx val="1"/>
          <c:order val="1"/>
          <c:tx>
            <c:strRef>
              <c:f>'Bolig pivot'!$T$31</c:f>
              <c:strCache>
                <c:ptCount val="1"/>
                <c:pt idx="0">
                  <c:v>Tomannsbolig, rekkehus, småhus</c:v>
                </c:pt>
              </c:strCache>
            </c:strRef>
          </c:tx>
          <c:spPr>
            <a:solidFill>
              <a:schemeClr val="accent2"/>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B1F3-4FA6-8E42-A175D94546F1}"/>
            </c:ext>
          </c:extLst>
        </c:ser>
        <c:ser>
          <c:idx val="2"/>
          <c:order val="2"/>
          <c:tx>
            <c:strRef>
              <c:f>'Bolig pivot'!$T$32</c:f>
              <c:strCache>
                <c:ptCount val="1"/>
                <c:pt idx="0">
                  <c:v>Leilighetsbygg</c:v>
                </c:pt>
              </c:strCache>
            </c:strRef>
          </c:tx>
          <c:spPr>
            <a:solidFill>
              <a:schemeClr val="accent3"/>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B1F3-4FA6-8E42-A175D94546F1}"/>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B1F3-4FA6-8E42-A175D94546F1}"/>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24"/>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Iveland</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6</c:v>
                </c:pt>
                <c:pt idx="1">
                  <c:v>4</c:v>
                </c:pt>
                <c:pt idx="2">
                  <c:v>0</c:v>
                </c:pt>
                <c:pt idx="3">
                  <c:v>79</c:v>
                </c:pt>
                <c:pt idx="4">
                  <c:v>4</c:v>
                </c:pt>
                <c:pt idx="5">
                  <c:v>7</c:v>
                </c:pt>
              </c:numCache>
            </c:numRef>
          </c:val>
          <c:extLst>
            <c:ext xmlns:c16="http://schemas.microsoft.com/office/drawing/2014/chart" uri="{C3380CC4-5D6E-409C-BE32-E72D297353CC}">
              <c16:uniqueId val="{00000000-F03A-42ED-884D-54C94A17324B}"/>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F03A-42ED-884D-54C94A17324B}"/>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2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1729-48F0-86D1-D241E662A511}"/>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199</c:v>
                </c:pt>
                <c:pt idx="1">
                  <c:v>181</c:v>
                </c:pt>
                <c:pt idx="2">
                  <c:v>179</c:v>
                </c:pt>
                <c:pt idx="3">
                  <c:v>184</c:v>
                </c:pt>
                <c:pt idx="4">
                  <c:v>193</c:v>
                </c:pt>
                <c:pt idx="5">
                  <c:v>199</c:v>
                </c:pt>
              </c:numCache>
            </c:numRef>
          </c:val>
          <c:extLst>
            <c:ext xmlns:c16="http://schemas.microsoft.com/office/drawing/2014/chart" uri="{C3380CC4-5D6E-409C-BE32-E72D297353CC}">
              <c16:uniqueId val="{00000001-1729-48F0-86D1-D241E662A511}"/>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0</c:v>
                </c:pt>
                <c:pt idx="1">
                  <c:v>3</c:v>
                </c:pt>
                <c:pt idx="2">
                  <c:v>0</c:v>
                </c:pt>
                <c:pt idx="3">
                  <c:v>0</c:v>
                </c:pt>
                <c:pt idx="4">
                  <c:v>0</c:v>
                </c:pt>
                <c:pt idx="5">
                  <c:v>0</c:v>
                </c:pt>
              </c:numCache>
            </c:numRef>
          </c:val>
          <c:extLst>
            <c:ext xmlns:c16="http://schemas.microsoft.com/office/drawing/2014/chart" uri="{C3380CC4-5D6E-409C-BE32-E72D297353CC}">
              <c16:uniqueId val="{00000002-1729-48F0-86D1-D241E662A511}"/>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202</c:v>
                </c:pt>
                <c:pt idx="1">
                  <c:v>221</c:v>
                </c:pt>
                <c:pt idx="2">
                  <c:v>204</c:v>
                </c:pt>
                <c:pt idx="3">
                  <c:v>165</c:v>
                </c:pt>
                <c:pt idx="4">
                  <c:v>160</c:v>
                </c:pt>
                <c:pt idx="5">
                  <c:v>171</c:v>
                </c:pt>
              </c:numCache>
            </c:numRef>
          </c:val>
          <c:extLst>
            <c:ext xmlns:c16="http://schemas.microsoft.com/office/drawing/2014/chart" uri="{C3380CC4-5D6E-409C-BE32-E72D297353CC}">
              <c16:uniqueId val="{00000003-1729-48F0-86D1-D241E662A511}"/>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1729-48F0-86D1-D241E662A511}"/>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1729-48F0-86D1-D241E662A511}"/>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1729-48F0-86D1-D241E662A511}"/>
              </c:ext>
            </c:extLst>
          </c:dPt>
          <c:dPt>
            <c:idx val="3"/>
            <c:invertIfNegative val="0"/>
            <c:bubble3D val="0"/>
            <c:extLst>
              <c:ext xmlns:c16="http://schemas.microsoft.com/office/drawing/2014/chart" uri="{C3380CC4-5D6E-409C-BE32-E72D297353CC}">
                <c16:uniqueId val="{0000000A-1729-48F0-86D1-D241E662A511}"/>
              </c:ext>
            </c:extLst>
          </c:dPt>
          <c:dPt>
            <c:idx val="4"/>
            <c:invertIfNegative val="0"/>
            <c:bubble3D val="0"/>
            <c:extLst>
              <c:ext xmlns:c16="http://schemas.microsoft.com/office/drawing/2014/chart" uri="{C3380CC4-5D6E-409C-BE32-E72D297353CC}">
                <c16:uniqueId val="{0000000B-1729-48F0-86D1-D241E662A511}"/>
              </c:ext>
            </c:extLst>
          </c:dPt>
          <c:dPt>
            <c:idx val="5"/>
            <c:invertIfNegative val="0"/>
            <c:bubble3D val="0"/>
            <c:extLst>
              <c:ext xmlns:c16="http://schemas.microsoft.com/office/drawing/2014/chart" uri="{C3380CC4-5D6E-409C-BE32-E72D297353CC}">
                <c16:uniqueId val="{0000000C-1729-48F0-86D1-D241E662A511}"/>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729-48F0-86D1-D241E662A511}"/>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729-48F0-86D1-D241E662A511}"/>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729-48F0-86D1-D241E662A51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3</c:v>
                </c:pt>
                <c:pt idx="1">
                  <c:v>4</c:v>
                </c:pt>
                <c:pt idx="2">
                  <c:v>4</c:v>
                </c:pt>
                <c:pt idx="3">
                  <c:v>4</c:v>
                </c:pt>
                <c:pt idx="4">
                  <c:v>3</c:v>
                </c:pt>
                <c:pt idx="5">
                  <c:v>8</c:v>
                </c:pt>
              </c:numCache>
            </c:numRef>
          </c:val>
          <c:extLst>
            <c:ext xmlns:c16="http://schemas.microsoft.com/office/drawing/2014/chart" uri="{C3380CC4-5D6E-409C-BE32-E72D297353CC}">
              <c16:uniqueId val="{0000000D-1729-48F0-86D1-D241E662A511}"/>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3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44E7-4EC7-8960-AB1521B3CD10}"/>
              </c:ext>
            </c:extLst>
          </c:dPt>
          <c:dPt>
            <c:idx val="1"/>
            <c:bubble3D val="0"/>
            <c:spPr>
              <a:solidFill>
                <a:schemeClr val="accent2"/>
              </a:solidFill>
              <a:ln>
                <a:noFill/>
              </a:ln>
              <a:effectLst/>
            </c:spPr>
            <c:extLst>
              <c:ext xmlns:c16="http://schemas.microsoft.com/office/drawing/2014/chart" uri="{C3380CC4-5D6E-409C-BE32-E72D297353CC}">
                <c16:uniqueId val="{00000003-44E7-4EC7-8960-AB1521B3CD10}"/>
              </c:ext>
            </c:extLst>
          </c:dPt>
          <c:dPt>
            <c:idx val="2"/>
            <c:bubble3D val="0"/>
            <c:spPr>
              <a:solidFill>
                <a:schemeClr val="accent3"/>
              </a:solidFill>
              <a:ln>
                <a:noFill/>
              </a:ln>
              <a:effectLst/>
            </c:spPr>
            <c:extLst>
              <c:ext xmlns:c16="http://schemas.microsoft.com/office/drawing/2014/chart" uri="{C3380CC4-5D6E-409C-BE32-E72D297353CC}">
                <c16:uniqueId val="{00000005-44E7-4EC7-8960-AB1521B3CD10}"/>
              </c:ext>
            </c:extLst>
          </c:dPt>
          <c:dPt>
            <c:idx val="3"/>
            <c:bubble3D val="0"/>
            <c:spPr>
              <a:solidFill>
                <a:schemeClr val="accent4"/>
              </a:solidFill>
              <a:ln>
                <a:noFill/>
              </a:ln>
              <a:effectLst/>
            </c:spPr>
            <c:extLst>
              <c:ext xmlns:c16="http://schemas.microsoft.com/office/drawing/2014/chart" uri="{C3380CC4-5D6E-409C-BE32-E72D297353CC}">
                <c16:uniqueId val="{00000007-44E7-4EC7-8960-AB1521B3CD10}"/>
              </c:ext>
            </c:extLst>
          </c:dPt>
          <c:dPt>
            <c:idx val="4"/>
            <c:bubble3D val="0"/>
            <c:spPr>
              <a:solidFill>
                <a:schemeClr val="accent5"/>
              </a:solidFill>
              <a:ln>
                <a:noFill/>
              </a:ln>
              <a:effectLst/>
            </c:spPr>
            <c:extLst>
              <c:ext xmlns:c16="http://schemas.microsoft.com/office/drawing/2014/chart" uri="{C3380CC4-5D6E-409C-BE32-E72D297353CC}">
                <c16:uniqueId val="{00000009-44E7-4EC7-8960-AB1521B3CD10}"/>
              </c:ext>
            </c:extLst>
          </c:dPt>
          <c:dLbls>
            <c:dLbl>
              <c:idx val="0"/>
              <c:delete val="1"/>
              <c:extLst>
                <c:ext xmlns:c15="http://schemas.microsoft.com/office/drawing/2012/chart" uri="{CE6537A1-D6FC-4f65-9D91-7224C49458BB}"/>
                <c:ext xmlns:c16="http://schemas.microsoft.com/office/drawing/2014/chart" uri="{C3380CC4-5D6E-409C-BE32-E72D297353CC}">
                  <c16:uniqueId val="{00000001-44E7-4EC7-8960-AB1521B3CD10}"/>
                </c:ext>
              </c:extLst>
            </c:dLbl>
            <c:dLbl>
              <c:idx val="2"/>
              <c:delete val="1"/>
              <c:extLst>
                <c:ext xmlns:c15="http://schemas.microsoft.com/office/drawing/2012/chart" uri="{CE6537A1-D6FC-4f65-9D91-7224C49458BB}"/>
                <c:ext xmlns:c16="http://schemas.microsoft.com/office/drawing/2014/chart" uri="{C3380CC4-5D6E-409C-BE32-E72D297353CC}">
                  <c16:uniqueId val="{00000005-44E7-4EC7-8960-AB1521B3CD10}"/>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0</c:v>
                </c:pt>
                <c:pt idx="1">
                  <c:v>199</c:v>
                </c:pt>
                <c:pt idx="2">
                  <c:v>0</c:v>
                </c:pt>
                <c:pt idx="3">
                  <c:v>171</c:v>
                </c:pt>
                <c:pt idx="4">
                  <c:v>8</c:v>
                </c:pt>
              </c:numCache>
            </c:numRef>
          </c:val>
          <c:extLst>
            <c:ext xmlns:c16="http://schemas.microsoft.com/office/drawing/2014/chart" uri="{C3380CC4-5D6E-409C-BE32-E72D297353CC}">
              <c16:uniqueId val="{0000000A-44E7-4EC7-8960-AB1521B3CD10}"/>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4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diamond"/>
          <c:size val="5"/>
          <c:spPr>
            <a:solidFill>
              <a:schemeClr val="accent4"/>
            </a:solidFill>
            <a:ln w="9525">
              <a:solidFill>
                <a:schemeClr val="accent4"/>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11 Drikkevareindustri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90</c:v>
                </c:pt>
                <c:pt idx="1">
                  <c:v>69</c:v>
                </c:pt>
                <c:pt idx="2">
                  <c:v>77</c:v>
                </c:pt>
                <c:pt idx="3">
                  <c:v>52</c:v>
                </c:pt>
                <c:pt idx="4">
                  <c:v>41</c:v>
                </c:pt>
                <c:pt idx="5">
                  <c:v>45</c:v>
                </c:pt>
                <c:pt idx="6">
                  <c:v>51</c:v>
                </c:pt>
              </c:numCache>
            </c:numRef>
          </c:val>
          <c:smooth val="0"/>
          <c:extLst>
            <c:ext xmlns:c16="http://schemas.microsoft.com/office/drawing/2014/chart" uri="{C3380CC4-5D6E-409C-BE32-E72D297353CC}">
              <c16:uniqueId val="{00000000-F560-46C4-A0DB-791BECEE284F}"/>
            </c:ext>
          </c:extLst>
        </c:ser>
        <c:ser>
          <c:idx val="3"/>
          <c:order val="1"/>
          <c:tx>
            <c:strRef>
              <c:f>'pivot 2 siffer'!$C$4:$C$5</c:f>
              <c:strCache>
                <c:ptCount val="1"/>
                <c:pt idx="0">
                  <c:v>16 Trelast- og trevareindustri</c:v>
                </c:pt>
              </c:strCache>
            </c:strRef>
          </c:tx>
          <c:spPr>
            <a:ln w="28575" cap="rnd">
              <a:solidFill>
                <a:schemeClr val="accent4"/>
              </a:solidFill>
              <a:round/>
            </a:ln>
            <a:effectLst/>
          </c:spPr>
          <c:marker>
            <c:symbol val="diamond"/>
            <c:size val="5"/>
            <c:spPr>
              <a:solidFill>
                <a:schemeClr val="accent4"/>
              </a:solidFill>
              <a:ln w="9525">
                <a:solidFill>
                  <a:schemeClr val="accent4"/>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40</c:v>
                </c:pt>
                <c:pt idx="1">
                  <c:v>47</c:v>
                </c:pt>
                <c:pt idx="2">
                  <c:v>46</c:v>
                </c:pt>
                <c:pt idx="3">
                  <c:v>48</c:v>
                </c:pt>
                <c:pt idx="4">
                  <c:v>30</c:v>
                </c:pt>
                <c:pt idx="5">
                  <c:v>24</c:v>
                </c:pt>
                <c:pt idx="6">
                  <c:v>24</c:v>
                </c:pt>
              </c:numCache>
            </c:numRef>
          </c:val>
          <c:smooth val="0"/>
          <c:extLst>
            <c:ext xmlns:c16="http://schemas.microsoft.com/office/drawing/2014/chart" uri="{C3380CC4-5D6E-409C-BE32-E72D297353CC}">
              <c16:uniqueId val="{00000001-F560-46C4-A0DB-791BECEE284F}"/>
            </c:ext>
          </c:extLst>
        </c:ser>
        <c:ser>
          <c:idx val="1"/>
          <c:order val="2"/>
          <c:tx>
            <c:strRef>
              <c:f>'pivot 2 siffer'!$D$4:$D$5</c:f>
              <c:strCache>
                <c:ptCount val="1"/>
                <c:pt idx="0">
                  <c:v>42 Anleggsvirksomhet</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21</c:v>
                </c:pt>
                <c:pt idx="1">
                  <c:v>19</c:v>
                </c:pt>
                <c:pt idx="2">
                  <c:v>21</c:v>
                </c:pt>
                <c:pt idx="3">
                  <c:v>15</c:v>
                </c:pt>
                <c:pt idx="4">
                  <c:v>17</c:v>
                </c:pt>
                <c:pt idx="5">
                  <c:v>16</c:v>
                </c:pt>
                <c:pt idx="6">
                  <c:v>17</c:v>
                </c:pt>
              </c:numCache>
            </c:numRef>
          </c:val>
          <c:smooth val="0"/>
          <c:extLst>
            <c:ext xmlns:c16="http://schemas.microsoft.com/office/drawing/2014/chart" uri="{C3380CC4-5D6E-409C-BE32-E72D297353CC}">
              <c16:uniqueId val="{00000002-F560-46C4-A0DB-791BECEE284F}"/>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16</c:v>
                </c:pt>
                <c:pt idx="1">
                  <c:v>16</c:v>
                </c:pt>
                <c:pt idx="2">
                  <c:v>13</c:v>
                </c:pt>
                <c:pt idx="3">
                  <c:v>18</c:v>
                </c:pt>
                <c:pt idx="4">
                  <c:v>18</c:v>
                </c:pt>
                <c:pt idx="5">
                  <c:v>19</c:v>
                </c:pt>
                <c:pt idx="6">
                  <c:v>19</c:v>
                </c:pt>
              </c:numCache>
            </c:numRef>
          </c:val>
          <c:smooth val="0"/>
          <c:extLst>
            <c:ext xmlns:c16="http://schemas.microsoft.com/office/drawing/2014/chart" uri="{C3380CC4-5D6E-409C-BE32-E72D297353CC}">
              <c16:uniqueId val="{00000003-F560-46C4-A0DB-791BECEE284F}"/>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48"/>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Iveland</c:v>
                </c:pt>
              </c:strCache>
            </c:strRef>
          </c:cat>
          <c:val>
            <c:numRef>
              <c:f>Pivot_2026!$B$5:$B$7</c:f>
              <c:numCache>
                <c:formatCode>General</c:formatCode>
                <c:ptCount val="2"/>
                <c:pt idx="0">
                  <c:v>42.8</c:v>
                </c:pt>
                <c:pt idx="1">
                  <c:v>40.9</c:v>
                </c:pt>
              </c:numCache>
            </c:numRef>
          </c:val>
          <c:extLst>
            <c:ext xmlns:c16="http://schemas.microsoft.com/office/drawing/2014/chart" uri="{C3380CC4-5D6E-409C-BE32-E72D297353CC}">
              <c16:uniqueId val="{00000000-507D-4213-AB1E-70A82F324B4C}"/>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Iveland</c:v>
                </c:pt>
              </c:strCache>
            </c:strRef>
          </c:cat>
          <c:val>
            <c:numRef>
              <c:f>Pivot_2026!$C$5:$C$7</c:f>
              <c:numCache>
                <c:formatCode>General</c:formatCode>
                <c:ptCount val="2"/>
                <c:pt idx="0">
                  <c:v>41.5</c:v>
                </c:pt>
                <c:pt idx="1">
                  <c:v>40.5</c:v>
                </c:pt>
              </c:numCache>
            </c:numRef>
          </c:val>
          <c:extLst>
            <c:ext xmlns:c16="http://schemas.microsoft.com/office/drawing/2014/chart" uri="{C3380CC4-5D6E-409C-BE32-E72D297353CC}">
              <c16:uniqueId val="{00000001-507D-4213-AB1E-70A82F324B4C}"/>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Iveland</c:v>
                </c:pt>
              </c:strCache>
            </c:strRef>
          </c:cat>
          <c:val>
            <c:numRef>
              <c:f>Pivot_2026!$D$5:$D$7</c:f>
              <c:numCache>
                <c:formatCode>General</c:formatCode>
                <c:ptCount val="2"/>
                <c:pt idx="0">
                  <c:v>41.6</c:v>
                </c:pt>
                <c:pt idx="1">
                  <c:v>42</c:v>
                </c:pt>
              </c:numCache>
            </c:numRef>
          </c:val>
          <c:extLst>
            <c:ext xmlns:c16="http://schemas.microsoft.com/office/drawing/2014/chart" uri="{C3380CC4-5D6E-409C-BE32-E72D297353CC}">
              <c16:uniqueId val="{00000002-507D-4213-AB1E-70A82F324B4C}"/>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Iveland</c:v>
                </c:pt>
              </c:strCache>
            </c:strRef>
          </c:cat>
          <c:val>
            <c:numRef>
              <c:f>Pivot_2026!$E$5:$E$7</c:f>
              <c:numCache>
                <c:formatCode>General</c:formatCode>
                <c:ptCount val="2"/>
                <c:pt idx="0">
                  <c:v>42</c:v>
                </c:pt>
                <c:pt idx="1">
                  <c:v>42.1</c:v>
                </c:pt>
              </c:numCache>
            </c:numRef>
          </c:val>
          <c:extLst>
            <c:ext xmlns:c16="http://schemas.microsoft.com/office/drawing/2014/chart" uri="{C3380CC4-5D6E-409C-BE32-E72D297353CC}">
              <c16:uniqueId val="{00000003-507D-4213-AB1E-70A82F324B4C}"/>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Iveland</c:v>
                </c:pt>
              </c:strCache>
            </c:strRef>
          </c:cat>
          <c:val>
            <c:numRef>
              <c:f>Pivot_2026!$F$5:$F$7</c:f>
              <c:numCache>
                <c:formatCode>General</c:formatCode>
                <c:ptCount val="2"/>
                <c:pt idx="0">
                  <c:v>42.2</c:v>
                </c:pt>
                <c:pt idx="1">
                  <c:v>39</c:v>
                </c:pt>
              </c:numCache>
            </c:numRef>
          </c:val>
          <c:extLst>
            <c:ext xmlns:c16="http://schemas.microsoft.com/office/drawing/2014/chart" uri="{C3380CC4-5D6E-409C-BE32-E72D297353CC}">
              <c16:uniqueId val="{00000004-507D-4213-AB1E-70A82F324B4C}"/>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9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100" b="0" i="0" u="none" strike="noStrike" kern="1200" spc="0" baseline="0">
                <a:solidFill>
                  <a:sysClr val="windowText" lastClr="000000"/>
                </a:solidFill>
                <a:latin typeface="Arial" panose="020B0604020202020204" pitchFamily="34" charset="0"/>
                <a:cs typeface="Arial" panose="020B0604020202020204" pitchFamily="34" charset="0"/>
              </a:rPr>
              <a:t>Fullføring </a:t>
            </a:r>
            <a:r>
              <a:rPr lang="nb-NO" b="0" dirty="0" err="1">
                <a:solidFill>
                  <a:sysClr val="windowText" lastClr="000000"/>
                </a:solidFill>
                <a:latin typeface="Arial" panose="020B0604020202020204" pitchFamily="34" charset="0"/>
                <a:cs typeface="Arial" panose="020B0604020202020204" pitchFamily="34" charset="0"/>
              </a:rPr>
              <a:t>vgo</a:t>
            </a:r>
            <a:r>
              <a:rPr lang="nb-NO" b="0" dirty="0">
                <a:solidFill>
                  <a:sysClr val="windowText" lastClr="000000"/>
                </a:solidFill>
                <a:latin typeface="Arial" panose="020B0604020202020204" pitchFamily="34" charset="0"/>
                <a:cs typeface="Arial" panose="020B0604020202020204" pitchFamily="34" charset="0"/>
              </a:rPr>
              <a:t>,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showLegendKey val="0"/>
          <c:showVal val="1"/>
          <c:showCatName val="0"/>
          <c:showSerName val="0"/>
          <c:showPercent val="0"/>
          <c:showBubbleSize val="0"/>
          <c:extLst>
            <c:ext xmlns:c15="http://schemas.microsoft.com/office/drawing/2012/chart" uri="{CE6537A1-D6FC-4f65-9D91-7224C49458BB}"/>
          </c:extLst>
        </c:dLbl>
      </c:pivotFmt>
      <c:pivotFmt>
        <c:idx val="34"/>
        <c:dLbl>
          <c:idx val="0"/>
          <c:showLegendKey val="0"/>
          <c:showVal val="1"/>
          <c:showCatName val="0"/>
          <c:showSerName val="0"/>
          <c:showPercent val="0"/>
          <c:showBubbleSize val="0"/>
          <c:extLst>
            <c:ext xmlns:c15="http://schemas.microsoft.com/office/drawing/2012/chart" uri="{CE6537A1-D6FC-4f65-9D91-7224C49458BB}"/>
          </c:extLst>
        </c:dLbl>
      </c:pivotFmt>
      <c:pivotFmt>
        <c:idx val="35"/>
        <c:dLbl>
          <c:idx val="0"/>
          <c:showLegendKey val="0"/>
          <c:showVal val="1"/>
          <c:showCatName val="0"/>
          <c:showSerName val="0"/>
          <c:showPercent val="0"/>
          <c:showBubbleSize val="0"/>
          <c:extLst>
            <c:ext xmlns:c15="http://schemas.microsoft.com/office/drawing/2012/chart" uri="{CE6537A1-D6FC-4f65-9D91-7224C49458BB}"/>
          </c:extLst>
        </c:dLbl>
      </c:pivotFmt>
      <c:pivotFmt>
        <c:idx val="36"/>
        <c:dLbl>
          <c:idx val="0"/>
          <c:showLegendKey val="0"/>
          <c:showVal val="1"/>
          <c:showCatName val="0"/>
          <c:showSerName val="0"/>
          <c:showPercent val="0"/>
          <c:showBubbleSize val="0"/>
          <c:extLst>
            <c:ext xmlns:c15="http://schemas.microsoft.com/office/drawing/2012/chart" uri="{CE6537A1-D6FC-4f65-9D91-7224C49458BB}"/>
          </c:extLst>
        </c:dLbl>
      </c:pivotFmt>
      <c:pivotFmt>
        <c:idx val="37"/>
        <c:dLbl>
          <c:idx val="0"/>
          <c:showLegendKey val="0"/>
          <c:showVal val="1"/>
          <c:showCatName val="0"/>
          <c:showSerName val="0"/>
          <c:showPercent val="0"/>
          <c:showBubbleSize val="0"/>
          <c:extLst>
            <c:ext xmlns:c15="http://schemas.microsoft.com/office/drawing/2012/chart" uri="{CE6537A1-D6FC-4f65-9D91-7224C49458BB}"/>
          </c:extLst>
        </c:dLbl>
      </c:pivotFmt>
      <c:pivotFmt>
        <c:idx val="38"/>
        <c:dLbl>
          <c:idx val="0"/>
          <c:showLegendKey val="0"/>
          <c:showVal val="1"/>
          <c:showCatName val="0"/>
          <c:showSerName val="0"/>
          <c:showPercent val="0"/>
          <c:showBubbleSize val="0"/>
          <c:extLst>
            <c:ext xmlns:c15="http://schemas.microsoft.com/office/drawing/2012/chart" uri="{CE6537A1-D6FC-4f65-9D91-7224C49458BB}"/>
          </c:extLst>
        </c:dLbl>
      </c:pivotFmt>
      <c:pivotFmt>
        <c:idx val="39"/>
        <c:dLbl>
          <c:idx val="0"/>
          <c:showLegendKey val="0"/>
          <c:showVal val="1"/>
          <c:showCatName val="0"/>
          <c:showSerName val="0"/>
          <c:showPercent val="0"/>
          <c:showBubbleSize val="0"/>
          <c:extLst>
            <c:ext xmlns:c15="http://schemas.microsoft.com/office/drawing/2012/chart" uri="{CE6537A1-D6FC-4f65-9D91-7224C49458BB}"/>
          </c:extLst>
        </c:dLbl>
      </c:pivotFmt>
      <c:pivotFmt>
        <c:idx val="40"/>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4"/>
        <c:dLbl>
          <c:idx val="0"/>
          <c:showLegendKey val="0"/>
          <c:showVal val="1"/>
          <c:showCatName val="0"/>
          <c:showSerName val="0"/>
          <c:showPercent val="0"/>
          <c:showBubbleSize val="0"/>
          <c:extLst>
            <c:ext xmlns:c15="http://schemas.microsoft.com/office/drawing/2012/chart" uri="{CE6537A1-D6FC-4f65-9D91-7224C49458BB}"/>
          </c:extLst>
        </c:dLbl>
      </c:pivotFmt>
      <c:pivotFmt>
        <c:idx val="45"/>
        <c:dLbl>
          <c:idx val="0"/>
          <c:showLegendKey val="0"/>
          <c:showVal val="1"/>
          <c:showCatName val="0"/>
          <c:showSerName val="0"/>
          <c:showPercent val="0"/>
          <c:showBubbleSize val="0"/>
          <c:extLst>
            <c:ext xmlns:c15="http://schemas.microsoft.com/office/drawing/2012/chart" uri="{CE6537A1-D6FC-4f65-9D91-7224C49458BB}"/>
          </c:extLst>
        </c:dLbl>
      </c:pivotFmt>
      <c:pivotFmt>
        <c:idx val="46"/>
        <c:dLbl>
          <c:idx val="0"/>
          <c:showLegendKey val="0"/>
          <c:showVal val="1"/>
          <c:showCatName val="0"/>
          <c:showSerName val="0"/>
          <c:showPercent val="0"/>
          <c:showBubbleSize val="0"/>
          <c:extLst>
            <c:ext xmlns:c15="http://schemas.microsoft.com/office/drawing/2012/chart" uri="{CE6537A1-D6FC-4f65-9D91-7224C49458BB}"/>
          </c:extLst>
        </c:dLbl>
      </c:pivotFmt>
      <c:pivotFmt>
        <c:idx val="47"/>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dLbl>
          <c:idx val="0"/>
          <c:showLegendKey val="0"/>
          <c:showVal val="1"/>
          <c:showCatName val="0"/>
          <c:showSerName val="0"/>
          <c:showPercent val="0"/>
          <c:showBubbleSize val="0"/>
          <c:extLst>
            <c:ext xmlns:c15="http://schemas.microsoft.com/office/drawing/2012/chart" uri="{CE6537A1-D6FC-4f65-9D91-7224C49458BB}"/>
          </c:extLst>
        </c:dLbl>
      </c:pivotFmt>
      <c:pivotFmt>
        <c:idx val="51"/>
        <c:dLbl>
          <c:idx val="0"/>
          <c:showLegendKey val="0"/>
          <c:showVal val="1"/>
          <c:showCatName val="0"/>
          <c:showSerName val="0"/>
          <c:showPercent val="0"/>
          <c:showBubbleSize val="0"/>
          <c:extLst>
            <c:ext xmlns:c15="http://schemas.microsoft.com/office/drawing/2012/chart" uri="{CE6537A1-D6FC-4f65-9D91-7224C49458BB}"/>
          </c:extLst>
        </c:dLbl>
      </c:pivotFmt>
      <c:pivotFmt>
        <c:idx val="52"/>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F05F-4F3D-A0FF-F03498FDFA85}"/>
            </c:ext>
          </c:extLst>
        </c:ser>
        <c:ser>
          <c:idx val="1"/>
          <c:order val="1"/>
          <c:tx>
            <c:strRef>
              <c:f>'Pivot - bruk denne'!$C$5:$C$6</c:f>
              <c:strCache>
                <c:ptCount val="1"/>
                <c:pt idx="0">
                  <c:v>Iveland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j-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85</c:v>
                </c:pt>
                <c:pt idx="1">
                  <c:v>52.9</c:v>
                </c:pt>
                <c:pt idx="2">
                  <c:v>76.2</c:v>
                </c:pt>
                <c:pt idx="3">
                  <c:v>86.6</c:v>
                </c:pt>
                <c:pt idx="4">
                  <c:v>0</c:v>
                </c:pt>
                <c:pt idx="5">
                  <c:v>80</c:v>
                </c:pt>
              </c:numCache>
            </c:numRef>
          </c:val>
          <c:extLst>
            <c:ext xmlns:c16="http://schemas.microsoft.com/office/drawing/2014/chart" uri="{C3380CC4-5D6E-409C-BE32-E72D297353CC}">
              <c16:uniqueId val="{00000001-F05F-4F3D-A0FF-F03498FDFA85}"/>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22"/>
            <c:invertIfNegative val="0"/>
            <c:bubble3D val="0"/>
            <c:spPr>
              <a:solidFill>
                <a:srgbClr val="92D050"/>
              </a:solidFill>
              <a:ln w="3175">
                <a:solidFill>
                  <a:schemeClr val="tx2"/>
                </a:solidFill>
              </a:ln>
              <a:effectLst/>
            </c:spPr>
            <c:extLst>
              <c:ext xmlns:c16="http://schemas.microsoft.com/office/drawing/2014/chart" uri="{C3380CC4-5D6E-409C-BE32-E72D297353CC}">
                <c16:uniqueId val="{00000002-5748-481C-B0AE-3D337CC752FF}"/>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D6CC-4403-BD59-9255ADACAD36}"/>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D6CC-4403-BD59-9255ADACAD36}"/>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D6CC-4403-BD59-9255ADACAD36}"/>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352D86"/>
            </a:solidFill>
            <a:ln>
              <a:noFill/>
            </a:ln>
            <a:effectLst/>
          </c:spPr>
          <c:invertIfNegative val="0"/>
          <c:dPt>
            <c:idx val="0"/>
            <c:invertIfNegative val="0"/>
            <c:bubble3D val="0"/>
            <c:spPr>
              <a:solidFill>
                <a:srgbClr val="352D86"/>
              </a:solidFill>
              <a:ln>
                <a:noFill/>
              </a:ln>
              <a:effectLst/>
            </c:spPr>
            <c:extLst>
              <c:ext xmlns:c16="http://schemas.microsoft.com/office/drawing/2014/chart" uri="{C3380CC4-5D6E-409C-BE32-E72D297353CC}">
                <c16:uniqueId val="{00000001-25D7-4AC1-B744-B3A8D7794B59}"/>
              </c:ext>
            </c:extLst>
          </c:dPt>
          <c:dPt>
            <c:idx val="1"/>
            <c:invertIfNegative val="0"/>
            <c:bubble3D val="0"/>
            <c:spPr>
              <a:solidFill>
                <a:srgbClr val="00A9DA"/>
              </a:solidFill>
              <a:ln>
                <a:noFill/>
              </a:ln>
              <a:effectLst/>
            </c:spPr>
            <c:extLst>
              <c:ext xmlns:c16="http://schemas.microsoft.com/office/drawing/2014/chart" uri="{C3380CC4-5D6E-409C-BE32-E72D297353CC}">
                <c16:uniqueId val="{00000003-25D7-4AC1-B744-B3A8D7794B59}"/>
              </c:ext>
            </c:extLst>
          </c:dPt>
          <c:dPt>
            <c:idx val="2"/>
            <c:invertIfNegative val="0"/>
            <c:bubble3D val="0"/>
            <c:spPr>
              <a:solidFill>
                <a:srgbClr val="352D86"/>
              </a:solidFill>
              <a:ln>
                <a:noFill/>
              </a:ln>
              <a:effectLst/>
            </c:spPr>
            <c:extLst>
              <c:ext xmlns:c16="http://schemas.microsoft.com/office/drawing/2014/chart" uri="{C3380CC4-5D6E-409C-BE32-E72D297353CC}">
                <c16:uniqueId val="{00000005-25D7-4AC1-B744-B3A8D7794B59}"/>
              </c:ext>
            </c:extLst>
          </c:dPt>
          <c:dPt>
            <c:idx val="3"/>
            <c:invertIfNegative val="0"/>
            <c:bubble3D val="0"/>
            <c:spPr>
              <a:solidFill>
                <a:srgbClr val="352D86"/>
              </a:solidFill>
              <a:ln>
                <a:noFill/>
              </a:ln>
              <a:effectLst/>
            </c:spPr>
            <c:extLst>
              <c:ext xmlns:c16="http://schemas.microsoft.com/office/drawing/2014/chart" uri="{C3380CC4-5D6E-409C-BE32-E72D297353CC}">
                <c16:uniqueId val="{00000007-25D7-4AC1-B744-B3A8D7794B59}"/>
              </c:ext>
            </c:extLst>
          </c:dPt>
          <c:dPt>
            <c:idx val="4"/>
            <c:invertIfNegative val="0"/>
            <c:bubble3D val="0"/>
            <c:spPr>
              <a:solidFill>
                <a:srgbClr val="352D86"/>
              </a:solidFill>
              <a:ln>
                <a:noFill/>
              </a:ln>
              <a:effectLst/>
            </c:spPr>
            <c:extLst>
              <c:ext xmlns:c16="http://schemas.microsoft.com/office/drawing/2014/chart" uri="{C3380CC4-5D6E-409C-BE32-E72D297353CC}">
                <c16:uniqueId val="{00000009-25D7-4AC1-B744-B3A8D7794B59}"/>
              </c:ext>
            </c:extLst>
          </c:dPt>
          <c:dPt>
            <c:idx val="5"/>
            <c:invertIfNegative val="0"/>
            <c:bubble3D val="0"/>
            <c:spPr>
              <a:solidFill>
                <a:srgbClr val="352D86"/>
              </a:solidFill>
              <a:ln>
                <a:noFill/>
              </a:ln>
              <a:effectLst/>
            </c:spPr>
            <c:extLst>
              <c:ext xmlns:c16="http://schemas.microsoft.com/office/drawing/2014/chart" uri="{C3380CC4-5D6E-409C-BE32-E72D297353CC}">
                <c16:uniqueId val="{0000000B-25D7-4AC1-B744-B3A8D7794B59}"/>
              </c:ext>
            </c:extLst>
          </c:dPt>
          <c:dPt>
            <c:idx val="6"/>
            <c:invertIfNegative val="0"/>
            <c:bubble3D val="0"/>
            <c:spPr>
              <a:solidFill>
                <a:srgbClr val="352D86"/>
              </a:solidFill>
              <a:ln>
                <a:noFill/>
              </a:ln>
              <a:effectLst/>
            </c:spPr>
            <c:extLst>
              <c:ext xmlns:c16="http://schemas.microsoft.com/office/drawing/2014/chart" uri="{C3380CC4-5D6E-409C-BE32-E72D297353CC}">
                <c16:uniqueId val="{0000000D-25D7-4AC1-B744-B3A8D7794B59}"/>
              </c:ext>
            </c:extLst>
          </c:dPt>
          <c:dPt>
            <c:idx val="7"/>
            <c:invertIfNegative val="0"/>
            <c:bubble3D val="0"/>
            <c:spPr>
              <a:solidFill>
                <a:srgbClr val="352D86"/>
              </a:solidFill>
              <a:ln>
                <a:noFill/>
              </a:ln>
              <a:effectLst/>
            </c:spPr>
            <c:extLst>
              <c:ext xmlns:c16="http://schemas.microsoft.com/office/drawing/2014/chart" uri="{C3380CC4-5D6E-409C-BE32-E72D297353CC}">
                <c16:uniqueId val="{0000000F-25D7-4AC1-B744-B3A8D7794B59}"/>
              </c:ext>
            </c:extLst>
          </c:dPt>
          <c:dPt>
            <c:idx val="8"/>
            <c:invertIfNegative val="0"/>
            <c:bubble3D val="0"/>
            <c:spPr>
              <a:solidFill>
                <a:srgbClr val="352D86"/>
              </a:solidFill>
              <a:ln>
                <a:noFill/>
              </a:ln>
              <a:effectLst/>
            </c:spPr>
            <c:extLst>
              <c:ext xmlns:c16="http://schemas.microsoft.com/office/drawing/2014/chart" uri="{C3380CC4-5D6E-409C-BE32-E72D297353CC}">
                <c16:uniqueId val="{00000011-25D7-4AC1-B744-B3A8D7794B59}"/>
              </c:ext>
            </c:extLst>
          </c:dPt>
          <c:dPt>
            <c:idx val="9"/>
            <c:invertIfNegative val="0"/>
            <c:bubble3D val="0"/>
            <c:spPr>
              <a:solidFill>
                <a:srgbClr val="352D86"/>
              </a:solidFill>
              <a:ln>
                <a:noFill/>
              </a:ln>
              <a:effectLst/>
            </c:spPr>
            <c:extLst>
              <c:ext xmlns:c16="http://schemas.microsoft.com/office/drawing/2014/chart" uri="{C3380CC4-5D6E-409C-BE32-E72D297353CC}">
                <c16:uniqueId val="{00000013-25D7-4AC1-B744-B3A8D7794B59}"/>
              </c:ext>
            </c:extLst>
          </c:dPt>
          <c:dPt>
            <c:idx val="10"/>
            <c:invertIfNegative val="0"/>
            <c:bubble3D val="0"/>
            <c:spPr>
              <a:solidFill>
                <a:srgbClr val="352D86"/>
              </a:solidFill>
              <a:ln>
                <a:noFill/>
              </a:ln>
              <a:effectLst/>
            </c:spPr>
            <c:extLst>
              <c:ext xmlns:c16="http://schemas.microsoft.com/office/drawing/2014/chart" uri="{C3380CC4-5D6E-409C-BE32-E72D297353CC}">
                <c16:uniqueId val="{00000015-25D7-4AC1-B744-B3A8D7794B59}"/>
              </c:ext>
            </c:extLst>
          </c:dPt>
          <c:dPt>
            <c:idx val="11"/>
            <c:invertIfNegative val="0"/>
            <c:bubble3D val="0"/>
            <c:spPr>
              <a:solidFill>
                <a:srgbClr val="352D86"/>
              </a:solidFill>
              <a:ln>
                <a:noFill/>
              </a:ln>
              <a:effectLst/>
            </c:spPr>
            <c:extLst>
              <c:ext xmlns:c16="http://schemas.microsoft.com/office/drawing/2014/chart" uri="{C3380CC4-5D6E-409C-BE32-E72D297353CC}">
                <c16:uniqueId val="{00000017-25D7-4AC1-B744-B3A8D7794B59}"/>
              </c:ext>
            </c:extLst>
          </c:dPt>
          <c:dPt>
            <c:idx val="12"/>
            <c:invertIfNegative val="0"/>
            <c:bubble3D val="0"/>
            <c:spPr>
              <a:solidFill>
                <a:srgbClr val="352D86"/>
              </a:solidFill>
              <a:ln>
                <a:noFill/>
              </a:ln>
              <a:effectLst/>
            </c:spPr>
            <c:extLst>
              <c:ext xmlns:c16="http://schemas.microsoft.com/office/drawing/2014/chart" uri="{C3380CC4-5D6E-409C-BE32-E72D297353CC}">
                <c16:uniqueId val="{00000019-25D7-4AC1-B744-B3A8D7794B59}"/>
              </c:ext>
            </c:extLst>
          </c:dPt>
          <c:dPt>
            <c:idx val="13"/>
            <c:invertIfNegative val="0"/>
            <c:bubble3D val="0"/>
            <c:spPr>
              <a:solidFill>
                <a:srgbClr val="352D86"/>
              </a:solidFill>
              <a:ln>
                <a:noFill/>
              </a:ln>
              <a:effectLst/>
            </c:spPr>
            <c:extLst>
              <c:ext xmlns:c16="http://schemas.microsoft.com/office/drawing/2014/chart" uri="{C3380CC4-5D6E-409C-BE32-E72D297353CC}">
                <c16:uniqueId val="{0000001B-25D7-4AC1-B744-B3A8D7794B59}"/>
              </c:ext>
            </c:extLst>
          </c:dPt>
          <c:dPt>
            <c:idx val="14"/>
            <c:invertIfNegative val="0"/>
            <c:bubble3D val="0"/>
            <c:spPr>
              <a:solidFill>
                <a:srgbClr val="FFC000"/>
              </a:solidFill>
              <a:ln>
                <a:noFill/>
              </a:ln>
              <a:effectLst/>
            </c:spPr>
            <c:extLst>
              <c:ext xmlns:c16="http://schemas.microsoft.com/office/drawing/2014/chart" uri="{C3380CC4-5D6E-409C-BE32-E72D297353CC}">
                <c16:uniqueId val="{0000001D-25D7-4AC1-B744-B3A8D7794B59}"/>
              </c:ext>
            </c:extLst>
          </c:dPt>
          <c:dPt>
            <c:idx val="15"/>
            <c:invertIfNegative val="0"/>
            <c:bubble3D val="0"/>
            <c:spPr>
              <a:solidFill>
                <a:srgbClr val="352D86"/>
              </a:solidFill>
              <a:ln>
                <a:noFill/>
              </a:ln>
              <a:effectLst/>
            </c:spPr>
            <c:extLst>
              <c:ext xmlns:c16="http://schemas.microsoft.com/office/drawing/2014/chart" uri="{C3380CC4-5D6E-409C-BE32-E72D297353CC}">
                <c16:uniqueId val="{0000001F-25D7-4AC1-B744-B3A8D7794B59}"/>
              </c:ext>
            </c:extLst>
          </c:dPt>
          <c:dPt>
            <c:idx val="16"/>
            <c:invertIfNegative val="0"/>
            <c:bubble3D val="0"/>
            <c:spPr>
              <a:solidFill>
                <a:srgbClr val="352D86"/>
              </a:solidFill>
              <a:ln>
                <a:noFill/>
              </a:ln>
              <a:effectLst/>
            </c:spPr>
            <c:extLst>
              <c:ext xmlns:c16="http://schemas.microsoft.com/office/drawing/2014/chart" uri="{C3380CC4-5D6E-409C-BE32-E72D297353CC}">
                <c16:uniqueId val="{00000021-25D7-4AC1-B744-B3A8D7794B59}"/>
              </c:ext>
            </c:extLst>
          </c:dPt>
          <c:dPt>
            <c:idx val="17"/>
            <c:invertIfNegative val="0"/>
            <c:bubble3D val="0"/>
            <c:spPr>
              <a:solidFill>
                <a:srgbClr val="352D86"/>
              </a:solidFill>
              <a:ln>
                <a:noFill/>
              </a:ln>
              <a:effectLst/>
            </c:spPr>
            <c:extLst>
              <c:ext xmlns:c16="http://schemas.microsoft.com/office/drawing/2014/chart" uri="{C3380CC4-5D6E-409C-BE32-E72D297353CC}">
                <c16:uniqueId val="{00000023-25D7-4AC1-B744-B3A8D7794B59}"/>
              </c:ext>
            </c:extLst>
          </c:dPt>
          <c:dPt>
            <c:idx val="18"/>
            <c:invertIfNegative val="0"/>
            <c:bubble3D val="0"/>
            <c:spPr>
              <a:solidFill>
                <a:srgbClr val="352D86"/>
              </a:solidFill>
              <a:ln>
                <a:noFill/>
              </a:ln>
              <a:effectLst/>
            </c:spPr>
            <c:extLst>
              <c:ext xmlns:c16="http://schemas.microsoft.com/office/drawing/2014/chart" uri="{C3380CC4-5D6E-409C-BE32-E72D297353CC}">
                <c16:uniqueId val="{00000025-25D7-4AC1-B744-B3A8D7794B59}"/>
              </c:ext>
            </c:extLst>
          </c:dPt>
          <c:dPt>
            <c:idx val="19"/>
            <c:invertIfNegative val="0"/>
            <c:bubble3D val="0"/>
            <c:spPr>
              <a:solidFill>
                <a:srgbClr val="352D86"/>
              </a:solidFill>
              <a:ln>
                <a:noFill/>
              </a:ln>
              <a:effectLst/>
            </c:spPr>
            <c:extLst>
              <c:ext xmlns:c16="http://schemas.microsoft.com/office/drawing/2014/chart" uri="{C3380CC4-5D6E-409C-BE32-E72D297353CC}">
                <c16:uniqueId val="{00000027-25D7-4AC1-B744-B3A8D7794B59}"/>
              </c:ext>
            </c:extLst>
          </c:dPt>
          <c:dPt>
            <c:idx val="20"/>
            <c:invertIfNegative val="0"/>
            <c:bubble3D val="0"/>
            <c:spPr>
              <a:solidFill>
                <a:srgbClr val="352D86"/>
              </a:solidFill>
              <a:ln>
                <a:noFill/>
              </a:ln>
              <a:effectLst/>
            </c:spPr>
            <c:extLst>
              <c:ext xmlns:c16="http://schemas.microsoft.com/office/drawing/2014/chart" uri="{C3380CC4-5D6E-409C-BE32-E72D297353CC}">
                <c16:uniqueId val="{00000029-25D7-4AC1-B744-B3A8D7794B59}"/>
              </c:ext>
            </c:extLst>
          </c:dPt>
          <c:dPt>
            <c:idx val="22"/>
            <c:invertIfNegative val="0"/>
            <c:bubble3D val="0"/>
            <c:spPr>
              <a:solidFill>
                <a:srgbClr val="352D86"/>
              </a:solidFill>
              <a:ln>
                <a:noFill/>
              </a:ln>
              <a:effectLst/>
            </c:spPr>
            <c:extLst>
              <c:ext xmlns:c16="http://schemas.microsoft.com/office/drawing/2014/chart" uri="{C3380CC4-5D6E-409C-BE32-E72D297353CC}">
                <c16:uniqueId val="{0000002B-25D7-4AC1-B744-B3A8D7794B59}"/>
              </c:ext>
            </c:extLst>
          </c:dPt>
          <c:dPt>
            <c:idx val="24"/>
            <c:invertIfNegative val="0"/>
            <c:bubble3D val="0"/>
            <c:spPr>
              <a:solidFill>
                <a:srgbClr val="352D86"/>
              </a:solidFill>
              <a:ln>
                <a:noFill/>
              </a:ln>
              <a:effectLst/>
            </c:spPr>
            <c:extLst>
              <c:ext xmlns:c16="http://schemas.microsoft.com/office/drawing/2014/chart" uri="{C3380CC4-5D6E-409C-BE32-E72D297353CC}">
                <c16:uniqueId val="{0000002D-25D7-4AC1-B744-B3A8D7794B59}"/>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25D7-4AC1-B744-B3A8D7794B59}"/>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82"/>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430D-490A-8DB4-85E2610C1209}"/>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430D-490A-8DB4-85E2610C1209}"/>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5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Pivot!$B$5:$B$11</c:f>
              <c:numCache>
                <c:formatCode>General</c:formatCode>
                <c:ptCount val="4"/>
                <c:pt idx="0">
                  <c:v>68.400000000000006</c:v>
                </c:pt>
                <c:pt idx="1">
                  <c:v>79.7</c:v>
                </c:pt>
                <c:pt idx="2">
                  <c:v>62.1</c:v>
                </c:pt>
                <c:pt idx="3">
                  <c:v>65</c:v>
                </c:pt>
              </c:numCache>
            </c:numRef>
          </c:val>
          <c:extLst>
            <c:ext xmlns:c16="http://schemas.microsoft.com/office/drawing/2014/chart" uri="{C3380CC4-5D6E-409C-BE32-E72D297353CC}">
              <c16:uniqueId val="{00000000-A84E-4719-B4F9-D359D969CE51}"/>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Pivot!$C$5:$C$11</c:f>
              <c:numCache>
                <c:formatCode>General</c:formatCode>
                <c:ptCount val="4"/>
                <c:pt idx="0">
                  <c:v>69.3</c:v>
                </c:pt>
                <c:pt idx="1">
                  <c:v>77.599999999999994</c:v>
                </c:pt>
                <c:pt idx="2">
                  <c:v>59.4</c:v>
                </c:pt>
                <c:pt idx="3">
                  <c:v>58.5</c:v>
                </c:pt>
              </c:numCache>
            </c:numRef>
          </c:val>
          <c:extLst>
            <c:ext xmlns:c16="http://schemas.microsoft.com/office/drawing/2014/chart" uri="{C3380CC4-5D6E-409C-BE32-E72D297353CC}">
              <c16:uniqueId val="{00000001-A84E-4719-B4F9-D359D969CE51}"/>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Pivot!$D$5:$D$11</c:f>
              <c:numCache>
                <c:formatCode>General</c:formatCode>
                <c:ptCount val="4"/>
                <c:pt idx="0">
                  <c:v>70.099999999999994</c:v>
                </c:pt>
                <c:pt idx="1">
                  <c:v>79</c:v>
                </c:pt>
                <c:pt idx="2">
                  <c:v>51.5</c:v>
                </c:pt>
                <c:pt idx="3">
                  <c:v>54.5</c:v>
                </c:pt>
              </c:numCache>
            </c:numRef>
          </c:val>
          <c:extLst>
            <c:ext xmlns:c16="http://schemas.microsoft.com/office/drawing/2014/chart" uri="{C3380CC4-5D6E-409C-BE32-E72D297353CC}">
              <c16:uniqueId val="{00000002-A84E-4719-B4F9-D359D969CE51}"/>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Alle innvandrere</c:v>
                  </c:pt>
                </c:lvl>
              </c:multiLvlStrCache>
            </c:multiLvlStrRef>
          </c:cat>
          <c:val>
            <c:numRef>
              <c:f>Pivot!$E$5:$E$11</c:f>
              <c:numCache>
                <c:formatCode>General</c:formatCode>
                <c:ptCount val="4"/>
                <c:pt idx="0">
                  <c:v>68.400000000000006</c:v>
                </c:pt>
                <c:pt idx="1">
                  <c:v>78.900000000000006</c:v>
                </c:pt>
                <c:pt idx="2">
                  <c:v>58.1</c:v>
                </c:pt>
                <c:pt idx="3">
                  <c:v>57.4</c:v>
                </c:pt>
              </c:numCache>
            </c:numRef>
          </c:val>
          <c:extLst>
            <c:ext xmlns:c16="http://schemas.microsoft.com/office/drawing/2014/chart" uri="{C3380CC4-5D6E-409C-BE32-E72D297353CC}">
              <c16:uniqueId val="{00000003-A84E-4719-B4F9-D359D969CE51}"/>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0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0"/>
        <c:spPr>
          <a:solidFill>
            <a:schemeClr val="accent3"/>
          </a:solidFill>
          <a:ln>
            <a:noFill/>
          </a:ln>
          <a:effectLst/>
        </c:spPr>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3"/>
          </a:solidFill>
          <a:ln>
            <a:noFill/>
          </a:ln>
          <a:effectLst/>
        </c:spPr>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spPr>
          <a:solidFill>
            <a:schemeClr val="accent3"/>
          </a:solidFill>
          <a:ln>
            <a:noFill/>
          </a:ln>
          <a:effectLst/>
        </c:spPr>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spPr>
          <a:solidFill>
            <a:schemeClr val="accent3"/>
          </a:solidFill>
          <a:ln>
            <a:noFill/>
          </a:ln>
          <a:effectLst/>
        </c:spPr>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spPr>
          <a:solidFill>
            <a:schemeClr val="accent3"/>
          </a:solidFill>
          <a:ln>
            <a:noFill/>
          </a:ln>
          <a:effectLst/>
        </c:spPr>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spPr>
          <a:solidFill>
            <a:schemeClr val="accent3"/>
          </a:solidFill>
          <a:ln>
            <a:noFill/>
          </a:ln>
          <a:effectLst/>
        </c:spPr>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spPr>
          <a:solidFill>
            <a:schemeClr val="accent3"/>
          </a:solidFill>
          <a:ln>
            <a:noFill/>
          </a:ln>
          <a:effectLst/>
        </c:spPr>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spPr>
          <a:solidFill>
            <a:schemeClr val="accent3"/>
          </a:solidFill>
          <a:ln>
            <a:noFill/>
          </a:ln>
          <a:effectLst/>
        </c:spPr>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3"/>
          </a:solidFill>
          <a:ln>
            <a:noFill/>
          </a:ln>
          <a:effectLst/>
        </c:spPr>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8"/>
        <c:spPr>
          <a:solidFill>
            <a:schemeClr val="accent3"/>
          </a:solidFill>
          <a:ln>
            <a:noFill/>
          </a:ln>
          <a:effectLst/>
        </c:spPr>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9"/>
        <c:spPr>
          <a:solidFill>
            <a:schemeClr val="accent3"/>
          </a:solidFill>
          <a:ln>
            <a:noFill/>
          </a:ln>
          <a:effectLst/>
        </c:spPr>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4"/>
        <c:spPr>
          <a:solidFill>
            <a:schemeClr val="accent3"/>
          </a:solidFill>
          <a:ln>
            <a:noFill/>
          </a:ln>
          <a:effectLst/>
        </c:spPr>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5"/>
        <c:spPr>
          <a:solidFill>
            <a:schemeClr val="accent3"/>
          </a:solidFill>
          <a:ln>
            <a:noFill/>
          </a:ln>
          <a:effectLst/>
        </c:spPr>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3369-46B8-B718-2751DE6B3987}"/>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3369-46B8-B718-2751DE6B3987}"/>
            </c:ext>
          </c:extLst>
        </c:ser>
        <c:ser>
          <c:idx val="2"/>
          <c:order val="2"/>
          <c:tx>
            <c:strRef>
              <c:f>Pivot!$D$3:$D$4</c:f>
              <c:strCache>
                <c:ptCount val="1"/>
                <c:pt idx="0">
                  <c:v>Iveland</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3369-46B8-B718-2751DE6B3987}"/>
              </c:ext>
            </c:extLst>
          </c:dPt>
          <c:dPt>
            <c:idx val="1"/>
            <c:invertIfNegative val="0"/>
            <c:bubble3D val="0"/>
            <c:extLst>
              <c:ext xmlns:c16="http://schemas.microsoft.com/office/drawing/2014/chart" uri="{C3380CC4-5D6E-409C-BE32-E72D297353CC}">
                <c16:uniqueId val="{00000003-3369-46B8-B718-2751DE6B3987}"/>
              </c:ext>
            </c:extLst>
          </c:dPt>
          <c:dPt>
            <c:idx val="2"/>
            <c:invertIfNegative val="0"/>
            <c:bubble3D val="0"/>
            <c:extLst>
              <c:ext xmlns:c16="http://schemas.microsoft.com/office/drawing/2014/chart" uri="{C3380CC4-5D6E-409C-BE32-E72D297353CC}">
                <c16:uniqueId val="{00000004-3369-46B8-B718-2751DE6B3987}"/>
              </c:ext>
            </c:extLst>
          </c:dPt>
          <c:dPt>
            <c:idx val="3"/>
            <c:invertIfNegative val="0"/>
            <c:bubble3D val="0"/>
            <c:extLst>
              <c:ext xmlns:c16="http://schemas.microsoft.com/office/drawing/2014/chart" uri="{C3380CC4-5D6E-409C-BE32-E72D297353CC}">
                <c16:uniqueId val="{00000005-3369-46B8-B718-2751DE6B3987}"/>
              </c:ext>
            </c:extLst>
          </c:dPt>
          <c:dPt>
            <c:idx val="4"/>
            <c:invertIfNegative val="0"/>
            <c:bubble3D val="0"/>
            <c:extLst>
              <c:ext xmlns:c16="http://schemas.microsoft.com/office/drawing/2014/chart" uri="{C3380CC4-5D6E-409C-BE32-E72D297353CC}">
                <c16:uniqueId val="{00000006-3369-46B8-B718-2751DE6B3987}"/>
              </c:ext>
            </c:extLst>
          </c:dPt>
          <c:dPt>
            <c:idx val="5"/>
            <c:invertIfNegative val="0"/>
            <c:bubble3D val="0"/>
            <c:extLst>
              <c:ext xmlns:c16="http://schemas.microsoft.com/office/drawing/2014/chart" uri="{C3380CC4-5D6E-409C-BE32-E72D297353CC}">
                <c16:uniqueId val="{00000007-3369-46B8-B718-2751DE6B3987}"/>
              </c:ext>
            </c:extLst>
          </c:dPt>
          <c:dPt>
            <c:idx val="6"/>
            <c:invertIfNegative val="0"/>
            <c:bubble3D val="0"/>
            <c:extLst>
              <c:ext xmlns:c16="http://schemas.microsoft.com/office/drawing/2014/chart" uri="{C3380CC4-5D6E-409C-BE32-E72D297353CC}">
                <c16:uniqueId val="{00000008-3369-46B8-B718-2751DE6B3987}"/>
              </c:ext>
            </c:extLst>
          </c:dPt>
          <c:dPt>
            <c:idx val="7"/>
            <c:invertIfNegative val="0"/>
            <c:bubble3D val="0"/>
            <c:extLst>
              <c:ext xmlns:c16="http://schemas.microsoft.com/office/drawing/2014/chart" uri="{C3380CC4-5D6E-409C-BE32-E72D297353CC}">
                <c16:uniqueId val="{00000009-3369-46B8-B718-2751DE6B3987}"/>
              </c:ext>
            </c:extLst>
          </c:dPt>
          <c:dPt>
            <c:idx val="8"/>
            <c:invertIfNegative val="0"/>
            <c:bubble3D val="0"/>
            <c:extLst>
              <c:ext xmlns:c16="http://schemas.microsoft.com/office/drawing/2014/chart" uri="{C3380CC4-5D6E-409C-BE32-E72D297353CC}">
                <c16:uniqueId val="{0000000A-3369-46B8-B718-2751DE6B3987}"/>
              </c:ext>
            </c:extLst>
          </c:dPt>
          <c:dPt>
            <c:idx val="9"/>
            <c:invertIfNegative val="0"/>
            <c:bubble3D val="0"/>
            <c:extLst>
              <c:ext xmlns:c16="http://schemas.microsoft.com/office/drawing/2014/chart" uri="{C3380CC4-5D6E-409C-BE32-E72D297353CC}">
                <c16:uniqueId val="{0000000B-3369-46B8-B718-2751DE6B3987}"/>
              </c:ext>
            </c:extLst>
          </c:dPt>
          <c:dPt>
            <c:idx val="10"/>
            <c:invertIfNegative val="0"/>
            <c:bubble3D val="0"/>
            <c:extLst>
              <c:ext xmlns:c16="http://schemas.microsoft.com/office/drawing/2014/chart" uri="{C3380CC4-5D6E-409C-BE32-E72D297353CC}">
                <c16:uniqueId val="{0000000C-3369-46B8-B718-2751DE6B3987}"/>
              </c:ext>
            </c:extLst>
          </c:dPt>
          <c:dLbls>
            <c:dLbl>
              <c:idx val="2"/>
              <c:layout>
                <c:manualLayout>
                  <c:x val="1.1354420113544201E-2"/>
                  <c:y val="-6.245119463726182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369-46B8-B718-2751DE6B3987}"/>
                </c:ext>
              </c:extLst>
            </c:dLbl>
            <c:dLbl>
              <c:idx val="3"/>
              <c:layout>
                <c:manualLayout>
                  <c:x val="1.4598540145985401E-2"/>
                  <c:y val="-3.122559731863091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369-46B8-B718-2751DE6B3987}"/>
                </c:ext>
              </c:extLst>
            </c:dLbl>
            <c:dLbl>
              <c:idx val="4"/>
              <c:layout>
                <c:manualLayout>
                  <c:x val="9.7323600973236602E-3"/>
                  <c:y val="-3.1225597318631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369-46B8-B718-2751DE6B3987}"/>
                </c:ext>
              </c:extLst>
            </c:dLbl>
            <c:dLbl>
              <c:idx val="5"/>
              <c:layout>
                <c:manualLayout>
                  <c:x val="1.1354420113544201E-2"/>
                  <c:y val="-2.8623133551863705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369-46B8-B718-2751DE6B3987}"/>
                </c:ext>
              </c:extLst>
            </c:dLbl>
            <c:dLbl>
              <c:idx val="6"/>
              <c:layout>
                <c:manualLayout>
                  <c:x val="4.86618004866180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369-46B8-B718-2751DE6B3987}"/>
                </c:ext>
              </c:extLst>
            </c:dLbl>
            <c:dLbl>
              <c:idx val="7"/>
              <c:layout>
                <c:manualLayout>
                  <c:x val="8.110300081103000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369-46B8-B718-2751DE6B3987}"/>
                </c:ext>
              </c:extLst>
            </c:dLbl>
            <c:dLbl>
              <c:idx val="8"/>
              <c:layout>
                <c:manualLayout>
                  <c:x val="1.1354420113544201E-2"/>
                  <c:y val="9.36767919558927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369-46B8-B718-2751DE6B3987}"/>
                </c:ext>
              </c:extLst>
            </c:dLbl>
            <c:dLbl>
              <c:idx val="9"/>
              <c:layout>
                <c:manualLayout>
                  <c:x val="1.4598540145985401E-2"/>
                  <c:y val="-9.36767919558927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369-46B8-B718-2751DE6B3987}"/>
                </c:ext>
              </c:extLst>
            </c:dLbl>
            <c:dLbl>
              <c:idx val="10"/>
              <c:layout>
                <c:manualLayout>
                  <c:x val="1.0966785689393129E-2"/>
                  <c:y val="-1.497148227341138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369-46B8-B718-2751DE6B3987}"/>
                </c:ext>
              </c:extLst>
            </c:dLbl>
            <c:dLbl>
              <c:idx val="12"/>
              <c:layout>
                <c:manualLayout>
                  <c:x val="4.7000510097398463E-3"/>
                  <c:y val="-1.79657787280935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369-46B8-B718-2751DE6B39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0.10300000000000001</c:v>
                </c:pt>
                <c:pt idx="1">
                  <c:v>0.10199999999999999</c:v>
                </c:pt>
                <c:pt idx="2">
                  <c:v>8.8000000000000009E-2</c:v>
                </c:pt>
                <c:pt idx="3">
                  <c:v>9.4E-2</c:v>
                </c:pt>
                <c:pt idx="4">
                  <c:v>0.11800000000000001</c:v>
                </c:pt>
                <c:pt idx="5">
                  <c:v>0.125</c:v>
                </c:pt>
                <c:pt idx="6">
                  <c:v>0.13100000000000001</c:v>
                </c:pt>
                <c:pt idx="7">
                  <c:v>0.13400000000000001</c:v>
                </c:pt>
                <c:pt idx="8">
                  <c:v>0.126</c:v>
                </c:pt>
                <c:pt idx="9">
                  <c:v>0.107</c:v>
                </c:pt>
                <c:pt idx="10">
                  <c:v>0.105</c:v>
                </c:pt>
                <c:pt idx="11">
                  <c:v>0.11700000000000001</c:v>
                </c:pt>
                <c:pt idx="12">
                  <c:v>0.10400000000000001</c:v>
                </c:pt>
              </c:numCache>
            </c:numRef>
          </c:val>
          <c:extLst>
            <c:ext xmlns:c16="http://schemas.microsoft.com/office/drawing/2014/chart" uri="{C3380CC4-5D6E-409C-BE32-E72D297353CC}">
              <c16:uniqueId val="{0000000D-3369-46B8-B718-2751DE6B3987}"/>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8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15</c:v>
                </c:pt>
                <c:pt idx="1">
                  <c:v>12</c:v>
                </c:pt>
                <c:pt idx="2">
                  <c:v>17</c:v>
                </c:pt>
                <c:pt idx="3">
                  <c:v>18</c:v>
                </c:pt>
                <c:pt idx="4">
                  <c:v>11</c:v>
                </c:pt>
                <c:pt idx="5">
                  <c:v>14</c:v>
                </c:pt>
                <c:pt idx="6">
                  <c:v>19</c:v>
                </c:pt>
                <c:pt idx="7">
                  <c:v>9</c:v>
                </c:pt>
                <c:pt idx="8">
                  <c:v>5</c:v>
                </c:pt>
                <c:pt idx="9">
                  <c:v>19</c:v>
                </c:pt>
                <c:pt idx="10">
                  <c:v>16</c:v>
                </c:pt>
                <c:pt idx="11">
                  <c:v>17</c:v>
                </c:pt>
                <c:pt idx="12">
                  <c:v>18</c:v>
                </c:pt>
                <c:pt idx="13">
                  <c:v>19</c:v>
                </c:pt>
                <c:pt idx="14">
                  <c:v>23</c:v>
                </c:pt>
                <c:pt idx="15">
                  <c:v>18</c:v>
                </c:pt>
                <c:pt idx="16">
                  <c:v>28</c:v>
                </c:pt>
                <c:pt idx="17">
                  <c:v>21</c:v>
                </c:pt>
                <c:pt idx="18">
                  <c:v>22</c:v>
                </c:pt>
                <c:pt idx="19">
                  <c:v>24</c:v>
                </c:pt>
                <c:pt idx="20">
                  <c:v>23</c:v>
                </c:pt>
                <c:pt idx="21">
                  <c:v>13</c:v>
                </c:pt>
                <c:pt idx="22">
                  <c:v>20</c:v>
                </c:pt>
                <c:pt idx="23">
                  <c:v>23</c:v>
                </c:pt>
              </c:numCache>
            </c:numRef>
          </c:val>
          <c:smooth val="0"/>
          <c:extLst>
            <c:ext xmlns:c16="http://schemas.microsoft.com/office/drawing/2014/chart" uri="{C3380CC4-5D6E-409C-BE32-E72D297353CC}">
              <c16:uniqueId val="{00000000-E052-42DA-A55D-FCEE79A55BEB}"/>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75"/>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1">
                  <c:v>1.9</c:v>
                </c:pt>
                <c:pt idx="2">
                  <c:v>1.4</c:v>
                </c:pt>
                <c:pt idx="3">
                  <c:v>1.1000000000000001</c:v>
                </c:pt>
                <c:pt idx="4">
                  <c:v>0.5</c:v>
                </c:pt>
                <c:pt idx="5">
                  <c:v>0.4</c:v>
                </c:pt>
                <c:pt idx="6">
                  <c:v>0.2</c:v>
                </c:pt>
                <c:pt idx="7">
                  <c:v>0.8</c:v>
                </c:pt>
                <c:pt idx="8">
                  <c:v>0.8</c:v>
                </c:pt>
                <c:pt idx="9">
                  <c:v>0.6</c:v>
                </c:pt>
                <c:pt idx="10">
                  <c:v>1.1000000000000001</c:v>
                </c:pt>
                <c:pt idx="11">
                  <c:v>0.2</c:v>
                </c:pt>
                <c:pt idx="12">
                  <c:v>0.1</c:v>
                </c:pt>
                <c:pt idx="13">
                  <c:v>0.4</c:v>
                </c:pt>
                <c:pt idx="14">
                  <c:v>0</c:v>
                </c:pt>
                <c:pt idx="15">
                  <c:v>1.6</c:v>
                </c:pt>
                <c:pt idx="16">
                  <c:v>2.2999999999999998</c:v>
                </c:pt>
                <c:pt idx="17">
                  <c:v>0.5</c:v>
                </c:pt>
                <c:pt idx="18">
                  <c:v>2.4</c:v>
                </c:pt>
                <c:pt idx="19">
                  <c:v>0.9</c:v>
                </c:pt>
                <c:pt idx="20">
                  <c:v>0.2</c:v>
                </c:pt>
                <c:pt idx="21">
                  <c:v>0.2</c:v>
                </c:pt>
                <c:pt idx="22">
                  <c:v>3.7</c:v>
                </c:pt>
                <c:pt idx="23">
                  <c:v>3.3</c:v>
                </c:pt>
              </c:numCache>
            </c:numRef>
          </c:val>
          <c:extLst>
            <c:ext xmlns:c16="http://schemas.microsoft.com/office/drawing/2014/chart" uri="{C3380CC4-5D6E-409C-BE32-E72D297353CC}">
              <c16:uniqueId val="{00000000-FAFE-4C32-9B7F-22F3EA47C461}"/>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78"/>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1">
                  <c:v>73.3</c:v>
                </c:pt>
                <c:pt idx="2">
                  <c:v>64.7</c:v>
                </c:pt>
                <c:pt idx="3">
                  <c:v>81</c:v>
                </c:pt>
                <c:pt idx="4">
                  <c:v>85.7</c:v>
                </c:pt>
                <c:pt idx="5">
                  <c:v>72.2</c:v>
                </c:pt>
                <c:pt idx="6">
                  <c:v>80</c:v>
                </c:pt>
                <c:pt idx="7">
                  <c:v>80</c:v>
                </c:pt>
                <c:pt idx="8">
                  <c:v>80</c:v>
                </c:pt>
                <c:pt idx="9">
                  <c:v>80</c:v>
                </c:pt>
                <c:pt idx="10">
                  <c:v>65</c:v>
                </c:pt>
                <c:pt idx="11">
                  <c:v>92.3</c:v>
                </c:pt>
                <c:pt idx="12">
                  <c:v>94</c:v>
                </c:pt>
                <c:pt idx="13">
                  <c:v>81</c:v>
                </c:pt>
                <c:pt idx="14">
                  <c:v>100</c:v>
                </c:pt>
                <c:pt idx="15">
                  <c:v>68</c:v>
                </c:pt>
                <c:pt idx="16">
                  <c:v>61</c:v>
                </c:pt>
                <c:pt idx="17">
                  <c:v>76.599999999999994</c:v>
                </c:pt>
                <c:pt idx="18">
                  <c:v>60</c:v>
                </c:pt>
                <c:pt idx="19">
                  <c:v>75</c:v>
                </c:pt>
                <c:pt idx="20">
                  <c:v>89</c:v>
                </c:pt>
                <c:pt idx="21">
                  <c:v>78</c:v>
                </c:pt>
                <c:pt idx="22">
                  <c:v>33</c:v>
                </c:pt>
                <c:pt idx="23">
                  <c:v>67</c:v>
                </c:pt>
              </c:numCache>
            </c:numRef>
          </c:val>
          <c:extLst>
            <c:ext xmlns:c16="http://schemas.microsoft.com/office/drawing/2014/chart" uri="{C3380CC4-5D6E-409C-BE32-E72D297353CC}">
              <c16:uniqueId val="{00000000-12BA-40A2-AED4-79E545D62380}"/>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24</cx:pt>
          <cx:pt idx="1">0</cx:pt>
          <cx:pt idx="2">78</cx:pt>
          <cx:pt idx="3">0</cx:pt>
          <cx:pt idx="4">42</cx:pt>
          <cx:pt idx="5">19</cx:pt>
          <cx:pt idx="6">3</cx:pt>
          <cx:pt idx="7">0</cx:pt>
          <cx:pt idx="8">0</cx:pt>
          <cx:pt idx="9">0</cx:pt>
          <cx:pt idx="10">3</cx:pt>
          <cx:pt idx="11">3</cx:pt>
          <cx:pt idx="12">26</cx:pt>
          <cx:pt idx="13">61</cx:pt>
          <cx:pt idx="14">107</cx:pt>
          <cx:pt idx="15">10</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Iveland samlet for hele befolkningen: 39,4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2162308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a:t> rutenettstatistikk.</a:t>
            </a:r>
            <a:endParaRPr lang="nb-NO" baseline="0" dirty="0"/>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2330389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2099579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3858431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4012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for virksomhetsinfo:</a:t>
            </a:r>
            <a:r>
              <a:rPr lang="nb-NO" baseline="0" dirty="0"/>
              <a:t> Brønnøysundregisteret.</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1353126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Standpunktkarakterer og eksamensresultater inngår i elevenes sluttvurdering og skal gi informasjon om elevenes kompetanse ved avslutningen av grunnopplæringen.</a:t>
            </a:r>
          </a:p>
          <a:p>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dirty="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364941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dirty="0"/>
              <a:t>2019 – Agder - Alle sektorer 2 949 – kommunal sektor 734</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1295507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Statistikk for Agder samlet viser en markant nedgang i tenner med karies for 5-åringer. </a:t>
            </a:r>
          </a:p>
          <a:p>
            <a:pPr marL="0" indent="0">
              <a:buFont typeface="Arial" panose="020B0604020202020204" pitchFamily="34" charset="0"/>
              <a:buNone/>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579388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3129895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chart" Target="../charts/char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hyperlink" Target="https://agderfk.maps.arcgis.com/apps/instant/media/index.html?appid=df4d1214bd3941d19d7a0b68de9145b1"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1.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Iveland</a:t>
            </a:r>
          </a:p>
        </p:txBody>
      </p:sp>
      <p:sp>
        <p:nvSpPr>
          <p:cNvPr id="3" name="Undertittel 2"/>
          <p:cNvSpPr>
            <a:spLocks noGrp="1"/>
          </p:cNvSpPr>
          <p:nvPr>
            <p:ph type="subTitle" idx="1"/>
          </p:nvPr>
        </p:nvSpPr>
        <p:spPr>
          <a:xfrm>
            <a:off x="1193800" y="3594627"/>
            <a:ext cx="6701971" cy="1541688"/>
          </a:xfrm>
        </p:spPr>
        <p:txBody>
          <a:bodyPr/>
          <a:lstStyle/>
          <a:p>
            <a:r>
              <a:rPr lang="nb-NO" dirty="0"/>
              <a:t>Utvalgt statistikk fordelt på økonomisk, sosial, og klima- og miljømessig bærekraft</a:t>
            </a:r>
          </a:p>
          <a:p>
            <a:endParaRPr lang="nb-NO" dirty="0"/>
          </a:p>
        </p:txBody>
      </p:sp>
      <p:pic>
        <p:nvPicPr>
          <p:cNvPr id="4" name="Bilde 3" descr="Symbol FN bærekraftsmål 17 - samarbeid  for å nå målen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084" y="329431"/>
            <a:ext cx="580170" cy="725212"/>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dirty="0"/>
              <a:t>Kjappe fakta om Iveland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4196610778"/>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a:t>
                      </a:r>
                      <a:r>
                        <a:rPr lang="nb-NO" sz="1200" baseline="0" dirty="0"/>
                        <a:t> (km2)</a:t>
                      </a:r>
                      <a:endParaRPr lang="nb-NO" sz="1200" dirty="0"/>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262</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246</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4</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16</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5</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1 </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1809604816"/>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1 (132</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1 (68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dirty="0">
                          <a:solidFill>
                            <a:schemeClr val="tx1"/>
                          </a:solidFill>
                        </a:rPr>
                        <a:t>Iveland</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Fylkesvei (km)</a:t>
                      </a:r>
                    </a:p>
                  </a:txBody>
                  <a:tcPr/>
                </a:tc>
                <a:tc>
                  <a:txBody>
                    <a:bodyPr/>
                    <a:lstStyle/>
                    <a:p>
                      <a:pPr algn="ctr"/>
                      <a:r>
                        <a:rPr lang="nb-NO" sz="1200" dirty="0"/>
                        <a:t>61</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1682401282"/>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1 386</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48,8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Ingen</a:t>
                      </a:r>
                      <a:r>
                        <a:rPr lang="nb-NO" sz="1200" baseline="0" dirty="0"/>
                        <a:t> tettsteder </a:t>
                      </a:r>
                      <a:r>
                        <a:rPr lang="nb-NO" sz="1200" baseline="0" dirty="0" err="1"/>
                        <a:t>jf</a:t>
                      </a:r>
                      <a:r>
                        <a:rPr lang="nb-NO" sz="1200" baseline="0" dirty="0"/>
                        <a:t> SSB</a:t>
                      </a: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baseline="0" dirty="0"/>
                        <a:t>menn 39,7</a:t>
                      </a:r>
                      <a:r>
                        <a:rPr lang="nb-NO" sz="1200" dirty="0"/>
                        <a:t> - kvinner 39,1</a:t>
                      </a:r>
                    </a:p>
                  </a:txBody>
                  <a:tcPr/>
                </a:tc>
                <a:extLst>
                  <a:ext uri="{0D108BD9-81ED-4DB2-BD59-A6C34878D82A}">
                    <a16:rowId xmlns:a16="http://schemas.microsoft.com/office/drawing/2014/main" val="3931694125"/>
                  </a:ext>
                </a:extLst>
              </a:tr>
              <a:tr h="312707">
                <a:tc>
                  <a:txBody>
                    <a:bodyPr/>
                    <a:lstStyle/>
                    <a:p>
                      <a:r>
                        <a:rPr lang="nb-NO" sz="1200" dirty="0"/>
                        <a:t>Forventet levealder</a:t>
                      </a:r>
                    </a:p>
                  </a:txBody>
                  <a:tcPr/>
                </a:tc>
                <a:tc>
                  <a:txBody>
                    <a:bodyPr/>
                    <a:lstStyle/>
                    <a:p>
                      <a:pPr algn="ctr"/>
                      <a:r>
                        <a:rPr lang="nb-NO" sz="1200" dirty="0"/>
                        <a:t>menn 79,8 - kvinner 81,2</a:t>
                      </a:r>
                      <a:endParaRPr lang="nb-NO" sz="1200" dirty="0">
                        <a:solidFill>
                          <a:schemeClr val="tx1"/>
                        </a:solidFill>
                      </a:endParaRPr>
                    </a:p>
                  </a:txBody>
                  <a:tcPr/>
                </a:tc>
                <a:extLst>
                  <a:ext uri="{0D108BD9-81ED-4DB2-BD59-A6C34878D82A}">
                    <a16:rowId xmlns:a16="http://schemas.microsoft.com/office/drawing/2014/main" val="2448623123"/>
                  </a:ext>
                </a:extLst>
              </a:tr>
              <a:tr h="312707">
                <a:tc>
                  <a:txBody>
                    <a:bodyPr/>
                    <a:lstStyle/>
                    <a:p>
                      <a:pPr lvl="0">
                        <a:buNone/>
                      </a:pPr>
                      <a:r>
                        <a:rPr lang="nb-NO" sz="1200" u="none" strike="noStrike" noProof="0"/>
                        <a:t>Personer per husholdning</a:t>
                      </a:r>
                      <a:endParaRPr lang="nb-NO">
                        <a:solidFill>
                          <a:schemeClr val="tx1"/>
                        </a:solidFill>
                      </a:endParaRPr>
                    </a:p>
                  </a:txBody>
                  <a:tcPr/>
                </a:tc>
                <a:tc>
                  <a:txBody>
                    <a:bodyPr/>
                    <a:lstStyle/>
                    <a:p>
                      <a:pPr lvl="0" algn="ctr">
                        <a:buNone/>
                      </a:pPr>
                      <a:r>
                        <a:rPr lang="nb-NO" sz="1200" u="none" strike="noStrike" noProof="0" dirty="0"/>
                        <a:t>2,3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3342633121"/>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151230">
                  <a:extLst>
                    <a:ext uri="{9D8B030D-6E8A-4147-A177-3AD203B41FA5}">
                      <a16:colId xmlns:a16="http://schemas.microsoft.com/office/drawing/2014/main" val="1134397318"/>
                    </a:ext>
                  </a:extLst>
                </a:gridCol>
                <a:gridCol w="1834928">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Administrasjonssenter</a:t>
                      </a:r>
                    </a:p>
                  </a:txBody>
                  <a:tcPr/>
                </a:tc>
                <a:tc>
                  <a:txBody>
                    <a:bodyPr/>
                    <a:lstStyle/>
                    <a:p>
                      <a:pPr algn="ctr"/>
                      <a:r>
                        <a:rPr lang="nb-NO" sz="1200" dirty="0"/>
                        <a:t>Birketveit</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Interkommunalt politisk</a:t>
                      </a:r>
                      <a:r>
                        <a:rPr lang="nb-NO" sz="1200" baseline="0"/>
                        <a:t> råd</a:t>
                      </a:r>
                      <a:endParaRPr lang="nb-NO" sz="1200" dirty="0"/>
                    </a:p>
                  </a:txBody>
                  <a:tcPr/>
                </a:tc>
                <a:tc>
                  <a:txBody>
                    <a:bodyPr/>
                    <a:lstStyle/>
                    <a:p>
                      <a:pPr algn="ctr"/>
                      <a:r>
                        <a:rPr lang="nb-NO" sz="1200" dirty="0"/>
                        <a:t>Kristiansand</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dirty="0"/>
                        <a:t>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err="1"/>
                        <a:t>Distriktsindeks</a:t>
                      </a:r>
                      <a:endParaRPr lang="nb-NO" sz="1200"/>
                    </a:p>
                  </a:txBody>
                  <a:tcPr/>
                </a:tc>
                <a:tc>
                  <a:txBody>
                    <a:bodyPr/>
                    <a:lstStyle/>
                    <a:p>
                      <a:pPr algn="ctr"/>
                      <a:r>
                        <a:rPr lang="nb-NO" sz="1200"/>
                        <a:t>44,9</a:t>
                      </a:r>
                      <a:endParaRPr lang="nb-NO" sz="1200" dirty="0"/>
                    </a:p>
                  </a:txBody>
                  <a:tcPr/>
                </a:tc>
                <a:extLst>
                  <a:ext uri="{0D108BD9-81ED-4DB2-BD59-A6C34878D82A}">
                    <a16:rowId xmlns:a16="http://schemas.microsoft.com/office/drawing/2014/main" val="3931694125"/>
                  </a:ext>
                </a:extLst>
              </a:tr>
              <a:tr h="312707">
                <a:tc>
                  <a:txBody>
                    <a:bodyPr/>
                    <a:lstStyle/>
                    <a:p>
                      <a:r>
                        <a:rPr lang="nb-NO" sz="1200"/>
                        <a:t>BA-område</a:t>
                      </a:r>
                    </a:p>
                  </a:txBody>
                  <a:tcPr/>
                </a:tc>
                <a:tc>
                  <a:txBody>
                    <a:bodyPr/>
                    <a:lstStyle/>
                    <a:p>
                      <a:pPr algn="ctr"/>
                      <a:r>
                        <a:rPr lang="nb-NO" sz="1200" dirty="0"/>
                        <a:t>BA41 Kristiansand</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3662" y="54422"/>
            <a:ext cx="2969867" cy="5934710"/>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Befolkning og demografi</a:t>
            </a:r>
          </a:p>
        </p:txBody>
      </p:sp>
      <p:sp>
        <p:nvSpPr>
          <p:cNvPr id="4" name="TekstSylinder 3"/>
          <p:cNvSpPr txBox="1"/>
          <p:nvPr/>
        </p:nvSpPr>
        <p:spPr>
          <a:xfrm>
            <a:off x="617324" y="4917532"/>
            <a:ext cx="4749004" cy="830997"/>
          </a:xfrm>
          <a:prstGeom prst="rect">
            <a:avLst/>
          </a:prstGeom>
          <a:noFill/>
        </p:spPr>
        <p:txBody>
          <a:bodyPr wrap="square" lIns="91440" tIns="45720" rIns="91440" bIns="45720" rtlCol="0" anchor="t">
            <a:spAutoFit/>
          </a:bodyPr>
          <a:lstStyle/>
          <a:p>
            <a:r>
              <a:rPr lang="nb-NO" sz="1600" dirty="0"/>
              <a:t>SSB spår befolkningsøkning i Iveland som følge av fødselsoverskudd, positiv netto innvandring og positiv netto innenlands flytting. </a:t>
            </a:r>
          </a:p>
        </p:txBody>
      </p:sp>
      <p:sp>
        <p:nvSpPr>
          <p:cNvPr id="8" name="TekstSylinder 7"/>
          <p:cNvSpPr txBox="1"/>
          <p:nvPr/>
        </p:nvSpPr>
        <p:spPr>
          <a:xfrm>
            <a:off x="5735782" y="4917532"/>
            <a:ext cx="6261950" cy="1077218"/>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4,0 til 2,9 i 2040. Aldringen er sterkere i Iveland enn snittet for Agder, men befolkningen i 2026 er noe yngre enn snittet for Agder. </a:t>
            </a:r>
          </a:p>
        </p:txBody>
      </p:sp>
      <p:sp>
        <p:nvSpPr>
          <p:cNvPr id="5" name="TekstSylinder 4">
            <a:extLst>
              <a:ext uri="{FF2B5EF4-FFF2-40B4-BE49-F238E27FC236}">
                <a16:creationId xmlns:a16="http://schemas.microsoft.com/office/drawing/2014/main" id="{FD4B1266-BDC6-A26C-FAE2-BC82A8A3D45D}"/>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pic>
        <p:nvPicPr>
          <p:cNvPr id="7" name="Bilde 6">
            <a:extLst>
              <a:ext uri="{FF2B5EF4-FFF2-40B4-BE49-F238E27FC236}">
                <a16:creationId xmlns:a16="http://schemas.microsoft.com/office/drawing/2014/main" id="{08E541FE-9D51-D02E-9345-5C5FF59DA57B}"/>
              </a:ext>
            </a:extLst>
          </p:cNvPr>
          <p:cNvPicPr>
            <a:picLocks noChangeAspect="1"/>
          </p:cNvPicPr>
          <p:nvPr/>
        </p:nvPicPr>
        <p:blipFill>
          <a:blip r:embed="rId4"/>
          <a:stretch>
            <a:fillRect/>
          </a:stretch>
        </p:blipFill>
        <p:spPr>
          <a:xfrm>
            <a:off x="5661891" y="1237858"/>
            <a:ext cx="6335841" cy="3425774"/>
          </a:xfrm>
          <a:prstGeom prst="rect">
            <a:avLst/>
          </a:prstGeom>
        </p:spPr>
      </p:pic>
      <p:graphicFrame>
        <p:nvGraphicFramePr>
          <p:cNvPr id="10" name="Diagram 9"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085519628"/>
              </p:ext>
            </p:extLst>
          </p:nvPr>
        </p:nvGraphicFramePr>
        <p:xfrm>
          <a:off x="368616" y="1237858"/>
          <a:ext cx="4886875" cy="352810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403820"/>
            <a:ext cx="5110217" cy="685606"/>
          </a:xfrm>
        </p:spPr>
        <p:txBody>
          <a:bodyPr/>
          <a:lstStyle/>
          <a:p>
            <a:pPr algn="ctr"/>
            <a:r>
              <a:rPr lang="nb-NO" dirty="0"/>
              <a:t>Befolkningsutvikling og distrikt</a:t>
            </a:r>
          </a:p>
        </p:txBody>
      </p:sp>
      <p:sp>
        <p:nvSpPr>
          <p:cNvPr id="5" name="TekstSylinder 4"/>
          <p:cNvSpPr txBox="1"/>
          <p:nvPr/>
        </p:nvSpPr>
        <p:spPr>
          <a:xfrm>
            <a:off x="496763" y="1570837"/>
            <a:ext cx="5220865" cy="3416320"/>
          </a:xfrm>
          <a:prstGeom prst="rect">
            <a:avLst/>
          </a:prstGeom>
          <a:noFill/>
        </p:spPr>
        <p:txBody>
          <a:bodyPr wrap="square" rtlCol="0">
            <a:spAutoFit/>
          </a:bodyPr>
          <a:lstStyle/>
          <a:p>
            <a:r>
              <a:rPr lang="nb-NO" dirty="0"/>
              <a:t>I perioden 2020 til 2026 har folketallet i Iveland økt med 55 personer (4,1 %).</a:t>
            </a:r>
          </a:p>
          <a:p>
            <a:endParaRPr lang="nb-NO" dirty="0"/>
          </a:p>
          <a:p>
            <a:r>
              <a:rPr lang="nb-NO" dirty="0"/>
              <a:t>Grunnkretsene med størst vekst er </a:t>
            </a:r>
            <a:r>
              <a:rPr lang="nb-NO" dirty="0" err="1"/>
              <a:t>Skaiaa</a:t>
            </a:r>
            <a:r>
              <a:rPr lang="nb-NO" dirty="0"/>
              <a:t> (+16) og Frigstad – Ljosland (+14). Kun en grunnkrets har hatt befolkningsnedgang og det er </a:t>
            </a:r>
            <a:r>
              <a:rPr lang="nb-NO"/>
              <a:t>Mykland  (-</a:t>
            </a:r>
            <a:r>
              <a:rPr lang="nb-NO" dirty="0"/>
              <a:t>1).</a:t>
            </a:r>
          </a:p>
          <a:p>
            <a:endParaRPr lang="nb-NO" dirty="0"/>
          </a:p>
          <a:p>
            <a:r>
              <a:rPr lang="nb-NO" dirty="0"/>
              <a:t>Innvandring til sentrale områder, aldring, og søken etter nærhet til service/tjenester​ og arbeidsmarked​ er vanlige forklaringer på at veksten kommer i kommunesenter og tettsteder.</a:t>
            </a:r>
          </a:p>
        </p:txBody>
      </p:sp>
      <p:sp>
        <p:nvSpPr>
          <p:cNvPr id="6" name="TekstSylinder 5"/>
          <p:cNvSpPr txBox="1"/>
          <p:nvPr/>
        </p:nvSpPr>
        <p:spPr>
          <a:xfrm>
            <a:off x="4511040" y="6226629"/>
            <a:ext cx="7114903" cy="430887"/>
          </a:xfrm>
          <a:prstGeom prst="rect">
            <a:avLst/>
          </a:prstGeom>
          <a:noFill/>
        </p:spPr>
        <p:txBody>
          <a:bodyPr wrap="square" rtlCol="0">
            <a:spAutoFit/>
          </a:bodyPr>
          <a:lstStyle/>
          <a:p>
            <a:r>
              <a:rPr lang="nb-NO" sz="1100" dirty="0"/>
              <a:t>Kart over befolkningsutvikling i kommuner og grunnkretser: </a:t>
            </a:r>
            <a:r>
              <a:rPr lang="nb-NO" sz="1100" dirty="0">
                <a:hlinkClick r:id="rId3"/>
              </a:rPr>
              <a:t>https://agderfk.maps.arcgis.com/apps/instant/media/index.html?appid=df4d1214bd3941d19d7a0b68de9145b1</a:t>
            </a:r>
            <a:r>
              <a:rPr lang="nb-NO" sz="1100" dirty="0"/>
              <a:t> </a:t>
            </a:r>
          </a:p>
        </p:txBody>
      </p:sp>
      <p:pic>
        <p:nvPicPr>
          <p:cNvPr id="7" name="Bilde 6">
            <a:extLst>
              <a:ext uri="{FF2B5EF4-FFF2-40B4-BE49-F238E27FC236}">
                <a16:creationId xmlns:a16="http://schemas.microsoft.com/office/drawing/2014/main" id="{382717DE-FF34-7870-BB2C-442E404C58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3069" y="200484"/>
            <a:ext cx="5751786" cy="5751786"/>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885604" y="322268"/>
            <a:ext cx="4499608" cy="685606"/>
          </a:xfrm>
        </p:spPr>
        <p:txBody>
          <a:bodyPr/>
          <a:lstStyle/>
          <a:p>
            <a:r>
              <a:rPr lang="nb-NO" dirty="0"/>
              <a:t>Boligbygging 	</a:t>
            </a:r>
          </a:p>
        </p:txBody>
      </p:sp>
      <p:sp>
        <p:nvSpPr>
          <p:cNvPr id="7" name="Plassholder for innhold 2"/>
          <p:cNvSpPr txBox="1">
            <a:spLocks/>
          </p:cNvSpPr>
          <p:nvPr/>
        </p:nvSpPr>
        <p:spPr>
          <a:xfrm>
            <a:off x="637338" y="1221115"/>
            <a:ext cx="5502205" cy="1014564"/>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igangsatt i gjennomsnitt 2 boliger i året, hvorav 100 % var eneboliger.</a:t>
            </a:r>
          </a:p>
        </p:txBody>
      </p:sp>
      <p:sp>
        <p:nvSpPr>
          <p:cNvPr id="6" name="Tittel 1">
            <a:extLst>
              <a:ext uri="{FF2B5EF4-FFF2-40B4-BE49-F238E27FC236}">
                <a16:creationId xmlns:a16="http://schemas.microsoft.com/office/drawing/2014/main" id="{64A48057-3651-529C-8A7B-A62677662244}"/>
              </a:ext>
            </a:extLst>
          </p:cNvPr>
          <p:cNvSpPr txBox="1">
            <a:spLocks/>
          </p:cNvSpPr>
          <p:nvPr/>
        </p:nvSpPr>
        <p:spPr>
          <a:xfrm>
            <a:off x="6573696" y="322268"/>
            <a:ext cx="4499608"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654 boliger i kommunen (bebodde og ubebodde).</a:t>
            </a:r>
          </a:p>
        </p:txBody>
      </p:sp>
      <p:sp>
        <p:nvSpPr>
          <p:cNvPr id="5" name="TekstSylinder 4">
            <a:extLst>
              <a:ext uri="{FF2B5EF4-FFF2-40B4-BE49-F238E27FC236}">
                <a16:creationId xmlns:a16="http://schemas.microsoft.com/office/drawing/2014/main" id="{D426BEE4-AE0F-AA1B-BB54-5C18F6E441E8}"/>
              </a:ext>
            </a:extLst>
          </p:cNvPr>
          <p:cNvSpPr txBox="1"/>
          <p:nvPr/>
        </p:nvSpPr>
        <p:spPr>
          <a:xfrm>
            <a:off x="9412167" y="6258288"/>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597804711"/>
              </p:ext>
            </p:extLst>
          </p:nvPr>
        </p:nvGraphicFramePr>
        <p:xfrm>
          <a:off x="885604" y="2448920"/>
          <a:ext cx="4994487"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2213741997"/>
              </p:ext>
            </p:extLst>
          </p:nvPr>
        </p:nvGraphicFramePr>
        <p:xfrm>
          <a:off x="6573696" y="2446004"/>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5436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3667986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7" y="169481"/>
            <a:ext cx="5277911" cy="685606"/>
          </a:xfrm>
        </p:spPr>
        <p:txBody>
          <a:bodyPr/>
          <a:lstStyle/>
          <a:p>
            <a:r>
              <a:rPr lang="nb-NO" dirty="0"/>
              <a:t>Sysselsetting</a:t>
            </a:r>
          </a:p>
        </p:txBody>
      </p:sp>
      <p:sp>
        <p:nvSpPr>
          <p:cNvPr id="5" name="Plassholder for innhold 3"/>
          <p:cNvSpPr>
            <a:spLocks noGrp="1"/>
          </p:cNvSpPr>
          <p:nvPr>
            <p:ph sz="half" idx="1"/>
          </p:nvPr>
        </p:nvSpPr>
        <p:spPr>
          <a:xfrm>
            <a:off x="573576" y="938679"/>
            <a:ext cx="5277911" cy="2654266"/>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2000" i="1" dirty="0"/>
          </a:p>
          <a:p>
            <a:pPr marL="0" indent="0">
              <a:buNone/>
            </a:pPr>
            <a:r>
              <a:rPr lang="nb-NO" sz="2000" i="1" dirty="0"/>
              <a:t>Iveland:</a:t>
            </a:r>
          </a:p>
          <a:p>
            <a:r>
              <a:rPr lang="nb-NO" sz="2000" dirty="0"/>
              <a:t>Lavere sysselsettingsandel enn fylket for øvrig. 	</a:t>
            </a:r>
          </a:p>
        </p:txBody>
      </p:sp>
      <p:sp>
        <p:nvSpPr>
          <p:cNvPr id="4" name="TekstSylinder 3">
            <a:extLst>
              <a:ext uri="{FF2B5EF4-FFF2-40B4-BE49-F238E27FC236}">
                <a16:creationId xmlns:a16="http://schemas.microsoft.com/office/drawing/2014/main" id="{0D79B2A4-2C59-A584-8A69-C8E360AE05AC}"/>
              </a:ext>
            </a:extLst>
          </p:cNvPr>
          <p:cNvSpPr txBox="1"/>
          <p:nvPr/>
        </p:nvSpPr>
        <p:spPr>
          <a:xfrm>
            <a:off x="9310430" y="6232583"/>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8" name="Tabell 7">
            <a:extLst>
              <a:ext uri="{FF2B5EF4-FFF2-40B4-BE49-F238E27FC236}">
                <a16:creationId xmlns:a16="http://schemas.microsoft.com/office/drawing/2014/main" id="{70D01EAD-BBE0-9750-B893-42CC20BD07A3}"/>
              </a:ext>
            </a:extLst>
          </p:cNvPr>
          <p:cNvGraphicFramePr>
            <a:graphicFrameLocks noGrp="1"/>
          </p:cNvGraphicFramePr>
          <p:nvPr>
            <p:extLst>
              <p:ext uri="{D42A27DB-BD31-4B8C-83A1-F6EECF244321}">
                <p14:modId xmlns:p14="http://schemas.microsoft.com/office/powerpoint/2010/main" val="3024337880"/>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a:t>Kvinner</a:t>
                      </a:r>
                      <a:endParaRPr lang="nb-NO" sz="1600" b="1"/>
                    </a:p>
                  </a:txBody>
                  <a:tcPr anchor="ctr"/>
                </a:tc>
                <a:extLst>
                  <a:ext uri="{0D108BD9-81ED-4DB2-BD59-A6C34878D82A}">
                    <a16:rowId xmlns:a16="http://schemas.microsoft.com/office/drawing/2014/main" val="957641228"/>
                  </a:ext>
                </a:extLst>
              </a:tr>
              <a:tr h="269427">
                <a:tc>
                  <a:txBody>
                    <a:bodyPr/>
                    <a:lstStyle/>
                    <a:p>
                      <a:pPr algn="ctr"/>
                      <a:r>
                        <a:rPr lang="nb-NO" sz="1400" b="0" dirty="0"/>
                        <a:t>Iveland</a:t>
                      </a:r>
                    </a:p>
                  </a:txBody>
                  <a:tcPr anchor="ctr"/>
                </a:tc>
                <a:tc>
                  <a:txBody>
                    <a:bodyPr/>
                    <a:lstStyle/>
                    <a:p>
                      <a:pPr algn="ctr"/>
                      <a:r>
                        <a:rPr lang="nb-NO" sz="1400" b="0" dirty="0"/>
                        <a:t>71,2</a:t>
                      </a:r>
                    </a:p>
                  </a:txBody>
                  <a:tcPr anchor="ctr"/>
                </a:tc>
                <a:tc>
                  <a:txBody>
                    <a:bodyPr/>
                    <a:lstStyle/>
                    <a:p>
                      <a:pPr algn="ctr"/>
                      <a:r>
                        <a:rPr lang="nb-NO" sz="1400" b="0" dirty="0"/>
                        <a:t>75,2</a:t>
                      </a:r>
                    </a:p>
                  </a:txBody>
                  <a:tcPr anchor="ctr"/>
                </a:tc>
                <a:tc>
                  <a:txBody>
                    <a:bodyPr/>
                    <a:lstStyle/>
                    <a:p>
                      <a:pPr algn="ctr"/>
                      <a:r>
                        <a:rPr lang="nb-NO" sz="1400" b="0" dirty="0"/>
                        <a:t>67,1</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3F6FCB4E-5588-4C35-11EC-19C6C4B1FCA3}"/>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F215CEFB-F7B8-6014-22AF-51EA084A4B28}"/>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450574" y="426379"/>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6" y="1162408"/>
            <a:ext cx="6772195" cy="1289282"/>
          </a:xfrm>
        </p:spPr>
        <p:txBody>
          <a:bodyPr vert="horz" lIns="0" tIns="0" rIns="0" bIns="0" rtlCol="0" anchor="t">
            <a:noAutofit/>
          </a:bodyPr>
          <a:lstStyle/>
          <a:p>
            <a:r>
              <a:rPr lang="nb-NO" sz="2000" dirty="0">
                <a:ea typeface="+mn-lt"/>
                <a:cs typeface="+mn-lt"/>
              </a:rPr>
              <a:t>Iveland hører til Kristiansand bo- og arbeidsmarkedsregion, og 30 % av arbeidstakerne i Iveland hadde arbeidssted i Kristiansand kommune per 4. kvartal 2025 (SSB). Kun 34 % jobber i egen kommune.</a:t>
            </a:r>
            <a:endParaRPr lang="nb-NO" sz="2000" dirty="0"/>
          </a:p>
          <a:p>
            <a:pPr marL="0" indent="0">
              <a:buNone/>
            </a:pPr>
            <a:endParaRPr lang="nb-NO" sz="2000" dirty="0">
              <a:cs typeface="Arial"/>
            </a:endParaRPr>
          </a:p>
          <a:p>
            <a:endParaRPr lang="nb-NO" sz="2000" i="1" dirty="0"/>
          </a:p>
        </p:txBody>
      </p:sp>
      <p:sp>
        <p:nvSpPr>
          <p:cNvPr id="29" name="TekstSylinder 28"/>
          <p:cNvSpPr txBox="1"/>
          <p:nvPr/>
        </p:nvSpPr>
        <p:spPr>
          <a:xfrm>
            <a:off x="4751890" y="2745216"/>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1C30C2CD-CE84-F6A3-EBB6-C505D5D2D3CC}"/>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0" name="Tabell 39">
            <a:extLst>
              <a:ext uri="{FF2B5EF4-FFF2-40B4-BE49-F238E27FC236}">
                <a16:creationId xmlns:a16="http://schemas.microsoft.com/office/drawing/2014/main" id="{A65E67EF-E3B0-B379-1E71-D4EEC8FBFFF5}"/>
              </a:ext>
            </a:extLst>
          </p:cNvPr>
          <p:cNvGraphicFramePr>
            <a:graphicFrameLocks noGrp="1"/>
          </p:cNvGraphicFramePr>
          <p:nvPr>
            <p:extLst>
              <p:ext uri="{D42A27DB-BD31-4B8C-83A1-F6EECF244321}">
                <p14:modId xmlns:p14="http://schemas.microsoft.com/office/powerpoint/2010/main" val="3951861630"/>
              </p:ext>
            </p:extLst>
          </p:nvPr>
        </p:nvGraphicFramePr>
        <p:xfrm>
          <a:off x="762753" y="2620231"/>
          <a:ext cx="3670301" cy="1543050"/>
        </p:xfrm>
        <a:graphic>
          <a:graphicData uri="http://schemas.openxmlformats.org/drawingml/2006/table">
            <a:tbl>
              <a:tblPr/>
              <a:tblGrid>
                <a:gridCol w="1433860">
                  <a:extLst>
                    <a:ext uri="{9D8B030D-6E8A-4147-A177-3AD203B41FA5}">
                      <a16:colId xmlns:a16="http://schemas.microsoft.com/office/drawing/2014/main" val="986901703"/>
                    </a:ext>
                  </a:extLst>
                </a:gridCol>
                <a:gridCol w="1363710">
                  <a:extLst>
                    <a:ext uri="{9D8B030D-6E8A-4147-A177-3AD203B41FA5}">
                      <a16:colId xmlns:a16="http://schemas.microsoft.com/office/drawing/2014/main" val="2164098241"/>
                    </a:ext>
                  </a:extLst>
                </a:gridCol>
                <a:gridCol w="872731">
                  <a:extLst>
                    <a:ext uri="{9D8B030D-6E8A-4147-A177-3AD203B41FA5}">
                      <a16:colId xmlns:a16="http://schemas.microsoft.com/office/drawing/2014/main" val="315884681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dirty="0">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382245075"/>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220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906601350"/>
                  </a:ext>
                </a:extLst>
              </a:tr>
              <a:tr h="219075">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193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807696262"/>
                  </a:ext>
                </a:extLst>
              </a:tr>
              <a:tr h="219075">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117</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73251276"/>
                  </a:ext>
                </a:extLst>
              </a:tr>
              <a:tr h="219075">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48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123615249"/>
                  </a:ext>
                </a:extLst>
              </a:tr>
              <a:tr h="219075">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1492539537"/>
                  </a:ext>
                </a:extLst>
              </a:tr>
              <a:tr h="219075">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033003521"/>
                  </a:ext>
                </a:extLst>
              </a:tr>
            </a:tbl>
          </a:graphicData>
        </a:graphic>
      </p:graphicFrame>
      <p:graphicFrame>
        <p:nvGraphicFramePr>
          <p:cNvPr id="41" name="Tabell 40">
            <a:extLst>
              <a:ext uri="{FF2B5EF4-FFF2-40B4-BE49-F238E27FC236}">
                <a16:creationId xmlns:a16="http://schemas.microsoft.com/office/drawing/2014/main" id="{8218F8F8-8C6C-0D49-7CF3-6547EB9F5C86}"/>
              </a:ext>
            </a:extLst>
          </p:cNvPr>
          <p:cNvGraphicFramePr>
            <a:graphicFrameLocks noGrp="1"/>
          </p:cNvGraphicFramePr>
          <p:nvPr>
            <p:extLst>
              <p:ext uri="{D42A27DB-BD31-4B8C-83A1-F6EECF244321}">
                <p14:modId xmlns:p14="http://schemas.microsoft.com/office/powerpoint/2010/main" val="3866021403"/>
              </p:ext>
            </p:extLst>
          </p:nvPr>
        </p:nvGraphicFramePr>
        <p:xfrm>
          <a:off x="750025" y="4331405"/>
          <a:ext cx="3670301" cy="1600200"/>
        </p:xfrm>
        <a:graphic>
          <a:graphicData uri="http://schemas.openxmlformats.org/drawingml/2006/table">
            <a:tbl>
              <a:tblPr/>
              <a:tblGrid>
                <a:gridCol w="1433860">
                  <a:extLst>
                    <a:ext uri="{9D8B030D-6E8A-4147-A177-3AD203B41FA5}">
                      <a16:colId xmlns:a16="http://schemas.microsoft.com/office/drawing/2014/main" val="1628481418"/>
                    </a:ext>
                  </a:extLst>
                </a:gridCol>
                <a:gridCol w="1366711">
                  <a:extLst>
                    <a:ext uri="{9D8B030D-6E8A-4147-A177-3AD203B41FA5}">
                      <a16:colId xmlns:a16="http://schemas.microsoft.com/office/drawing/2014/main" val="2279698553"/>
                    </a:ext>
                  </a:extLst>
                </a:gridCol>
                <a:gridCol w="869730">
                  <a:extLst>
                    <a:ext uri="{9D8B030D-6E8A-4147-A177-3AD203B41FA5}">
                      <a16:colId xmlns:a16="http://schemas.microsoft.com/office/drawing/2014/main" val="3067295395"/>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975385746"/>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220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851100089"/>
                  </a:ext>
                </a:extLst>
              </a:tr>
              <a:tr h="228600">
                <a:tc>
                  <a:txBody>
                    <a:bodyPr/>
                    <a:lstStyle/>
                    <a:p>
                      <a:pPr algn="l" fontAlgn="b">
                        <a:buNone/>
                      </a:pPr>
                      <a:r>
                        <a:rPr lang="nb-NO" sz="1400" b="0" i="0" u="none" strike="noStrike">
                          <a:solidFill>
                            <a:srgbClr val="000000"/>
                          </a:solidFill>
                          <a:effectLst/>
                          <a:latin typeface="Arial" panose="020B0604020202020204" pitchFamily="34" charset="0"/>
                        </a:rPr>
                        <a:t>Vennesla</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80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4206215194"/>
                  </a:ext>
                </a:extLst>
              </a:tr>
              <a:tr h="228600">
                <a:tc>
                  <a:txBody>
                    <a:bodyPr/>
                    <a:lstStyle/>
                    <a:p>
                      <a:pPr algn="l" fontAlgn="b">
                        <a:buNone/>
                      </a:pPr>
                      <a:r>
                        <a:rPr lang="nb-NO" sz="1400" b="0" i="0" u="none" strike="noStrike">
                          <a:solidFill>
                            <a:srgbClr val="000000"/>
                          </a:solidFill>
                          <a:effectLst/>
                          <a:latin typeface="Arial" panose="020B0604020202020204" pitchFamily="34" charset="0"/>
                        </a:rPr>
                        <a:t>Kristiansand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26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658593611"/>
                  </a:ext>
                </a:extLst>
              </a:tr>
              <a:tr h="228600">
                <a:tc>
                  <a:txBody>
                    <a:bodyPr/>
                    <a:lstStyle/>
                    <a:p>
                      <a:pPr algn="l" fontAlgn="b">
                        <a:buNone/>
                      </a:pPr>
                      <a:r>
                        <a:rPr lang="nb-NO" sz="1400" b="0" i="0" u="none" strike="noStrike">
                          <a:solidFill>
                            <a:srgbClr val="000000"/>
                          </a:solidFill>
                          <a:effectLst/>
                          <a:latin typeface="Arial" panose="020B0604020202020204" pitchFamily="34" charset="0"/>
                        </a:rPr>
                        <a:t>Birkenes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297314776"/>
                  </a:ext>
                </a:extLst>
              </a:tr>
              <a:tr h="228600">
                <a:tc>
                  <a:txBody>
                    <a:bodyPr/>
                    <a:lstStyle/>
                    <a:p>
                      <a:pPr algn="l" fontAlgn="b">
                        <a:buNone/>
                      </a:pPr>
                      <a:r>
                        <a:rPr lang="nb-NO" sz="1400" b="0" i="0" u="none" strike="noStrike">
                          <a:solidFill>
                            <a:srgbClr val="000000"/>
                          </a:solidFill>
                          <a:effectLst/>
                          <a:latin typeface="Arial" panose="020B0604020202020204" pitchFamily="34" charset="0"/>
                        </a:rPr>
                        <a:t>Evje og Hornnes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dirty="0">
                          <a:solidFill>
                            <a:srgbClr val="000000"/>
                          </a:solidFill>
                          <a:effectLst/>
                          <a:latin typeface="Arial" panose="020B0604020202020204" pitchFamily="34" charset="0"/>
                        </a:rPr>
                        <a:t>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200112593"/>
                  </a:ext>
                </a:extLst>
              </a:tr>
              <a:tr h="228600">
                <a:tc>
                  <a:txBody>
                    <a:bodyPr/>
                    <a:lstStyle/>
                    <a:p>
                      <a:pPr algn="l" fontAlgn="b">
                        <a:buNone/>
                      </a:pPr>
                      <a:r>
                        <a:rPr lang="nb-NO" sz="1400" b="0" i="0" u="none" strike="noStrike">
                          <a:solidFill>
                            <a:srgbClr val="000000"/>
                          </a:solidFill>
                          <a:effectLst/>
                          <a:latin typeface="Arial" panose="020B0604020202020204" pitchFamily="34" charset="0"/>
                        </a:rPr>
                        <a:t>Lindesnes</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Iveland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499154280"/>
                  </a:ext>
                </a:extLst>
              </a:tr>
            </a:tbl>
          </a:graphicData>
        </a:graphic>
      </p:graphicFrame>
    </p:spTree>
    <p:extLst>
      <p:ext uri="{BB962C8B-B14F-4D97-AF65-F5344CB8AC3E}">
        <p14:creationId xmlns:p14="http://schemas.microsoft.com/office/powerpoint/2010/main" val="276701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Sektorfordeling og ansattutvikling</a:t>
            </a:r>
          </a:p>
        </p:txBody>
      </p:sp>
      <p:sp>
        <p:nvSpPr>
          <p:cNvPr id="10" name="TekstSylinder 9"/>
          <p:cNvSpPr txBox="1"/>
          <p:nvPr/>
        </p:nvSpPr>
        <p:spPr>
          <a:xfrm>
            <a:off x="676027" y="4539737"/>
            <a:ext cx="5865341" cy="830997"/>
          </a:xfrm>
          <a:prstGeom prst="rect">
            <a:avLst/>
          </a:prstGeom>
          <a:noFill/>
        </p:spPr>
        <p:txBody>
          <a:bodyPr wrap="square" rtlCol="0">
            <a:spAutoFit/>
          </a:bodyPr>
          <a:lstStyle/>
          <a:p>
            <a:pPr algn="l"/>
            <a:r>
              <a:rPr lang="nb-NO" sz="1600" dirty="0"/>
              <a:t>Iveland har en mye lavere andel ansatte i privat sektor enn snittet for Agder og Norge. Andelen var synkende i perioden fra 2020-2024, men økte litt fra 2024 til 2025.</a:t>
            </a:r>
          </a:p>
        </p:txBody>
      </p:sp>
      <p:graphicFrame>
        <p:nvGraphicFramePr>
          <p:cNvPr id="8" name="Tabell 7">
            <a:extLst>
              <a:ext uri="{FF2B5EF4-FFF2-40B4-BE49-F238E27FC236}">
                <a16:creationId xmlns:a16="http://schemas.microsoft.com/office/drawing/2014/main" id="{3A8F06A5-DC7E-C1A0-9305-63238A023BFB}"/>
              </a:ext>
            </a:extLst>
          </p:cNvPr>
          <p:cNvGraphicFramePr>
            <a:graphicFrameLocks noGrp="1"/>
          </p:cNvGraphicFramePr>
          <p:nvPr>
            <p:extLst>
              <p:ext uri="{D42A27DB-BD31-4B8C-83A1-F6EECF244321}">
                <p14:modId xmlns:p14="http://schemas.microsoft.com/office/powerpoint/2010/main" val="441656785"/>
              </p:ext>
            </p:extLst>
          </p:nvPr>
        </p:nvGraphicFramePr>
        <p:xfrm>
          <a:off x="7506931" y="4429221"/>
          <a:ext cx="4435690" cy="1397409"/>
        </p:xfrm>
        <a:graphic>
          <a:graphicData uri="http://schemas.openxmlformats.org/drawingml/2006/table">
            <a:tbl>
              <a:tblPr firstRow="1"/>
              <a:tblGrid>
                <a:gridCol w="1458660">
                  <a:extLst>
                    <a:ext uri="{9D8B030D-6E8A-4147-A177-3AD203B41FA5}">
                      <a16:colId xmlns:a16="http://schemas.microsoft.com/office/drawing/2014/main" val="1759217093"/>
                    </a:ext>
                  </a:extLst>
                </a:gridCol>
                <a:gridCol w="614172">
                  <a:extLst>
                    <a:ext uri="{9D8B030D-6E8A-4147-A177-3AD203B41FA5}">
                      <a16:colId xmlns:a16="http://schemas.microsoft.com/office/drawing/2014/main" val="841851705"/>
                    </a:ext>
                  </a:extLst>
                </a:gridCol>
                <a:gridCol w="690944">
                  <a:extLst>
                    <a:ext uri="{9D8B030D-6E8A-4147-A177-3AD203B41FA5}">
                      <a16:colId xmlns:a16="http://schemas.microsoft.com/office/drawing/2014/main" val="3359734020"/>
                    </a:ext>
                  </a:extLst>
                </a:gridCol>
                <a:gridCol w="716535">
                  <a:extLst>
                    <a:ext uri="{9D8B030D-6E8A-4147-A177-3AD203B41FA5}">
                      <a16:colId xmlns:a16="http://schemas.microsoft.com/office/drawing/2014/main" val="681367676"/>
                    </a:ext>
                  </a:extLst>
                </a:gridCol>
                <a:gridCol w="955379">
                  <a:extLst>
                    <a:ext uri="{9D8B030D-6E8A-4147-A177-3AD203B41FA5}">
                      <a16:colId xmlns:a16="http://schemas.microsoft.com/office/drawing/2014/main" val="1080213792"/>
                    </a:ext>
                  </a:extLst>
                </a:gridCol>
              </a:tblGrid>
              <a:tr h="131934">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Iveland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2505106606"/>
                  </a:ext>
                </a:extLst>
              </a:tr>
              <a:tr h="131934">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4412839"/>
                  </a:ext>
                </a:extLst>
              </a:tr>
              <a:tr h="217692">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1897951"/>
                  </a:ext>
                </a:extLst>
              </a:tr>
              <a:tr h="217692">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3553242"/>
                  </a:ext>
                </a:extLst>
              </a:tr>
              <a:tr h="131934">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0050619"/>
                  </a:ext>
                </a:extLst>
              </a:tr>
              <a:tr h="217692">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52,6 %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2948078"/>
                  </a:ext>
                </a:extLst>
              </a:tr>
              <a:tr h="131934">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45,2 %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6501657"/>
                  </a:ext>
                </a:extLst>
              </a:tr>
            </a:tbl>
          </a:graphicData>
        </a:graphic>
      </p:graphicFrame>
      <p:graphicFrame>
        <p:nvGraphicFramePr>
          <p:cNvPr id="4" name="Diagram 3"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571459045"/>
              </p:ext>
            </p:extLst>
          </p:nvPr>
        </p:nvGraphicFramePr>
        <p:xfrm>
          <a:off x="676027" y="1207831"/>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Diagram 4"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1323870443"/>
              </p:ext>
            </p:extLst>
          </p:nvPr>
        </p:nvGraphicFramePr>
        <p:xfrm>
          <a:off x="6921743" y="1207831"/>
          <a:ext cx="5229225" cy="31051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Næringsstruktur – 4. kvartal 2025</a:t>
            </a:r>
          </a:p>
        </p:txBody>
      </p:sp>
      <p:sp>
        <p:nvSpPr>
          <p:cNvPr id="10" name="TekstSylinder 9"/>
          <p:cNvSpPr txBox="1"/>
          <p:nvPr/>
        </p:nvSpPr>
        <p:spPr>
          <a:xfrm>
            <a:off x="713577" y="5175092"/>
            <a:ext cx="10510287" cy="830997"/>
          </a:xfrm>
          <a:prstGeom prst="rect">
            <a:avLst/>
          </a:prstGeom>
          <a:noFill/>
        </p:spPr>
        <p:txBody>
          <a:bodyPr wrap="square" rtlCol="0">
            <a:spAutoFit/>
          </a:bodyPr>
          <a:lstStyle/>
          <a:p>
            <a:r>
              <a:rPr lang="nb-NO" sz="1600" dirty="0"/>
              <a:t>Voss </a:t>
            </a:r>
            <a:r>
              <a:rPr lang="nb-NO" sz="1600" dirty="0" err="1"/>
              <a:t>production</a:t>
            </a:r>
            <a:r>
              <a:rPr lang="nb-NO" sz="1600" dirty="0"/>
              <a:t> AS er den største private arbeidsgiveren i Iveland (mineralvann), og sammen med Dørfabrikken Vatnestrøm AS (produksjon av bygningsartikler) gjør dette at industrien dominerer privat næringsstruktur i kommunen.</a:t>
            </a:r>
          </a:p>
        </p:txBody>
      </p:sp>
      <p:sp>
        <p:nvSpPr>
          <p:cNvPr id="5" name="TekstSylinder 4">
            <a:extLst>
              <a:ext uri="{FF2B5EF4-FFF2-40B4-BE49-F238E27FC236}">
                <a16:creationId xmlns:a16="http://schemas.microsoft.com/office/drawing/2014/main" id="{752EF5DD-352B-0A64-473E-EAA63EF4F1FB}"/>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3811127933"/>
                  </p:ext>
                </p:extLst>
              </p:nvPr>
            </p:nvGraphicFramePr>
            <p:xfrm>
              <a:off x="591936" y="1325699"/>
              <a:ext cx="4934657"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591936" y="1325699"/>
                <a:ext cx="4934657"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2310374685"/>
              </p:ext>
            </p:extLst>
          </p:nvPr>
        </p:nvGraphicFramePr>
        <p:xfrm>
          <a:off x="5707468" y="1325699"/>
          <a:ext cx="6363956"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3521245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Grunnskolepoeng</a:t>
            </a:r>
          </a:p>
        </p:txBody>
      </p:sp>
      <p:sp>
        <p:nvSpPr>
          <p:cNvPr id="3" name="Plassholder for innhold 2"/>
          <p:cNvSpPr>
            <a:spLocks noGrp="1"/>
          </p:cNvSpPr>
          <p:nvPr>
            <p:ph idx="1"/>
          </p:nvPr>
        </p:nvSpPr>
        <p:spPr>
          <a:xfrm>
            <a:off x="516862" y="1300162"/>
            <a:ext cx="4316396" cy="3967163"/>
          </a:xfrm>
        </p:spPr>
        <p:txBody>
          <a:bodyPr/>
          <a:lstStyle/>
          <a:p>
            <a:r>
              <a:rPr lang="nb-NO" sz="2000" dirty="0"/>
              <a:t>Iveland lå over fylkessnittet i 2024-2025, </a:t>
            </a:r>
            <a:r>
              <a:rPr lang="nb-NO" sz="2000"/>
              <a:t>men godt under </a:t>
            </a:r>
            <a:r>
              <a:rPr lang="nb-NO" sz="2000" dirty="0"/>
              <a:t>snittet på siste måling i 2026. </a:t>
            </a:r>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5" name="TekstSylinder 4">
            <a:extLst>
              <a:ext uri="{FF2B5EF4-FFF2-40B4-BE49-F238E27FC236}">
                <a16:creationId xmlns:a16="http://schemas.microsoft.com/office/drawing/2014/main" id="{443EE001-1DCF-369F-8336-1A332D3FFF2E}"/>
              </a:ext>
            </a:extLst>
          </p:cNvPr>
          <p:cNvSpPr txBox="1"/>
          <p:nvPr/>
        </p:nvSpPr>
        <p:spPr>
          <a:xfrm>
            <a:off x="693477" y="5385830"/>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6" name="Diagram 5">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129282527"/>
              </p:ext>
            </p:extLst>
          </p:nvPr>
        </p:nvGraphicFramePr>
        <p:xfrm>
          <a:off x="5284729" y="1300162"/>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585323"/>
          </a:xfrm>
          <a:prstGeom prst="rect">
            <a:avLst/>
          </a:prstGeom>
          <a:noFill/>
        </p:spPr>
        <p:txBody>
          <a:bodyPr wrap="square" rtlCol="0">
            <a:spAutoFit/>
          </a:bodyPr>
          <a:lstStyle/>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For 2018-kullet var fullføringsgraden i kommunen 80,0 %. Dette er lavere enn snittet for Agder. Det er ikke tilgjengelig tall for 2017-kullet grunnet lite utvalg.</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232D4652-DAC6-490C-9449-AF3EAA92A406}"/>
              </a:ext>
            </a:extLst>
          </p:cNvPr>
          <p:cNvGraphicFramePr>
            <a:graphicFrameLocks noGrp="1"/>
          </p:cNvGraphicFramePr>
          <p:nvPr>
            <p:extLst>
              <p:ext uri="{D42A27DB-BD31-4B8C-83A1-F6EECF244321}">
                <p14:modId xmlns:p14="http://schemas.microsoft.com/office/powerpoint/2010/main" val="40173474"/>
              </p:ext>
            </p:extLst>
          </p:nvPr>
        </p:nvGraphicFramePr>
        <p:xfrm>
          <a:off x="720326" y="3939540"/>
          <a:ext cx="4038600" cy="1546860"/>
        </p:xfrm>
        <a:graphic>
          <a:graphicData uri="http://schemas.openxmlformats.org/drawingml/2006/table">
            <a:tbl>
              <a:tblPr firstRow="1"/>
              <a:tblGrid>
                <a:gridCol w="1054100">
                  <a:extLst>
                    <a:ext uri="{9D8B030D-6E8A-4147-A177-3AD203B41FA5}">
                      <a16:colId xmlns:a16="http://schemas.microsoft.com/office/drawing/2014/main" val="946337042"/>
                    </a:ext>
                  </a:extLst>
                </a:gridCol>
                <a:gridCol w="1054100">
                  <a:extLst>
                    <a:ext uri="{9D8B030D-6E8A-4147-A177-3AD203B41FA5}">
                      <a16:colId xmlns:a16="http://schemas.microsoft.com/office/drawing/2014/main" val="3586571373"/>
                    </a:ext>
                  </a:extLst>
                </a:gridCol>
                <a:gridCol w="965200">
                  <a:extLst>
                    <a:ext uri="{9D8B030D-6E8A-4147-A177-3AD203B41FA5}">
                      <a16:colId xmlns:a16="http://schemas.microsoft.com/office/drawing/2014/main" val="2204819599"/>
                    </a:ext>
                  </a:extLst>
                </a:gridCol>
                <a:gridCol w="965200">
                  <a:extLst>
                    <a:ext uri="{9D8B030D-6E8A-4147-A177-3AD203B41FA5}">
                      <a16:colId xmlns:a16="http://schemas.microsoft.com/office/drawing/2014/main" val="3078370948"/>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dirty="0" err="1">
                          <a:solidFill>
                            <a:srgbClr val="FFFFFF"/>
                          </a:solidFill>
                          <a:effectLst/>
                          <a:latin typeface="Calibri" panose="020F0502020204030204" pitchFamily="34" charset="0"/>
                        </a:rPr>
                        <a:t>Studieforb</a:t>
                      </a:r>
                      <a:r>
                        <a:rPr lang="nb-NO" sz="1300" b="1" i="0" u="none" strike="noStrike" dirty="0">
                          <a:solidFill>
                            <a:srgbClr val="FFFFFF"/>
                          </a:solidFill>
                          <a:effectLst/>
                          <a:latin typeface="Calibri" panose="020F0502020204030204" pitchFamily="34" charset="0"/>
                        </a:rPr>
                        <a: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3452230540"/>
                  </a:ext>
                </a:extLst>
              </a:tr>
              <a:tr h="220980">
                <a:tc rowSpan="3">
                  <a:txBody>
                    <a:bodyPr/>
                    <a:lstStyle/>
                    <a:p>
                      <a:pPr algn="ctr" fontAlgn="ctr"/>
                      <a:r>
                        <a:rPr lang="nb-NO" sz="1300" b="1" i="0" u="none" strike="noStrike" dirty="0">
                          <a:solidFill>
                            <a:srgbClr val="000000"/>
                          </a:solidFill>
                          <a:effectLst/>
                          <a:latin typeface="Calibri" panose="020F0502020204030204" pitchFamily="34" charset="0"/>
                        </a:rPr>
                        <a:t>Iveland</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dirty="0">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81,3 %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18,8 %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3647254521"/>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70,0 %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50523335"/>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100,0 %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4286938"/>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651649289"/>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5841071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84824802"/>
                  </a:ext>
                </a:extLst>
              </a:tr>
            </a:tbl>
          </a:graphicData>
        </a:graphic>
      </p:graphicFrame>
      <p:sp>
        <p:nvSpPr>
          <p:cNvPr id="6" name="TekstSylinder 5">
            <a:extLst>
              <a:ext uri="{FF2B5EF4-FFF2-40B4-BE49-F238E27FC236}">
                <a16:creationId xmlns:a16="http://schemas.microsoft.com/office/drawing/2014/main" id="{E23BF0FA-516D-E478-495A-23A6540C6F87}"/>
              </a:ext>
            </a:extLst>
          </p:cNvPr>
          <p:cNvSpPr txBox="1"/>
          <p:nvPr/>
        </p:nvSpPr>
        <p:spPr>
          <a:xfrm>
            <a:off x="9236795" y="6238239"/>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4" name="Diagram 3"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396071385"/>
              </p:ext>
            </p:extLst>
          </p:nvPr>
        </p:nvGraphicFramePr>
        <p:xfrm>
          <a:off x="5076339" y="1371600"/>
          <a:ext cx="7057293" cy="41148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61695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dirty="0"/>
              <a:t>Lærekontrakter kommunal og privat sektor</a:t>
            </a:r>
          </a:p>
        </p:txBody>
      </p:sp>
      <p:sp>
        <p:nvSpPr>
          <p:cNvPr id="12" name="TekstSylinder 11"/>
          <p:cNvSpPr txBox="1"/>
          <p:nvPr/>
        </p:nvSpPr>
        <p:spPr>
          <a:xfrm>
            <a:off x="287373" y="1003581"/>
            <a:ext cx="4300669"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Iveland er en av fem kommuner i Agder som har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Iveland har 6 lærekontrakter i kommunal sektor.</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Iveland </a:t>
            </a:r>
            <a:r>
              <a:rPr lang="nb-NO"/>
              <a:t>har 2 </a:t>
            </a:r>
            <a:r>
              <a:rPr lang="nb-NO" dirty="0"/>
              <a:t>lærekontrakter per 1000 innbyggere i privat sektor </a:t>
            </a:r>
            <a:r>
              <a:rPr lang="nb-NO"/>
              <a:t>(2026). </a:t>
            </a: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2945581311"/>
              </p:ext>
            </p:extLst>
          </p:nvPr>
        </p:nvGraphicFramePr>
        <p:xfrm>
          <a:off x="5071384" y="1088714"/>
          <a:ext cx="6924674" cy="22936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3161403988"/>
              </p:ext>
            </p:extLst>
          </p:nvPr>
        </p:nvGraphicFramePr>
        <p:xfrm>
          <a:off x="5071384" y="3560439"/>
          <a:ext cx="6924674" cy="22088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31273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7861" y="342180"/>
            <a:ext cx="5498140" cy="685606"/>
          </a:xfrm>
        </p:spPr>
        <p:txBody>
          <a:bodyPr/>
          <a:lstStyle/>
          <a:p>
            <a:r>
              <a:rPr lang="nb-NO" sz="4000" dirty="0"/>
              <a:t>Deltid kvinner 20-66 år</a:t>
            </a:r>
          </a:p>
        </p:txBody>
      </p:sp>
      <p:sp>
        <p:nvSpPr>
          <p:cNvPr id="3" name="TekstSylinder 2">
            <a:extLst>
              <a:ext uri="{FF2B5EF4-FFF2-40B4-BE49-F238E27FC236}">
                <a16:creationId xmlns:a16="http://schemas.microsoft.com/office/drawing/2014/main" id="{048A52E7-FA26-BBE6-5C28-D2CC4D8C48F0}"/>
              </a:ext>
            </a:extLst>
          </p:cNvPr>
          <p:cNvSpPr txBox="1"/>
          <p:nvPr/>
        </p:nvSpPr>
        <p:spPr>
          <a:xfrm>
            <a:off x="8945546" y="6273510"/>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7" name="Tabell 6">
            <a:extLst>
              <a:ext uri="{FF2B5EF4-FFF2-40B4-BE49-F238E27FC236}">
                <a16:creationId xmlns:a16="http://schemas.microsoft.com/office/drawing/2014/main" id="{6BCA83A6-5B4F-4EA5-B488-C503DA39574D}"/>
              </a:ext>
            </a:extLst>
          </p:cNvPr>
          <p:cNvGraphicFramePr>
            <a:graphicFrameLocks noGrp="1"/>
          </p:cNvGraphicFramePr>
          <p:nvPr>
            <p:extLst>
              <p:ext uri="{D42A27DB-BD31-4B8C-83A1-F6EECF244321}">
                <p14:modId xmlns:p14="http://schemas.microsoft.com/office/powerpoint/2010/main" val="3543826087"/>
              </p:ext>
            </p:extLst>
          </p:nvPr>
        </p:nvGraphicFramePr>
        <p:xfrm>
          <a:off x="647830" y="4313203"/>
          <a:ext cx="4838571" cy="1432560"/>
        </p:xfrm>
        <a:graphic>
          <a:graphicData uri="http://schemas.openxmlformats.org/drawingml/2006/table">
            <a:tbl>
              <a:tblPr firstRow="1" bandRow="1">
                <a:tableStyleId>{7DF18680-E054-41AD-8BC1-D1AEF772440D}</a:tableStyleId>
              </a:tblPr>
              <a:tblGrid>
                <a:gridCol w="1385251">
                  <a:extLst>
                    <a:ext uri="{9D8B030D-6E8A-4147-A177-3AD203B41FA5}">
                      <a16:colId xmlns:a16="http://schemas.microsoft.com/office/drawing/2014/main" val="458187021"/>
                    </a:ext>
                  </a:extLst>
                </a:gridCol>
                <a:gridCol w="1293650">
                  <a:extLst>
                    <a:ext uri="{9D8B030D-6E8A-4147-A177-3AD203B41FA5}">
                      <a16:colId xmlns:a16="http://schemas.microsoft.com/office/drawing/2014/main" val="221583423"/>
                    </a:ext>
                  </a:extLst>
                </a:gridCol>
                <a:gridCol w="1079835">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dirty="0"/>
                        <a:t>Begge kjønn </a:t>
                      </a:r>
                      <a:endParaRPr lang="nb-NO" sz="1400" b="1" dirty="0"/>
                    </a:p>
                  </a:txBody>
                  <a:tcPr anchor="ctr"/>
                </a:tc>
                <a:tc>
                  <a:txBody>
                    <a:bodyPr/>
                    <a:lstStyle/>
                    <a:p>
                      <a:pPr algn="ctr"/>
                      <a:r>
                        <a:rPr lang="nb-NO" sz="1400" dirty="0"/>
                        <a:t>Menn</a:t>
                      </a:r>
                      <a:endParaRPr lang="nb-NO" sz="1400" b="1"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Iveland</a:t>
                      </a:r>
                    </a:p>
                  </a:txBody>
                  <a:tcPr anchor="ctr"/>
                </a:tc>
                <a:tc>
                  <a:txBody>
                    <a:bodyPr/>
                    <a:lstStyle/>
                    <a:p>
                      <a:pPr algn="ctr"/>
                      <a:r>
                        <a:rPr lang="nb-NO" sz="1400" b="0" dirty="0"/>
                        <a:t>36,6</a:t>
                      </a:r>
                    </a:p>
                  </a:txBody>
                  <a:tcPr anchor="ctr"/>
                </a:tc>
                <a:tc>
                  <a:txBody>
                    <a:bodyPr/>
                    <a:lstStyle/>
                    <a:p>
                      <a:pPr algn="ctr"/>
                      <a:r>
                        <a:rPr lang="nb-NO" sz="1400" b="0" dirty="0"/>
                        <a:t>19,7</a:t>
                      </a:r>
                    </a:p>
                  </a:txBody>
                  <a:tcPr anchor="ctr"/>
                </a:tc>
                <a:tc>
                  <a:txBody>
                    <a:bodyPr/>
                    <a:lstStyle/>
                    <a:p>
                      <a:pPr algn="ctr"/>
                      <a:r>
                        <a:rPr lang="nb-NO" sz="1400" b="0" dirty="0"/>
                        <a:t>57,2</a:t>
                      </a:r>
                    </a:p>
                  </a:txBody>
                  <a:tcPr anchor="ctr"/>
                </a:tc>
                <a:extLst>
                  <a:ext uri="{0D108BD9-81ED-4DB2-BD59-A6C34878D82A}">
                    <a16:rowId xmlns:a16="http://schemas.microsoft.com/office/drawing/2014/main" val="4019652575"/>
                  </a:ext>
                </a:extLst>
              </a:tr>
              <a:tr h="275999">
                <a:tc>
                  <a:txBody>
                    <a:bodyPr/>
                    <a:lstStyle/>
                    <a:p>
                      <a:pPr algn="ctr"/>
                      <a:r>
                        <a:rPr lang="nb-NO" sz="1400" dirty="0"/>
                        <a:t>Agder</a:t>
                      </a:r>
                      <a:endParaRPr lang="nb-NO" sz="1400" b="1" dirty="0"/>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dirty="0"/>
                        <a:t>Norge</a:t>
                      </a:r>
                      <a:endParaRPr lang="nb-NO" sz="1400" b="1" dirty="0"/>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942D0268-0BFA-22BD-8845-D4B28986D37F}"/>
              </a:ext>
            </a:extLst>
          </p:cNvPr>
          <p:cNvGraphicFramePr>
            <a:graphicFrameLocks/>
          </p:cNvGraphicFramePr>
          <p:nvPr>
            <p:extLst>
              <p:ext uri="{D42A27DB-BD31-4B8C-83A1-F6EECF244321}">
                <p14:modId xmlns:p14="http://schemas.microsoft.com/office/powerpoint/2010/main" val="3813928694"/>
              </p:ext>
            </p:extLst>
          </p:nvPr>
        </p:nvGraphicFramePr>
        <p:xfrm>
          <a:off x="647829" y="1190978"/>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D9510D18-DABC-BAD2-8D3B-623CEE6B064D}"/>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203286" cy="3693319"/>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A078FA37-C947-3658-38F1-C62AA80B68CB}"/>
              </a:ext>
            </a:extLst>
          </p:cNvPr>
          <p:cNvSpPr txBox="1"/>
          <p:nvPr/>
        </p:nvSpPr>
        <p:spPr>
          <a:xfrm>
            <a:off x="675247" y="5218935"/>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599893712"/>
              </p:ext>
            </p:extLst>
          </p:nvPr>
        </p:nvGraphicFramePr>
        <p:xfrm>
          <a:off x="3864292" y="1175211"/>
          <a:ext cx="8121015" cy="38433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AD552826-1467-EC82-0DF9-725480026A6D}"/>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1453506330"/>
              </p:ext>
            </p:extLst>
          </p:nvPr>
        </p:nvGraphicFramePr>
        <p:xfrm>
          <a:off x="3919778"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4181335" cy="3416320"/>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8" name="Diagram 7"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401537418"/>
              </p:ext>
            </p:extLst>
          </p:nvPr>
        </p:nvGraphicFramePr>
        <p:xfrm>
          <a:off x="5401258" y="4337023"/>
          <a:ext cx="6541769" cy="14458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741065252"/>
              </p:ext>
            </p:extLst>
          </p:nvPr>
        </p:nvGraphicFramePr>
        <p:xfrm>
          <a:off x="5401258" y="2527962"/>
          <a:ext cx="6541768" cy="1619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2884503594"/>
              </p:ext>
            </p:extLst>
          </p:nvPr>
        </p:nvGraphicFramePr>
        <p:xfrm>
          <a:off x="5401257" y="709374"/>
          <a:ext cx="6541767" cy="1628777"/>
        </p:xfrm>
        <a:graphic>
          <a:graphicData uri="http://schemas.openxmlformats.org/drawingml/2006/chart">
            <c:chart xmlns:c="http://schemas.openxmlformats.org/drawingml/2006/chart" xmlns:r="http://schemas.openxmlformats.org/officeDocument/2006/relationships" r:id="rId5"/>
          </a:graphicData>
        </a:graphic>
      </p:graphicFrame>
      <p:sp>
        <p:nvSpPr>
          <p:cNvPr id="5" name="TekstSylinder 4">
            <a:extLst>
              <a:ext uri="{FF2B5EF4-FFF2-40B4-BE49-F238E27FC236}">
                <a16:creationId xmlns:a16="http://schemas.microsoft.com/office/drawing/2014/main" id="{164CC8A2-4C11-232D-8989-A84CA1D14C4D}"/>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45235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176988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519866" y="1237547"/>
            <a:ext cx="3414825" cy="3872933"/>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4" name="TekstSylinder 3">
            <a:extLst>
              <a:ext uri="{FF2B5EF4-FFF2-40B4-BE49-F238E27FC236}">
                <a16:creationId xmlns:a16="http://schemas.microsoft.com/office/drawing/2014/main" id="{D9788C02-E1FB-000C-E9BC-84B174717DA6}"/>
              </a:ext>
            </a:extLst>
          </p:cNvPr>
          <p:cNvSpPr txBox="1"/>
          <p:nvPr/>
        </p:nvSpPr>
        <p:spPr>
          <a:xfrm>
            <a:off x="646546"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3" name="Bilde 12">
            <a:extLst>
              <a:ext uri="{FF2B5EF4-FFF2-40B4-BE49-F238E27FC236}">
                <a16:creationId xmlns:a16="http://schemas.microsoft.com/office/drawing/2014/main" id="{9F3B7807-D54C-2173-110B-DF29A9E8C608}"/>
              </a:ext>
            </a:extLst>
          </p:cNvPr>
          <p:cNvPicPr>
            <a:picLocks noChangeAspect="1"/>
          </p:cNvPicPr>
          <p:nvPr/>
        </p:nvPicPr>
        <p:blipFill>
          <a:blip r:embed="rId4"/>
          <a:stretch>
            <a:fillRect/>
          </a:stretch>
        </p:blipFill>
        <p:spPr>
          <a:xfrm>
            <a:off x="4186050" y="1235051"/>
            <a:ext cx="7925906" cy="4239217"/>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a:t>
            </a:r>
            <a:r>
              <a:rPr lang="nb-NO" dirty="0">
                <a:solidFill>
                  <a:srgbClr val="000000"/>
                </a:solidFill>
                <a:latin typeface="Arial" panose="020B0604020202020204" pitchFamily="34" charset="0"/>
              </a:rPr>
              <a:t>80 </a:t>
            </a:r>
            <a:r>
              <a:rPr lang="nb-NO" b="0" i="0" dirty="0">
                <a:solidFill>
                  <a:srgbClr val="000000"/>
                </a:solidFill>
                <a:effectLst/>
                <a:latin typeface="Arial" panose="020B0604020202020204" pitchFamily="34" charset="0"/>
              </a:rPr>
              <a:t>% av Iveland dekket av skog, </a:t>
            </a:r>
            <a:r>
              <a:rPr lang="nb-NO" dirty="0">
                <a:solidFill>
                  <a:srgbClr val="000000"/>
                </a:solidFill>
                <a:latin typeface="Arial" panose="020B0604020202020204" pitchFamily="34" charset="0"/>
              </a:rPr>
              <a:t>10</a:t>
            </a:r>
            <a:r>
              <a:rPr lang="nb-NO" b="0" i="0" dirty="0">
                <a:solidFill>
                  <a:srgbClr val="000000"/>
                </a:solidFill>
                <a:effectLst/>
                <a:latin typeface="Arial" panose="020B0604020202020204" pitchFamily="34" charset="0"/>
              </a:rPr>
              <a:t> % myr, </a:t>
            </a:r>
            <a:r>
              <a:rPr lang="nb-NO" dirty="0">
                <a:solidFill>
                  <a:srgbClr val="000000"/>
                </a:solidFill>
                <a:latin typeface="Arial" panose="020B0604020202020204" pitchFamily="34" charset="0"/>
              </a:rPr>
              <a:t>6</a:t>
            </a:r>
            <a:r>
              <a:rPr lang="nb-NO" b="0" i="0" dirty="0">
                <a:solidFill>
                  <a:srgbClr val="000000"/>
                </a:solidFill>
                <a:effectLst/>
                <a:latin typeface="Arial" panose="020B0604020202020204" pitchFamily="34" charset="0"/>
              </a:rPr>
              <a:t> % ferskvann</a:t>
            </a:r>
            <a:r>
              <a:rPr lang="nb-NO" dirty="0">
                <a:solidFill>
                  <a:srgbClr val="000000"/>
                </a:solidFill>
                <a:latin typeface="Arial" panose="020B0604020202020204" pitchFamily="34" charset="0"/>
              </a:rPr>
              <a:t>, </a:t>
            </a:r>
            <a:r>
              <a:rPr lang="nb-NO" b="0" i="0" dirty="0">
                <a:solidFill>
                  <a:srgbClr val="000000"/>
                </a:solidFill>
                <a:effectLst/>
                <a:latin typeface="Arial" panose="020B0604020202020204" pitchFamily="34" charset="0"/>
              </a:rPr>
              <a:t>mens fulldyrka jord utgjør 1,3 %. Bebygd areal og samferdsel utgjør til sammen 1,5 %.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1 % av landarealet i Iveland er vernet etter naturmangfoldloven i 2025.</a:t>
            </a:r>
          </a:p>
          <a:p>
            <a:pPr marL="0" indent="0">
              <a:buNone/>
            </a:pPr>
            <a:r>
              <a:rPr lang="nb-NO" sz="1800" dirty="0"/>
              <a:t>Samlet for Agder er 18 % av landarealet vernet.  </a:t>
            </a:r>
          </a:p>
        </p:txBody>
      </p:sp>
      <p:pic>
        <p:nvPicPr>
          <p:cNvPr id="4" name="Bilde 3">
            <a:extLst>
              <a:ext uri="{FF2B5EF4-FFF2-40B4-BE49-F238E27FC236}">
                <a16:creationId xmlns:a16="http://schemas.microsoft.com/office/drawing/2014/main" id="{EFBAA8BD-2060-1B35-F674-2C3D3ADADF63}"/>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3243C4D8-7F60-EEA7-F6A2-4058611D2BDF}"/>
              </a:ext>
            </a:extLst>
          </p:cNvPr>
          <p:cNvPicPr>
            <a:picLocks noChangeAspect="1"/>
          </p:cNvPicPr>
          <p:nvPr/>
        </p:nvPicPr>
        <p:blipFill>
          <a:blip r:embed="rId4"/>
          <a:stretch>
            <a:fillRect/>
          </a:stretch>
        </p:blipFill>
        <p:spPr>
          <a:xfrm>
            <a:off x="507909" y="2722452"/>
            <a:ext cx="5151566" cy="3055885"/>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2" y="267705"/>
            <a:ext cx="10153651" cy="685606"/>
          </a:xfrm>
        </p:spPr>
        <p:txBody>
          <a:bodyPr/>
          <a:lstStyle/>
          <a:p>
            <a:r>
              <a:rPr lang="nb-NO" dirty="0"/>
              <a:t>Planlagt arealbruk</a:t>
            </a:r>
          </a:p>
        </p:txBody>
      </p:sp>
      <p:sp>
        <p:nvSpPr>
          <p:cNvPr id="7" name="Plassholder for innhold 2">
            <a:extLst>
              <a:ext uri="{FF2B5EF4-FFF2-40B4-BE49-F238E27FC236}">
                <a16:creationId xmlns:a16="http://schemas.microsoft.com/office/drawing/2014/main" id="{F2F946F7-23B0-516A-5C7B-3F57163BD4D0}"/>
              </a:ext>
            </a:extLst>
          </p:cNvPr>
          <p:cNvSpPr>
            <a:spLocks noGrp="1"/>
          </p:cNvSpPr>
          <p:nvPr>
            <p:ph idx="1"/>
          </p:nvPr>
        </p:nvSpPr>
        <p:spPr>
          <a:xfrm>
            <a:off x="472273" y="1167319"/>
            <a:ext cx="3697794"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Iveland har satt av mest til </a:t>
            </a:r>
            <a:r>
              <a:rPr lang="nn-NO" sz="2000" dirty="0" err="1"/>
              <a:t>boligbebyggelse</a:t>
            </a:r>
            <a:r>
              <a:rPr lang="nn-NO" sz="2000" dirty="0"/>
              <a:t>. </a:t>
            </a:r>
          </a:p>
        </p:txBody>
      </p:sp>
      <p:pic>
        <p:nvPicPr>
          <p:cNvPr id="9" name="Bilde 8">
            <a:extLst>
              <a:ext uri="{FF2B5EF4-FFF2-40B4-BE49-F238E27FC236}">
                <a16:creationId xmlns:a16="http://schemas.microsoft.com/office/drawing/2014/main" id="{4C0C3BEA-D6D9-4D2C-65C9-FF4154525B07}"/>
              </a:ext>
            </a:extLst>
          </p:cNvPr>
          <p:cNvPicPr>
            <a:picLocks noChangeAspect="1"/>
          </p:cNvPicPr>
          <p:nvPr/>
        </p:nvPicPr>
        <p:blipFill>
          <a:blip r:embed="rId4"/>
          <a:stretch>
            <a:fillRect/>
          </a:stretch>
        </p:blipFill>
        <p:spPr>
          <a:xfrm>
            <a:off x="4664041" y="1252546"/>
            <a:ext cx="7162869" cy="2020809"/>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dirty="0"/>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280 bruksenheter til fritid i Iveland, og ca. 420 eiere (alle eierandeler inkludert).</a:t>
            </a:r>
          </a:p>
          <a:p>
            <a:endParaRPr lang="nb-NO" sz="2000" dirty="0"/>
          </a:p>
          <a:p>
            <a:r>
              <a:rPr lang="nb-NO" sz="2000" dirty="0"/>
              <a:t>Kristiansand er største «hytteeierkommune».</a:t>
            </a:r>
          </a:p>
          <a:p>
            <a:endParaRPr lang="nb-NO" sz="2000" dirty="0"/>
          </a:p>
          <a:p>
            <a:r>
              <a:rPr lang="nb-NO" sz="2000" dirty="0"/>
              <a:t>Figur gir en oversikt på antall hytteeiere fordelt på kommuner.</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C7CD01EC-754C-7EA7-4AF8-3EED316A1C7F}"/>
              </a:ext>
            </a:extLst>
          </p:cNvPr>
          <p:cNvPicPr>
            <a:picLocks noChangeAspect="1"/>
          </p:cNvPicPr>
          <p:nvPr/>
        </p:nvPicPr>
        <p:blipFill>
          <a:blip r:embed="rId3"/>
          <a:stretch>
            <a:fillRect/>
          </a:stretch>
        </p:blipFill>
        <p:spPr>
          <a:xfrm>
            <a:off x="5614996" y="1177209"/>
            <a:ext cx="5057775" cy="4743450"/>
          </a:xfrm>
          <a:prstGeom prst="rect">
            <a:avLst/>
          </a:prstGeom>
        </p:spPr>
      </p:pic>
      <p:sp>
        <p:nvSpPr>
          <p:cNvPr id="4" name="TekstSylinder 3">
            <a:extLst>
              <a:ext uri="{FF2B5EF4-FFF2-40B4-BE49-F238E27FC236}">
                <a16:creationId xmlns:a16="http://schemas.microsoft.com/office/drawing/2014/main" id="{47FFEFA2-3C49-CCCD-875A-FF2586FF51DC}"/>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111FB6-CDEF-4AF1-BEE6-B359A2ADBB38}">
  <ds:schemaRefs>
    <ds:schemaRef ds:uri="http://schemas.microsoft.com/sharepoint/v3/contenttype/forms"/>
  </ds:schemaRefs>
</ds:datastoreItem>
</file>

<file path=customXml/itemProps2.xml><?xml version="1.0" encoding="utf-8"?>
<ds:datastoreItem xmlns:ds="http://schemas.openxmlformats.org/officeDocument/2006/customXml" ds:itemID="{D2E84CB8-E3BC-4ED1-9892-48BFB2DA6766}">
  <ds:schemaRefs>
    <ds:schemaRef ds:uri="http://schemas.microsoft.com/office/2006/metadata/properties"/>
    <ds:schemaRef ds:uri="http://www.w3.org/XML/1998/namespace"/>
    <ds:schemaRef ds:uri="http://schemas.microsoft.com/office/2006/documentManagement/types"/>
    <ds:schemaRef ds:uri="http://purl.org/dc/elements/1.1/"/>
    <ds:schemaRef ds:uri="http://purl.org/dc/dcmitype/"/>
    <ds:schemaRef ds:uri="http://schemas.microsoft.com/office/infopath/2007/PartnerControls"/>
    <ds:schemaRef ds:uri="294d40f2-363f-4de8-8168-aab5e855b592"/>
    <ds:schemaRef ds:uri="http://schemas.openxmlformats.org/package/2006/metadata/core-properties"/>
    <ds:schemaRef ds:uri="b9237df9-74d4-4981-b925-a3afcda37962"/>
    <ds:schemaRef ds:uri="http://purl.org/dc/terms/"/>
  </ds:schemaRefs>
</ds:datastoreItem>
</file>

<file path=customXml/itemProps3.xml><?xml version="1.0" encoding="utf-8"?>
<ds:datastoreItem xmlns:ds="http://schemas.openxmlformats.org/officeDocument/2006/customXml" ds:itemID="{24C19A11-9739-4D21-9E81-4715480349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5590</TotalTime>
  <Words>2952</Words>
  <Application>Microsoft Office PowerPoint</Application>
  <PresentationFormat>Widescreen</PresentationFormat>
  <Paragraphs>407</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Iveland</vt:lpstr>
      <vt:lpstr>Kjappe fakta om Iveland kommune</vt:lpstr>
      <vt:lpstr>Befolkning og demografi</vt:lpstr>
      <vt:lpstr>Befolkningsutvikling og distrikt</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235</cp:revision>
  <dcterms:created xsi:type="dcterms:W3CDTF">2021-09-13T19:20:02Z</dcterms:created>
  <dcterms:modified xsi:type="dcterms:W3CDTF">2026-10-23T11:06:16Z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