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9" r:id="rId10"/>
    <p:sldId id="272" r:id="rId11"/>
    <p:sldId id="284" r:id="rId12"/>
    <p:sldId id="263" r:id="rId13"/>
    <p:sldId id="279" r:id="rId14"/>
    <p:sldId id="1098" r:id="rId15"/>
    <p:sldId id="282" r:id="rId16"/>
    <p:sldId id="261" r:id="rId17"/>
    <p:sldId id="290" r:id="rId18"/>
    <p:sldId id="276" r:id="rId19"/>
    <p:sldId id="275" r:id="rId20"/>
    <p:sldId id="277" r:id="rId21"/>
    <p:sldId id="289" r:id="rId22"/>
    <p:sldId id="1097"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5B4D46"/>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FA397C-007F-444C-A933-D7621BF77EF9}" v="2" dt="2026-10-23T10:57:22.36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90909" autoAdjust="0"/>
  </p:normalViewPr>
  <p:slideViewPr>
    <p:cSldViewPr snapToGrid="0">
      <p:cViewPr varScale="1">
        <p:scale>
          <a:sx n="100" d="100"/>
          <a:sy n="100" d="100"/>
        </p:scale>
        <p:origin x="954" y="96"/>
      </p:cViewPr>
      <p:guideLst/>
    </p:cSldViewPr>
  </p:slideViewPr>
  <p:outlineViewPr>
    <p:cViewPr>
      <p:scale>
        <a:sx n="33" d="100"/>
        <a:sy n="33" d="100"/>
      </p:scale>
      <p:origin x="0" y="-60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11:27:29.018" v="1538" actId="20577"/>
      <pc:docMkLst>
        <pc:docMk/>
      </pc:docMkLst>
      <pc:sldChg chg="addSp delSp modSp mod">
        <pc:chgData name="Michaelsen, Børje" userId="c36523e3-11ed-4011-9a41-1983019c0634" providerId="ADAL" clId="{83FF8062-202C-4766-8BEB-380B0CC5A041}" dt="2026-09-23T07:51:03.231" v="743"/>
        <pc:sldMkLst>
          <pc:docMk/>
          <pc:sldMk cId="3237931907" sldId="263"/>
        </pc:sldMkLst>
        <pc:graphicFrameChg chg="add mod">
          <ac:chgData name="Michaelsen, Børje" userId="c36523e3-11ed-4011-9a41-1983019c0634" providerId="ADAL" clId="{83FF8062-202C-4766-8BEB-380B0CC5A041}" dt="2026-09-23T07:50:26.166" v="737" actId="1076"/>
          <ac:graphicFrameMkLst>
            <pc:docMk/>
            <pc:sldMk cId="3237931907" sldId="263"/>
            <ac:graphicFrameMk id="4" creationId="{900796C7-9568-AA7D-48B1-D162673FAB3E}"/>
          </ac:graphicFrameMkLst>
        </pc:graphicFrameChg>
        <pc:graphicFrameChg chg="add mod">
          <ac:chgData name="Michaelsen, Børje" userId="c36523e3-11ed-4011-9a41-1983019c0634" providerId="ADAL" clId="{83FF8062-202C-4766-8BEB-380B0CC5A041}" dt="2026-09-23T07:50:50.723" v="742" actId="14100"/>
          <ac:graphicFrameMkLst>
            <pc:docMk/>
            <pc:sldMk cId="3237931907" sldId="263"/>
            <ac:graphicFrameMk id="5" creationId="{E5C71C2E-AF53-CAD5-0770-CF80592B48C1}"/>
          </ac:graphicFrameMkLst>
        </pc:graphicFrameChg>
        <pc:graphicFrameChg chg="mod">
          <ac:chgData name="Michaelsen, Børje" userId="c36523e3-11ed-4011-9a41-1983019c0634" providerId="ADAL" clId="{83FF8062-202C-4766-8BEB-380B0CC5A041}" dt="2026-09-23T07:51:03.231" v="743"/>
          <ac:graphicFrameMkLst>
            <pc:docMk/>
            <pc:sldMk cId="3237931907" sldId="263"/>
            <ac:graphicFrameMk id="8" creationId="{933896B6-346E-026B-5EAD-F174B1EF0EB3}"/>
          </ac:graphicFrameMkLst>
        </pc:graphicFrameChg>
      </pc:sldChg>
      <pc:sldChg chg="addSp delSp modSp mod">
        <pc:chgData name="Michaelsen, Børje" userId="c36523e3-11ed-4011-9a41-1983019c0634" providerId="ADAL" clId="{83FF8062-202C-4766-8BEB-380B0CC5A041}" dt="2026-10-07T07:56:23.932" v="1253" actId="1076"/>
        <pc:sldMkLst>
          <pc:docMk/>
          <pc:sldMk cId="2044844844" sldId="273"/>
        </pc:sldMkLst>
        <pc:spChg chg="mod">
          <ac:chgData name="Michaelsen, Børje" userId="c36523e3-11ed-4011-9a41-1983019c0634" providerId="ADAL" clId="{83FF8062-202C-4766-8BEB-380B0CC5A041}" dt="2026-10-07T07:52:24.530" v="793" actId="122"/>
          <ac:spMkLst>
            <pc:docMk/>
            <pc:sldMk cId="2044844844" sldId="273"/>
            <ac:spMk id="2" creationId="{00000000-0000-0000-0000-000000000000}"/>
          </ac:spMkLst>
        </pc:spChg>
        <pc:spChg chg="mod">
          <ac:chgData name="Michaelsen, Børje" userId="c36523e3-11ed-4011-9a41-1983019c0634" providerId="ADAL" clId="{83FF8062-202C-4766-8BEB-380B0CC5A041}" dt="2026-10-07T07:56:23.932" v="1253" actId="1076"/>
          <ac:spMkLst>
            <pc:docMk/>
            <pc:sldMk cId="2044844844" sldId="273"/>
            <ac:spMk id="5" creationId="{00000000-0000-0000-0000-000000000000}"/>
          </ac:spMkLst>
        </pc:spChg>
        <pc:picChg chg="add mod">
          <ac:chgData name="Michaelsen, Børje" userId="c36523e3-11ed-4011-9a41-1983019c0634" providerId="ADAL" clId="{83FF8062-202C-4766-8BEB-380B0CC5A041}" dt="2026-10-07T07:52:03.086" v="767" actId="1038"/>
          <ac:picMkLst>
            <pc:docMk/>
            <pc:sldMk cId="2044844844" sldId="273"/>
            <ac:picMk id="7" creationId="{51A814E5-7EB7-2B65-740E-D5494298A441}"/>
          </ac:picMkLst>
        </pc:picChg>
      </pc:sldChg>
      <pc:sldChg chg="addSp delSp modSp mod">
        <pc:chgData name="Michaelsen, Børje" userId="c36523e3-11ed-4011-9a41-1983019c0634" providerId="ADAL" clId="{83FF8062-202C-4766-8BEB-380B0CC5A041}" dt="2026-09-23T07:49:52.583" v="733" actId="20577"/>
        <pc:sldMkLst>
          <pc:docMk/>
          <pc:sldMk cId="662108869" sldId="279"/>
        </pc:sldMkLst>
        <pc:spChg chg="mod">
          <ac:chgData name="Michaelsen, Børje" userId="c36523e3-11ed-4011-9a41-1983019c0634" providerId="ADAL" clId="{83FF8062-202C-4766-8BEB-380B0CC5A041}" dt="2026-09-23T07:46:15.655" v="711" actId="20577"/>
          <ac:spMkLst>
            <pc:docMk/>
            <pc:sldMk cId="662108869" sldId="279"/>
            <ac:spMk id="2" creationId="{00000000-0000-0000-0000-000000000000}"/>
          </ac:spMkLst>
        </pc:spChg>
        <pc:spChg chg="mod">
          <ac:chgData name="Michaelsen, Børje" userId="c36523e3-11ed-4011-9a41-1983019c0634" providerId="ADAL" clId="{83FF8062-202C-4766-8BEB-380B0CC5A041}" dt="2026-09-23T07:49:52.583" v="733" actId="20577"/>
          <ac:spMkLst>
            <pc:docMk/>
            <pc:sldMk cId="662108869" sldId="279"/>
            <ac:spMk id="10" creationId="{00000000-0000-0000-0000-000000000000}"/>
          </ac:spMkLst>
        </pc:spChg>
        <pc:graphicFrameChg chg="add mod">
          <ac:chgData name="Michaelsen, Børje" userId="c36523e3-11ed-4011-9a41-1983019c0634" providerId="ADAL" clId="{83FF8062-202C-4766-8BEB-380B0CC5A041}" dt="2026-09-23T07:46:58.767" v="715" actId="14100"/>
          <ac:graphicFrameMkLst>
            <pc:docMk/>
            <pc:sldMk cId="662108869" sldId="279"/>
            <ac:graphicFrameMk id="3" creationId="{54099CEB-1703-8B3F-4851-D73D649045F6}"/>
          </ac:graphicFrameMkLst>
        </pc:graphicFrameChg>
        <pc:graphicFrameChg chg="add mod">
          <ac:chgData name="Michaelsen, Børje" userId="c36523e3-11ed-4011-9a41-1983019c0634" providerId="ADAL" clId="{83FF8062-202C-4766-8BEB-380B0CC5A041}" dt="2026-09-23T07:48:24.152" v="726" actId="1037"/>
          <ac:graphicFrameMkLst>
            <pc:docMk/>
            <pc:sldMk cId="662108869" sldId="279"/>
            <ac:graphicFrameMk id="4" creationId="{24E4A504-A222-3225-2904-7772932E33DE}"/>
          </ac:graphicFrameMkLst>
        </pc:graphicFrameChg>
      </pc:sldChg>
      <pc:sldChg chg="modSp mod">
        <pc:chgData name="Michaelsen, Børje" userId="c36523e3-11ed-4011-9a41-1983019c0634" providerId="ADAL" clId="{83FF8062-202C-4766-8BEB-380B0CC5A041}" dt="2026-09-25T08:48:58.651" v="753" actId="20577"/>
        <pc:sldMkLst>
          <pc:docMk/>
          <pc:sldMk cId="1751997248" sldId="284"/>
        </pc:sldMkLst>
        <pc:spChg chg="mod">
          <ac:chgData name="Michaelsen, Børje" userId="c36523e3-11ed-4011-9a41-1983019c0634" providerId="ADAL" clId="{83FF8062-202C-4766-8BEB-380B0CC5A041}" dt="2026-09-25T08:48:58.651" v="753"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5T08:03:15.967" v="745"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5T08:48:01.355" v="747" actId="20577"/>
          <ac:graphicFrameMkLst>
            <pc:docMk/>
            <pc:sldMk cId="1751997248" sldId="284"/>
            <ac:graphicFrameMk id="40" creationId="{C33D9FC8-B877-516D-4510-72C9C14DD09E}"/>
          </ac:graphicFrameMkLst>
        </pc:graphicFrameChg>
        <pc:graphicFrameChg chg="mod modGraphic">
          <ac:chgData name="Michaelsen, Børje" userId="c36523e3-11ed-4011-9a41-1983019c0634" providerId="ADAL" clId="{83FF8062-202C-4766-8BEB-380B0CC5A041}" dt="2026-09-25T08:48:10.602" v="749" actId="20577"/>
          <ac:graphicFrameMkLst>
            <pc:docMk/>
            <pc:sldMk cId="1751997248" sldId="284"/>
            <ac:graphicFrameMk id="41" creationId="{6E8B5338-97B7-F940-0622-67F95528816E}"/>
          </ac:graphicFrameMkLst>
        </pc:graphicFrameChg>
      </pc:sldChg>
      <pc:sldChg chg="addSp delSp mod">
        <pc:chgData name="Michaelsen, Børje" userId="c36523e3-11ed-4011-9a41-1983019c0634" providerId="ADAL" clId="{83FF8062-202C-4766-8BEB-380B0CC5A041}" dt="2026-10-12T11:21:58.592" v="1441" actId="22"/>
        <pc:sldMkLst>
          <pc:docMk/>
          <pc:sldMk cId="2154520298" sldId="287"/>
        </pc:sldMkLst>
        <pc:spChg chg="add">
          <ac:chgData name="Michaelsen, Børje" userId="c36523e3-11ed-4011-9a41-1983019c0634" providerId="ADAL" clId="{83FF8062-202C-4766-8BEB-380B0CC5A041}" dt="2026-10-12T11:21:58.592" v="1441" actId="22"/>
          <ac:spMkLst>
            <pc:docMk/>
            <pc:sldMk cId="2154520298" sldId="287"/>
            <ac:spMk id="4" creationId="{59AF331B-7A8E-F6A7-FE20-CEF9B32C8629}"/>
          </ac:spMkLst>
        </pc:spChg>
      </pc:sldChg>
      <pc:sldChg chg="addSp delSp modSp mod">
        <pc:chgData name="Michaelsen, Børje" userId="c36523e3-11ed-4011-9a41-1983019c0634" providerId="ADAL" clId="{83FF8062-202C-4766-8BEB-380B0CC5A041}" dt="2026-10-23T10:55:04.414" v="1457" actId="1036"/>
        <pc:sldMkLst>
          <pc:docMk/>
          <pc:sldMk cId="990372706" sldId="289"/>
        </pc:sldMkLst>
        <pc:spChg chg="add mod">
          <ac:chgData name="Michaelsen, Børje" userId="c36523e3-11ed-4011-9a41-1983019c0634" providerId="ADAL" clId="{83FF8062-202C-4766-8BEB-380B0CC5A041}" dt="2026-10-23T10:55:04.414" v="1457" actId="1036"/>
          <ac:spMkLst>
            <pc:docMk/>
            <pc:sldMk cId="990372706" sldId="289"/>
            <ac:spMk id="5" creationId="{DBAC5725-3194-ADA4-705D-5B2A037BBA61}"/>
          </ac:spMkLst>
        </pc:spChg>
        <pc:spChg chg="del">
          <ac:chgData name="Michaelsen, Børje" userId="c36523e3-11ed-4011-9a41-1983019c0634" providerId="ADAL" clId="{83FF8062-202C-4766-8BEB-380B0CC5A041}" dt="2026-10-23T10:54:50.823" v="1442" actId="478"/>
          <ac:spMkLst>
            <pc:docMk/>
            <pc:sldMk cId="990372706" sldId="289"/>
            <ac:spMk id="7" creationId="{D3D08331-3896-8389-9B8A-3C54025B3FAA}"/>
          </ac:spMkLst>
        </pc:spChg>
      </pc:sldChg>
      <pc:sldChg chg="addSp delSp modSp mod modNotesTx">
        <pc:chgData name="Michaelsen, Børje" userId="c36523e3-11ed-4011-9a41-1983019c0634" providerId="ADAL" clId="{83FF8062-202C-4766-8BEB-380B0CC5A041}" dt="2026-10-12T08:48:17.299" v="1439" actId="207"/>
        <pc:sldMkLst>
          <pc:docMk/>
          <pc:sldMk cId="1557024307" sldId="290"/>
        </pc:sldMkLst>
        <pc:spChg chg="mod">
          <ac:chgData name="Michaelsen, Børje" userId="c36523e3-11ed-4011-9a41-1983019c0634" providerId="ADAL" clId="{83FF8062-202C-4766-8BEB-380B0CC5A041}" dt="2026-10-12T08:09:26.948" v="1432"/>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8:42:41.166" v="1436" actId="207"/>
          <ac:graphicFrameMkLst>
            <pc:docMk/>
            <pc:sldMk cId="1557024307" sldId="290"/>
            <ac:graphicFrameMk id="2" creationId="{FBB011A6-7FD3-43A1-AC1E-7AD921DD006D}"/>
          </ac:graphicFrameMkLst>
        </pc:graphicFrameChg>
        <pc:graphicFrameChg chg="add mod">
          <ac:chgData name="Michaelsen, Børje" userId="c36523e3-11ed-4011-9a41-1983019c0634" providerId="ADAL" clId="{83FF8062-202C-4766-8BEB-380B0CC5A041}" dt="2026-10-12T08:48:17.299" v="1439" actId="207"/>
          <ac:graphicFrameMkLst>
            <pc:docMk/>
            <pc:sldMk cId="1557024307" sldId="290"/>
            <ac:graphicFrameMk id="4" creationId="{CB820AD4-0F80-475B-87E4-3F2CAC0140AD}"/>
          </ac:graphicFrameMkLst>
        </pc:graphicFrameChg>
      </pc:sldChg>
      <pc:sldChg chg="addSp delSp modSp mod modNotesTx">
        <pc:chgData name="Michaelsen, Børje" userId="c36523e3-11ed-4011-9a41-1983019c0634" providerId="ADAL" clId="{83FF8062-202C-4766-8BEB-380B0CC5A041}" dt="2026-10-23T10:58:10.664" v="1536" actId="6549"/>
        <pc:sldMkLst>
          <pc:docMk/>
          <pc:sldMk cId="2611775227" sldId="1095"/>
        </pc:sldMkLst>
        <pc:spChg chg="del">
          <ac:chgData name="Michaelsen, Børje" userId="c36523e3-11ed-4011-9a41-1983019c0634" providerId="ADAL" clId="{83FF8062-202C-4766-8BEB-380B0CC5A041}" dt="2026-10-23T10:57:11.537" v="1498"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0:57:14.166" v="1500" actId="478"/>
          <ac:spMkLst>
            <pc:docMk/>
            <pc:sldMk cId="2611775227" sldId="1095"/>
            <ac:spMk id="7" creationId="{7217B05E-2D40-3742-7D94-6F3B8FE11198}"/>
          </ac:spMkLst>
        </pc:spChg>
        <pc:spChg chg="add mod">
          <ac:chgData name="Michaelsen, Børje" userId="c36523e3-11ed-4011-9a41-1983019c0634" providerId="ADAL" clId="{83FF8062-202C-4766-8BEB-380B0CC5A041}" dt="2026-10-23T10:58:10.664" v="1536" actId="6549"/>
          <ac:spMkLst>
            <pc:docMk/>
            <pc:sldMk cId="2611775227" sldId="1095"/>
            <ac:spMk id="8" creationId="{C31D75C7-7E15-AAA1-43DC-562ED95A5EB6}"/>
          </ac:spMkLst>
        </pc:spChg>
        <pc:picChg chg="del">
          <ac:chgData name="Michaelsen, Børje" userId="c36523e3-11ed-4011-9a41-1983019c0634" providerId="ADAL" clId="{83FF8062-202C-4766-8BEB-380B0CC5A041}" dt="2026-10-23T10:57:12.518" v="1499" actId="478"/>
          <ac:picMkLst>
            <pc:docMk/>
            <pc:sldMk cId="2611775227" sldId="1095"/>
            <ac:picMk id="6" creationId="{CD7D73D8-E142-9E04-D401-1880F042DC27}"/>
          </ac:picMkLst>
        </pc:picChg>
        <pc:picChg chg="add mod">
          <ac:chgData name="Michaelsen, Børje" userId="c36523e3-11ed-4011-9a41-1983019c0634" providerId="ADAL" clId="{83FF8062-202C-4766-8BEB-380B0CC5A041}" dt="2026-10-23T10:58:00.792" v="1524" actId="14100"/>
          <ac:picMkLst>
            <pc:docMk/>
            <pc:sldMk cId="2611775227" sldId="1095"/>
            <ac:picMk id="10" creationId="{206475D7-B6ED-1F55-DA2F-5EC81A01439A}"/>
          </ac:picMkLst>
        </pc:picChg>
      </pc:sldChg>
      <pc:sldChg chg="addSp delSp modSp mod">
        <pc:chgData name="Michaelsen, Børje" userId="c36523e3-11ed-4011-9a41-1983019c0634" providerId="ADAL" clId="{83FF8062-202C-4766-8BEB-380B0CC5A041}" dt="2026-10-23T11:27:29.018" v="1538" actId="20577"/>
        <pc:sldMkLst>
          <pc:docMk/>
          <pc:sldMk cId="173232726" sldId="1096"/>
        </pc:sldMkLst>
        <pc:spChg chg="mod">
          <ac:chgData name="Michaelsen, Børje" userId="c36523e3-11ed-4011-9a41-1983019c0634" providerId="ADAL" clId="{83FF8062-202C-4766-8BEB-380B0CC5A041}" dt="2026-10-23T11:27:29.018" v="1538" actId="20577"/>
          <ac:spMkLst>
            <pc:docMk/>
            <pc:sldMk cId="173232726" sldId="1096"/>
            <ac:spMk id="7" creationId="{00000000-0000-0000-0000-000000000000}"/>
          </ac:spMkLst>
        </pc:spChg>
        <pc:spChg chg="mod">
          <ac:chgData name="Michaelsen, Børje" userId="c36523e3-11ed-4011-9a41-1983019c0634" providerId="ADAL" clId="{83FF8062-202C-4766-8BEB-380B0CC5A041}" dt="2026-10-23T10:56:28.720" v="1475" actId="20577"/>
          <ac:spMkLst>
            <pc:docMk/>
            <pc:sldMk cId="173232726" sldId="1096"/>
            <ac:spMk id="16" creationId="{01B63842-A613-4DE2-23CF-65894B874DE1}"/>
          </ac:spMkLst>
        </pc:spChg>
        <pc:graphicFrameChg chg="del">
          <ac:chgData name="Michaelsen, Børje" userId="c36523e3-11ed-4011-9a41-1983019c0634" providerId="ADAL" clId="{83FF8062-202C-4766-8BEB-380B0CC5A041}" dt="2026-10-23T10:55:16.196" v="1458" actId="478"/>
          <ac:graphicFrameMkLst>
            <pc:docMk/>
            <pc:sldMk cId="173232726" sldId="1096"/>
            <ac:graphicFrameMk id="12" creationId="{02F3DED4-52B2-ED4A-F002-268A294A1591}"/>
          </ac:graphicFrameMkLst>
        </pc:graphicFrameChg>
        <pc:picChg chg="add mod">
          <ac:chgData name="Michaelsen, Børje" userId="c36523e3-11ed-4011-9a41-1983019c0634" providerId="ADAL" clId="{83FF8062-202C-4766-8BEB-380B0CC5A041}" dt="2026-10-23T10:55:24.119" v="1461" actId="1076"/>
          <ac:picMkLst>
            <pc:docMk/>
            <pc:sldMk cId="173232726" sldId="1096"/>
            <ac:picMk id="4" creationId="{B8F0EB70-73FA-DE95-57AB-A76CA04D1C22}"/>
          </ac:picMkLst>
        </pc:picChg>
        <pc:picChg chg="del">
          <ac:chgData name="Michaelsen, Børje" userId="c36523e3-11ed-4011-9a41-1983019c0634" providerId="ADAL" clId="{83FF8062-202C-4766-8BEB-380B0CC5A041}" dt="2026-10-23T10:55:16.790" v="1459" actId="478"/>
          <ac:picMkLst>
            <pc:docMk/>
            <pc:sldMk cId="173232726" sldId="1096"/>
            <ac:picMk id="5" creationId="{3FAB953C-291C-EF5C-5EF3-F5F9236B6450}"/>
          </ac:picMkLst>
        </pc:picChg>
        <pc:picChg chg="add mod">
          <ac:chgData name="Michaelsen, Børje" userId="c36523e3-11ed-4011-9a41-1983019c0634" providerId="ADAL" clId="{83FF8062-202C-4766-8BEB-380B0CC5A041}" dt="2026-10-23T10:55:50.002" v="1463" actId="1076"/>
          <ac:picMkLst>
            <pc:docMk/>
            <pc:sldMk cId="173232726" sldId="1096"/>
            <ac:picMk id="8" creationId="{9C8C2AC5-29CD-242A-A62C-4AAC1D68B7A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39"/>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Kvinesdal</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28</c:v>
                </c:pt>
                <c:pt idx="1">
                  <c:v>9</c:v>
                </c:pt>
                <c:pt idx="2">
                  <c:v>-8</c:v>
                </c:pt>
                <c:pt idx="3">
                  <c:v>11</c:v>
                </c:pt>
                <c:pt idx="4">
                  <c:v>-4</c:v>
                </c:pt>
                <c:pt idx="5">
                  <c:v>1</c:v>
                </c:pt>
                <c:pt idx="6">
                  <c:v>-1</c:v>
                </c:pt>
                <c:pt idx="7">
                  <c:v>-1</c:v>
                </c:pt>
                <c:pt idx="8">
                  <c:v>-1</c:v>
                </c:pt>
                <c:pt idx="9">
                  <c:v>-9</c:v>
                </c:pt>
                <c:pt idx="10">
                  <c:v>-3</c:v>
                </c:pt>
                <c:pt idx="11">
                  <c:v>-3</c:v>
                </c:pt>
                <c:pt idx="12">
                  <c:v>-1</c:v>
                </c:pt>
                <c:pt idx="13">
                  <c:v>0</c:v>
                </c:pt>
                <c:pt idx="14">
                  <c:v>-2</c:v>
                </c:pt>
                <c:pt idx="15">
                  <c:v>-2</c:v>
                </c:pt>
              </c:numCache>
            </c:numRef>
          </c:val>
          <c:smooth val="1"/>
          <c:extLst>
            <c:ext xmlns:c16="http://schemas.microsoft.com/office/drawing/2014/chart" uri="{C3380CC4-5D6E-409C-BE32-E72D297353CC}">
              <c16:uniqueId val="{00000000-E489-408A-875D-0F5B3606869F}"/>
            </c:ext>
          </c:extLst>
        </c:ser>
        <c:ser>
          <c:idx val="1"/>
          <c:order val="1"/>
          <c:tx>
            <c:strRef>
              <c:f>'Pivot kommuner'!$C$1:$C$3</c:f>
              <c:strCache>
                <c:ptCount val="1"/>
                <c:pt idx="0">
                  <c:v>Netto innlands - Kvinesdal</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-125</c:v>
                </c:pt>
                <c:pt idx="1">
                  <c:v>-86</c:v>
                </c:pt>
                <c:pt idx="2">
                  <c:v>18</c:v>
                </c:pt>
                <c:pt idx="3">
                  <c:v>0</c:v>
                </c:pt>
                <c:pt idx="4">
                  <c:v>-68</c:v>
                </c:pt>
                <c:pt idx="5">
                  <c:v>-68</c:v>
                </c:pt>
                <c:pt idx="6">
                  <c:v>-45</c:v>
                </c:pt>
                <c:pt idx="7">
                  <c:v>-58</c:v>
                </c:pt>
                <c:pt idx="8">
                  <c:v>22</c:v>
                </c:pt>
                <c:pt idx="9">
                  <c:v>-93</c:v>
                </c:pt>
                <c:pt idx="10">
                  <c:v>-66</c:v>
                </c:pt>
                <c:pt idx="11">
                  <c:v>-69</c:v>
                </c:pt>
                <c:pt idx="12">
                  <c:v>-61</c:v>
                </c:pt>
                <c:pt idx="13">
                  <c:v>-60</c:v>
                </c:pt>
                <c:pt idx="14">
                  <c:v>-57</c:v>
                </c:pt>
                <c:pt idx="15">
                  <c:v>-54</c:v>
                </c:pt>
              </c:numCache>
            </c:numRef>
          </c:val>
          <c:smooth val="1"/>
          <c:extLst>
            <c:ext xmlns:c16="http://schemas.microsoft.com/office/drawing/2014/chart" uri="{C3380CC4-5D6E-409C-BE32-E72D297353CC}">
              <c16:uniqueId val="{00000001-E489-408A-875D-0F5B3606869F}"/>
            </c:ext>
          </c:extLst>
        </c:ser>
        <c:ser>
          <c:idx val="2"/>
          <c:order val="2"/>
          <c:tx>
            <c:strRef>
              <c:f>'Pivot kommuner'!$D$1:$D$3</c:f>
              <c:strCache>
                <c:ptCount val="1"/>
                <c:pt idx="0">
                  <c:v>Netto innvandring - Kvinesdal</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128</c:v>
                </c:pt>
                <c:pt idx="1">
                  <c:v>84</c:v>
                </c:pt>
                <c:pt idx="2">
                  <c:v>24</c:v>
                </c:pt>
                <c:pt idx="3">
                  <c:v>13</c:v>
                </c:pt>
                <c:pt idx="4">
                  <c:v>10</c:v>
                </c:pt>
                <c:pt idx="5">
                  <c:v>-1</c:v>
                </c:pt>
                <c:pt idx="6">
                  <c:v>9</c:v>
                </c:pt>
                <c:pt idx="7">
                  <c:v>19</c:v>
                </c:pt>
                <c:pt idx="8">
                  <c:v>1</c:v>
                </c:pt>
                <c:pt idx="9">
                  <c:v>76</c:v>
                </c:pt>
                <c:pt idx="10">
                  <c:v>55</c:v>
                </c:pt>
                <c:pt idx="11">
                  <c:v>61</c:v>
                </c:pt>
                <c:pt idx="12">
                  <c:v>89</c:v>
                </c:pt>
                <c:pt idx="13">
                  <c:v>77</c:v>
                </c:pt>
                <c:pt idx="14">
                  <c:v>68</c:v>
                </c:pt>
                <c:pt idx="15">
                  <c:v>56</c:v>
                </c:pt>
              </c:numCache>
            </c:numRef>
          </c:val>
          <c:smooth val="1"/>
          <c:extLst>
            <c:ext xmlns:c16="http://schemas.microsoft.com/office/drawing/2014/chart" uri="{C3380CC4-5D6E-409C-BE32-E72D297353CC}">
              <c16:uniqueId val="{00000002-E489-408A-875D-0F5B3606869F}"/>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Kvinesdal</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5948</c:v>
                </c:pt>
                <c:pt idx="1">
                  <c:v>5981</c:v>
                </c:pt>
                <c:pt idx="2">
                  <c:v>5988</c:v>
                </c:pt>
                <c:pt idx="3">
                  <c:v>6024</c:v>
                </c:pt>
                <c:pt idx="4">
                  <c:v>6048</c:v>
                </c:pt>
                <c:pt idx="5">
                  <c:v>5987</c:v>
                </c:pt>
                <c:pt idx="6">
                  <c:v>5922</c:v>
                </c:pt>
                <c:pt idx="7">
                  <c:v>5883</c:v>
                </c:pt>
                <c:pt idx="8">
                  <c:v>6024</c:v>
                </c:pt>
                <c:pt idx="9">
                  <c:v>6192</c:v>
                </c:pt>
                <c:pt idx="10">
                  <c:v>6163</c:v>
                </c:pt>
                <c:pt idx="11">
                  <c:v>6242</c:v>
                </c:pt>
                <c:pt idx="12">
                  <c:v>6280</c:v>
                </c:pt>
                <c:pt idx="13">
                  <c:v>6307</c:v>
                </c:pt>
                <c:pt idx="14">
                  <c:v>6324</c:v>
                </c:pt>
                <c:pt idx="15">
                  <c:v>6333</c:v>
                </c:pt>
              </c:numCache>
            </c:numRef>
          </c:val>
          <c:smooth val="0"/>
          <c:extLst>
            <c:ext xmlns:c16="http://schemas.microsoft.com/office/drawing/2014/chart" uri="{C3380CC4-5D6E-409C-BE32-E72D297353CC}">
              <c16:uniqueId val="{00000003-E489-408A-875D-0F5B3606869F}"/>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16</c:v>
                </c:pt>
                <c:pt idx="1">
                  <c:v>9</c:v>
                </c:pt>
                <c:pt idx="2">
                  <c:v>10</c:v>
                </c:pt>
                <c:pt idx="3">
                  <c:v>3</c:v>
                </c:pt>
                <c:pt idx="4">
                  <c:v>7</c:v>
                </c:pt>
                <c:pt idx="5">
                  <c:v>7</c:v>
                </c:pt>
              </c:numCache>
            </c:numRef>
          </c:val>
          <c:extLst>
            <c:ext xmlns:c16="http://schemas.microsoft.com/office/drawing/2014/chart" uri="{C3380CC4-5D6E-409C-BE32-E72D297353CC}">
              <c16:uniqueId val="{00000000-9058-4FCC-8D18-9D2CFA3FA596}"/>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9058-4FCC-8D18-9D2CFA3FA596}"/>
                </c:ext>
              </c:extLst>
            </c:dLbl>
            <c:dLbl>
              <c:idx val="3"/>
              <c:delete val="1"/>
              <c:extLst>
                <c:ext xmlns:c15="http://schemas.microsoft.com/office/drawing/2012/chart" uri="{CE6537A1-D6FC-4f65-9D91-7224C49458BB}"/>
                <c:ext xmlns:c16="http://schemas.microsoft.com/office/drawing/2014/chart" uri="{C3380CC4-5D6E-409C-BE32-E72D297353CC}">
                  <c16:uniqueId val="{0000000D-9058-4FCC-8D18-9D2CFA3FA596}"/>
                </c:ext>
              </c:extLst>
            </c:dLbl>
            <c:dLbl>
              <c:idx val="4"/>
              <c:delete val="1"/>
              <c:extLst>
                <c:ext xmlns:c15="http://schemas.microsoft.com/office/drawing/2012/chart" uri="{CE6537A1-D6FC-4f65-9D91-7224C49458BB}"/>
                <c:ext xmlns:c16="http://schemas.microsoft.com/office/drawing/2014/chart" uri="{C3380CC4-5D6E-409C-BE32-E72D297353CC}">
                  <c16:uniqueId val="{0000000A-9058-4FCC-8D18-9D2CFA3FA5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5</c:v>
                </c:pt>
                <c:pt idx="1">
                  <c:v>0</c:v>
                </c:pt>
                <c:pt idx="2">
                  <c:v>6</c:v>
                </c:pt>
                <c:pt idx="3">
                  <c:v>0</c:v>
                </c:pt>
                <c:pt idx="4">
                  <c:v>0</c:v>
                </c:pt>
                <c:pt idx="5">
                  <c:v>4</c:v>
                </c:pt>
              </c:numCache>
            </c:numRef>
          </c:val>
          <c:extLst>
            <c:ext xmlns:c16="http://schemas.microsoft.com/office/drawing/2014/chart" uri="{C3380CC4-5D6E-409C-BE32-E72D297353CC}">
              <c16:uniqueId val="{00000001-9058-4FCC-8D18-9D2CFA3FA596}"/>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9058-4FCC-8D18-9D2CFA3FA596}"/>
                </c:ext>
              </c:extLst>
            </c:dLbl>
            <c:dLbl>
              <c:idx val="2"/>
              <c:delete val="1"/>
              <c:extLst>
                <c:ext xmlns:c15="http://schemas.microsoft.com/office/drawing/2012/chart" uri="{CE6537A1-D6FC-4f65-9D91-7224C49458BB}"/>
                <c:ext xmlns:c16="http://schemas.microsoft.com/office/drawing/2014/chart" uri="{C3380CC4-5D6E-409C-BE32-E72D297353CC}">
                  <c16:uniqueId val="{00000008-9058-4FCC-8D18-9D2CFA3FA596}"/>
                </c:ext>
              </c:extLst>
            </c:dLbl>
            <c:dLbl>
              <c:idx val="3"/>
              <c:delete val="1"/>
              <c:extLst>
                <c:ext xmlns:c15="http://schemas.microsoft.com/office/drawing/2012/chart" uri="{CE6537A1-D6FC-4f65-9D91-7224C49458BB}"/>
                <c:ext xmlns:c16="http://schemas.microsoft.com/office/drawing/2014/chart" uri="{C3380CC4-5D6E-409C-BE32-E72D297353CC}">
                  <c16:uniqueId val="{0000000B-9058-4FCC-8D18-9D2CFA3FA596}"/>
                </c:ext>
              </c:extLst>
            </c:dLbl>
            <c:dLbl>
              <c:idx val="4"/>
              <c:delete val="1"/>
              <c:extLst>
                <c:ext xmlns:c15="http://schemas.microsoft.com/office/drawing/2012/chart" uri="{CE6537A1-D6FC-4f65-9D91-7224C49458BB}"/>
                <c:ext xmlns:c16="http://schemas.microsoft.com/office/drawing/2014/chart" uri="{C3380CC4-5D6E-409C-BE32-E72D297353CC}">
                  <c16:uniqueId val="{00000009-9058-4FCC-8D18-9D2CFA3FA596}"/>
                </c:ext>
              </c:extLst>
            </c:dLbl>
            <c:dLbl>
              <c:idx val="5"/>
              <c:delete val="1"/>
              <c:extLst>
                <c:ext xmlns:c15="http://schemas.microsoft.com/office/drawing/2012/chart" uri="{CE6537A1-D6FC-4f65-9D91-7224C49458BB}"/>
                <c:ext xmlns:c16="http://schemas.microsoft.com/office/drawing/2014/chart" uri="{C3380CC4-5D6E-409C-BE32-E72D297353CC}">
                  <c16:uniqueId val="{0000000C-9058-4FCC-8D18-9D2CFA3FA5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11</c:v>
                </c:pt>
                <c:pt idx="2">
                  <c:v>0</c:v>
                </c:pt>
                <c:pt idx="3">
                  <c:v>0</c:v>
                </c:pt>
                <c:pt idx="4">
                  <c:v>0</c:v>
                </c:pt>
                <c:pt idx="5">
                  <c:v>0</c:v>
                </c:pt>
              </c:numCache>
            </c:numRef>
          </c:val>
          <c:extLst>
            <c:ext xmlns:c16="http://schemas.microsoft.com/office/drawing/2014/chart" uri="{C3380CC4-5D6E-409C-BE32-E72D297353CC}">
              <c16:uniqueId val="{00000002-9058-4FCC-8D18-9D2CFA3FA596}"/>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058-4FCC-8D18-9D2CFA3FA5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5</c:v>
                </c:pt>
                <c:pt idx="2">
                  <c:v>0</c:v>
                </c:pt>
                <c:pt idx="3">
                  <c:v>0</c:v>
                </c:pt>
                <c:pt idx="4">
                  <c:v>1</c:v>
                </c:pt>
                <c:pt idx="5">
                  <c:v>0</c:v>
                </c:pt>
              </c:numCache>
            </c:numRef>
          </c:val>
          <c:extLst>
            <c:ext xmlns:c16="http://schemas.microsoft.com/office/drawing/2014/chart" uri="{C3380CC4-5D6E-409C-BE32-E72D297353CC}">
              <c16:uniqueId val="{00000005-9058-4FCC-8D18-9D2CFA3FA596}"/>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18"/>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Kvinesdal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5</c:v>
                </c:pt>
                <c:pt idx="1">
                  <c:v>4</c:v>
                </c:pt>
                <c:pt idx="2">
                  <c:v>1</c:v>
                </c:pt>
                <c:pt idx="3">
                  <c:v>80</c:v>
                </c:pt>
                <c:pt idx="4">
                  <c:v>6</c:v>
                </c:pt>
                <c:pt idx="5">
                  <c:v>4</c:v>
                </c:pt>
              </c:numCache>
            </c:numRef>
          </c:val>
          <c:extLst>
            <c:ext xmlns:c16="http://schemas.microsoft.com/office/drawing/2014/chart" uri="{C3380CC4-5D6E-409C-BE32-E72D297353CC}">
              <c16:uniqueId val="{00000000-6141-49B4-8D31-07263377ADFE}"/>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6141-49B4-8D31-07263377ADFE}"/>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5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37</c:v>
                </c:pt>
                <c:pt idx="1">
                  <c:v>26</c:v>
                </c:pt>
                <c:pt idx="2">
                  <c:v>25</c:v>
                </c:pt>
                <c:pt idx="3">
                  <c:v>25</c:v>
                </c:pt>
                <c:pt idx="4">
                  <c:v>30</c:v>
                </c:pt>
                <c:pt idx="5">
                  <c:v>25</c:v>
                </c:pt>
              </c:numCache>
            </c:numRef>
          </c:val>
          <c:extLst>
            <c:ext xmlns:c16="http://schemas.microsoft.com/office/drawing/2014/chart" uri="{C3380CC4-5D6E-409C-BE32-E72D297353CC}">
              <c16:uniqueId val="{00000000-FA92-4F60-8A8B-7D392F2C96EC}"/>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821</c:v>
                </c:pt>
                <c:pt idx="1">
                  <c:v>832</c:v>
                </c:pt>
                <c:pt idx="2">
                  <c:v>834</c:v>
                </c:pt>
                <c:pt idx="3">
                  <c:v>867</c:v>
                </c:pt>
                <c:pt idx="4">
                  <c:v>904</c:v>
                </c:pt>
                <c:pt idx="5">
                  <c:v>918</c:v>
                </c:pt>
              </c:numCache>
            </c:numRef>
          </c:val>
          <c:extLst>
            <c:ext xmlns:c16="http://schemas.microsoft.com/office/drawing/2014/chart" uri="{C3380CC4-5D6E-409C-BE32-E72D297353CC}">
              <c16:uniqueId val="{00000001-FA92-4F60-8A8B-7D392F2C96EC}"/>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35</c:v>
                </c:pt>
                <c:pt idx="1">
                  <c:v>58</c:v>
                </c:pt>
                <c:pt idx="2">
                  <c:v>70</c:v>
                </c:pt>
                <c:pt idx="3">
                  <c:v>67</c:v>
                </c:pt>
                <c:pt idx="4">
                  <c:v>73</c:v>
                </c:pt>
                <c:pt idx="5">
                  <c:v>78</c:v>
                </c:pt>
              </c:numCache>
            </c:numRef>
          </c:val>
          <c:extLst>
            <c:ext xmlns:c16="http://schemas.microsoft.com/office/drawing/2014/chart" uri="{C3380CC4-5D6E-409C-BE32-E72D297353CC}">
              <c16:uniqueId val="{00000002-FA92-4F60-8A8B-7D392F2C96EC}"/>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1219</c:v>
                </c:pt>
                <c:pt idx="1">
                  <c:v>1228</c:v>
                </c:pt>
                <c:pt idx="2">
                  <c:v>1271</c:v>
                </c:pt>
                <c:pt idx="3">
                  <c:v>1281</c:v>
                </c:pt>
                <c:pt idx="4">
                  <c:v>1277</c:v>
                </c:pt>
                <c:pt idx="5">
                  <c:v>1246</c:v>
                </c:pt>
              </c:numCache>
            </c:numRef>
          </c:val>
          <c:extLst>
            <c:ext xmlns:c16="http://schemas.microsoft.com/office/drawing/2014/chart" uri="{C3380CC4-5D6E-409C-BE32-E72D297353CC}">
              <c16:uniqueId val="{00000003-FA92-4F60-8A8B-7D392F2C96EC}"/>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E28C-4161-9BCB-70845A504271}"/>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E28C-4161-9BCB-70845A504271}"/>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5-E28C-4161-9BCB-70845A504271}"/>
              </c:ext>
            </c:extLst>
          </c:dPt>
          <c:dPt>
            <c:idx val="3"/>
            <c:invertIfNegative val="0"/>
            <c:bubble3D val="0"/>
            <c:extLst>
              <c:ext xmlns:c16="http://schemas.microsoft.com/office/drawing/2014/chart" uri="{C3380CC4-5D6E-409C-BE32-E72D297353CC}">
                <c16:uniqueId val="{00000006-E28C-4161-9BCB-70845A504271}"/>
              </c:ext>
            </c:extLst>
          </c:dPt>
          <c:dPt>
            <c:idx val="4"/>
            <c:invertIfNegative val="0"/>
            <c:bubble3D val="0"/>
            <c:extLst>
              <c:ext xmlns:c16="http://schemas.microsoft.com/office/drawing/2014/chart" uri="{C3380CC4-5D6E-409C-BE32-E72D297353CC}">
                <c16:uniqueId val="{00000007-E28C-4161-9BCB-70845A504271}"/>
              </c:ext>
            </c:extLst>
          </c:dPt>
          <c:dPt>
            <c:idx val="5"/>
            <c:invertIfNegative val="0"/>
            <c:bubble3D val="0"/>
            <c:extLst>
              <c:ext xmlns:c16="http://schemas.microsoft.com/office/drawing/2014/chart" uri="{C3380CC4-5D6E-409C-BE32-E72D297353CC}">
                <c16:uniqueId val="{00000008-E28C-4161-9BCB-70845A504271}"/>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28C-4161-9BCB-70845A504271}"/>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28C-4161-9BCB-70845A504271}"/>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28C-4161-9BCB-70845A50427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76</c:v>
                </c:pt>
                <c:pt idx="1">
                  <c:v>74</c:v>
                </c:pt>
                <c:pt idx="2">
                  <c:v>73</c:v>
                </c:pt>
                <c:pt idx="3">
                  <c:v>66</c:v>
                </c:pt>
                <c:pt idx="4">
                  <c:v>70</c:v>
                </c:pt>
                <c:pt idx="5">
                  <c:v>83</c:v>
                </c:pt>
              </c:numCache>
            </c:numRef>
          </c:val>
          <c:extLst>
            <c:ext xmlns:c16="http://schemas.microsoft.com/office/drawing/2014/chart" uri="{C3380CC4-5D6E-409C-BE32-E72D297353CC}">
              <c16:uniqueId val="{0000000D-FA92-4F60-8A8B-7D392F2C96EC}"/>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6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A11D-4859-8981-20D1EC972902}"/>
              </c:ext>
            </c:extLst>
          </c:dPt>
          <c:dPt>
            <c:idx val="1"/>
            <c:bubble3D val="0"/>
            <c:spPr>
              <a:solidFill>
                <a:schemeClr val="accent2"/>
              </a:solidFill>
              <a:ln>
                <a:noFill/>
              </a:ln>
              <a:effectLst/>
            </c:spPr>
            <c:extLst>
              <c:ext xmlns:c16="http://schemas.microsoft.com/office/drawing/2014/chart" uri="{C3380CC4-5D6E-409C-BE32-E72D297353CC}">
                <c16:uniqueId val="{00000003-A11D-4859-8981-20D1EC972902}"/>
              </c:ext>
            </c:extLst>
          </c:dPt>
          <c:dPt>
            <c:idx val="2"/>
            <c:bubble3D val="0"/>
            <c:spPr>
              <a:solidFill>
                <a:schemeClr val="accent3"/>
              </a:solidFill>
              <a:ln>
                <a:noFill/>
              </a:ln>
              <a:effectLst/>
            </c:spPr>
            <c:extLst>
              <c:ext xmlns:c16="http://schemas.microsoft.com/office/drawing/2014/chart" uri="{C3380CC4-5D6E-409C-BE32-E72D297353CC}">
                <c16:uniqueId val="{00000005-A11D-4859-8981-20D1EC972902}"/>
              </c:ext>
            </c:extLst>
          </c:dPt>
          <c:dPt>
            <c:idx val="3"/>
            <c:bubble3D val="0"/>
            <c:spPr>
              <a:solidFill>
                <a:schemeClr val="accent4"/>
              </a:solidFill>
              <a:ln>
                <a:noFill/>
              </a:ln>
              <a:effectLst/>
            </c:spPr>
            <c:extLst>
              <c:ext xmlns:c16="http://schemas.microsoft.com/office/drawing/2014/chart" uri="{C3380CC4-5D6E-409C-BE32-E72D297353CC}">
                <c16:uniqueId val="{00000007-A11D-4859-8981-20D1EC972902}"/>
              </c:ext>
            </c:extLst>
          </c:dPt>
          <c:dPt>
            <c:idx val="4"/>
            <c:bubble3D val="0"/>
            <c:spPr>
              <a:solidFill>
                <a:schemeClr val="accent5"/>
              </a:solidFill>
              <a:ln>
                <a:noFill/>
              </a:ln>
              <a:effectLst/>
            </c:spPr>
            <c:extLst>
              <c:ext xmlns:c16="http://schemas.microsoft.com/office/drawing/2014/chart" uri="{C3380CC4-5D6E-409C-BE32-E72D297353CC}">
                <c16:uniqueId val="{00000009-A11D-4859-8981-20D1EC972902}"/>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11D-4859-8981-20D1EC972902}"/>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25</c:v>
                </c:pt>
                <c:pt idx="1">
                  <c:v>918</c:v>
                </c:pt>
                <c:pt idx="2">
                  <c:v>78</c:v>
                </c:pt>
                <c:pt idx="3">
                  <c:v>1246</c:v>
                </c:pt>
                <c:pt idx="4">
                  <c:v>83</c:v>
                </c:pt>
              </c:numCache>
            </c:numRef>
          </c:val>
          <c:extLst>
            <c:ext xmlns:c16="http://schemas.microsoft.com/office/drawing/2014/chart" uri="{C3380CC4-5D6E-409C-BE32-E72D297353CC}">
              <c16:uniqueId val="{0000000A-A11D-4859-8981-20D1EC972902}"/>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7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24 Metallindustri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232</c:v>
                </c:pt>
                <c:pt idx="1">
                  <c:v>235</c:v>
                </c:pt>
                <c:pt idx="2">
                  <c:v>236</c:v>
                </c:pt>
                <c:pt idx="3">
                  <c:v>234</c:v>
                </c:pt>
                <c:pt idx="4">
                  <c:v>240</c:v>
                </c:pt>
                <c:pt idx="5">
                  <c:v>242</c:v>
                </c:pt>
                <c:pt idx="6">
                  <c:v>246</c:v>
                </c:pt>
              </c:numCache>
            </c:numRef>
          </c:val>
          <c:smooth val="0"/>
          <c:extLst>
            <c:ext xmlns:c16="http://schemas.microsoft.com/office/drawing/2014/chart" uri="{C3380CC4-5D6E-409C-BE32-E72D297353CC}">
              <c16:uniqueId val="{00000000-8C84-4C5F-ABBA-DFB57B2E0B79}"/>
            </c:ext>
          </c:extLst>
        </c:ser>
        <c:ser>
          <c:idx val="3"/>
          <c:order val="1"/>
          <c:tx>
            <c:strRef>
              <c:f>'pivot 2 siffer'!$C$4:$C$5</c:f>
              <c:strCache>
                <c:ptCount val="1"/>
                <c:pt idx="0">
                  <c:v>28 Maskinindustri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0</c:v>
                </c:pt>
                <c:pt idx="1">
                  <c:v>44</c:v>
                </c:pt>
                <c:pt idx="2">
                  <c:v>47</c:v>
                </c:pt>
                <c:pt idx="3">
                  <c:v>53</c:v>
                </c:pt>
                <c:pt idx="4">
                  <c:v>47</c:v>
                </c:pt>
                <c:pt idx="5">
                  <c:v>53</c:v>
                </c:pt>
                <c:pt idx="6">
                  <c:v>49</c:v>
                </c:pt>
              </c:numCache>
            </c:numRef>
          </c:val>
          <c:smooth val="0"/>
          <c:extLst>
            <c:ext xmlns:c16="http://schemas.microsoft.com/office/drawing/2014/chart" uri="{C3380CC4-5D6E-409C-BE32-E72D297353CC}">
              <c16:uniqueId val="{00000001-8C84-4C5F-ABBA-DFB57B2E0B79}"/>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48</c:v>
                </c:pt>
                <c:pt idx="1">
                  <c:v>52</c:v>
                </c:pt>
                <c:pt idx="2">
                  <c:v>54</c:v>
                </c:pt>
                <c:pt idx="3">
                  <c:v>51</c:v>
                </c:pt>
                <c:pt idx="4">
                  <c:v>44</c:v>
                </c:pt>
                <c:pt idx="5">
                  <c:v>43</c:v>
                </c:pt>
                <c:pt idx="6">
                  <c:v>43</c:v>
                </c:pt>
              </c:numCache>
            </c:numRef>
          </c:val>
          <c:smooth val="0"/>
          <c:extLst>
            <c:ext xmlns:c16="http://schemas.microsoft.com/office/drawing/2014/chart" uri="{C3380CC4-5D6E-409C-BE32-E72D297353CC}">
              <c16:uniqueId val="{00000002-8C84-4C5F-ABBA-DFB57B2E0B79}"/>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140</c:v>
                </c:pt>
                <c:pt idx="1">
                  <c:v>150</c:v>
                </c:pt>
                <c:pt idx="2">
                  <c:v>170</c:v>
                </c:pt>
                <c:pt idx="3">
                  <c:v>179</c:v>
                </c:pt>
                <c:pt idx="4">
                  <c:v>191</c:v>
                </c:pt>
                <c:pt idx="5">
                  <c:v>179</c:v>
                </c:pt>
                <c:pt idx="6">
                  <c:v>176</c:v>
                </c:pt>
              </c:numCache>
            </c:numRef>
          </c:val>
          <c:smooth val="0"/>
          <c:extLst>
            <c:ext xmlns:c16="http://schemas.microsoft.com/office/drawing/2014/chart" uri="{C3380CC4-5D6E-409C-BE32-E72D297353CC}">
              <c16:uniqueId val="{00000003-8C84-4C5F-ABBA-DFB57B2E0B79}"/>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42"/>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Kvinesdal</c:v>
                </c:pt>
              </c:strCache>
            </c:strRef>
          </c:cat>
          <c:val>
            <c:numRef>
              <c:f>Pivot_2026!$B$5:$B$7</c:f>
              <c:numCache>
                <c:formatCode>General</c:formatCode>
                <c:ptCount val="2"/>
                <c:pt idx="0">
                  <c:v>42.8</c:v>
                </c:pt>
                <c:pt idx="1">
                  <c:v>42.2</c:v>
                </c:pt>
              </c:numCache>
            </c:numRef>
          </c:val>
          <c:extLst>
            <c:ext xmlns:c16="http://schemas.microsoft.com/office/drawing/2014/chart" uri="{C3380CC4-5D6E-409C-BE32-E72D297353CC}">
              <c16:uniqueId val="{00000000-70C4-489F-964E-E825E837A333}"/>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Kvinesdal</c:v>
                </c:pt>
              </c:strCache>
            </c:strRef>
          </c:cat>
          <c:val>
            <c:numRef>
              <c:f>Pivot_2026!$C$5:$C$7</c:f>
              <c:numCache>
                <c:formatCode>General</c:formatCode>
                <c:ptCount val="2"/>
                <c:pt idx="0">
                  <c:v>41.5</c:v>
                </c:pt>
                <c:pt idx="1">
                  <c:v>39.6</c:v>
                </c:pt>
              </c:numCache>
            </c:numRef>
          </c:val>
          <c:extLst>
            <c:ext xmlns:c16="http://schemas.microsoft.com/office/drawing/2014/chart" uri="{C3380CC4-5D6E-409C-BE32-E72D297353CC}">
              <c16:uniqueId val="{00000001-70C4-489F-964E-E825E837A333}"/>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Kvinesdal</c:v>
                </c:pt>
              </c:strCache>
            </c:strRef>
          </c:cat>
          <c:val>
            <c:numRef>
              <c:f>Pivot_2026!$D$5:$D$7</c:f>
              <c:numCache>
                <c:formatCode>General</c:formatCode>
                <c:ptCount val="2"/>
                <c:pt idx="0">
                  <c:v>41.6</c:v>
                </c:pt>
                <c:pt idx="1">
                  <c:v>40.9</c:v>
                </c:pt>
              </c:numCache>
            </c:numRef>
          </c:val>
          <c:extLst>
            <c:ext xmlns:c16="http://schemas.microsoft.com/office/drawing/2014/chart" uri="{C3380CC4-5D6E-409C-BE32-E72D297353CC}">
              <c16:uniqueId val="{00000002-70C4-489F-964E-E825E837A333}"/>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Kvinesdal</c:v>
                </c:pt>
              </c:strCache>
            </c:strRef>
          </c:cat>
          <c:val>
            <c:numRef>
              <c:f>Pivot_2026!$E$5:$E$7</c:f>
              <c:numCache>
                <c:formatCode>General</c:formatCode>
                <c:ptCount val="2"/>
                <c:pt idx="0">
                  <c:v>42</c:v>
                </c:pt>
                <c:pt idx="1">
                  <c:v>41.4</c:v>
                </c:pt>
              </c:numCache>
            </c:numRef>
          </c:val>
          <c:extLst>
            <c:ext xmlns:c16="http://schemas.microsoft.com/office/drawing/2014/chart" uri="{C3380CC4-5D6E-409C-BE32-E72D297353CC}">
              <c16:uniqueId val="{00000003-70C4-489F-964E-E825E837A333}"/>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Kvinesdal</c:v>
                </c:pt>
              </c:strCache>
            </c:strRef>
          </c:cat>
          <c:val>
            <c:numRef>
              <c:f>Pivot_2026!$F$5:$F$7</c:f>
              <c:numCache>
                <c:formatCode>General</c:formatCode>
                <c:ptCount val="2"/>
                <c:pt idx="0">
                  <c:v>42.2</c:v>
                </c:pt>
                <c:pt idx="1">
                  <c:v>42.1</c:v>
                </c:pt>
              </c:numCache>
            </c:numRef>
          </c:val>
          <c:extLst>
            <c:ext xmlns:c16="http://schemas.microsoft.com/office/drawing/2014/chart" uri="{C3380CC4-5D6E-409C-BE32-E72D297353CC}">
              <c16:uniqueId val="{00000004-70C4-489F-964E-E825E837A333}"/>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3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AF16-4E29-98C3-BE95BE9E28DE}"/>
            </c:ext>
          </c:extLst>
        </c:ser>
        <c:ser>
          <c:idx val="1"/>
          <c:order val="1"/>
          <c:tx>
            <c:strRef>
              <c:f>'Pivot - bruk denne'!$C$5:$C$6</c:f>
              <c:strCache>
                <c:ptCount val="1"/>
                <c:pt idx="0">
                  <c:v>Kvinesdal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73.400000000000006</c:v>
                </c:pt>
                <c:pt idx="1">
                  <c:v>76.099999999999994</c:v>
                </c:pt>
                <c:pt idx="2">
                  <c:v>75.599999999999994</c:v>
                </c:pt>
                <c:pt idx="3">
                  <c:v>77.3</c:v>
                </c:pt>
                <c:pt idx="4">
                  <c:v>94.5</c:v>
                </c:pt>
                <c:pt idx="5">
                  <c:v>96.5</c:v>
                </c:pt>
              </c:numCache>
            </c:numRef>
          </c:val>
          <c:extLst>
            <c:ext xmlns:c16="http://schemas.microsoft.com/office/drawing/2014/chart" uri="{C3380CC4-5D6E-409C-BE32-E72D297353CC}">
              <c16:uniqueId val="{00000001-AF16-4E29-98C3-BE95BE9E28DE}"/>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9"/>
            <c:invertIfNegative val="0"/>
            <c:bubble3D val="0"/>
            <c:spPr>
              <a:solidFill>
                <a:srgbClr val="C00000"/>
              </a:solidFill>
              <a:ln w="3175">
                <a:solidFill>
                  <a:schemeClr val="tx2"/>
                </a:solidFill>
              </a:ln>
              <a:effectLst/>
            </c:spPr>
            <c:extLst>
              <c:ext xmlns:c16="http://schemas.microsoft.com/office/drawing/2014/chart" uri="{C3380CC4-5D6E-409C-BE32-E72D297353CC}">
                <c16:uniqueId val="{00000004-1543-4A5C-9785-22DB76F6949E}"/>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1543-4A5C-9785-22DB76F6949E}"/>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1543-4A5C-9785-22DB76F6949E}"/>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1543-4A5C-9785-22DB76F6949E}"/>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rgbClr val="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4D6F-4513-8A17-D6998105B1A3}"/>
              </c:ext>
            </c:extLst>
          </c:dPt>
          <c:dPt>
            <c:idx val="1"/>
            <c:invertIfNegative val="0"/>
            <c:bubble3D val="0"/>
            <c:spPr>
              <a:solidFill>
                <a:srgbClr val="002060"/>
              </a:solidFill>
              <a:ln>
                <a:noFill/>
              </a:ln>
              <a:effectLst/>
            </c:spPr>
            <c:extLst>
              <c:ext xmlns:c16="http://schemas.microsoft.com/office/drawing/2014/chart" uri="{C3380CC4-5D6E-409C-BE32-E72D297353CC}">
                <c16:uniqueId val="{00000003-4D6F-4513-8A17-D6998105B1A3}"/>
              </c:ext>
            </c:extLst>
          </c:dPt>
          <c:dPt>
            <c:idx val="2"/>
            <c:invertIfNegative val="0"/>
            <c:bubble3D val="0"/>
            <c:spPr>
              <a:solidFill>
                <a:srgbClr val="002060"/>
              </a:solidFill>
              <a:ln>
                <a:noFill/>
              </a:ln>
              <a:effectLst/>
            </c:spPr>
            <c:extLst>
              <c:ext xmlns:c16="http://schemas.microsoft.com/office/drawing/2014/chart" uri="{C3380CC4-5D6E-409C-BE32-E72D297353CC}">
                <c16:uniqueId val="{00000005-4D6F-4513-8A17-D6998105B1A3}"/>
              </c:ext>
            </c:extLst>
          </c:dPt>
          <c:dPt>
            <c:idx val="3"/>
            <c:invertIfNegative val="0"/>
            <c:bubble3D val="0"/>
            <c:spPr>
              <a:solidFill>
                <a:srgbClr val="002060"/>
              </a:solidFill>
              <a:ln>
                <a:noFill/>
              </a:ln>
              <a:effectLst/>
            </c:spPr>
            <c:extLst>
              <c:ext xmlns:c16="http://schemas.microsoft.com/office/drawing/2014/chart" uri="{C3380CC4-5D6E-409C-BE32-E72D297353CC}">
                <c16:uniqueId val="{00000007-4D6F-4513-8A17-D6998105B1A3}"/>
              </c:ext>
            </c:extLst>
          </c:dPt>
          <c:dPt>
            <c:idx val="4"/>
            <c:invertIfNegative val="0"/>
            <c:bubble3D val="0"/>
            <c:spPr>
              <a:solidFill>
                <a:srgbClr val="002060"/>
              </a:solidFill>
              <a:ln>
                <a:noFill/>
              </a:ln>
              <a:effectLst/>
            </c:spPr>
            <c:extLst>
              <c:ext xmlns:c16="http://schemas.microsoft.com/office/drawing/2014/chart" uri="{C3380CC4-5D6E-409C-BE32-E72D297353CC}">
                <c16:uniqueId val="{00000009-4D6F-4513-8A17-D6998105B1A3}"/>
              </c:ext>
            </c:extLst>
          </c:dPt>
          <c:dPt>
            <c:idx val="5"/>
            <c:invertIfNegative val="0"/>
            <c:bubble3D val="0"/>
            <c:spPr>
              <a:solidFill>
                <a:srgbClr val="002060"/>
              </a:solidFill>
              <a:ln>
                <a:noFill/>
              </a:ln>
              <a:effectLst/>
            </c:spPr>
            <c:extLst>
              <c:ext xmlns:c16="http://schemas.microsoft.com/office/drawing/2014/chart" uri="{C3380CC4-5D6E-409C-BE32-E72D297353CC}">
                <c16:uniqueId val="{0000000B-4D6F-4513-8A17-D6998105B1A3}"/>
              </c:ext>
            </c:extLst>
          </c:dPt>
          <c:dPt>
            <c:idx val="6"/>
            <c:invertIfNegative val="0"/>
            <c:bubble3D val="0"/>
            <c:spPr>
              <a:solidFill>
                <a:srgbClr val="002060"/>
              </a:solidFill>
              <a:ln>
                <a:noFill/>
              </a:ln>
              <a:effectLst/>
            </c:spPr>
            <c:extLst>
              <c:ext xmlns:c16="http://schemas.microsoft.com/office/drawing/2014/chart" uri="{C3380CC4-5D6E-409C-BE32-E72D297353CC}">
                <c16:uniqueId val="{0000000D-4D6F-4513-8A17-D6998105B1A3}"/>
              </c:ext>
            </c:extLst>
          </c:dPt>
          <c:dPt>
            <c:idx val="7"/>
            <c:invertIfNegative val="0"/>
            <c:bubble3D val="0"/>
            <c:spPr>
              <a:solidFill>
                <a:srgbClr val="002060"/>
              </a:solidFill>
              <a:ln>
                <a:noFill/>
              </a:ln>
              <a:effectLst/>
            </c:spPr>
            <c:extLst>
              <c:ext xmlns:c16="http://schemas.microsoft.com/office/drawing/2014/chart" uri="{C3380CC4-5D6E-409C-BE32-E72D297353CC}">
                <c16:uniqueId val="{0000000F-4D6F-4513-8A17-D6998105B1A3}"/>
              </c:ext>
            </c:extLst>
          </c:dPt>
          <c:dPt>
            <c:idx val="8"/>
            <c:invertIfNegative val="0"/>
            <c:bubble3D val="0"/>
            <c:spPr>
              <a:solidFill>
                <a:srgbClr val="002060"/>
              </a:solidFill>
              <a:ln>
                <a:noFill/>
              </a:ln>
              <a:effectLst/>
            </c:spPr>
            <c:extLst>
              <c:ext xmlns:c16="http://schemas.microsoft.com/office/drawing/2014/chart" uri="{C3380CC4-5D6E-409C-BE32-E72D297353CC}">
                <c16:uniqueId val="{00000011-4D6F-4513-8A17-D6998105B1A3}"/>
              </c:ext>
            </c:extLst>
          </c:dPt>
          <c:dPt>
            <c:idx val="9"/>
            <c:invertIfNegative val="0"/>
            <c:bubble3D val="0"/>
            <c:spPr>
              <a:solidFill>
                <a:srgbClr val="00B0F0"/>
              </a:solidFill>
              <a:ln>
                <a:noFill/>
              </a:ln>
              <a:effectLst/>
            </c:spPr>
            <c:extLst>
              <c:ext xmlns:c16="http://schemas.microsoft.com/office/drawing/2014/chart" uri="{C3380CC4-5D6E-409C-BE32-E72D297353CC}">
                <c16:uniqueId val="{00000013-4D6F-4513-8A17-D6998105B1A3}"/>
              </c:ext>
            </c:extLst>
          </c:dPt>
          <c:dPt>
            <c:idx val="10"/>
            <c:invertIfNegative val="0"/>
            <c:bubble3D val="0"/>
            <c:spPr>
              <a:solidFill>
                <a:srgbClr val="002060"/>
              </a:solidFill>
              <a:ln>
                <a:noFill/>
              </a:ln>
              <a:effectLst/>
            </c:spPr>
            <c:extLst>
              <c:ext xmlns:c16="http://schemas.microsoft.com/office/drawing/2014/chart" uri="{C3380CC4-5D6E-409C-BE32-E72D297353CC}">
                <c16:uniqueId val="{00000015-4D6F-4513-8A17-D6998105B1A3}"/>
              </c:ext>
            </c:extLst>
          </c:dPt>
          <c:dPt>
            <c:idx val="11"/>
            <c:invertIfNegative val="0"/>
            <c:bubble3D val="0"/>
            <c:spPr>
              <a:solidFill>
                <a:srgbClr val="002060"/>
              </a:solidFill>
              <a:ln>
                <a:noFill/>
              </a:ln>
              <a:effectLst/>
            </c:spPr>
            <c:extLst>
              <c:ext xmlns:c16="http://schemas.microsoft.com/office/drawing/2014/chart" uri="{C3380CC4-5D6E-409C-BE32-E72D297353CC}">
                <c16:uniqueId val="{00000017-4D6F-4513-8A17-D6998105B1A3}"/>
              </c:ext>
            </c:extLst>
          </c:dPt>
          <c:dPt>
            <c:idx val="12"/>
            <c:invertIfNegative val="0"/>
            <c:bubble3D val="0"/>
            <c:spPr>
              <a:solidFill>
                <a:srgbClr val="002060"/>
              </a:solidFill>
              <a:ln>
                <a:noFill/>
              </a:ln>
              <a:effectLst/>
            </c:spPr>
            <c:extLst>
              <c:ext xmlns:c16="http://schemas.microsoft.com/office/drawing/2014/chart" uri="{C3380CC4-5D6E-409C-BE32-E72D297353CC}">
                <c16:uniqueId val="{00000019-4D6F-4513-8A17-D6998105B1A3}"/>
              </c:ext>
            </c:extLst>
          </c:dPt>
          <c:dPt>
            <c:idx val="13"/>
            <c:invertIfNegative val="0"/>
            <c:bubble3D val="0"/>
            <c:spPr>
              <a:solidFill>
                <a:srgbClr val="002060"/>
              </a:solidFill>
              <a:ln>
                <a:noFill/>
              </a:ln>
              <a:effectLst/>
            </c:spPr>
            <c:extLst>
              <c:ext xmlns:c16="http://schemas.microsoft.com/office/drawing/2014/chart" uri="{C3380CC4-5D6E-409C-BE32-E72D297353CC}">
                <c16:uniqueId val="{0000001B-4D6F-4513-8A17-D6998105B1A3}"/>
              </c:ext>
            </c:extLst>
          </c:dPt>
          <c:dPt>
            <c:idx val="14"/>
            <c:invertIfNegative val="0"/>
            <c:bubble3D val="0"/>
            <c:spPr>
              <a:solidFill>
                <a:srgbClr val="FFC000"/>
              </a:solidFill>
              <a:ln>
                <a:noFill/>
              </a:ln>
              <a:effectLst/>
            </c:spPr>
            <c:extLst>
              <c:ext xmlns:c16="http://schemas.microsoft.com/office/drawing/2014/chart" uri="{C3380CC4-5D6E-409C-BE32-E72D297353CC}">
                <c16:uniqueId val="{0000001D-4D6F-4513-8A17-D6998105B1A3}"/>
              </c:ext>
            </c:extLst>
          </c:dPt>
          <c:dPt>
            <c:idx val="15"/>
            <c:invertIfNegative val="0"/>
            <c:bubble3D val="0"/>
            <c:spPr>
              <a:solidFill>
                <a:srgbClr val="002060"/>
              </a:solidFill>
              <a:ln>
                <a:noFill/>
              </a:ln>
              <a:effectLst/>
            </c:spPr>
            <c:extLst>
              <c:ext xmlns:c16="http://schemas.microsoft.com/office/drawing/2014/chart" uri="{C3380CC4-5D6E-409C-BE32-E72D297353CC}">
                <c16:uniqueId val="{0000001F-4D6F-4513-8A17-D6998105B1A3}"/>
              </c:ext>
            </c:extLst>
          </c:dPt>
          <c:dPt>
            <c:idx val="16"/>
            <c:invertIfNegative val="0"/>
            <c:bubble3D val="0"/>
            <c:spPr>
              <a:solidFill>
                <a:srgbClr val="002060"/>
              </a:solidFill>
              <a:ln>
                <a:noFill/>
              </a:ln>
              <a:effectLst/>
            </c:spPr>
            <c:extLst>
              <c:ext xmlns:c16="http://schemas.microsoft.com/office/drawing/2014/chart" uri="{C3380CC4-5D6E-409C-BE32-E72D297353CC}">
                <c16:uniqueId val="{00000021-4D6F-4513-8A17-D6998105B1A3}"/>
              </c:ext>
            </c:extLst>
          </c:dPt>
          <c:dPt>
            <c:idx val="17"/>
            <c:invertIfNegative val="0"/>
            <c:bubble3D val="0"/>
            <c:spPr>
              <a:solidFill>
                <a:srgbClr val="002060"/>
              </a:solidFill>
              <a:ln>
                <a:noFill/>
              </a:ln>
              <a:effectLst/>
            </c:spPr>
            <c:extLst>
              <c:ext xmlns:c16="http://schemas.microsoft.com/office/drawing/2014/chart" uri="{C3380CC4-5D6E-409C-BE32-E72D297353CC}">
                <c16:uniqueId val="{00000023-4D6F-4513-8A17-D6998105B1A3}"/>
              </c:ext>
            </c:extLst>
          </c:dPt>
          <c:dPt>
            <c:idx val="18"/>
            <c:invertIfNegative val="0"/>
            <c:bubble3D val="0"/>
            <c:spPr>
              <a:solidFill>
                <a:srgbClr val="002060"/>
              </a:solidFill>
              <a:ln>
                <a:noFill/>
              </a:ln>
              <a:effectLst/>
            </c:spPr>
            <c:extLst>
              <c:ext xmlns:c16="http://schemas.microsoft.com/office/drawing/2014/chart" uri="{C3380CC4-5D6E-409C-BE32-E72D297353CC}">
                <c16:uniqueId val="{00000025-4D6F-4513-8A17-D6998105B1A3}"/>
              </c:ext>
            </c:extLst>
          </c:dPt>
          <c:dPt>
            <c:idx val="19"/>
            <c:invertIfNegative val="0"/>
            <c:bubble3D val="0"/>
            <c:spPr>
              <a:solidFill>
                <a:srgbClr val="002060"/>
              </a:solidFill>
              <a:ln>
                <a:noFill/>
              </a:ln>
              <a:effectLst/>
            </c:spPr>
            <c:extLst>
              <c:ext xmlns:c16="http://schemas.microsoft.com/office/drawing/2014/chart" uri="{C3380CC4-5D6E-409C-BE32-E72D297353CC}">
                <c16:uniqueId val="{00000027-4D6F-4513-8A17-D6998105B1A3}"/>
              </c:ext>
            </c:extLst>
          </c:dPt>
          <c:dPt>
            <c:idx val="20"/>
            <c:invertIfNegative val="0"/>
            <c:bubble3D val="0"/>
            <c:spPr>
              <a:solidFill>
                <a:srgbClr val="002060"/>
              </a:solidFill>
              <a:ln>
                <a:noFill/>
              </a:ln>
              <a:effectLst/>
            </c:spPr>
            <c:extLst>
              <c:ext xmlns:c16="http://schemas.microsoft.com/office/drawing/2014/chart" uri="{C3380CC4-5D6E-409C-BE32-E72D297353CC}">
                <c16:uniqueId val="{00000029-4D6F-4513-8A17-D6998105B1A3}"/>
              </c:ext>
            </c:extLst>
          </c:dPt>
          <c:dPt>
            <c:idx val="22"/>
            <c:invertIfNegative val="0"/>
            <c:bubble3D val="0"/>
            <c:spPr>
              <a:solidFill>
                <a:srgbClr val="002060"/>
              </a:solidFill>
              <a:ln>
                <a:noFill/>
              </a:ln>
              <a:effectLst/>
            </c:spPr>
            <c:extLst>
              <c:ext xmlns:c16="http://schemas.microsoft.com/office/drawing/2014/chart" uri="{C3380CC4-5D6E-409C-BE32-E72D297353CC}">
                <c16:uniqueId val="{0000002B-4D6F-4513-8A17-D6998105B1A3}"/>
              </c:ext>
            </c:extLst>
          </c:dPt>
          <c:dPt>
            <c:idx val="24"/>
            <c:invertIfNegative val="0"/>
            <c:bubble3D val="0"/>
            <c:spPr>
              <a:solidFill>
                <a:srgbClr val="002060"/>
              </a:solidFill>
              <a:ln>
                <a:noFill/>
              </a:ln>
              <a:effectLst/>
            </c:spPr>
            <c:extLst>
              <c:ext xmlns:c16="http://schemas.microsoft.com/office/drawing/2014/chart" uri="{C3380CC4-5D6E-409C-BE32-E72D297353CC}">
                <c16:uniqueId val="{0000002D-4D6F-4513-8A17-D6998105B1A3}"/>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4D6F-4513-8A17-D6998105B1A3}"/>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4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EB98-4C9E-B5F4-465A75501609}"/>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EB98-4C9E-B5F4-465A75501609}"/>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0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75.900000000000006</c:v>
                </c:pt>
                <c:pt idx="1">
                  <c:v>82.3</c:v>
                </c:pt>
                <c:pt idx="2">
                  <c:v>49.7</c:v>
                </c:pt>
                <c:pt idx="3">
                  <c:v>63</c:v>
                </c:pt>
              </c:numCache>
            </c:numRef>
          </c:val>
          <c:extLst>
            <c:ext xmlns:c16="http://schemas.microsoft.com/office/drawing/2014/chart" uri="{C3380CC4-5D6E-409C-BE32-E72D297353CC}">
              <c16:uniqueId val="{00000000-A8E8-494B-A4C1-F42CF48DAD0B}"/>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75.400000000000006</c:v>
                </c:pt>
                <c:pt idx="1">
                  <c:v>82.5</c:v>
                </c:pt>
                <c:pt idx="2">
                  <c:v>37.5</c:v>
                </c:pt>
                <c:pt idx="3">
                  <c:v>43.9</c:v>
                </c:pt>
              </c:numCache>
            </c:numRef>
          </c:val>
          <c:extLst>
            <c:ext xmlns:c16="http://schemas.microsoft.com/office/drawing/2014/chart" uri="{C3380CC4-5D6E-409C-BE32-E72D297353CC}">
              <c16:uniqueId val="{00000001-A8E8-494B-A4C1-F42CF48DAD0B}"/>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74.400000000000006</c:v>
                </c:pt>
                <c:pt idx="1">
                  <c:v>83.1</c:v>
                </c:pt>
                <c:pt idx="2">
                  <c:v>48.5</c:v>
                </c:pt>
                <c:pt idx="3">
                  <c:v>47.7</c:v>
                </c:pt>
              </c:numCache>
            </c:numRef>
          </c:val>
          <c:extLst>
            <c:ext xmlns:c16="http://schemas.microsoft.com/office/drawing/2014/chart" uri="{C3380CC4-5D6E-409C-BE32-E72D297353CC}">
              <c16:uniqueId val="{00000002-A8E8-494B-A4C1-F42CF48DAD0B}"/>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74.8</c:v>
                </c:pt>
                <c:pt idx="1">
                  <c:v>82.9</c:v>
                </c:pt>
                <c:pt idx="2">
                  <c:v>53.5</c:v>
                </c:pt>
                <c:pt idx="3">
                  <c:v>43.2</c:v>
                </c:pt>
              </c:numCache>
            </c:numRef>
          </c:val>
          <c:extLst>
            <c:ext xmlns:c16="http://schemas.microsoft.com/office/drawing/2014/chart" uri="{C3380CC4-5D6E-409C-BE32-E72D297353CC}">
              <c16:uniqueId val="{00000003-A8E8-494B-A4C1-F42CF48DAD0B}"/>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1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0"/>
        <c:spPr>
          <a:solidFill>
            <a:schemeClr val="accent3"/>
          </a:solidFill>
          <a:ln>
            <a:noFill/>
          </a:ln>
          <a:effectLst/>
        </c:spPr>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spPr>
          <a:solidFill>
            <a:schemeClr val="accent3"/>
          </a:solidFill>
          <a:ln>
            <a:noFill/>
          </a:ln>
          <a:effectLst/>
        </c:spPr>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spPr>
          <a:solidFill>
            <a:schemeClr val="accent3"/>
          </a:solidFill>
          <a:ln>
            <a:noFill/>
          </a:ln>
          <a:effectLst/>
        </c:spPr>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spPr>
          <a:solidFill>
            <a:schemeClr val="accent3"/>
          </a:solidFill>
          <a:ln>
            <a:noFill/>
          </a:ln>
          <a:effectLst/>
        </c:spPr>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spPr>
          <a:solidFill>
            <a:schemeClr val="accent3"/>
          </a:solidFill>
          <a:ln>
            <a:noFill/>
          </a:ln>
          <a:effectLst/>
        </c:spPr>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spPr>
          <a:solidFill>
            <a:schemeClr val="accent3"/>
          </a:solidFill>
          <a:ln>
            <a:noFill/>
          </a:ln>
          <a:effectLst/>
        </c:spPr>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spPr>
          <a:solidFill>
            <a:schemeClr val="accent3"/>
          </a:solidFill>
          <a:ln>
            <a:noFill/>
          </a:ln>
          <a:effectLst/>
        </c:spPr>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6F78-43B2-9084-1187D7EE4775}"/>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6F78-43B2-9084-1187D7EE4775}"/>
            </c:ext>
          </c:extLst>
        </c:ser>
        <c:ser>
          <c:idx val="2"/>
          <c:order val="2"/>
          <c:tx>
            <c:strRef>
              <c:f>Pivot!$D$3:$D$4</c:f>
              <c:strCache>
                <c:ptCount val="1"/>
                <c:pt idx="0">
                  <c:v>Kvinesdal</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6F78-43B2-9084-1187D7EE4775}"/>
              </c:ext>
            </c:extLst>
          </c:dPt>
          <c:dPt>
            <c:idx val="1"/>
            <c:invertIfNegative val="0"/>
            <c:bubble3D val="0"/>
            <c:extLst>
              <c:ext xmlns:c16="http://schemas.microsoft.com/office/drawing/2014/chart" uri="{C3380CC4-5D6E-409C-BE32-E72D297353CC}">
                <c16:uniqueId val="{00000003-6F78-43B2-9084-1187D7EE4775}"/>
              </c:ext>
            </c:extLst>
          </c:dPt>
          <c:dPt>
            <c:idx val="2"/>
            <c:invertIfNegative val="0"/>
            <c:bubble3D val="0"/>
            <c:extLst>
              <c:ext xmlns:c16="http://schemas.microsoft.com/office/drawing/2014/chart" uri="{C3380CC4-5D6E-409C-BE32-E72D297353CC}">
                <c16:uniqueId val="{00000004-6F78-43B2-9084-1187D7EE4775}"/>
              </c:ext>
            </c:extLst>
          </c:dPt>
          <c:dPt>
            <c:idx val="3"/>
            <c:invertIfNegative val="0"/>
            <c:bubble3D val="0"/>
            <c:extLst>
              <c:ext xmlns:c16="http://schemas.microsoft.com/office/drawing/2014/chart" uri="{C3380CC4-5D6E-409C-BE32-E72D297353CC}">
                <c16:uniqueId val="{00000005-6F78-43B2-9084-1187D7EE4775}"/>
              </c:ext>
            </c:extLst>
          </c:dPt>
          <c:dPt>
            <c:idx val="4"/>
            <c:invertIfNegative val="0"/>
            <c:bubble3D val="0"/>
            <c:extLst>
              <c:ext xmlns:c16="http://schemas.microsoft.com/office/drawing/2014/chart" uri="{C3380CC4-5D6E-409C-BE32-E72D297353CC}">
                <c16:uniqueId val="{00000006-6F78-43B2-9084-1187D7EE4775}"/>
              </c:ext>
            </c:extLst>
          </c:dPt>
          <c:dPt>
            <c:idx val="5"/>
            <c:invertIfNegative val="0"/>
            <c:bubble3D val="0"/>
            <c:extLst>
              <c:ext xmlns:c16="http://schemas.microsoft.com/office/drawing/2014/chart" uri="{C3380CC4-5D6E-409C-BE32-E72D297353CC}">
                <c16:uniqueId val="{00000007-6F78-43B2-9084-1187D7EE4775}"/>
              </c:ext>
            </c:extLst>
          </c:dPt>
          <c:dPt>
            <c:idx val="6"/>
            <c:invertIfNegative val="0"/>
            <c:bubble3D val="0"/>
            <c:extLst>
              <c:ext xmlns:c16="http://schemas.microsoft.com/office/drawing/2014/chart" uri="{C3380CC4-5D6E-409C-BE32-E72D297353CC}">
                <c16:uniqueId val="{00000008-6F78-43B2-9084-1187D7EE4775}"/>
              </c:ext>
            </c:extLst>
          </c:dPt>
          <c:dPt>
            <c:idx val="7"/>
            <c:invertIfNegative val="0"/>
            <c:bubble3D val="0"/>
            <c:extLst>
              <c:ext xmlns:c16="http://schemas.microsoft.com/office/drawing/2014/chart" uri="{C3380CC4-5D6E-409C-BE32-E72D297353CC}">
                <c16:uniqueId val="{00000009-6F78-43B2-9084-1187D7EE4775}"/>
              </c:ext>
            </c:extLst>
          </c:dPt>
          <c:dPt>
            <c:idx val="8"/>
            <c:invertIfNegative val="0"/>
            <c:bubble3D val="0"/>
            <c:extLst>
              <c:ext xmlns:c16="http://schemas.microsoft.com/office/drawing/2014/chart" uri="{C3380CC4-5D6E-409C-BE32-E72D297353CC}">
                <c16:uniqueId val="{0000000A-6F78-43B2-9084-1187D7EE4775}"/>
              </c:ext>
            </c:extLst>
          </c:dPt>
          <c:dPt>
            <c:idx val="9"/>
            <c:invertIfNegative val="0"/>
            <c:bubble3D val="0"/>
            <c:extLst>
              <c:ext xmlns:c16="http://schemas.microsoft.com/office/drawing/2014/chart" uri="{C3380CC4-5D6E-409C-BE32-E72D297353CC}">
                <c16:uniqueId val="{0000000B-6F78-43B2-9084-1187D7EE4775}"/>
              </c:ext>
            </c:extLst>
          </c:dPt>
          <c:dPt>
            <c:idx val="10"/>
            <c:invertIfNegative val="0"/>
            <c:bubble3D val="0"/>
            <c:extLst>
              <c:ext xmlns:c16="http://schemas.microsoft.com/office/drawing/2014/chart" uri="{C3380CC4-5D6E-409C-BE32-E72D297353CC}">
                <c16:uniqueId val="{0000000C-6F78-43B2-9084-1187D7EE4775}"/>
              </c:ext>
            </c:extLst>
          </c:dPt>
          <c:dLbls>
            <c:dLbl>
              <c:idx val="0"/>
              <c:layout>
                <c:manualLayout>
                  <c:x val="7.9782990266475187E-3"/>
                  <c:y val="-3.00842287339448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78-43B2-9084-1187D7EE4775}"/>
                </c:ext>
              </c:extLst>
            </c:dLbl>
            <c:dLbl>
              <c:idx val="1"/>
              <c:layout>
                <c:manualLayout>
                  <c:x val="1.276527844263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78-43B2-9084-1187D7EE4775}"/>
                </c:ext>
              </c:extLst>
            </c:dLbl>
            <c:dLbl>
              <c:idx val="2"/>
              <c:layout>
                <c:manualLayout>
                  <c:x val="1.436093824796553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F78-43B2-9084-1187D7EE4775}"/>
                </c:ext>
              </c:extLst>
            </c:dLbl>
            <c:dLbl>
              <c:idx val="3"/>
              <c:layout>
                <c:manualLayout>
                  <c:x val="1.436093824796553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F78-43B2-9084-1187D7EE4775}"/>
                </c:ext>
              </c:extLst>
            </c:dLbl>
            <c:dLbl>
              <c:idx val="4"/>
              <c:layout>
                <c:manualLayout>
                  <c:x val="1.116961863730652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78-43B2-9084-1187D7EE4775}"/>
                </c:ext>
              </c:extLst>
            </c:dLbl>
            <c:dLbl>
              <c:idx val="5"/>
              <c:layout>
                <c:manualLayout>
                  <c:x val="1.27652784426360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78-43B2-9084-1187D7EE4775}"/>
                </c:ext>
              </c:extLst>
            </c:dLbl>
            <c:dLbl>
              <c:idx val="6"/>
              <c:layout>
                <c:manualLayout>
                  <c:x val="1.436093824796553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F78-43B2-9084-1187D7EE4775}"/>
                </c:ext>
              </c:extLst>
            </c:dLbl>
            <c:dLbl>
              <c:idx val="7"/>
              <c:layout>
                <c:manualLayout>
                  <c:x val="1.595659805329491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F78-43B2-9084-1187D7EE4775}"/>
                </c:ext>
              </c:extLst>
            </c:dLbl>
            <c:dLbl>
              <c:idx val="8"/>
              <c:layout>
                <c:manualLayout>
                  <c:x val="1.9147917663954045E-2"/>
                  <c:y val="6.016845746788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F78-43B2-9084-1187D7EE4775}"/>
                </c:ext>
              </c:extLst>
            </c:dLbl>
            <c:dLbl>
              <c:idx val="9"/>
              <c:layout>
                <c:manualLayout>
                  <c:x val="1.4360938247965534E-2"/>
                  <c:y val="-6.016845746788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F78-43B2-9084-1187D7EE4775}"/>
                </c:ext>
              </c:extLst>
            </c:dLbl>
            <c:dLbl>
              <c:idx val="10"/>
              <c:layout>
                <c:manualLayout>
                  <c:x val="1.2921035305584274E-2"/>
                  <c:y val="-1.1977185818729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F78-43B2-9084-1187D7EE4775}"/>
                </c:ext>
              </c:extLst>
            </c:dLbl>
            <c:dLbl>
              <c:idx val="11"/>
              <c:layout>
                <c:manualLayout>
                  <c:x val="1.2921035305584274E-2"/>
                  <c:y val="5.98859290936447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F78-43B2-9084-1187D7EE477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8.3000000000000004E-2</c:v>
                </c:pt>
                <c:pt idx="1">
                  <c:v>8.5000000000000006E-2</c:v>
                </c:pt>
                <c:pt idx="2">
                  <c:v>8.5999999999999993E-2</c:v>
                </c:pt>
                <c:pt idx="3">
                  <c:v>8.900000000000001E-2</c:v>
                </c:pt>
                <c:pt idx="4">
                  <c:v>0.09</c:v>
                </c:pt>
                <c:pt idx="5">
                  <c:v>9.3000000000000013E-2</c:v>
                </c:pt>
                <c:pt idx="6">
                  <c:v>9.4E-2</c:v>
                </c:pt>
                <c:pt idx="7">
                  <c:v>0.1</c:v>
                </c:pt>
                <c:pt idx="8">
                  <c:v>0.10300000000000001</c:v>
                </c:pt>
                <c:pt idx="9">
                  <c:v>9.5000000000000001E-2</c:v>
                </c:pt>
                <c:pt idx="10">
                  <c:v>9.0999999999999998E-2</c:v>
                </c:pt>
                <c:pt idx="11">
                  <c:v>0.09</c:v>
                </c:pt>
                <c:pt idx="12">
                  <c:v>0.106</c:v>
                </c:pt>
              </c:numCache>
            </c:numRef>
          </c:val>
          <c:extLst>
            <c:ext xmlns:c16="http://schemas.microsoft.com/office/drawing/2014/chart" uri="{C3380CC4-5D6E-409C-BE32-E72D297353CC}">
              <c16:uniqueId val="{0000000D-6F78-43B2-9084-1187D7EE4775}"/>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8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68</c:v>
                </c:pt>
                <c:pt idx="1">
                  <c:v>78</c:v>
                </c:pt>
                <c:pt idx="2">
                  <c:v>61</c:v>
                </c:pt>
                <c:pt idx="3">
                  <c:v>73</c:v>
                </c:pt>
                <c:pt idx="4">
                  <c:v>73</c:v>
                </c:pt>
                <c:pt idx="5">
                  <c:v>75</c:v>
                </c:pt>
                <c:pt idx="6">
                  <c:v>81</c:v>
                </c:pt>
                <c:pt idx="7">
                  <c:v>67</c:v>
                </c:pt>
                <c:pt idx="8">
                  <c:v>81</c:v>
                </c:pt>
                <c:pt idx="9">
                  <c:v>62</c:v>
                </c:pt>
                <c:pt idx="10">
                  <c:v>65</c:v>
                </c:pt>
                <c:pt idx="11">
                  <c:v>72</c:v>
                </c:pt>
                <c:pt idx="12">
                  <c:v>74</c:v>
                </c:pt>
                <c:pt idx="13">
                  <c:v>82</c:v>
                </c:pt>
                <c:pt idx="14">
                  <c:v>84</c:v>
                </c:pt>
                <c:pt idx="15">
                  <c:v>70</c:v>
                </c:pt>
                <c:pt idx="16">
                  <c:v>95</c:v>
                </c:pt>
                <c:pt idx="17">
                  <c:v>70</c:v>
                </c:pt>
                <c:pt idx="18">
                  <c:v>63</c:v>
                </c:pt>
                <c:pt idx="19">
                  <c:v>77</c:v>
                </c:pt>
                <c:pt idx="20">
                  <c:v>76</c:v>
                </c:pt>
                <c:pt idx="21">
                  <c:v>59</c:v>
                </c:pt>
                <c:pt idx="22">
                  <c:v>73</c:v>
                </c:pt>
                <c:pt idx="23">
                  <c:v>63</c:v>
                </c:pt>
              </c:numCache>
            </c:numRef>
          </c:val>
          <c:smooth val="0"/>
          <c:extLst>
            <c:ext xmlns:c16="http://schemas.microsoft.com/office/drawing/2014/chart" uri="{C3380CC4-5D6E-409C-BE32-E72D297353CC}">
              <c16:uniqueId val="{00000000-E3AB-4836-A8E7-497E26DE858D}"/>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6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53</c:v>
                </c:pt>
                <c:pt idx="1">
                  <c:v>70</c:v>
                </c:pt>
                <c:pt idx="2">
                  <c:v>55</c:v>
                </c:pt>
                <c:pt idx="3">
                  <c:v>45</c:v>
                </c:pt>
                <c:pt idx="4">
                  <c:v>56</c:v>
                </c:pt>
                <c:pt idx="5">
                  <c:v>60</c:v>
                </c:pt>
                <c:pt idx="6">
                  <c:v>74</c:v>
                </c:pt>
                <c:pt idx="7">
                  <c:v>70</c:v>
                </c:pt>
                <c:pt idx="8">
                  <c:v>79</c:v>
                </c:pt>
                <c:pt idx="9">
                  <c:v>83</c:v>
                </c:pt>
                <c:pt idx="10">
                  <c:v>82</c:v>
                </c:pt>
                <c:pt idx="11">
                  <c:v>77</c:v>
                </c:pt>
                <c:pt idx="12">
                  <c:v>81</c:v>
                </c:pt>
                <c:pt idx="13">
                  <c:v>76</c:v>
                </c:pt>
                <c:pt idx="14">
                  <c:v>75</c:v>
                </c:pt>
                <c:pt idx="15">
                  <c:v>79</c:v>
                </c:pt>
                <c:pt idx="16">
                  <c:v>79</c:v>
                </c:pt>
                <c:pt idx="17">
                  <c:v>91.7</c:v>
                </c:pt>
                <c:pt idx="19">
                  <c:v>81</c:v>
                </c:pt>
                <c:pt idx="20">
                  <c:v>85</c:v>
                </c:pt>
                <c:pt idx="21">
                  <c:v>77</c:v>
                </c:pt>
                <c:pt idx="22">
                  <c:v>88</c:v>
                </c:pt>
                <c:pt idx="23">
                  <c:v>78</c:v>
                </c:pt>
              </c:numCache>
            </c:numRef>
          </c:val>
          <c:extLst>
            <c:ext xmlns:c16="http://schemas.microsoft.com/office/drawing/2014/chart" uri="{C3380CC4-5D6E-409C-BE32-E72D297353CC}">
              <c16:uniqueId val="{00000000-F646-42BC-981A-C25239085821}"/>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7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2.2000000000000002</c:v>
                </c:pt>
                <c:pt idx="1">
                  <c:v>1.2</c:v>
                </c:pt>
                <c:pt idx="2">
                  <c:v>1.8</c:v>
                </c:pt>
                <c:pt idx="3">
                  <c:v>2.5</c:v>
                </c:pt>
                <c:pt idx="4">
                  <c:v>0.9</c:v>
                </c:pt>
                <c:pt idx="5">
                  <c:v>1.425531914893617</c:v>
                </c:pt>
                <c:pt idx="6">
                  <c:v>0.8</c:v>
                </c:pt>
                <c:pt idx="7">
                  <c:v>1.1162790697674418</c:v>
                </c:pt>
                <c:pt idx="8">
                  <c:v>1.2758620689655173</c:v>
                </c:pt>
                <c:pt idx="9">
                  <c:v>0.61904761904761907</c:v>
                </c:pt>
                <c:pt idx="10">
                  <c:v>0.8</c:v>
                </c:pt>
                <c:pt idx="11">
                  <c:v>0.9</c:v>
                </c:pt>
                <c:pt idx="13">
                  <c:v>0.3</c:v>
                </c:pt>
                <c:pt idx="14">
                  <c:v>0.8</c:v>
                </c:pt>
                <c:pt idx="15">
                  <c:v>0.8</c:v>
                </c:pt>
                <c:pt idx="17">
                  <c:v>0.6</c:v>
                </c:pt>
                <c:pt idx="19">
                  <c:v>0.6</c:v>
                </c:pt>
                <c:pt idx="20">
                  <c:v>0.8</c:v>
                </c:pt>
                <c:pt idx="21">
                  <c:v>1</c:v>
                </c:pt>
                <c:pt idx="22">
                  <c:v>0.3</c:v>
                </c:pt>
                <c:pt idx="23">
                  <c:v>0.8</c:v>
                </c:pt>
              </c:numCache>
            </c:numRef>
          </c:val>
          <c:extLst>
            <c:ext xmlns:c16="http://schemas.microsoft.com/office/drawing/2014/chart" uri="{C3380CC4-5D6E-409C-BE32-E72D297353CC}">
              <c16:uniqueId val="{00000000-AB4C-42E7-B59C-2F323E24100E}"/>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103</cx:pt>
          <cx:pt idx="1">0</cx:pt>
          <cx:pt idx="2">360</cx:pt>
          <cx:pt idx="3">32</cx:pt>
          <cx:pt idx="4">223</cx:pt>
          <cx:pt idx="5">224</cx:pt>
          <cx:pt idx="6">34</cx:pt>
          <cx:pt idx="7">55</cx:pt>
          <cx:pt idx="8">21</cx:pt>
          <cx:pt idx="9">34</cx:pt>
          <cx:pt idx="10">49</cx:pt>
          <cx:pt idx="11">41</cx:pt>
          <cx:pt idx="12">128</cx:pt>
          <cx:pt idx="13">215</cx:pt>
          <cx:pt idx="14">742</cx:pt>
          <cx:pt idx="15">70</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n-NO" sz="1200" noProof="0" dirty="0">
                <a:solidFill>
                  <a:schemeClr val="tx1"/>
                </a:solidFill>
              </a:rPr>
              <a:t> </a:t>
            </a:r>
            <a:r>
              <a:rPr lang="nb-NO" sz="1200" b="0" i="0" u="none" strike="noStrike" kern="1200" dirty="0">
                <a:solidFill>
                  <a:schemeClr val="tx1"/>
                </a:solidFill>
                <a:effectLst/>
                <a:latin typeface="+mn-lt"/>
                <a:ea typeface="+mn-ea"/>
                <a:cs typeface="+mn-cs"/>
              </a:rPr>
              <a:t>Gjennomsnittsalder Kvinesdal samlet for hele befolkningen: 42,0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a:t>
            </a:r>
            <a:r>
              <a:rPr lang="nb-NO" baseline="0"/>
              <a:t>til </a:t>
            </a:r>
            <a:r>
              <a:rPr lang="nb-NO"/>
              <a:t>2026</a:t>
            </a:r>
            <a:r>
              <a:rPr lang="nb-NO" baseline="0"/>
              <a:t>, </a:t>
            </a:r>
            <a:r>
              <a:rPr lang="nb-NO" baseline="0" dirty="0"/>
              <a:t>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 </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Standpunktkarakterer og eksamensresultater inngår i elevenes sluttvurdering og skal gi informasjon om elevenes kompetanse ved avslutningen av grunnopplæringen.</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651422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Kvinesdal</a:t>
            </a:r>
          </a:p>
        </p:txBody>
      </p:sp>
      <p:sp>
        <p:nvSpPr>
          <p:cNvPr id="3" name="Undertittel 2"/>
          <p:cNvSpPr>
            <a:spLocks noGrp="1"/>
          </p:cNvSpPr>
          <p:nvPr>
            <p:ph type="subTitle" idx="1"/>
          </p:nvPr>
        </p:nvSpPr>
        <p:spPr>
          <a:xfrm>
            <a:off x="1193800" y="3594627"/>
            <a:ext cx="7101114"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95" y="295899"/>
            <a:ext cx="608948" cy="761185"/>
          </a:xfrm>
          <a:prstGeom prst="rect">
            <a:avLst/>
          </a:prstGeom>
        </p:spPr>
      </p:pic>
      <p:sp>
        <p:nvSpPr>
          <p:cNvPr id="2" name="Tittel 1"/>
          <p:cNvSpPr>
            <a:spLocks noGrp="1"/>
          </p:cNvSpPr>
          <p:nvPr>
            <p:ph type="title"/>
          </p:nvPr>
        </p:nvSpPr>
        <p:spPr>
          <a:xfrm>
            <a:off x="1606477" y="333689"/>
            <a:ext cx="8064645" cy="685606"/>
          </a:xfrm>
        </p:spPr>
        <p:txBody>
          <a:bodyPr/>
          <a:lstStyle/>
          <a:p>
            <a:r>
              <a:rPr lang="nb-NO" sz="3200" dirty="0"/>
              <a:t>Kjappe fakta om Kvinesdal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3832469594"/>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962</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884</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15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78</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27</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98</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020371694"/>
              </p:ext>
            </p:extLst>
          </p:nvPr>
        </p:nvGraphicFramePr>
        <p:xfrm>
          <a:off x="748169" y="3843728"/>
          <a:ext cx="3986158" cy="2020735"/>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5 (503</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2 (253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nb-NO" sz="1200" dirty="0">
                          <a:solidFill>
                            <a:schemeClr val="tx1"/>
                          </a:solidFill>
                        </a:rPr>
                        <a:t>Flekkefjord, stud. sted Kvinesdal</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Tannklinikk</a:t>
                      </a:r>
                    </a:p>
                  </a:txBody>
                  <a:tcPr/>
                </a:tc>
                <a:tc>
                  <a:txBody>
                    <a:bodyPr/>
                    <a:lstStyle/>
                    <a:p>
                      <a:pPr algn="ctr"/>
                      <a:r>
                        <a:rPr lang="nb-NO" sz="1200" dirty="0">
                          <a:solidFill>
                            <a:schemeClr val="tx1"/>
                          </a:solidFill>
                        </a:rPr>
                        <a:t>Kvinesdal</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211</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3746695905"/>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Folketall</a:t>
                      </a:r>
                    </a:p>
                  </a:txBody>
                  <a:tcPr/>
                </a:tc>
                <a:tc>
                  <a:txBody>
                    <a:bodyPr/>
                    <a:lstStyle/>
                    <a:p>
                      <a:pPr algn="ctr"/>
                      <a:r>
                        <a:rPr lang="nb-NO" sz="1200" dirty="0"/>
                        <a:t>6 242</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49,4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55 %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41,1 - kvinner</a:t>
                      </a:r>
                      <a:r>
                        <a:rPr lang="nb-NO" sz="1200" dirty="0"/>
                        <a:t> 42,9 </a:t>
                      </a:r>
                    </a:p>
                  </a:txBody>
                  <a:tcPr/>
                </a:tc>
                <a:extLst>
                  <a:ext uri="{0D108BD9-81ED-4DB2-BD59-A6C34878D82A}">
                    <a16:rowId xmlns:a16="http://schemas.microsoft.com/office/drawing/2014/main" val="3931694125"/>
                  </a:ext>
                </a:extLst>
              </a:tr>
              <a:tr h="312707">
                <a:tc>
                  <a:txBody>
                    <a:bodyPr/>
                    <a:lstStyle/>
                    <a:p>
                      <a:r>
                        <a:rPr lang="nb-NO" sz="1200">
                          <a:solidFill>
                            <a:schemeClr val="tx1"/>
                          </a:solidFill>
                        </a:rPr>
                        <a:t>Forventet levealder</a:t>
                      </a:r>
                    </a:p>
                  </a:txBody>
                  <a:tcPr/>
                </a:tc>
                <a:tc>
                  <a:txBody>
                    <a:bodyPr/>
                    <a:lstStyle/>
                    <a:p>
                      <a:pPr algn="ctr"/>
                      <a:r>
                        <a:rPr lang="nb-NO" sz="1200" dirty="0">
                          <a:solidFill>
                            <a:schemeClr val="tx1"/>
                          </a:solidFill>
                        </a:rPr>
                        <a:t>menn 79,0 - kvinner 84,4</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solidFill>
                            <a:schemeClr val="tx1"/>
                          </a:solidFill>
                        </a:rPr>
                        <a:t>Personer per husholdning</a:t>
                      </a:r>
                      <a:endParaRPr lang="nb-NO" dirty="0">
                        <a:solidFill>
                          <a:schemeClr val="tx1"/>
                        </a:solidFill>
                      </a:endParaRPr>
                    </a:p>
                  </a:txBody>
                  <a:tcPr/>
                </a:tc>
                <a:tc>
                  <a:txBody>
                    <a:bodyPr/>
                    <a:lstStyle/>
                    <a:p>
                      <a:pPr lvl="0" algn="ctr">
                        <a:buNone/>
                      </a:pPr>
                      <a:r>
                        <a:rPr lang="nb-NO" sz="1200" b="0" u="none" strike="noStrike" noProof="0" dirty="0">
                          <a:solidFill>
                            <a:schemeClr val="tx1"/>
                          </a:solidFill>
                        </a:rPr>
                        <a:t>2,1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3966250877"/>
              </p:ext>
            </p:extLst>
          </p:nvPr>
        </p:nvGraphicFramePr>
        <p:xfrm>
          <a:off x="4992520" y="3843727"/>
          <a:ext cx="3986158" cy="2020733"/>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08604">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08604">
                <a:tc>
                  <a:txBody>
                    <a:bodyPr/>
                    <a:lstStyle/>
                    <a:p>
                      <a:r>
                        <a:rPr lang="nb-NO" sz="1200" dirty="0"/>
                        <a:t>Administrasjonssenter</a:t>
                      </a:r>
                    </a:p>
                  </a:txBody>
                  <a:tcPr/>
                </a:tc>
                <a:tc>
                  <a:txBody>
                    <a:bodyPr/>
                    <a:lstStyle/>
                    <a:p>
                      <a:pPr algn="ctr"/>
                      <a:r>
                        <a:rPr lang="nb-NO" sz="1200" dirty="0">
                          <a:solidFill>
                            <a:schemeClr val="tx1"/>
                          </a:solidFill>
                        </a:rPr>
                        <a:t>Liknes</a:t>
                      </a:r>
                    </a:p>
                  </a:txBody>
                  <a:tcPr/>
                </a:tc>
                <a:extLst>
                  <a:ext uri="{0D108BD9-81ED-4DB2-BD59-A6C34878D82A}">
                    <a16:rowId xmlns:a16="http://schemas.microsoft.com/office/drawing/2014/main" val="3696038960"/>
                  </a:ext>
                </a:extLst>
              </a:tr>
              <a:tr h="308604">
                <a:tc>
                  <a:txBody>
                    <a:bodyPr/>
                    <a:lstStyle/>
                    <a:p>
                      <a:r>
                        <a:rPr lang="nb-NO" sz="1200" dirty="0"/>
                        <a:t>Interkommunalt politisk</a:t>
                      </a:r>
                      <a:r>
                        <a:rPr lang="nb-NO" sz="1200" baseline="0" dirty="0"/>
                        <a:t> råd</a:t>
                      </a:r>
                      <a:endParaRPr lang="nb-NO" sz="1200" dirty="0"/>
                    </a:p>
                  </a:txBody>
                  <a:tcPr/>
                </a:tc>
                <a:tc>
                  <a:txBody>
                    <a:bodyPr/>
                    <a:lstStyle/>
                    <a:p>
                      <a:pPr algn="ctr"/>
                      <a:r>
                        <a:rPr lang="nb-NO" sz="1200" dirty="0"/>
                        <a:t>Lister</a:t>
                      </a:r>
                    </a:p>
                  </a:txBody>
                  <a:tcPr/>
                </a:tc>
                <a:extLst>
                  <a:ext uri="{0D108BD9-81ED-4DB2-BD59-A6C34878D82A}">
                    <a16:rowId xmlns:a16="http://schemas.microsoft.com/office/drawing/2014/main" val="291333389"/>
                  </a:ext>
                </a:extLst>
              </a:tr>
              <a:tr h="442672">
                <a:tc>
                  <a:txBody>
                    <a:bodyPr/>
                    <a:lstStyle/>
                    <a:p>
                      <a:r>
                        <a:rPr lang="nb-NO" sz="1200" dirty="0"/>
                        <a:t>Sentralitetsklasse</a:t>
                      </a:r>
                    </a:p>
                  </a:txBody>
                  <a:tcPr/>
                </a:tc>
                <a:tc>
                  <a:txBody>
                    <a:bodyPr/>
                    <a:lstStyle/>
                    <a:p>
                      <a:pPr algn="ctr"/>
                      <a:r>
                        <a:rPr lang="nb-NO" sz="1200" dirty="0"/>
                        <a:t>5</a:t>
                      </a:r>
                    </a:p>
                  </a:txBody>
                  <a:tcPr/>
                </a:tc>
                <a:extLst>
                  <a:ext uri="{0D108BD9-81ED-4DB2-BD59-A6C34878D82A}">
                    <a16:rowId xmlns:a16="http://schemas.microsoft.com/office/drawing/2014/main" val="3873297019"/>
                  </a:ext>
                </a:extLst>
              </a:tr>
              <a:tr h="3436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50,7</a:t>
                      </a:r>
                    </a:p>
                  </a:txBody>
                  <a:tcPr/>
                </a:tc>
                <a:extLst>
                  <a:ext uri="{0D108BD9-81ED-4DB2-BD59-A6C34878D82A}">
                    <a16:rowId xmlns:a16="http://schemas.microsoft.com/office/drawing/2014/main" val="3931694125"/>
                  </a:ext>
                </a:extLst>
              </a:tr>
              <a:tr h="308604">
                <a:tc>
                  <a:txBody>
                    <a:bodyPr/>
                    <a:lstStyle/>
                    <a:p>
                      <a:r>
                        <a:rPr lang="nb-NO" sz="1200"/>
                        <a:t>BA-område</a:t>
                      </a:r>
                    </a:p>
                  </a:txBody>
                  <a:tcPr/>
                </a:tc>
                <a:tc>
                  <a:txBody>
                    <a:bodyPr/>
                    <a:lstStyle/>
                    <a:p>
                      <a:pPr algn="ctr"/>
                      <a:r>
                        <a:rPr lang="nb-NO" sz="1200" dirty="0"/>
                        <a:t>BA42 Flekkefjord</a:t>
                      </a:r>
                    </a:p>
                  </a:txBody>
                  <a:tcPr/>
                </a:tc>
                <a:extLst>
                  <a:ext uri="{0D108BD9-81ED-4DB2-BD59-A6C34878D82A}">
                    <a16:rowId xmlns:a16="http://schemas.microsoft.com/office/drawing/2014/main" val="2448623123"/>
                  </a:ext>
                </a:extLst>
              </a:tr>
            </a:tbl>
          </a:graphicData>
        </a:graphic>
      </p:graphicFrame>
      <p:pic>
        <p:nvPicPr>
          <p:cNvPr id="7" name="Bilde 6"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605" y="114660"/>
            <a:ext cx="2884253" cy="5763626"/>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56707" y="255264"/>
            <a:ext cx="10153651" cy="685606"/>
          </a:xfrm>
        </p:spPr>
        <p:txBody>
          <a:bodyPr/>
          <a:lstStyle/>
          <a:p>
            <a:r>
              <a:rPr lang="nb-NO" dirty="0"/>
              <a:t>Befolkning og demografi</a:t>
            </a:r>
          </a:p>
        </p:txBody>
      </p:sp>
      <p:sp>
        <p:nvSpPr>
          <p:cNvPr id="4" name="TekstSylinder 3"/>
          <p:cNvSpPr txBox="1"/>
          <p:nvPr/>
        </p:nvSpPr>
        <p:spPr>
          <a:xfrm>
            <a:off x="371475" y="4928842"/>
            <a:ext cx="4827715" cy="584775"/>
          </a:xfrm>
          <a:prstGeom prst="rect">
            <a:avLst/>
          </a:prstGeom>
          <a:noFill/>
        </p:spPr>
        <p:txBody>
          <a:bodyPr wrap="square" lIns="91440" tIns="45720" rIns="91440" bIns="45720" rtlCol="0" anchor="t">
            <a:spAutoFit/>
          </a:bodyPr>
          <a:lstStyle/>
          <a:p>
            <a:r>
              <a:rPr lang="nb-NO" sz="1600" dirty="0"/>
              <a:t>SSB spår en liten befolkningsøkning som følge av positiv netto innvandring.</a:t>
            </a:r>
          </a:p>
        </p:txBody>
      </p:sp>
      <p:sp>
        <p:nvSpPr>
          <p:cNvPr id="8" name="TekstSylinder 7"/>
          <p:cNvSpPr txBox="1"/>
          <p:nvPr/>
        </p:nvSpPr>
        <p:spPr>
          <a:xfrm>
            <a:off x="5838824" y="4928842"/>
            <a:ext cx="6076951"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3,1 til 2,2 i 2040. Aldringen er sterkere i Kvinesdal enn snittet for Agder. </a:t>
            </a:r>
          </a:p>
        </p:txBody>
      </p:sp>
      <p:sp>
        <p:nvSpPr>
          <p:cNvPr id="3" name="TekstSylinder 2">
            <a:extLst>
              <a:ext uri="{FF2B5EF4-FFF2-40B4-BE49-F238E27FC236}">
                <a16:creationId xmlns:a16="http://schemas.microsoft.com/office/drawing/2014/main" id="{D06D6093-E385-CAEC-28D4-1CE5C24BA000}"/>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9" name="Bilde 8">
            <a:extLst>
              <a:ext uri="{FF2B5EF4-FFF2-40B4-BE49-F238E27FC236}">
                <a16:creationId xmlns:a16="http://schemas.microsoft.com/office/drawing/2014/main" id="{86CAE5FA-CE2B-5B0B-E349-E2CA63E9AE88}"/>
              </a:ext>
            </a:extLst>
          </p:cNvPr>
          <p:cNvPicPr>
            <a:picLocks noChangeAspect="1"/>
          </p:cNvPicPr>
          <p:nvPr/>
        </p:nvPicPr>
        <p:blipFill>
          <a:blip r:embed="rId4"/>
          <a:stretch>
            <a:fillRect/>
          </a:stretch>
        </p:blipFill>
        <p:spPr>
          <a:xfrm>
            <a:off x="5838824" y="1430036"/>
            <a:ext cx="6076951" cy="3275305"/>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235362555"/>
              </p:ext>
            </p:extLst>
          </p:nvPr>
        </p:nvGraphicFramePr>
        <p:xfrm>
          <a:off x="276225" y="1430036"/>
          <a:ext cx="4953000" cy="327530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144401"/>
            <a:ext cx="5039333" cy="945025"/>
          </a:xfrm>
        </p:spPr>
        <p:txBody>
          <a:bodyPr/>
          <a:lstStyle/>
          <a:p>
            <a:pPr algn="ctr"/>
            <a:r>
              <a:rPr lang="nb-NO" dirty="0"/>
              <a:t>Befolkningsutvikling og distrikt</a:t>
            </a:r>
          </a:p>
        </p:txBody>
      </p:sp>
      <p:sp>
        <p:nvSpPr>
          <p:cNvPr id="5" name="TekstSylinder 4"/>
          <p:cNvSpPr txBox="1"/>
          <p:nvPr/>
        </p:nvSpPr>
        <p:spPr>
          <a:xfrm>
            <a:off x="514983" y="1410899"/>
            <a:ext cx="5400456" cy="3693319"/>
          </a:xfrm>
          <a:prstGeom prst="rect">
            <a:avLst/>
          </a:prstGeom>
          <a:noFill/>
        </p:spPr>
        <p:txBody>
          <a:bodyPr wrap="square" rtlCol="0">
            <a:spAutoFit/>
          </a:bodyPr>
          <a:lstStyle/>
          <a:p>
            <a:pPr algn="l"/>
            <a:r>
              <a:rPr lang="nb-NO" dirty="0"/>
              <a:t>Fra 2020 til 2026 økte folketallet i Kvinesdal med 255 personer (4,3 %). </a:t>
            </a:r>
          </a:p>
          <a:p>
            <a:pPr algn="l"/>
            <a:endParaRPr lang="nb-NO" dirty="0"/>
          </a:p>
          <a:p>
            <a:r>
              <a:rPr lang="nb-NO" dirty="0"/>
              <a:t>Grunnkretsen med klart størst vekst er Egeland Øvre som økte med 148 personer. Det er totalt 11 grunnkretser som hadde en befolkningsnedgang, og størst var nedgangen i Liknes (-30).</a:t>
            </a:r>
          </a:p>
          <a:p>
            <a:pPr algn="l"/>
            <a:endParaRPr lang="nb-NO" dirty="0"/>
          </a:p>
          <a:p>
            <a:r>
              <a:rPr lang="nb-NO" dirty="0"/>
              <a:t>Innvandring til byene, aldring, og søken etter nærhet til service/tjenester​ og arbeidsmarked​ gjør at mange kommuner kan oppleve vekst i kommunesenter og tettsteder uavhengig av befolkningsutviklingen i kommunen samlet sett. </a:t>
            </a:r>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51A814E5-7EB7-2B65-740E-D5494298A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4782" y="144401"/>
            <a:ext cx="5769381" cy="5769381"/>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8260" y="290555"/>
            <a:ext cx="4561318" cy="685606"/>
          </a:xfrm>
        </p:spPr>
        <p:txBody>
          <a:bodyPr/>
          <a:lstStyle/>
          <a:p>
            <a:r>
              <a:rPr lang="nb-NO" dirty="0"/>
              <a:t>Boligbygging </a:t>
            </a:r>
          </a:p>
        </p:txBody>
      </p:sp>
      <p:sp>
        <p:nvSpPr>
          <p:cNvPr id="7" name="Plassholder for innhold 2"/>
          <p:cNvSpPr txBox="1">
            <a:spLocks/>
          </p:cNvSpPr>
          <p:nvPr/>
        </p:nvSpPr>
        <p:spPr>
          <a:xfrm>
            <a:off x="462116" y="1221115"/>
            <a:ext cx="5556847" cy="100497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igangsatt i gjennomsnitt 14 boliger i året, hvorav            ca. 62 % var eneboliger.</a:t>
            </a:r>
          </a:p>
        </p:txBody>
      </p:sp>
      <p:sp>
        <p:nvSpPr>
          <p:cNvPr id="6" name="Tittel 1">
            <a:extLst>
              <a:ext uri="{FF2B5EF4-FFF2-40B4-BE49-F238E27FC236}">
                <a16:creationId xmlns:a16="http://schemas.microsoft.com/office/drawing/2014/main" id="{AD114B6E-6427-F9DB-18F9-F0F110C65E9E}"/>
              </a:ext>
            </a:extLst>
          </p:cNvPr>
          <p:cNvSpPr txBox="1">
            <a:spLocks/>
          </p:cNvSpPr>
          <p:nvPr/>
        </p:nvSpPr>
        <p:spPr>
          <a:xfrm>
            <a:off x="6577040" y="292756"/>
            <a:ext cx="4561318"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3 268 boliger i kommunen (bebodde og ubebodde).</a:t>
            </a:r>
          </a:p>
        </p:txBody>
      </p:sp>
      <p:sp>
        <p:nvSpPr>
          <p:cNvPr id="5" name="TekstSylinder 4">
            <a:extLst>
              <a:ext uri="{FF2B5EF4-FFF2-40B4-BE49-F238E27FC236}">
                <a16:creationId xmlns:a16="http://schemas.microsoft.com/office/drawing/2014/main" id="{0136632C-C19B-0032-34DB-B808675038E7}"/>
              </a:ext>
            </a:extLst>
          </p:cNvPr>
          <p:cNvSpPr txBox="1"/>
          <p:nvPr/>
        </p:nvSpPr>
        <p:spPr>
          <a:xfrm>
            <a:off x="9509774" y="6280992"/>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918937963"/>
              </p:ext>
            </p:extLst>
          </p:nvPr>
        </p:nvGraphicFramePr>
        <p:xfrm>
          <a:off x="688260" y="2471039"/>
          <a:ext cx="502623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956405537"/>
              </p:ext>
            </p:extLst>
          </p:nvPr>
        </p:nvGraphicFramePr>
        <p:xfrm>
          <a:off x="6577040" y="2471039"/>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160827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88922"/>
            <a:ext cx="5277911" cy="685606"/>
          </a:xfrm>
        </p:spPr>
        <p:txBody>
          <a:bodyPr/>
          <a:lstStyle/>
          <a:p>
            <a:r>
              <a:rPr lang="nb-NO" dirty="0"/>
              <a:t>Sysselsetting</a:t>
            </a:r>
          </a:p>
        </p:txBody>
      </p:sp>
      <p:sp>
        <p:nvSpPr>
          <p:cNvPr id="5" name="Plassholder for innhold 3"/>
          <p:cNvSpPr>
            <a:spLocks noGrp="1"/>
          </p:cNvSpPr>
          <p:nvPr>
            <p:ph sz="half" idx="1"/>
          </p:nvPr>
        </p:nvSpPr>
        <p:spPr>
          <a:xfrm>
            <a:off x="573578" y="1213659"/>
            <a:ext cx="5277911" cy="2794137"/>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1000" i="1" dirty="0"/>
          </a:p>
          <a:p>
            <a:pPr marL="0" indent="0">
              <a:buNone/>
            </a:pPr>
            <a:r>
              <a:rPr lang="nb-NO" sz="2000" i="1" dirty="0"/>
              <a:t>Kvinesdal:</a:t>
            </a:r>
          </a:p>
          <a:p>
            <a:r>
              <a:rPr lang="nb-NO" sz="2000" dirty="0"/>
              <a:t>Høyere sysselsettingsandel enn gjennomsnittet for fylket. </a:t>
            </a:r>
          </a:p>
        </p:txBody>
      </p:sp>
      <p:sp>
        <p:nvSpPr>
          <p:cNvPr id="8" name="TekstSylinder 7">
            <a:extLst>
              <a:ext uri="{FF2B5EF4-FFF2-40B4-BE49-F238E27FC236}">
                <a16:creationId xmlns:a16="http://schemas.microsoft.com/office/drawing/2014/main" id="{8BE875E8-B8CB-84D5-048E-0E1D2673382E}"/>
              </a:ext>
            </a:extLst>
          </p:cNvPr>
          <p:cNvSpPr txBox="1"/>
          <p:nvPr/>
        </p:nvSpPr>
        <p:spPr>
          <a:xfrm>
            <a:off x="9273030" y="6242155"/>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BA6A6EF3-DCED-FF9F-A78F-01E68BD3C55A}"/>
              </a:ext>
            </a:extLst>
          </p:cNvPr>
          <p:cNvGraphicFramePr>
            <a:graphicFrameLocks noGrp="1"/>
          </p:cNvGraphicFramePr>
          <p:nvPr>
            <p:extLst>
              <p:ext uri="{D42A27DB-BD31-4B8C-83A1-F6EECF244321}">
                <p14:modId xmlns:p14="http://schemas.microsoft.com/office/powerpoint/2010/main" val="2469832285"/>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a:t>Kvinner</a:t>
                      </a:r>
                      <a:endParaRPr lang="nb-NO" sz="1600" b="1"/>
                    </a:p>
                  </a:txBody>
                  <a:tcPr anchor="ctr"/>
                </a:tc>
                <a:extLst>
                  <a:ext uri="{0D108BD9-81ED-4DB2-BD59-A6C34878D82A}">
                    <a16:rowId xmlns:a16="http://schemas.microsoft.com/office/drawing/2014/main" val="957641228"/>
                  </a:ext>
                </a:extLst>
              </a:tr>
              <a:tr h="269427">
                <a:tc>
                  <a:txBody>
                    <a:bodyPr/>
                    <a:lstStyle/>
                    <a:p>
                      <a:pPr algn="ctr"/>
                      <a:r>
                        <a:rPr lang="nb-NO" sz="1400" b="0" dirty="0"/>
                        <a:t>Kvinesdal</a:t>
                      </a:r>
                    </a:p>
                  </a:txBody>
                  <a:tcPr anchor="ctr"/>
                </a:tc>
                <a:tc>
                  <a:txBody>
                    <a:bodyPr/>
                    <a:lstStyle/>
                    <a:p>
                      <a:pPr algn="ctr"/>
                      <a:r>
                        <a:rPr lang="nb-NO" sz="1400" b="0" dirty="0"/>
                        <a:t>74,8</a:t>
                      </a:r>
                    </a:p>
                  </a:txBody>
                  <a:tcPr anchor="ctr"/>
                </a:tc>
                <a:tc>
                  <a:txBody>
                    <a:bodyPr/>
                    <a:lstStyle/>
                    <a:p>
                      <a:pPr algn="ctr"/>
                      <a:r>
                        <a:rPr lang="nb-NO" sz="1400" b="0" dirty="0"/>
                        <a:t>78,0</a:t>
                      </a:r>
                    </a:p>
                  </a:txBody>
                  <a:tcPr anchor="ctr"/>
                </a:tc>
                <a:tc>
                  <a:txBody>
                    <a:bodyPr/>
                    <a:lstStyle/>
                    <a:p>
                      <a:pPr algn="ctr"/>
                      <a:r>
                        <a:rPr lang="nb-NO" sz="1400" b="0" dirty="0"/>
                        <a:t>71,4</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9091B517-2D5A-B14F-0CB1-264665620580}"/>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9ED72F3C-1C2F-8B73-234A-B64825A58A05}"/>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1275" y="204411"/>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7" y="866446"/>
            <a:ext cx="5818344" cy="1619154"/>
          </a:xfrm>
        </p:spPr>
        <p:txBody>
          <a:bodyPr>
            <a:noAutofit/>
          </a:bodyPr>
          <a:lstStyle/>
          <a:p>
            <a:r>
              <a:rPr lang="nb-NO" sz="2000" dirty="0"/>
              <a:t>Kvinesdal har ganske stor utpendling, og 58 % av sysselsatte med bosted i Kvinesdal jobber i hjemkommunen. 15 % jobber i Flekkefjord, og       5 % jobber i Lyngdal. Kvinesdal og Flekkefjord utgjør bo- og arbeidsmarkedsregionen BA42. </a:t>
            </a:r>
          </a:p>
          <a:p>
            <a:endParaRPr lang="nb-NO" sz="2000" i="1" dirty="0"/>
          </a:p>
        </p:txBody>
      </p:sp>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29" name="TekstSylinder 28"/>
          <p:cNvSpPr txBox="1"/>
          <p:nvPr/>
        </p:nvSpPr>
        <p:spPr>
          <a:xfrm>
            <a:off x="4674938" y="2696359"/>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6" name="TekstSylinder 5">
            <a:extLst>
              <a:ext uri="{FF2B5EF4-FFF2-40B4-BE49-F238E27FC236}">
                <a16:creationId xmlns:a16="http://schemas.microsoft.com/office/drawing/2014/main" id="{E0D8681E-32B0-C9BC-1AE4-BFAA9466B21A}"/>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C33D9FC8-B877-516D-4510-72C9C14DD09E}"/>
              </a:ext>
            </a:extLst>
          </p:cNvPr>
          <p:cNvGraphicFramePr>
            <a:graphicFrameLocks noGrp="1"/>
          </p:cNvGraphicFramePr>
          <p:nvPr>
            <p:extLst>
              <p:ext uri="{D42A27DB-BD31-4B8C-83A1-F6EECF244321}">
                <p14:modId xmlns:p14="http://schemas.microsoft.com/office/powerpoint/2010/main" val="1931818469"/>
              </p:ext>
            </p:extLst>
          </p:nvPr>
        </p:nvGraphicFramePr>
        <p:xfrm>
          <a:off x="721628" y="2586383"/>
          <a:ext cx="3670301" cy="1543050"/>
        </p:xfrm>
        <a:graphic>
          <a:graphicData uri="http://schemas.openxmlformats.org/drawingml/2006/table">
            <a:tbl>
              <a:tblPr/>
              <a:tblGrid>
                <a:gridCol w="1433860">
                  <a:extLst>
                    <a:ext uri="{9D8B030D-6E8A-4147-A177-3AD203B41FA5}">
                      <a16:colId xmlns:a16="http://schemas.microsoft.com/office/drawing/2014/main" val="2475162585"/>
                    </a:ext>
                  </a:extLst>
                </a:gridCol>
                <a:gridCol w="1322831">
                  <a:extLst>
                    <a:ext uri="{9D8B030D-6E8A-4147-A177-3AD203B41FA5}">
                      <a16:colId xmlns:a16="http://schemas.microsoft.com/office/drawing/2014/main" val="847761283"/>
                    </a:ext>
                  </a:extLst>
                </a:gridCol>
                <a:gridCol w="913610">
                  <a:extLst>
                    <a:ext uri="{9D8B030D-6E8A-4147-A177-3AD203B41FA5}">
                      <a16:colId xmlns:a16="http://schemas.microsoft.com/office/drawing/2014/main" val="294542467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312373993"/>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1 760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843000478"/>
                  </a:ext>
                </a:extLst>
              </a:tr>
              <a:tr h="219075">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446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250932373"/>
                  </a:ext>
                </a:extLst>
              </a:tr>
              <a:tr h="219075">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143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7111694"/>
                  </a:ext>
                </a:extLst>
              </a:tr>
              <a:tr h="219075">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101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997689448"/>
                  </a:ext>
                </a:extLst>
              </a:tr>
              <a:tr h="219075">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61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374549992"/>
                  </a:ext>
                </a:extLst>
              </a:tr>
              <a:tr h="219075">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50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481683041"/>
                  </a:ext>
                </a:extLst>
              </a:tr>
            </a:tbl>
          </a:graphicData>
        </a:graphic>
      </p:graphicFrame>
      <p:graphicFrame>
        <p:nvGraphicFramePr>
          <p:cNvPr id="41" name="Tabell 40">
            <a:extLst>
              <a:ext uri="{FF2B5EF4-FFF2-40B4-BE49-F238E27FC236}">
                <a16:creationId xmlns:a16="http://schemas.microsoft.com/office/drawing/2014/main" id="{6E8B5338-97B7-F940-0622-67F95528816E}"/>
              </a:ext>
            </a:extLst>
          </p:cNvPr>
          <p:cNvGraphicFramePr>
            <a:graphicFrameLocks noGrp="1"/>
          </p:cNvGraphicFramePr>
          <p:nvPr>
            <p:extLst>
              <p:ext uri="{D42A27DB-BD31-4B8C-83A1-F6EECF244321}">
                <p14:modId xmlns:p14="http://schemas.microsoft.com/office/powerpoint/2010/main" val="4016007080"/>
              </p:ext>
            </p:extLst>
          </p:nvPr>
        </p:nvGraphicFramePr>
        <p:xfrm>
          <a:off x="721628" y="4331807"/>
          <a:ext cx="3670301" cy="1600200"/>
        </p:xfrm>
        <a:graphic>
          <a:graphicData uri="http://schemas.openxmlformats.org/drawingml/2006/table">
            <a:tbl>
              <a:tblPr/>
              <a:tblGrid>
                <a:gridCol w="1433860">
                  <a:extLst>
                    <a:ext uri="{9D8B030D-6E8A-4147-A177-3AD203B41FA5}">
                      <a16:colId xmlns:a16="http://schemas.microsoft.com/office/drawing/2014/main" val="3338704539"/>
                    </a:ext>
                  </a:extLst>
                </a:gridCol>
                <a:gridCol w="1322831">
                  <a:extLst>
                    <a:ext uri="{9D8B030D-6E8A-4147-A177-3AD203B41FA5}">
                      <a16:colId xmlns:a16="http://schemas.microsoft.com/office/drawing/2014/main" val="1602192558"/>
                    </a:ext>
                  </a:extLst>
                </a:gridCol>
                <a:gridCol w="913610">
                  <a:extLst>
                    <a:ext uri="{9D8B030D-6E8A-4147-A177-3AD203B41FA5}">
                      <a16:colId xmlns:a16="http://schemas.microsoft.com/office/drawing/2014/main" val="63128552"/>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954059222"/>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1 760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701056426"/>
                  </a:ext>
                </a:extLst>
              </a:tr>
              <a:tr h="228600">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150878025"/>
                  </a:ext>
                </a:extLst>
              </a:tr>
              <a:tr h="228600">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138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75667833"/>
                  </a:ext>
                </a:extLst>
              </a:tr>
              <a:tr h="228600">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82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987991583"/>
                  </a:ext>
                </a:extLst>
              </a:tr>
              <a:tr h="228600">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074844902"/>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493366832"/>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4854" y="358594"/>
            <a:ext cx="10153651" cy="685606"/>
          </a:xfrm>
        </p:spPr>
        <p:txBody>
          <a:bodyPr/>
          <a:lstStyle/>
          <a:p>
            <a:r>
              <a:rPr lang="nb-NO" dirty="0"/>
              <a:t>Sektorfordeling og ansattutvikling</a:t>
            </a:r>
          </a:p>
        </p:txBody>
      </p:sp>
      <p:sp>
        <p:nvSpPr>
          <p:cNvPr id="10" name="TekstSylinder 9"/>
          <p:cNvSpPr txBox="1"/>
          <p:nvPr/>
        </p:nvSpPr>
        <p:spPr>
          <a:xfrm>
            <a:off x="839417" y="4619282"/>
            <a:ext cx="5865341" cy="584775"/>
          </a:xfrm>
          <a:prstGeom prst="rect">
            <a:avLst/>
          </a:prstGeom>
          <a:noFill/>
        </p:spPr>
        <p:txBody>
          <a:bodyPr wrap="square" rtlCol="0">
            <a:spAutoFit/>
          </a:bodyPr>
          <a:lstStyle/>
          <a:p>
            <a:pPr algn="l"/>
            <a:r>
              <a:rPr lang="nb-NO" sz="1600" dirty="0"/>
              <a:t>Kvinesdal har en lavere andel ansatte i privat sektor enn snittet for Agder og Norge. </a:t>
            </a:r>
          </a:p>
        </p:txBody>
      </p:sp>
      <p:graphicFrame>
        <p:nvGraphicFramePr>
          <p:cNvPr id="8" name="Tabell 7">
            <a:extLst>
              <a:ext uri="{FF2B5EF4-FFF2-40B4-BE49-F238E27FC236}">
                <a16:creationId xmlns:a16="http://schemas.microsoft.com/office/drawing/2014/main" id="{933896B6-346E-026B-5EAD-F174B1EF0EB3}"/>
              </a:ext>
            </a:extLst>
          </p:cNvPr>
          <p:cNvGraphicFramePr>
            <a:graphicFrameLocks noGrp="1"/>
          </p:cNvGraphicFramePr>
          <p:nvPr>
            <p:extLst>
              <p:ext uri="{D42A27DB-BD31-4B8C-83A1-F6EECF244321}">
                <p14:modId xmlns:p14="http://schemas.microsoft.com/office/powerpoint/2010/main" val="1028639097"/>
              </p:ext>
            </p:extLst>
          </p:nvPr>
        </p:nvGraphicFramePr>
        <p:xfrm>
          <a:off x="7589764" y="4763823"/>
          <a:ext cx="4355188" cy="1163984"/>
        </p:xfrm>
        <a:graphic>
          <a:graphicData uri="http://schemas.openxmlformats.org/drawingml/2006/table">
            <a:tbl>
              <a:tblPr firstRow="1"/>
              <a:tblGrid>
                <a:gridCol w="1621613">
                  <a:extLst>
                    <a:ext uri="{9D8B030D-6E8A-4147-A177-3AD203B41FA5}">
                      <a16:colId xmlns:a16="http://schemas.microsoft.com/office/drawing/2014/main" val="1585797571"/>
                    </a:ext>
                  </a:extLst>
                </a:gridCol>
                <a:gridCol w="529390">
                  <a:extLst>
                    <a:ext uri="{9D8B030D-6E8A-4147-A177-3AD203B41FA5}">
                      <a16:colId xmlns:a16="http://schemas.microsoft.com/office/drawing/2014/main" val="550343612"/>
                    </a:ext>
                  </a:extLst>
                </a:gridCol>
                <a:gridCol w="562613">
                  <a:extLst>
                    <a:ext uri="{9D8B030D-6E8A-4147-A177-3AD203B41FA5}">
                      <a16:colId xmlns:a16="http://schemas.microsoft.com/office/drawing/2014/main" val="306971528"/>
                    </a:ext>
                  </a:extLst>
                </a:gridCol>
                <a:gridCol w="703531">
                  <a:extLst>
                    <a:ext uri="{9D8B030D-6E8A-4147-A177-3AD203B41FA5}">
                      <a16:colId xmlns:a16="http://schemas.microsoft.com/office/drawing/2014/main" val="4151195069"/>
                    </a:ext>
                  </a:extLst>
                </a:gridCol>
                <a:gridCol w="938041">
                  <a:extLst>
                    <a:ext uri="{9D8B030D-6E8A-4147-A177-3AD203B41FA5}">
                      <a16:colId xmlns:a16="http://schemas.microsoft.com/office/drawing/2014/main" val="752076499"/>
                    </a:ext>
                  </a:extLst>
                </a:gridCol>
              </a:tblGrid>
              <a:tr h="146978">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Kvinesdal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393137172"/>
                  </a:ext>
                </a:extLst>
              </a:tr>
              <a:tr h="146978">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3338382"/>
                  </a:ext>
                </a:extLst>
              </a:tr>
              <a:tr h="176054">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5326726"/>
                  </a:ext>
                </a:extLst>
              </a:tr>
              <a:tr h="164176">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891552"/>
                  </a:ext>
                </a:extLst>
              </a:tr>
              <a:tr h="146978">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2407413"/>
                  </a:ext>
                </a:extLst>
              </a:tr>
              <a:tr h="176054">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39,1 %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1316811"/>
                  </a:ext>
                </a:extLst>
              </a:tr>
              <a:tr h="146978">
                <a:tc>
                  <a:txBody>
                    <a:bodyPr/>
                    <a:lstStyle/>
                    <a:p>
                      <a:pPr algn="l" fontAlgn="b"/>
                      <a:r>
                        <a:rPr lang="nb-NO" sz="1000" b="0" i="0" u="none" strike="noStrike" dirty="0">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1 246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53,0 %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0135847"/>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457472197"/>
              </p:ext>
            </p:extLst>
          </p:nvPr>
        </p:nvGraphicFramePr>
        <p:xfrm>
          <a:off x="589708" y="1279166"/>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666621499"/>
              </p:ext>
            </p:extLst>
          </p:nvPr>
        </p:nvGraphicFramePr>
        <p:xfrm>
          <a:off x="6850752" y="1279166"/>
          <a:ext cx="5229225" cy="3183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208" y="288891"/>
            <a:ext cx="10153651" cy="685606"/>
          </a:xfrm>
        </p:spPr>
        <p:txBody>
          <a:bodyPr/>
          <a:lstStyle/>
          <a:p>
            <a:r>
              <a:rPr lang="nb-NO" dirty="0"/>
              <a:t>Næringsstruktur – 4. kvartal 2025</a:t>
            </a:r>
          </a:p>
        </p:txBody>
      </p:sp>
      <p:sp>
        <p:nvSpPr>
          <p:cNvPr id="10" name="TekstSylinder 9"/>
          <p:cNvSpPr txBox="1"/>
          <p:nvPr/>
        </p:nvSpPr>
        <p:spPr>
          <a:xfrm>
            <a:off x="561474" y="5189469"/>
            <a:ext cx="10627885" cy="830997"/>
          </a:xfrm>
          <a:prstGeom prst="rect">
            <a:avLst/>
          </a:prstGeom>
          <a:noFill/>
        </p:spPr>
        <p:txBody>
          <a:bodyPr wrap="square" rtlCol="0">
            <a:spAutoFit/>
          </a:bodyPr>
          <a:lstStyle/>
          <a:p>
            <a:r>
              <a:rPr lang="nb-NO" sz="1600" dirty="0"/>
              <a:t>Eramet Norway AS (metallindustri) er den klart største private arbeidsgiveren i Kvinesdal. </a:t>
            </a:r>
          </a:p>
          <a:p>
            <a:r>
              <a:rPr lang="nb-NO" sz="1600" dirty="0"/>
              <a:t>Halvorsen AS (produksjon av maskiner og utstyr) og Kvina maskin AS (Grunnarbeid) er de neste på listen i forhold til antall ansatte.</a:t>
            </a:r>
          </a:p>
        </p:txBody>
      </p:sp>
      <p:sp>
        <p:nvSpPr>
          <p:cNvPr id="5" name="TekstSylinder 4">
            <a:extLst>
              <a:ext uri="{FF2B5EF4-FFF2-40B4-BE49-F238E27FC236}">
                <a16:creationId xmlns:a16="http://schemas.microsoft.com/office/drawing/2014/main" id="{62642E20-664D-3C99-CA24-FE5FDA45C5E3}"/>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357609695"/>
                  </p:ext>
                </p:extLst>
              </p:nvPr>
            </p:nvGraphicFramePr>
            <p:xfrm>
              <a:off x="419201" y="1407955"/>
              <a:ext cx="5216286"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419201" y="1407955"/>
                <a:ext cx="5216286" cy="3557588"/>
              </a:xfrm>
              <a:prstGeom prst="rect">
                <a:avLst/>
              </a:prstGeom>
            </p:spPr>
          </p:pic>
        </mc:Fallback>
      </mc:AlternateContent>
      <p:graphicFrame>
        <p:nvGraphicFramePr>
          <p:cNvPr id="4" name="Diagram 3"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503947810"/>
              </p:ext>
            </p:extLst>
          </p:nvPr>
        </p:nvGraphicFramePr>
        <p:xfrm>
          <a:off x="5754758" y="1407955"/>
          <a:ext cx="6342072"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2056652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3477" y="361253"/>
            <a:ext cx="10153651" cy="685606"/>
          </a:xfrm>
        </p:spPr>
        <p:txBody>
          <a:bodyPr/>
          <a:lstStyle/>
          <a:p>
            <a:r>
              <a:rPr lang="nb-NO" dirty="0"/>
              <a:t>Grunnskolepoeng</a:t>
            </a:r>
          </a:p>
        </p:txBody>
      </p:sp>
      <p:sp>
        <p:nvSpPr>
          <p:cNvPr id="3" name="Plassholder for innhold 2"/>
          <p:cNvSpPr>
            <a:spLocks noGrp="1"/>
          </p:cNvSpPr>
          <p:nvPr>
            <p:ph idx="1"/>
          </p:nvPr>
        </p:nvSpPr>
        <p:spPr>
          <a:xfrm>
            <a:off x="516862" y="1300162"/>
            <a:ext cx="4316396" cy="3874739"/>
          </a:xfrm>
        </p:spPr>
        <p:txBody>
          <a:bodyPr/>
          <a:lstStyle/>
          <a:p>
            <a:r>
              <a:rPr lang="nb-NO" sz="2000" dirty="0"/>
              <a:t>Kvinesdal ligger under fylkessnittet for grunnskolepoeng i hele perioden fra 2022 til 2026.</a:t>
            </a:r>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6" name="TekstSylinder 5">
            <a:extLst>
              <a:ext uri="{FF2B5EF4-FFF2-40B4-BE49-F238E27FC236}">
                <a16:creationId xmlns:a16="http://schemas.microsoft.com/office/drawing/2014/main" id="{418833A1-1840-CD1A-FA87-1294B924338D}"/>
              </a:ext>
            </a:extLst>
          </p:cNvPr>
          <p:cNvSpPr txBox="1"/>
          <p:nvPr/>
        </p:nvSpPr>
        <p:spPr>
          <a:xfrm>
            <a:off x="693477" y="5219506"/>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44507093"/>
              </p:ext>
            </p:extLst>
          </p:nvPr>
        </p:nvGraphicFramePr>
        <p:xfrm>
          <a:off x="5153977"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337632"/>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96,5 %. Dette er betydelig høyere enn snittet for Agder. </a:t>
            </a:r>
          </a:p>
          <a:p>
            <a:pPr marL="285750" indent="-285750">
              <a:buFont typeface="Arial" panose="020B0604020202020204" pitchFamily="34" charset="0"/>
              <a:buChar char="•"/>
            </a:pPr>
            <a:endParaRPr lang="nb-NO" dirty="0"/>
          </a:p>
          <a:p>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BC72A6BD-9ED4-06A6-F38C-0539BF1B711F}"/>
              </a:ext>
            </a:extLst>
          </p:cNvPr>
          <p:cNvGraphicFramePr>
            <a:graphicFrameLocks noGrp="1"/>
          </p:cNvGraphicFramePr>
          <p:nvPr>
            <p:extLst>
              <p:ext uri="{D42A27DB-BD31-4B8C-83A1-F6EECF244321}">
                <p14:modId xmlns:p14="http://schemas.microsoft.com/office/powerpoint/2010/main" val="498450685"/>
              </p:ext>
            </p:extLst>
          </p:nvPr>
        </p:nvGraphicFramePr>
        <p:xfrm>
          <a:off x="695910" y="3547488"/>
          <a:ext cx="4038600" cy="1546860"/>
        </p:xfrm>
        <a:graphic>
          <a:graphicData uri="http://schemas.openxmlformats.org/drawingml/2006/table">
            <a:tbl>
              <a:tblPr firstRow="1"/>
              <a:tblGrid>
                <a:gridCol w="1054100">
                  <a:extLst>
                    <a:ext uri="{9D8B030D-6E8A-4147-A177-3AD203B41FA5}">
                      <a16:colId xmlns:a16="http://schemas.microsoft.com/office/drawing/2014/main" val="2637601334"/>
                    </a:ext>
                  </a:extLst>
                </a:gridCol>
                <a:gridCol w="1054100">
                  <a:extLst>
                    <a:ext uri="{9D8B030D-6E8A-4147-A177-3AD203B41FA5}">
                      <a16:colId xmlns:a16="http://schemas.microsoft.com/office/drawing/2014/main" val="1993443969"/>
                    </a:ext>
                  </a:extLst>
                </a:gridCol>
                <a:gridCol w="965200">
                  <a:extLst>
                    <a:ext uri="{9D8B030D-6E8A-4147-A177-3AD203B41FA5}">
                      <a16:colId xmlns:a16="http://schemas.microsoft.com/office/drawing/2014/main" val="3182709215"/>
                    </a:ext>
                  </a:extLst>
                </a:gridCol>
                <a:gridCol w="965200">
                  <a:extLst>
                    <a:ext uri="{9D8B030D-6E8A-4147-A177-3AD203B41FA5}">
                      <a16:colId xmlns:a16="http://schemas.microsoft.com/office/drawing/2014/main" val="2282368067"/>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60343840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Kvinesdal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60,5 %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39,5 %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25237779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198479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77,3 %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22,7 %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48907323"/>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81546536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1196640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47119866"/>
                  </a:ext>
                </a:extLst>
              </a:tr>
            </a:tbl>
          </a:graphicData>
        </a:graphic>
      </p:graphicFrame>
      <p:sp>
        <p:nvSpPr>
          <p:cNvPr id="5" name="TekstSylinder 4">
            <a:extLst>
              <a:ext uri="{FF2B5EF4-FFF2-40B4-BE49-F238E27FC236}">
                <a16:creationId xmlns:a16="http://schemas.microsoft.com/office/drawing/2014/main" id="{7CC8549B-8E2F-BDAC-6186-440F06A2E9DC}"/>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1309137359"/>
              </p:ext>
            </p:extLst>
          </p:nvPr>
        </p:nvGraphicFramePr>
        <p:xfrm>
          <a:off x="5134707" y="1337632"/>
          <a:ext cx="700087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dirty="0"/>
              <a:t>Lærekontrakter kommunal og privat sektor</a:t>
            </a:r>
          </a:p>
        </p:txBody>
      </p:sp>
      <p:sp>
        <p:nvSpPr>
          <p:cNvPr id="12" name="TekstSylinder 11"/>
          <p:cNvSpPr txBox="1"/>
          <p:nvPr/>
        </p:nvSpPr>
        <p:spPr>
          <a:xfrm>
            <a:off x="395424" y="1121307"/>
            <a:ext cx="4270919"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Det er fem kommuner i Agder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Kvinesdal har 17 lærekontrakter i kommunal sektor, og mangler 2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Kvinesdal har 7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347755218"/>
              </p:ext>
            </p:extLst>
          </p:nvPr>
        </p:nvGraphicFramePr>
        <p:xfrm>
          <a:off x="4969055" y="1121307"/>
          <a:ext cx="7018688" cy="23076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907858946"/>
              </p:ext>
            </p:extLst>
          </p:nvPr>
        </p:nvGraphicFramePr>
        <p:xfrm>
          <a:off x="4969056" y="3710202"/>
          <a:ext cx="7018688"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830" y="295856"/>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4280C11A-CD20-F89C-73B1-07F7B28C22CB}"/>
              </a:ext>
            </a:extLst>
          </p:cNvPr>
          <p:cNvSpPr txBox="1"/>
          <p:nvPr/>
        </p:nvSpPr>
        <p:spPr>
          <a:xfrm>
            <a:off x="9221244" y="6224186"/>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57CB47E4-C20B-68CA-FF06-D92ED0E572E5}"/>
              </a:ext>
            </a:extLst>
          </p:cNvPr>
          <p:cNvGraphicFramePr>
            <a:graphicFrameLocks noGrp="1"/>
          </p:cNvGraphicFramePr>
          <p:nvPr>
            <p:extLst>
              <p:ext uri="{D42A27DB-BD31-4B8C-83A1-F6EECF244321}">
                <p14:modId xmlns:p14="http://schemas.microsoft.com/office/powerpoint/2010/main" val="580351579"/>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Kvinesdal</a:t>
                      </a:r>
                    </a:p>
                  </a:txBody>
                  <a:tcPr anchor="ctr"/>
                </a:tc>
                <a:tc>
                  <a:txBody>
                    <a:bodyPr/>
                    <a:lstStyle/>
                    <a:p>
                      <a:pPr algn="ctr"/>
                      <a:r>
                        <a:rPr lang="nb-NO" sz="1400" b="0" dirty="0"/>
                        <a:t>33,8</a:t>
                      </a:r>
                    </a:p>
                  </a:txBody>
                  <a:tcPr anchor="ctr"/>
                </a:tc>
                <a:tc>
                  <a:txBody>
                    <a:bodyPr/>
                    <a:lstStyle/>
                    <a:p>
                      <a:pPr algn="ctr"/>
                      <a:r>
                        <a:rPr lang="nb-NO" sz="1400" b="0" dirty="0"/>
                        <a:t>16,8</a:t>
                      </a:r>
                    </a:p>
                  </a:txBody>
                  <a:tcPr anchor="ctr"/>
                </a:tc>
                <a:tc>
                  <a:txBody>
                    <a:bodyPr/>
                    <a:lstStyle/>
                    <a:p>
                      <a:pPr algn="ctr"/>
                      <a:r>
                        <a:rPr lang="nb-NO" sz="1400" b="0" dirty="0"/>
                        <a:t>54,2</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6F71A0B3-B798-30A6-0AE4-1C072EBD27D3}"/>
              </a:ext>
            </a:extLst>
          </p:cNvPr>
          <p:cNvGraphicFramePr>
            <a:graphicFrameLocks/>
          </p:cNvGraphicFramePr>
          <p:nvPr>
            <p:extLst>
              <p:ext uri="{D42A27DB-BD31-4B8C-83A1-F6EECF244321}">
                <p14:modId xmlns:p14="http://schemas.microsoft.com/office/powerpoint/2010/main" val="2865004251"/>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Bilde 10">
            <a:extLst>
              <a:ext uri="{FF2B5EF4-FFF2-40B4-BE49-F238E27FC236}">
                <a16:creationId xmlns:a16="http://schemas.microsoft.com/office/drawing/2014/main" id="{DF7610F0-24E0-5B1F-8BCF-070C3E2464BF}"/>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73F89592-AB29-FCFC-BCF2-1227C48B8574}"/>
              </a:ext>
            </a:extLst>
          </p:cNvPr>
          <p:cNvSpPr txBox="1"/>
          <p:nvPr/>
        </p:nvSpPr>
        <p:spPr>
          <a:xfrm>
            <a:off x="649406" y="521446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Diagram 6"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773222802"/>
              </p:ext>
            </p:extLst>
          </p:nvPr>
        </p:nvGraphicFramePr>
        <p:xfrm>
          <a:off x="3931920"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3" y="1175211"/>
            <a:ext cx="3497683" cy="3139321"/>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18656BF1-3699-D611-C388-F5BC7AF4F856}"/>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638932064"/>
              </p:ext>
            </p:extLst>
          </p:nvPr>
        </p:nvGraphicFramePr>
        <p:xfrm>
          <a:off x="4114802" y="1175211"/>
          <a:ext cx="7863147"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4165023"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557976127"/>
              </p:ext>
            </p:extLst>
          </p:nvPr>
        </p:nvGraphicFramePr>
        <p:xfrm>
          <a:off x="5144296" y="4402578"/>
          <a:ext cx="6723854"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2046626315"/>
              </p:ext>
            </p:extLst>
          </p:nvPr>
        </p:nvGraphicFramePr>
        <p:xfrm>
          <a:off x="5144295" y="826645"/>
          <a:ext cx="6723853"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615313304"/>
              </p:ext>
            </p:extLst>
          </p:nvPr>
        </p:nvGraphicFramePr>
        <p:xfrm>
          <a:off x="5144295" y="2619375"/>
          <a:ext cx="6723852"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DBAC5725-3194-ADA4-705D-5B2A037BBA61}"/>
              </a:ext>
            </a:extLst>
          </p:cNvPr>
          <p:cNvSpPr txBox="1"/>
          <p:nvPr/>
        </p:nvSpPr>
        <p:spPr>
          <a:xfrm>
            <a:off x="731568" y="493508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369835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3" y="1348079"/>
            <a:ext cx="3510447" cy="3447441"/>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6A217E51-C850-E471-57FF-E582E65CA014}"/>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4C733EA1-D2D9-836F-FDA8-939BF12E4FE0}"/>
              </a:ext>
            </a:extLst>
          </p:cNvPr>
          <p:cNvPicPr>
            <a:picLocks noChangeAspect="1"/>
          </p:cNvPicPr>
          <p:nvPr/>
        </p:nvPicPr>
        <p:blipFill>
          <a:blip r:embed="rId4"/>
          <a:stretch>
            <a:fillRect/>
          </a:stretch>
        </p:blipFill>
        <p:spPr>
          <a:xfrm>
            <a:off x="4379817" y="1347497"/>
            <a:ext cx="7697163" cy="4072228"/>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50</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Kvinesdal dekket av skog,   32 % åpen fastmark, 8 % ferskvann</a:t>
            </a:r>
            <a:r>
              <a:rPr lang="nb-NO" dirty="0">
                <a:solidFill>
                  <a:srgbClr val="000000"/>
                </a:solidFill>
                <a:latin typeface="Arial" panose="020B0604020202020204" pitchFamily="34" charset="0"/>
              </a:rPr>
              <a:t>, 5,3 % myr</a:t>
            </a:r>
            <a:r>
              <a:rPr lang="nb-NO" b="0" i="0" dirty="0">
                <a:solidFill>
                  <a:srgbClr val="000000"/>
                </a:solidFill>
                <a:effectLst/>
                <a:latin typeface="Arial" panose="020B0604020202020204" pitchFamily="34" charset="0"/>
              </a:rPr>
              <a:t>, mens fulldyrka jord utgjør 2 %. Bebygd areal og samferdsel utgjør til sammen 1,4 %.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10 % av landarealet i Kvinesdal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B8F0EB70-73FA-DE95-57AB-A76CA04D1C22}"/>
              </a:ext>
            </a:extLst>
          </p:cNvPr>
          <p:cNvPicPr>
            <a:picLocks noChangeAspect="1"/>
          </p:cNvPicPr>
          <p:nvPr/>
        </p:nvPicPr>
        <p:blipFill>
          <a:blip r:embed="rId3"/>
          <a:stretch>
            <a:fillRect/>
          </a:stretch>
        </p:blipFill>
        <p:spPr>
          <a:xfrm>
            <a:off x="6096000" y="2679828"/>
            <a:ext cx="5767316" cy="2908044"/>
          </a:xfrm>
          <a:prstGeom prst="rect">
            <a:avLst/>
          </a:prstGeom>
        </p:spPr>
      </p:pic>
      <p:pic>
        <p:nvPicPr>
          <p:cNvPr id="8" name="Bilde 7">
            <a:extLst>
              <a:ext uri="{FF2B5EF4-FFF2-40B4-BE49-F238E27FC236}">
                <a16:creationId xmlns:a16="http://schemas.microsoft.com/office/drawing/2014/main" id="{9C8C2AC5-29CD-242A-A62C-4AAC1D68B7A1}"/>
              </a:ext>
            </a:extLst>
          </p:cNvPr>
          <p:cNvPicPr>
            <a:picLocks noChangeAspect="1"/>
          </p:cNvPicPr>
          <p:nvPr/>
        </p:nvPicPr>
        <p:blipFill>
          <a:blip r:embed="rId4"/>
          <a:stretch>
            <a:fillRect/>
          </a:stretch>
        </p:blipFill>
        <p:spPr>
          <a:xfrm>
            <a:off x="540377" y="2609718"/>
            <a:ext cx="5105842" cy="3048264"/>
          </a:xfrm>
          <a:prstGeom prst="rect">
            <a:avLst/>
          </a:prstGeom>
        </p:spPr>
      </p:pic>
    </p:spTree>
    <p:extLst>
      <p:ext uri="{BB962C8B-B14F-4D97-AF65-F5344CB8AC3E}">
        <p14:creationId xmlns:p14="http://schemas.microsoft.com/office/powerpoint/2010/main" val="17323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E34B596A-58FB-E1F8-5AA0-46FADAD20E3D}"/>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C31D75C7-7E15-AAA1-43DC-562ED95A5EB6}"/>
              </a:ext>
            </a:extLst>
          </p:cNvPr>
          <p:cNvSpPr>
            <a:spLocks noGrp="1"/>
          </p:cNvSpPr>
          <p:nvPr>
            <p:ph idx="1"/>
          </p:nvPr>
        </p:nvSpPr>
        <p:spPr>
          <a:xfrm>
            <a:off x="472273" y="1167319"/>
            <a:ext cx="3642528"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Kvinesdal har satt av store areal, og da mest til </a:t>
            </a:r>
            <a:r>
              <a:rPr lang="nn-NO" sz="2000"/>
              <a:t>fritidsbebyggelse</a:t>
            </a:r>
            <a:r>
              <a:rPr lang="nn-NO" sz="2000" dirty="0"/>
              <a:t>. </a:t>
            </a:r>
          </a:p>
        </p:txBody>
      </p:sp>
      <p:pic>
        <p:nvPicPr>
          <p:cNvPr id="10" name="Bilde 9">
            <a:extLst>
              <a:ext uri="{FF2B5EF4-FFF2-40B4-BE49-F238E27FC236}">
                <a16:creationId xmlns:a16="http://schemas.microsoft.com/office/drawing/2014/main" id="{206475D7-B6ED-1F55-DA2F-5EC81A01439A}"/>
              </a:ext>
            </a:extLst>
          </p:cNvPr>
          <p:cNvPicPr>
            <a:picLocks noChangeAspect="1"/>
          </p:cNvPicPr>
          <p:nvPr/>
        </p:nvPicPr>
        <p:blipFill>
          <a:blip r:embed="rId4"/>
          <a:stretch>
            <a:fillRect/>
          </a:stretch>
        </p:blipFill>
        <p:spPr>
          <a:xfrm>
            <a:off x="4710828" y="1285807"/>
            <a:ext cx="7195422" cy="2060141"/>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1 520 bruksenheter til fritid i Kvinesdal, og ca. 2 670 eiere (alle eierandeler inkludert).</a:t>
            </a:r>
          </a:p>
          <a:p>
            <a:endParaRPr lang="nb-NO" sz="2000" dirty="0"/>
          </a:p>
          <a:p>
            <a:r>
              <a:rPr lang="nb-NO" sz="2000" dirty="0"/>
              <a:t>Figur gir en oversikt på antall hytteeiere fordelt på kommuner.</a:t>
            </a:r>
          </a:p>
          <a:p>
            <a:endParaRPr lang="nb-NO" sz="2000" dirty="0"/>
          </a:p>
          <a:p>
            <a:r>
              <a:rPr lang="nb-NO" sz="2000" dirty="0"/>
              <a:t>Kvinesdal er største «hytteeierkommune».</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60E29F47-4B90-C938-3295-298EBB2BEABB}"/>
              </a:ext>
            </a:extLst>
          </p:cNvPr>
          <p:cNvPicPr>
            <a:picLocks noChangeAspect="1"/>
          </p:cNvPicPr>
          <p:nvPr/>
        </p:nvPicPr>
        <p:blipFill>
          <a:blip r:embed="rId3"/>
          <a:stretch>
            <a:fillRect/>
          </a:stretch>
        </p:blipFill>
        <p:spPr>
          <a:xfrm>
            <a:off x="5820295" y="1004128"/>
            <a:ext cx="5715000" cy="4648200"/>
          </a:xfrm>
          <a:prstGeom prst="rect">
            <a:avLst/>
          </a:prstGeom>
        </p:spPr>
      </p:pic>
      <p:sp>
        <p:nvSpPr>
          <p:cNvPr id="4" name="TekstSylinder 3">
            <a:extLst>
              <a:ext uri="{FF2B5EF4-FFF2-40B4-BE49-F238E27FC236}">
                <a16:creationId xmlns:a16="http://schemas.microsoft.com/office/drawing/2014/main" id="{59AF331B-7A8E-F6A7-FE20-CEF9B32C8629}"/>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143A962-873D-4EC3-9B0F-ED16E1A5E5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D2E84CB8-E3BC-4ED1-9892-48BFB2DA6766}">
  <ds:schemaRefs>
    <ds:schemaRef ds:uri="http://schemas.microsoft.com/office/2006/metadata/properties"/>
    <ds:schemaRef ds:uri="http://purl.org/dc/dcmitype/"/>
    <ds:schemaRef ds:uri="http://schemas.microsoft.com/office/2006/documentManagement/types"/>
    <ds:schemaRef ds:uri="http://purl.org/dc/terms/"/>
    <ds:schemaRef ds:uri="http://schemas.microsoft.com/office/infopath/2007/PartnerControls"/>
    <ds:schemaRef ds:uri="http://www.w3.org/XML/1998/namespace"/>
    <ds:schemaRef ds:uri="http://purl.org/dc/elements/1.1/"/>
    <ds:schemaRef ds:uri="http://schemas.openxmlformats.org/package/2006/metadata/core-properties"/>
    <ds:schemaRef ds:uri="b9237df9-74d4-4981-b925-a3afcda37962"/>
    <ds:schemaRef ds:uri="294d40f2-363f-4de8-8168-aab5e855b592"/>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5389</TotalTime>
  <Words>2937</Words>
  <Application>Microsoft Office PowerPoint</Application>
  <PresentationFormat>Widescreen</PresentationFormat>
  <Paragraphs>398</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Kvinesdal</vt:lpstr>
      <vt:lpstr>Kjappe fakta om Kvinesdal kommune</vt:lpstr>
      <vt:lpstr>Befolkning og demografi</vt:lpstr>
      <vt:lpstr>Befolkningsutvikling og distrikt</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355</cp:revision>
  <dcterms:created xsi:type="dcterms:W3CDTF">2021-09-13T19:20:02Z</dcterms:created>
  <dcterms:modified xsi:type="dcterms:W3CDTF">2026-10-23T11:27:37Z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