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7" r:id="rId10"/>
    <p:sldId id="272" r:id="rId11"/>
    <p:sldId id="284" r:id="rId12"/>
    <p:sldId id="263" r:id="rId13"/>
    <p:sldId id="279" r:id="rId14"/>
    <p:sldId id="1098" r:id="rId15"/>
    <p:sldId id="282" r:id="rId16"/>
    <p:sldId id="261" r:id="rId17"/>
    <p:sldId id="290" r:id="rId18"/>
    <p:sldId id="276" r:id="rId19"/>
    <p:sldId id="275" r:id="rId20"/>
    <p:sldId id="277" r:id="rId21"/>
    <p:sldId id="289" r:id="rId22"/>
    <p:sldId id="1099"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88EB19-87FF-4E32-974C-CEEF7373314D}" v="2" dt="2026-10-23T11:14:12.684"/>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28" autoAdjust="0"/>
    <p:restoredTop sz="92131" autoAdjust="0"/>
  </p:normalViewPr>
  <p:slideViewPr>
    <p:cSldViewPr snapToGrid="0">
      <p:cViewPr varScale="1">
        <p:scale>
          <a:sx n="102" d="100"/>
          <a:sy n="102" d="100"/>
        </p:scale>
        <p:origin x="822" y="102"/>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custSel modSld">
      <pc:chgData name="Michaelsen, Børje" userId="c36523e3-11ed-4011-9a41-1983019c0634" providerId="ADAL" clId="{83FF8062-202C-4766-8BEB-380B0CC5A041}" dt="2026-10-23T11:14:48.932" v="1935" actId="14100"/>
      <pc:docMkLst>
        <pc:docMk/>
      </pc:docMkLst>
      <pc:sldChg chg="addSp delSp modSp mod">
        <pc:chgData name="Michaelsen, Børje" userId="c36523e3-11ed-4011-9a41-1983019c0634" providerId="ADAL" clId="{83FF8062-202C-4766-8BEB-380B0CC5A041}" dt="2026-10-07T08:07:29.709" v="1847" actId="20577"/>
        <pc:sldMkLst>
          <pc:docMk/>
          <pc:sldMk cId="2044844844" sldId="273"/>
        </pc:sldMkLst>
        <pc:spChg chg="mod">
          <ac:chgData name="Michaelsen, Børje" userId="c36523e3-11ed-4011-9a41-1983019c0634" providerId="ADAL" clId="{83FF8062-202C-4766-8BEB-380B0CC5A041}" dt="2026-10-07T08:07:29.709" v="1847" actId="20577"/>
          <ac:spMkLst>
            <pc:docMk/>
            <pc:sldMk cId="2044844844" sldId="273"/>
            <ac:spMk id="5" creationId="{00000000-0000-0000-0000-000000000000}"/>
          </ac:spMkLst>
        </pc:spChg>
        <pc:picChg chg="add mod">
          <ac:chgData name="Michaelsen, Børje" userId="c36523e3-11ed-4011-9a41-1983019c0634" providerId="ADAL" clId="{83FF8062-202C-4766-8BEB-380B0CC5A041}" dt="2026-10-07T08:03:54.026" v="1570" actId="14100"/>
          <ac:picMkLst>
            <pc:docMk/>
            <pc:sldMk cId="2044844844" sldId="273"/>
            <ac:picMk id="7" creationId="{20489266-0A6A-F7EC-26D0-3EFAE9546A5D}"/>
          </ac:picMkLst>
        </pc:picChg>
      </pc:sldChg>
      <pc:sldChg chg="modSp mod">
        <pc:chgData name="Michaelsen, Børje" userId="c36523e3-11ed-4011-9a41-1983019c0634" providerId="ADAL" clId="{83FF8062-202C-4766-8BEB-380B0CC5A041}" dt="2026-09-23T09:55:49.160" v="1565" actId="14100"/>
        <pc:sldMkLst>
          <pc:docMk/>
          <pc:sldMk cId="1751997248" sldId="284"/>
        </pc:sldMkLst>
        <pc:spChg chg="mod">
          <ac:chgData name="Michaelsen, Børje" userId="c36523e3-11ed-4011-9a41-1983019c0634" providerId="ADAL" clId="{83FF8062-202C-4766-8BEB-380B0CC5A041}" dt="2026-09-23T09:55:49.160" v="1565" actId="14100"/>
          <ac:spMkLst>
            <pc:docMk/>
            <pc:sldMk cId="1751997248" sldId="284"/>
            <ac:spMk id="3" creationId="{00000000-0000-0000-0000-000000000000}"/>
          </ac:spMkLst>
        </pc:spChg>
        <pc:spChg chg="mod">
          <ac:chgData name="Michaelsen, Børje" userId="c36523e3-11ed-4011-9a41-1983019c0634" providerId="ADAL" clId="{83FF8062-202C-4766-8BEB-380B0CC5A041}" dt="2026-09-23T09:54:43.587" v="1560" actId="20577"/>
          <ac:spMkLst>
            <pc:docMk/>
            <pc:sldMk cId="1751997248" sldId="284"/>
            <ac:spMk id="29" creationId="{00000000-0000-0000-0000-000000000000}"/>
          </ac:spMkLst>
        </pc:spChg>
        <pc:graphicFrameChg chg="mod modGraphic">
          <ac:chgData name="Michaelsen, Børje" userId="c36523e3-11ed-4011-9a41-1983019c0634" providerId="ADAL" clId="{83FF8062-202C-4766-8BEB-380B0CC5A041}" dt="2026-09-23T09:54:22.331" v="1557" actId="20577"/>
          <ac:graphicFrameMkLst>
            <pc:docMk/>
            <pc:sldMk cId="1751997248" sldId="284"/>
            <ac:graphicFrameMk id="40" creationId="{E3BF6DCF-846A-DBC3-1269-B2620AC3308D}"/>
          </ac:graphicFrameMkLst>
        </pc:graphicFrameChg>
        <pc:graphicFrameChg chg="mod modGraphic">
          <ac:chgData name="Michaelsen, Børje" userId="c36523e3-11ed-4011-9a41-1983019c0634" providerId="ADAL" clId="{83FF8062-202C-4766-8BEB-380B0CC5A041}" dt="2026-09-23T09:54:24.045" v="1558" actId="20577"/>
          <ac:graphicFrameMkLst>
            <pc:docMk/>
            <pc:sldMk cId="1751997248" sldId="284"/>
            <ac:graphicFrameMk id="41" creationId="{03182D51-8DE2-1875-F4D2-DC8FAC77A471}"/>
          </ac:graphicFrameMkLst>
        </pc:graphicFrameChg>
      </pc:sldChg>
      <pc:sldChg chg="addSp delSp mod">
        <pc:chgData name="Michaelsen, Børje" userId="c36523e3-11ed-4011-9a41-1983019c0634" providerId="ADAL" clId="{83FF8062-202C-4766-8BEB-380B0CC5A041}" dt="2026-10-12T11:19:38.285" v="1881" actId="22"/>
        <pc:sldMkLst>
          <pc:docMk/>
          <pc:sldMk cId="2154520298" sldId="287"/>
        </pc:sldMkLst>
        <pc:spChg chg="add">
          <ac:chgData name="Michaelsen, Børje" userId="c36523e3-11ed-4011-9a41-1983019c0634" providerId="ADAL" clId="{83FF8062-202C-4766-8BEB-380B0CC5A041}" dt="2026-10-12T11:19:38.285" v="1881" actId="22"/>
          <ac:spMkLst>
            <pc:docMk/>
            <pc:sldMk cId="2154520298" sldId="287"/>
            <ac:spMk id="4" creationId="{85406A2E-6BBE-8C75-2D15-A8FB5C7CA86E}"/>
          </ac:spMkLst>
        </pc:spChg>
      </pc:sldChg>
      <pc:sldChg chg="addSp delSp modSp mod">
        <pc:chgData name="Michaelsen, Børje" userId="c36523e3-11ed-4011-9a41-1983019c0634" providerId="ADAL" clId="{83FF8062-202C-4766-8BEB-380B0CC5A041}" dt="2026-10-23T11:12:05.992" v="1883" actId="22"/>
        <pc:sldMkLst>
          <pc:docMk/>
          <pc:sldMk cId="990372706" sldId="289"/>
        </pc:sldMkLst>
        <pc:spChg chg="add">
          <ac:chgData name="Michaelsen, Børje" userId="c36523e3-11ed-4011-9a41-1983019c0634" providerId="ADAL" clId="{83FF8062-202C-4766-8BEB-380B0CC5A041}" dt="2026-10-23T11:12:05.992" v="1883" actId="22"/>
          <ac:spMkLst>
            <pc:docMk/>
            <pc:sldMk cId="990372706" sldId="289"/>
            <ac:spMk id="5" creationId="{9F546057-D64F-0DC7-3866-3FE50C76CAE6}"/>
          </ac:spMkLst>
        </pc:spChg>
        <pc:spChg chg="del">
          <ac:chgData name="Michaelsen, Børje" userId="c36523e3-11ed-4011-9a41-1983019c0634" providerId="ADAL" clId="{83FF8062-202C-4766-8BEB-380B0CC5A041}" dt="2026-10-23T11:11:57.538" v="1882" actId="478"/>
          <ac:spMkLst>
            <pc:docMk/>
            <pc:sldMk cId="990372706" sldId="289"/>
            <ac:spMk id="7" creationId="{E7216F88-8F0C-AEB5-0790-BD07CCDF4F97}"/>
          </ac:spMkLst>
        </pc:spChg>
      </pc:sldChg>
      <pc:sldChg chg="addSp delSp modSp mod">
        <pc:chgData name="Michaelsen, Børje" userId="c36523e3-11ed-4011-9a41-1983019c0634" providerId="ADAL" clId="{83FF8062-202C-4766-8BEB-380B0CC5A041}" dt="2026-10-12T08:57:15.427" v="1879" actId="207"/>
        <pc:sldMkLst>
          <pc:docMk/>
          <pc:sldMk cId="1557024307" sldId="290"/>
        </pc:sldMkLst>
        <pc:spChg chg="mod">
          <ac:chgData name="Michaelsen, Børje" userId="c36523e3-11ed-4011-9a41-1983019c0634" providerId="ADAL" clId="{83FF8062-202C-4766-8BEB-380B0CC5A041}" dt="2026-10-12T08:18:47.807" v="1875" actId="20577"/>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08:56:53.117" v="1876" actId="207"/>
          <ac:graphicFrameMkLst>
            <pc:docMk/>
            <pc:sldMk cId="1557024307" sldId="290"/>
            <ac:graphicFrameMk id="2" creationId="{FBB011A6-7FD3-43A1-AC1E-7AD921DD006D}"/>
          </ac:graphicFrameMkLst>
        </pc:graphicFrameChg>
        <pc:graphicFrameChg chg="add mod">
          <ac:chgData name="Michaelsen, Børje" userId="c36523e3-11ed-4011-9a41-1983019c0634" providerId="ADAL" clId="{83FF8062-202C-4766-8BEB-380B0CC5A041}" dt="2026-10-12T08:57:15.427" v="1879" actId="207"/>
          <ac:graphicFrameMkLst>
            <pc:docMk/>
            <pc:sldMk cId="1557024307" sldId="290"/>
            <ac:graphicFrameMk id="4" creationId="{CB820AD4-0F80-475B-87E4-3F2CAC0140AD}"/>
          </ac:graphicFrameMkLst>
        </pc:graphicFrameChg>
      </pc:sldChg>
      <pc:sldChg chg="addSp delSp modSp mod modNotesTx">
        <pc:chgData name="Michaelsen, Børje" userId="c36523e3-11ed-4011-9a41-1983019c0634" providerId="ADAL" clId="{83FF8062-202C-4766-8BEB-380B0CC5A041}" dt="2026-10-23T11:14:48.932" v="1935" actId="14100"/>
        <pc:sldMkLst>
          <pc:docMk/>
          <pc:sldMk cId="2611775227" sldId="1095"/>
        </pc:sldMkLst>
        <pc:spChg chg="del">
          <ac:chgData name="Michaelsen, Børje" userId="c36523e3-11ed-4011-9a41-1983019c0634" providerId="ADAL" clId="{83FF8062-202C-4766-8BEB-380B0CC5A041}" dt="2026-10-23T11:14:01.839" v="1913"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11:14:04.786" v="1915" actId="478"/>
          <ac:spMkLst>
            <pc:docMk/>
            <pc:sldMk cId="2611775227" sldId="1095"/>
            <ac:spMk id="7" creationId="{42BE21AE-05B6-A5A4-2B36-0E3E15F69A22}"/>
          </ac:spMkLst>
        </pc:spChg>
        <pc:spChg chg="add mod">
          <ac:chgData name="Michaelsen, Børje" userId="c36523e3-11ed-4011-9a41-1983019c0634" providerId="ADAL" clId="{83FF8062-202C-4766-8BEB-380B0CC5A041}" dt="2026-10-23T11:14:41.770" v="1933" actId="14100"/>
          <ac:spMkLst>
            <pc:docMk/>
            <pc:sldMk cId="2611775227" sldId="1095"/>
            <ac:spMk id="8" creationId="{A63E647D-F080-48D5-5E51-858D27967A27}"/>
          </ac:spMkLst>
        </pc:spChg>
        <pc:picChg chg="del">
          <ac:chgData name="Michaelsen, Børje" userId="c36523e3-11ed-4011-9a41-1983019c0634" providerId="ADAL" clId="{83FF8062-202C-4766-8BEB-380B0CC5A041}" dt="2026-10-23T11:14:03.442" v="1914" actId="478"/>
          <ac:picMkLst>
            <pc:docMk/>
            <pc:sldMk cId="2611775227" sldId="1095"/>
            <ac:picMk id="6" creationId="{FF8E69FD-6B93-37BD-42F7-3CFCBD2DDFFE}"/>
          </ac:picMkLst>
        </pc:picChg>
        <pc:picChg chg="add mod">
          <ac:chgData name="Michaelsen, Børje" userId="c36523e3-11ed-4011-9a41-1983019c0634" providerId="ADAL" clId="{83FF8062-202C-4766-8BEB-380B0CC5A041}" dt="2026-10-23T11:14:48.932" v="1935" actId="14100"/>
          <ac:picMkLst>
            <pc:docMk/>
            <pc:sldMk cId="2611775227" sldId="1095"/>
            <ac:picMk id="10" creationId="{711BF033-849D-31E8-4FA0-0218F3D52249}"/>
          </ac:picMkLst>
        </pc:picChg>
      </pc:sldChg>
      <pc:sldChg chg="addSp delSp modSp mod">
        <pc:chgData name="Michaelsen, Børje" userId="c36523e3-11ed-4011-9a41-1983019c0634" providerId="ADAL" clId="{83FF8062-202C-4766-8BEB-380B0CC5A041}" dt="2026-10-23T11:13:33.026" v="1910" actId="20577"/>
        <pc:sldMkLst>
          <pc:docMk/>
          <pc:sldMk cId="1767407823" sldId="1096"/>
        </pc:sldMkLst>
        <pc:spChg chg="mod">
          <ac:chgData name="Michaelsen, Børje" userId="c36523e3-11ed-4011-9a41-1983019c0634" providerId="ADAL" clId="{83FF8062-202C-4766-8BEB-380B0CC5A041}" dt="2026-10-23T11:12:54.690" v="1904" actId="20577"/>
          <ac:spMkLst>
            <pc:docMk/>
            <pc:sldMk cId="1767407823" sldId="1096"/>
            <ac:spMk id="7" creationId="{00000000-0000-0000-0000-000000000000}"/>
          </ac:spMkLst>
        </pc:spChg>
        <pc:spChg chg="mod">
          <ac:chgData name="Michaelsen, Børje" userId="c36523e3-11ed-4011-9a41-1983019c0634" providerId="ADAL" clId="{83FF8062-202C-4766-8BEB-380B0CC5A041}" dt="2026-10-23T11:13:33.026" v="1910" actId="20577"/>
          <ac:spMkLst>
            <pc:docMk/>
            <pc:sldMk cId="1767407823" sldId="1096"/>
            <ac:spMk id="16" creationId="{01B63842-A613-4DE2-23CF-65894B874DE1}"/>
          </ac:spMkLst>
        </pc:spChg>
        <pc:graphicFrameChg chg="del">
          <ac:chgData name="Michaelsen, Børje" userId="c36523e3-11ed-4011-9a41-1983019c0634" providerId="ADAL" clId="{83FF8062-202C-4766-8BEB-380B0CC5A041}" dt="2026-10-23T11:12:15.261" v="1885" actId="478"/>
          <ac:graphicFrameMkLst>
            <pc:docMk/>
            <pc:sldMk cId="1767407823" sldId="1096"/>
            <ac:graphicFrameMk id="12" creationId="{02F3DED4-52B2-ED4A-F002-268A294A1591}"/>
          </ac:graphicFrameMkLst>
        </pc:graphicFrameChg>
        <pc:picChg chg="add">
          <ac:chgData name="Michaelsen, Børje" userId="c36523e3-11ed-4011-9a41-1983019c0634" providerId="ADAL" clId="{83FF8062-202C-4766-8BEB-380B0CC5A041}" dt="2026-10-23T11:12:23.117" v="1886" actId="22"/>
          <ac:picMkLst>
            <pc:docMk/>
            <pc:sldMk cId="1767407823" sldId="1096"/>
            <ac:picMk id="4" creationId="{35EFD92F-5B77-0C81-A358-E327B7FAC947}"/>
          </ac:picMkLst>
        </pc:picChg>
        <pc:picChg chg="del">
          <ac:chgData name="Michaelsen, Børje" userId="c36523e3-11ed-4011-9a41-1983019c0634" providerId="ADAL" clId="{83FF8062-202C-4766-8BEB-380B0CC5A041}" dt="2026-10-23T11:12:12.959" v="1884" actId="478"/>
          <ac:picMkLst>
            <pc:docMk/>
            <pc:sldMk cId="1767407823" sldId="1096"/>
            <ac:picMk id="5" creationId="{A824DAB4-50C1-82C4-37F7-ED7A5F72552C}"/>
          </ac:picMkLst>
        </pc:picChg>
        <pc:picChg chg="add mod">
          <ac:chgData name="Michaelsen, Børje" userId="c36523e3-11ed-4011-9a41-1983019c0634" providerId="ADAL" clId="{83FF8062-202C-4766-8BEB-380B0CC5A041}" dt="2026-10-23T11:13:26.281" v="1908" actId="1035"/>
          <ac:picMkLst>
            <pc:docMk/>
            <pc:sldMk cId="1767407823" sldId="1096"/>
            <ac:picMk id="8" creationId="{7F91A36A-A35D-D428-1D24-5408421C97CA}"/>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51"/>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Grimstad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81</c:v>
                </c:pt>
                <c:pt idx="1">
                  <c:v>87</c:v>
                </c:pt>
                <c:pt idx="2">
                  <c:v>98</c:v>
                </c:pt>
                <c:pt idx="3">
                  <c:v>60</c:v>
                </c:pt>
                <c:pt idx="4">
                  <c:v>85</c:v>
                </c:pt>
                <c:pt idx="5">
                  <c:v>84</c:v>
                </c:pt>
                <c:pt idx="6">
                  <c:v>52</c:v>
                </c:pt>
                <c:pt idx="7">
                  <c:v>63</c:v>
                </c:pt>
                <c:pt idx="8">
                  <c:v>29</c:v>
                </c:pt>
                <c:pt idx="9">
                  <c:v>7</c:v>
                </c:pt>
                <c:pt idx="10">
                  <c:v>9</c:v>
                </c:pt>
                <c:pt idx="11">
                  <c:v>18</c:v>
                </c:pt>
                <c:pt idx="12">
                  <c:v>52</c:v>
                </c:pt>
                <c:pt idx="13">
                  <c:v>50</c:v>
                </c:pt>
                <c:pt idx="14">
                  <c:v>49</c:v>
                </c:pt>
                <c:pt idx="15">
                  <c:v>48</c:v>
                </c:pt>
              </c:numCache>
            </c:numRef>
          </c:val>
          <c:smooth val="1"/>
          <c:extLst>
            <c:ext xmlns:c16="http://schemas.microsoft.com/office/drawing/2014/chart" uri="{C3380CC4-5D6E-409C-BE32-E72D297353CC}">
              <c16:uniqueId val="{00000000-F111-4A63-BDEC-DCDE796796EA}"/>
            </c:ext>
          </c:extLst>
        </c:ser>
        <c:ser>
          <c:idx val="1"/>
          <c:order val="1"/>
          <c:tx>
            <c:strRef>
              <c:f>'Pivot kommuner'!$C$1:$C$3</c:f>
              <c:strCache>
                <c:ptCount val="1"/>
                <c:pt idx="0">
                  <c:v>Netto innlands - Grimstad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191</c:v>
                </c:pt>
                <c:pt idx="1">
                  <c:v>9</c:v>
                </c:pt>
                <c:pt idx="2">
                  <c:v>200</c:v>
                </c:pt>
                <c:pt idx="3">
                  <c:v>68</c:v>
                </c:pt>
                <c:pt idx="4">
                  <c:v>102</c:v>
                </c:pt>
                <c:pt idx="5">
                  <c:v>172</c:v>
                </c:pt>
                <c:pt idx="6">
                  <c:v>21</c:v>
                </c:pt>
                <c:pt idx="7">
                  <c:v>93</c:v>
                </c:pt>
                <c:pt idx="8">
                  <c:v>23</c:v>
                </c:pt>
                <c:pt idx="9">
                  <c:v>78</c:v>
                </c:pt>
                <c:pt idx="10">
                  <c:v>3</c:v>
                </c:pt>
                <c:pt idx="11">
                  <c:v>70</c:v>
                </c:pt>
                <c:pt idx="12">
                  <c:v>97</c:v>
                </c:pt>
                <c:pt idx="13">
                  <c:v>88</c:v>
                </c:pt>
                <c:pt idx="14">
                  <c:v>80</c:v>
                </c:pt>
                <c:pt idx="15">
                  <c:v>70</c:v>
                </c:pt>
              </c:numCache>
            </c:numRef>
          </c:val>
          <c:smooth val="1"/>
          <c:extLst>
            <c:ext xmlns:c16="http://schemas.microsoft.com/office/drawing/2014/chart" uri="{C3380CC4-5D6E-409C-BE32-E72D297353CC}">
              <c16:uniqueId val="{00000001-F111-4A63-BDEC-DCDE796796EA}"/>
            </c:ext>
          </c:extLst>
        </c:ser>
        <c:ser>
          <c:idx val="2"/>
          <c:order val="2"/>
          <c:tx>
            <c:strRef>
              <c:f>'Pivot kommuner'!$D$1:$D$3</c:f>
              <c:strCache>
                <c:ptCount val="1"/>
                <c:pt idx="0">
                  <c:v>Netto innvandring - Grimstad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176</c:v>
                </c:pt>
                <c:pt idx="1">
                  <c:v>44</c:v>
                </c:pt>
                <c:pt idx="2">
                  <c:v>26</c:v>
                </c:pt>
                <c:pt idx="3">
                  <c:v>101</c:v>
                </c:pt>
                <c:pt idx="4">
                  <c:v>108</c:v>
                </c:pt>
                <c:pt idx="5">
                  <c:v>89</c:v>
                </c:pt>
                <c:pt idx="6">
                  <c:v>58</c:v>
                </c:pt>
                <c:pt idx="7">
                  <c:v>116</c:v>
                </c:pt>
                <c:pt idx="8">
                  <c:v>37</c:v>
                </c:pt>
                <c:pt idx="9">
                  <c:v>39</c:v>
                </c:pt>
                <c:pt idx="10">
                  <c:v>2</c:v>
                </c:pt>
                <c:pt idx="11">
                  <c:v>4</c:v>
                </c:pt>
                <c:pt idx="12">
                  <c:v>75</c:v>
                </c:pt>
                <c:pt idx="13">
                  <c:v>78</c:v>
                </c:pt>
                <c:pt idx="14">
                  <c:v>80</c:v>
                </c:pt>
                <c:pt idx="15">
                  <c:v>81</c:v>
                </c:pt>
              </c:numCache>
            </c:numRef>
          </c:val>
          <c:smooth val="1"/>
          <c:extLst>
            <c:ext xmlns:c16="http://schemas.microsoft.com/office/drawing/2014/chart" uri="{C3380CC4-5D6E-409C-BE32-E72D297353CC}">
              <c16:uniqueId val="{00000002-F111-4A63-BDEC-DCDE796796EA}"/>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Grimstad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22098</c:v>
                </c:pt>
                <c:pt idx="1">
                  <c:v>22550</c:v>
                </c:pt>
                <c:pt idx="2">
                  <c:v>22692</c:v>
                </c:pt>
                <c:pt idx="3">
                  <c:v>23017</c:v>
                </c:pt>
                <c:pt idx="4">
                  <c:v>23246</c:v>
                </c:pt>
                <c:pt idx="5">
                  <c:v>23544</c:v>
                </c:pt>
                <c:pt idx="6">
                  <c:v>23891</c:v>
                </c:pt>
                <c:pt idx="7">
                  <c:v>24017</c:v>
                </c:pt>
                <c:pt idx="8">
                  <c:v>24587</c:v>
                </c:pt>
                <c:pt idx="9">
                  <c:v>24969</c:v>
                </c:pt>
                <c:pt idx="10">
                  <c:v>25419</c:v>
                </c:pt>
                <c:pt idx="11">
                  <c:v>25569</c:v>
                </c:pt>
                <c:pt idx="12">
                  <c:v>25799</c:v>
                </c:pt>
                <c:pt idx="13">
                  <c:v>26023</c:v>
                </c:pt>
                <c:pt idx="14">
                  <c:v>26239</c:v>
                </c:pt>
                <c:pt idx="15">
                  <c:v>26448</c:v>
                </c:pt>
              </c:numCache>
            </c:numRef>
          </c:val>
          <c:smooth val="0"/>
          <c:extLst>
            <c:ext xmlns:c16="http://schemas.microsoft.com/office/drawing/2014/chart" uri="{C3380CC4-5D6E-409C-BE32-E72D297353CC}">
              <c16:uniqueId val="{00000003-F111-4A63-BDEC-DCDE796796EA}"/>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65</c:v>
                </c:pt>
                <c:pt idx="1">
                  <c:v>60</c:v>
                </c:pt>
                <c:pt idx="2">
                  <c:v>89</c:v>
                </c:pt>
                <c:pt idx="3">
                  <c:v>68</c:v>
                </c:pt>
                <c:pt idx="4">
                  <c:v>54</c:v>
                </c:pt>
                <c:pt idx="5">
                  <c:v>60</c:v>
                </c:pt>
              </c:numCache>
            </c:numRef>
          </c:val>
          <c:extLst>
            <c:ext xmlns:c16="http://schemas.microsoft.com/office/drawing/2014/chart" uri="{C3380CC4-5D6E-409C-BE32-E72D297353CC}">
              <c16:uniqueId val="{00000000-CA26-4FD7-9E3D-607041D4AA9D}"/>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23</c:v>
                </c:pt>
                <c:pt idx="1">
                  <c:v>8</c:v>
                </c:pt>
                <c:pt idx="2">
                  <c:v>62</c:v>
                </c:pt>
                <c:pt idx="3">
                  <c:v>22</c:v>
                </c:pt>
                <c:pt idx="4">
                  <c:v>16</c:v>
                </c:pt>
                <c:pt idx="5">
                  <c:v>27</c:v>
                </c:pt>
              </c:numCache>
            </c:numRef>
          </c:val>
          <c:extLst>
            <c:ext xmlns:c16="http://schemas.microsoft.com/office/drawing/2014/chart" uri="{C3380CC4-5D6E-409C-BE32-E72D297353CC}">
              <c16:uniqueId val="{00000001-CA26-4FD7-9E3D-607041D4AA9D}"/>
            </c:ext>
          </c:extLst>
        </c:ser>
        <c:ser>
          <c:idx val="2"/>
          <c:order val="2"/>
          <c:tx>
            <c:strRef>
              <c:f>'Bolig pivot'!$T$32</c:f>
              <c:strCache>
                <c:ptCount val="1"/>
                <c:pt idx="0">
                  <c:v>Leilighetsbygg</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40</c:v>
                </c:pt>
                <c:pt idx="1">
                  <c:v>14</c:v>
                </c:pt>
                <c:pt idx="2">
                  <c:v>69</c:v>
                </c:pt>
                <c:pt idx="3">
                  <c:v>108</c:v>
                </c:pt>
                <c:pt idx="4">
                  <c:v>65</c:v>
                </c:pt>
                <c:pt idx="5">
                  <c:v>32</c:v>
                </c:pt>
              </c:numCache>
            </c:numRef>
          </c:val>
          <c:extLst>
            <c:ext xmlns:c16="http://schemas.microsoft.com/office/drawing/2014/chart" uri="{C3380CC4-5D6E-409C-BE32-E72D297353CC}">
              <c16:uniqueId val="{00000002-CA26-4FD7-9E3D-607041D4AA9D}"/>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A26-4FD7-9E3D-607041D4AA9D}"/>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A26-4FD7-9E3D-607041D4AA9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5</c:v>
                </c:pt>
                <c:pt idx="2">
                  <c:v>52</c:v>
                </c:pt>
                <c:pt idx="3">
                  <c:v>15</c:v>
                </c:pt>
                <c:pt idx="4">
                  <c:v>0</c:v>
                </c:pt>
                <c:pt idx="5">
                  <c:v>1</c:v>
                </c:pt>
              </c:numCache>
            </c:numRef>
          </c:val>
          <c:extLst>
            <c:ext xmlns:c16="http://schemas.microsoft.com/office/drawing/2014/chart" uri="{C3380CC4-5D6E-409C-BE32-E72D297353CC}">
              <c16:uniqueId val="{00000005-CA26-4FD7-9E3D-607041D4AA9D}"/>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30"/>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Grimstad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4</c:v>
                </c:pt>
                <c:pt idx="1">
                  <c:v>14</c:v>
                </c:pt>
                <c:pt idx="2">
                  <c:v>5</c:v>
                </c:pt>
                <c:pt idx="3">
                  <c:v>64</c:v>
                </c:pt>
                <c:pt idx="4">
                  <c:v>9</c:v>
                </c:pt>
                <c:pt idx="5">
                  <c:v>4</c:v>
                </c:pt>
              </c:numCache>
            </c:numRef>
          </c:val>
          <c:extLst>
            <c:ext xmlns:c16="http://schemas.microsoft.com/office/drawing/2014/chart" uri="{C3380CC4-5D6E-409C-BE32-E72D297353CC}">
              <c16:uniqueId val="{00000000-360F-4666-92FA-F21F2B8C78AE}"/>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360F-4666-92FA-F21F2B8C78AE}"/>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29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241</c:v>
                </c:pt>
                <c:pt idx="1">
                  <c:v>245</c:v>
                </c:pt>
                <c:pt idx="2">
                  <c:v>245</c:v>
                </c:pt>
                <c:pt idx="3">
                  <c:v>246</c:v>
                </c:pt>
                <c:pt idx="4">
                  <c:v>256</c:v>
                </c:pt>
                <c:pt idx="5">
                  <c:v>272</c:v>
                </c:pt>
              </c:numCache>
            </c:numRef>
          </c:val>
          <c:extLst>
            <c:ext xmlns:c16="http://schemas.microsoft.com/office/drawing/2014/chart" uri="{C3380CC4-5D6E-409C-BE32-E72D297353CC}">
              <c16:uniqueId val="{00000000-FAE9-46E4-BFCD-479DB0C84C76}"/>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2088</c:v>
                </c:pt>
                <c:pt idx="1">
                  <c:v>2131</c:v>
                </c:pt>
                <c:pt idx="2">
                  <c:v>2176</c:v>
                </c:pt>
                <c:pt idx="3">
                  <c:v>2287</c:v>
                </c:pt>
                <c:pt idx="4">
                  <c:v>2277</c:v>
                </c:pt>
                <c:pt idx="5">
                  <c:v>2260</c:v>
                </c:pt>
              </c:numCache>
            </c:numRef>
          </c:val>
          <c:extLst>
            <c:ext xmlns:c16="http://schemas.microsoft.com/office/drawing/2014/chart" uri="{C3380CC4-5D6E-409C-BE32-E72D297353CC}">
              <c16:uniqueId val="{00000001-FAE9-46E4-BFCD-479DB0C84C76}"/>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102</c:v>
                </c:pt>
                <c:pt idx="1">
                  <c:v>107</c:v>
                </c:pt>
                <c:pt idx="2">
                  <c:v>110</c:v>
                </c:pt>
                <c:pt idx="3">
                  <c:v>179</c:v>
                </c:pt>
                <c:pt idx="4">
                  <c:v>146</c:v>
                </c:pt>
                <c:pt idx="5">
                  <c:v>244</c:v>
                </c:pt>
              </c:numCache>
            </c:numRef>
          </c:val>
          <c:extLst>
            <c:ext xmlns:c16="http://schemas.microsoft.com/office/drawing/2014/chart" uri="{C3380CC4-5D6E-409C-BE32-E72D297353CC}">
              <c16:uniqueId val="{00000002-FAE9-46E4-BFCD-479DB0C84C76}"/>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5952</c:v>
                </c:pt>
                <c:pt idx="1">
                  <c:v>6079</c:v>
                </c:pt>
                <c:pt idx="2">
                  <c:v>6064</c:v>
                </c:pt>
                <c:pt idx="3">
                  <c:v>6245</c:v>
                </c:pt>
                <c:pt idx="4">
                  <c:v>6253</c:v>
                </c:pt>
                <c:pt idx="5">
                  <c:v>6225</c:v>
                </c:pt>
              </c:numCache>
            </c:numRef>
          </c:val>
          <c:extLst>
            <c:ext xmlns:c16="http://schemas.microsoft.com/office/drawing/2014/chart" uri="{C3380CC4-5D6E-409C-BE32-E72D297353CC}">
              <c16:uniqueId val="{00000003-FAE9-46E4-BFCD-479DB0C84C76}"/>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FAE9-46E4-BFCD-479DB0C84C76}"/>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FAE9-46E4-BFCD-479DB0C84C76}"/>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FAE9-46E4-BFCD-479DB0C84C76}"/>
              </c:ext>
            </c:extLst>
          </c:dPt>
          <c:dPt>
            <c:idx val="3"/>
            <c:invertIfNegative val="0"/>
            <c:bubble3D val="0"/>
            <c:extLst>
              <c:ext xmlns:c16="http://schemas.microsoft.com/office/drawing/2014/chart" uri="{C3380CC4-5D6E-409C-BE32-E72D297353CC}">
                <c16:uniqueId val="{0000000A-FAE9-46E4-BFCD-479DB0C84C76}"/>
              </c:ext>
            </c:extLst>
          </c:dPt>
          <c:dPt>
            <c:idx val="4"/>
            <c:invertIfNegative val="0"/>
            <c:bubble3D val="0"/>
            <c:extLst>
              <c:ext xmlns:c16="http://schemas.microsoft.com/office/drawing/2014/chart" uri="{C3380CC4-5D6E-409C-BE32-E72D297353CC}">
                <c16:uniqueId val="{0000000B-FAE9-46E4-BFCD-479DB0C84C76}"/>
              </c:ext>
            </c:extLst>
          </c:dPt>
          <c:dPt>
            <c:idx val="5"/>
            <c:invertIfNegative val="0"/>
            <c:bubble3D val="0"/>
            <c:extLst>
              <c:ext xmlns:c16="http://schemas.microsoft.com/office/drawing/2014/chart" uri="{C3380CC4-5D6E-409C-BE32-E72D297353CC}">
                <c16:uniqueId val="{0000000C-FAE9-46E4-BFCD-479DB0C84C76}"/>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AE9-46E4-BFCD-479DB0C84C76}"/>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AE9-46E4-BFCD-479DB0C84C76}"/>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AE9-46E4-BFCD-479DB0C84C7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1006</c:v>
                </c:pt>
                <c:pt idx="1">
                  <c:v>1230</c:v>
                </c:pt>
                <c:pt idx="2">
                  <c:v>1249</c:v>
                </c:pt>
                <c:pt idx="3">
                  <c:v>1246</c:v>
                </c:pt>
                <c:pt idx="4">
                  <c:v>1292</c:v>
                </c:pt>
                <c:pt idx="5">
                  <c:v>1347</c:v>
                </c:pt>
              </c:numCache>
            </c:numRef>
          </c:val>
          <c:extLst>
            <c:ext xmlns:c16="http://schemas.microsoft.com/office/drawing/2014/chart" uri="{C3380CC4-5D6E-409C-BE32-E72D297353CC}">
              <c16:uniqueId val="{0000000D-FAE9-46E4-BFCD-479DB0C84C76}"/>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29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C51E-4773-A9A5-1A2B77ED8ACE}"/>
              </c:ext>
            </c:extLst>
          </c:dPt>
          <c:dPt>
            <c:idx val="1"/>
            <c:bubble3D val="0"/>
            <c:spPr>
              <a:solidFill>
                <a:schemeClr val="accent2"/>
              </a:solidFill>
              <a:ln>
                <a:noFill/>
              </a:ln>
              <a:effectLst/>
            </c:spPr>
            <c:extLst>
              <c:ext xmlns:c16="http://schemas.microsoft.com/office/drawing/2014/chart" uri="{C3380CC4-5D6E-409C-BE32-E72D297353CC}">
                <c16:uniqueId val="{00000003-C51E-4773-A9A5-1A2B77ED8ACE}"/>
              </c:ext>
            </c:extLst>
          </c:dPt>
          <c:dPt>
            <c:idx val="2"/>
            <c:bubble3D val="0"/>
            <c:spPr>
              <a:solidFill>
                <a:schemeClr val="accent3"/>
              </a:solidFill>
              <a:ln>
                <a:noFill/>
              </a:ln>
              <a:effectLst/>
            </c:spPr>
            <c:extLst>
              <c:ext xmlns:c16="http://schemas.microsoft.com/office/drawing/2014/chart" uri="{C3380CC4-5D6E-409C-BE32-E72D297353CC}">
                <c16:uniqueId val="{00000005-C51E-4773-A9A5-1A2B77ED8ACE}"/>
              </c:ext>
            </c:extLst>
          </c:dPt>
          <c:dPt>
            <c:idx val="3"/>
            <c:bubble3D val="0"/>
            <c:spPr>
              <a:solidFill>
                <a:schemeClr val="accent4"/>
              </a:solidFill>
              <a:ln>
                <a:noFill/>
              </a:ln>
              <a:effectLst/>
            </c:spPr>
            <c:extLst>
              <c:ext xmlns:c16="http://schemas.microsoft.com/office/drawing/2014/chart" uri="{C3380CC4-5D6E-409C-BE32-E72D297353CC}">
                <c16:uniqueId val="{00000007-C51E-4773-A9A5-1A2B77ED8ACE}"/>
              </c:ext>
            </c:extLst>
          </c:dPt>
          <c:dPt>
            <c:idx val="4"/>
            <c:bubble3D val="0"/>
            <c:spPr>
              <a:solidFill>
                <a:schemeClr val="accent5"/>
              </a:solidFill>
              <a:ln>
                <a:noFill/>
              </a:ln>
              <a:effectLst/>
            </c:spPr>
            <c:extLst>
              <c:ext xmlns:c16="http://schemas.microsoft.com/office/drawing/2014/chart" uri="{C3380CC4-5D6E-409C-BE32-E72D297353CC}">
                <c16:uniqueId val="{00000009-C51E-4773-A9A5-1A2B77ED8ACE}"/>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51E-4773-A9A5-1A2B77ED8ACE}"/>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272</c:v>
                </c:pt>
                <c:pt idx="1">
                  <c:v>2260</c:v>
                </c:pt>
                <c:pt idx="2">
                  <c:v>244</c:v>
                </c:pt>
                <c:pt idx="3">
                  <c:v>6225</c:v>
                </c:pt>
                <c:pt idx="4">
                  <c:v>1347</c:v>
                </c:pt>
              </c:numCache>
            </c:numRef>
          </c:val>
          <c:extLst>
            <c:ext xmlns:c16="http://schemas.microsoft.com/office/drawing/2014/chart" uri="{C3380CC4-5D6E-409C-BE32-E72D297353CC}">
              <c16:uniqueId val="{0000000A-C51E-4773-A9A5-1A2B77ED8ACE}"/>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0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circle"/>
          <c:size val="5"/>
          <c:spPr>
            <a:solidFill>
              <a:schemeClr val="accent2"/>
            </a:solidFill>
            <a:ln w="9525">
              <a:solidFill>
                <a:schemeClr val="accent2"/>
              </a:solidFill>
            </a:ln>
            <a:effectLst/>
          </c:spPr>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16 Trelast- og trevareindustri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81</c:v>
                </c:pt>
                <c:pt idx="1">
                  <c:v>84</c:v>
                </c:pt>
                <c:pt idx="2">
                  <c:v>75</c:v>
                </c:pt>
                <c:pt idx="3">
                  <c:v>71</c:v>
                </c:pt>
                <c:pt idx="4">
                  <c:v>62</c:v>
                </c:pt>
                <c:pt idx="5">
                  <c:v>56</c:v>
                </c:pt>
                <c:pt idx="6">
                  <c:v>74</c:v>
                </c:pt>
              </c:numCache>
            </c:numRef>
          </c:val>
          <c:smooth val="0"/>
          <c:extLst>
            <c:ext xmlns:c16="http://schemas.microsoft.com/office/drawing/2014/chart" uri="{C3380CC4-5D6E-409C-BE32-E72D297353CC}">
              <c16:uniqueId val="{00000000-48A0-4499-96E1-425899E81FFB}"/>
            </c:ext>
          </c:extLst>
        </c:ser>
        <c:ser>
          <c:idx val="3"/>
          <c:order val="1"/>
          <c:tx>
            <c:strRef>
              <c:f>'pivot 2 siffer'!$C$4:$C$5</c:f>
              <c:strCache>
                <c:ptCount val="1"/>
                <c:pt idx="0">
                  <c:v>30 Transportmiddelindustri ellers</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1-48A0-4499-96E1-425899E81FFB}"/>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24</c:v>
                </c:pt>
                <c:pt idx="1">
                  <c:v>28</c:v>
                </c:pt>
                <c:pt idx="2">
                  <c:v>30</c:v>
                </c:pt>
                <c:pt idx="3">
                  <c:v>28</c:v>
                </c:pt>
                <c:pt idx="4">
                  <c:v>28</c:v>
                </c:pt>
                <c:pt idx="5">
                  <c:v>31</c:v>
                </c:pt>
                <c:pt idx="6">
                  <c:v>31</c:v>
                </c:pt>
              </c:numCache>
            </c:numRef>
          </c:val>
          <c:smooth val="0"/>
          <c:extLst>
            <c:ext xmlns:c16="http://schemas.microsoft.com/office/drawing/2014/chart" uri="{C3380CC4-5D6E-409C-BE32-E72D297353CC}">
              <c16:uniqueId val="{00000002-48A0-4499-96E1-425899E81FFB}"/>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59</c:v>
                </c:pt>
                <c:pt idx="1">
                  <c:v>56</c:v>
                </c:pt>
                <c:pt idx="2">
                  <c:v>60</c:v>
                </c:pt>
                <c:pt idx="3">
                  <c:v>66</c:v>
                </c:pt>
                <c:pt idx="4">
                  <c:v>56</c:v>
                </c:pt>
                <c:pt idx="5">
                  <c:v>53</c:v>
                </c:pt>
                <c:pt idx="6">
                  <c:v>62</c:v>
                </c:pt>
              </c:numCache>
            </c:numRef>
          </c:val>
          <c:smooth val="0"/>
          <c:extLst>
            <c:ext xmlns:c16="http://schemas.microsoft.com/office/drawing/2014/chart" uri="{C3380CC4-5D6E-409C-BE32-E72D297353CC}">
              <c16:uniqueId val="{00000003-48A0-4499-96E1-425899E81FFB}"/>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51"/>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Grimstad</c:v>
                </c:pt>
              </c:strCache>
            </c:strRef>
          </c:cat>
          <c:val>
            <c:numRef>
              <c:f>Pivot_2026!$B$5:$B$7</c:f>
              <c:numCache>
                <c:formatCode>General</c:formatCode>
                <c:ptCount val="2"/>
                <c:pt idx="0">
                  <c:v>42.8</c:v>
                </c:pt>
                <c:pt idx="1">
                  <c:v>44.2</c:v>
                </c:pt>
              </c:numCache>
            </c:numRef>
          </c:val>
          <c:extLst>
            <c:ext xmlns:c16="http://schemas.microsoft.com/office/drawing/2014/chart" uri="{C3380CC4-5D6E-409C-BE32-E72D297353CC}">
              <c16:uniqueId val="{00000000-0DA3-4252-A7F4-935651C62246}"/>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Grimstad</c:v>
                </c:pt>
              </c:strCache>
            </c:strRef>
          </c:cat>
          <c:val>
            <c:numRef>
              <c:f>Pivot_2026!$C$5:$C$7</c:f>
              <c:numCache>
                <c:formatCode>General</c:formatCode>
                <c:ptCount val="2"/>
                <c:pt idx="0">
                  <c:v>41.5</c:v>
                </c:pt>
                <c:pt idx="1">
                  <c:v>41.9</c:v>
                </c:pt>
              </c:numCache>
            </c:numRef>
          </c:val>
          <c:extLst>
            <c:ext xmlns:c16="http://schemas.microsoft.com/office/drawing/2014/chart" uri="{C3380CC4-5D6E-409C-BE32-E72D297353CC}">
              <c16:uniqueId val="{00000001-0DA3-4252-A7F4-935651C62246}"/>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Grimstad</c:v>
                </c:pt>
              </c:strCache>
            </c:strRef>
          </c:cat>
          <c:val>
            <c:numRef>
              <c:f>Pivot_2026!$D$5:$D$7</c:f>
              <c:numCache>
                <c:formatCode>General</c:formatCode>
                <c:ptCount val="2"/>
                <c:pt idx="0">
                  <c:v>41.6</c:v>
                </c:pt>
                <c:pt idx="1">
                  <c:v>41.5</c:v>
                </c:pt>
              </c:numCache>
            </c:numRef>
          </c:val>
          <c:extLst>
            <c:ext xmlns:c16="http://schemas.microsoft.com/office/drawing/2014/chart" uri="{C3380CC4-5D6E-409C-BE32-E72D297353CC}">
              <c16:uniqueId val="{00000002-0DA3-4252-A7F4-935651C62246}"/>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Grimstad</c:v>
                </c:pt>
              </c:strCache>
            </c:strRef>
          </c:cat>
          <c:val>
            <c:numRef>
              <c:f>Pivot_2026!$E$5:$E$7</c:f>
              <c:numCache>
                <c:formatCode>General</c:formatCode>
                <c:ptCount val="2"/>
                <c:pt idx="0">
                  <c:v>42</c:v>
                </c:pt>
                <c:pt idx="1">
                  <c:v>42.7</c:v>
                </c:pt>
              </c:numCache>
            </c:numRef>
          </c:val>
          <c:extLst>
            <c:ext xmlns:c16="http://schemas.microsoft.com/office/drawing/2014/chart" uri="{C3380CC4-5D6E-409C-BE32-E72D297353CC}">
              <c16:uniqueId val="{00000003-0DA3-4252-A7F4-935651C62246}"/>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Grimstad</c:v>
                </c:pt>
              </c:strCache>
            </c:strRef>
          </c:cat>
          <c:val>
            <c:numRef>
              <c:f>Pivot_2026!$F$5:$F$7</c:f>
              <c:numCache>
                <c:formatCode>General</c:formatCode>
                <c:ptCount val="2"/>
                <c:pt idx="0">
                  <c:v>42.2</c:v>
                </c:pt>
                <c:pt idx="1">
                  <c:v>42.4</c:v>
                </c:pt>
              </c:numCache>
            </c:numRef>
          </c:val>
          <c:extLst>
            <c:ext xmlns:c16="http://schemas.microsoft.com/office/drawing/2014/chart" uri="{C3380CC4-5D6E-409C-BE32-E72D297353CC}">
              <c16:uniqueId val="{00000004-0DA3-4252-A7F4-935651C62246}"/>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9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Fullføring </a:t>
            </a:r>
            <a:r>
              <a:rPr lang="nb-NO" b="0" dirty="0">
                <a:solidFill>
                  <a:sysClr val="windowText" lastClr="000000"/>
                </a:solidFill>
                <a:latin typeface="Arial" panose="020B0604020202020204" pitchFamily="34" charset="0"/>
                <a:cs typeface="Arial" panose="020B0604020202020204" pitchFamily="34" charset="0"/>
              </a:rPr>
              <a:t> </a:t>
            </a:r>
            <a:r>
              <a:rPr lang="nb-NO" b="0" dirty="0" err="1">
                <a:solidFill>
                  <a:sysClr val="windowText" lastClr="000000"/>
                </a:solidFill>
                <a:latin typeface="Arial" panose="020B0604020202020204" pitchFamily="34" charset="0"/>
                <a:cs typeface="Arial" panose="020B0604020202020204" pitchFamily="34" charset="0"/>
              </a:rPr>
              <a:t>vgo</a:t>
            </a:r>
            <a:r>
              <a:rPr lang="nb-NO" b="0" dirty="0">
                <a:solidFill>
                  <a:sysClr val="windowText" lastClr="000000"/>
                </a:solidFill>
                <a:latin typeface="Arial" panose="020B0604020202020204" pitchFamily="34" charset="0"/>
                <a:cs typeface="Arial" panose="020B0604020202020204" pitchFamily="34" charset="0"/>
              </a:rPr>
              <a:t>,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dLbl>
          <c:idx val="0"/>
          <c:showLegendKey val="0"/>
          <c:showVal val="1"/>
          <c:showCatName val="0"/>
          <c:showSerName val="0"/>
          <c:showPercent val="0"/>
          <c:showBubbleSize val="0"/>
          <c:extLst>
            <c:ext xmlns:c15="http://schemas.microsoft.com/office/drawing/2012/chart" uri="{CE6537A1-D6FC-4f65-9D91-7224C49458BB}"/>
          </c:extLst>
        </c:dLbl>
      </c:pivotFmt>
      <c:pivotFmt>
        <c:idx val="35"/>
        <c:dLbl>
          <c:idx val="0"/>
          <c:showLegendKey val="0"/>
          <c:showVal val="1"/>
          <c:showCatName val="0"/>
          <c:showSerName val="0"/>
          <c:showPercent val="0"/>
          <c:showBubbleSize val="0"/>
          <c:extLst>
            <c:ext xmlns:c15="http://schemas.microsoft.com/office/drawing/2012/chart" uri="{CE6537A1-D6FC-4f65-9D91-7224C49458BB}"/>
          </c:extLst>
        </c:dLbl>
      </c:pivotFmt>
      <c:pivotFmt>
        <c:idx val="36"/>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C380-4997-9476-69E32D8AE7B6}"/>
            </c:ext>
          </c:extLst>
        </c:ser>
        <c:ser>
          <c:idx val="1"/>
          <c:order val="1"/>
          <c:tx>
            <c:strRef>
              <c:f>'Pivot - bruk denne'!$C$5:$C$6</c:f>
              <c:strCache>
                <c:ptCount val="1"/>
                <c:pt idx="0">
                  <c:v>Grimstad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83</c:v>
                </c:pt>
                <c:pt idx="1">
                  <c:v>80.400000000000006</c:v>
                </c:pt>
                <c:pt idx="2">
                  <c:v>81.8</c:v>
                </c:pt>
                <c:pt idx="3">
                  <c:v>81.7</c:v>
                </c:pt>
                <c:pt idx="4">
                  <c:v>82.6</c:v>
                </c:pt>
                <c:pt idx="5">
                  <c:v>80.5</c:v>
                </c:pt>
              </c:numCache>
            </c:numRef>
          </c:val>
          <c:extLst>
            <c:ext xmlns:c16="http://schemas.microsoft.com/office/drawing/2014/chart" uri="{C3380CC4-5D6E-409C-BE32-E72D297353CC}">
              <c16:uniqueId val="{00000001-C380-4997-9476-69E32D8AE7B6}"/>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8"/>
            <c:invertIfNegative val="0"/>
            <c:bubble3D val="0"/>
            <c:spPr>
              <a:solidFill>
                <a:srgbClr val="FF0000"/>
              </a:solidFill>
              <a:ln w="3175">
                <a:solidFill>
                  <a:schemeClr val="tx2"/>
                </a:solidFill>
              </a:ln>
              <a:effectLst/>
            </c:spPr>
            <c:extLst>
              <c:ext xmlns:c16="http://schemas.microsoft.com/office/drawing/2014/chart" uri="{C3380CC4-5D6E-409C-BE32-E72D297353CC}">
                <c16:uniqueId val="{00000002-AE6D-46EF-B1D6-C32F2EE920DC}"/>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7434-41A4-AF7C-163E6A9128DE}"/>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7434-41A4-AF7C-163E6A9128DE}"/>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7434-41A4-AF7C-163E6A9128DE}"/>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8396-4753-A816-B4BB5E87133B}"/>
              </c:ext>
            </c:extLst>
          </c:dPt>
          <c:dPt>
            <c:idx val="1"/>
            <c:invertIfNegative val="0"/>
            <c:bubble3D val="0"/>
            <c:spPr>
              <a:solidFill>
                <a:srgbClr val="002060"/>
              </a:solidFill>
              <a:ln>
                <a:noFill/>
              </a:ln>
              <a:effectLst/>
            </c:spPr>
            <c:extLst>
              <c:ext xmlns:c16="http://schemas.microsoft.com/office/drawing/2014/chart" uri="{C3380CC4-5D6E-409C-BE32-E72D297353CC}">
                <c16:uniqueId val="{00000003-8396-4753-A816-B4BB5E87133B}"/>
              </c:ext>
            </c:extLst>
          </c:dPt>
          <c:dPt>
            <c:idx val="2"/>
            <c:invertIfNegative val="0"/>
            <c:bubble3D val="0"/>
            <c:spPr>
              <a:solidFill>
                <a:srgbClr val="002060"/>
              </a:solidFill>
              <a:ln>
                <a:noFill/>
              </a:ln>
              <a:effectLst/>
            </c:spPr>
            <c:extLst>
              <c:ext xmlns:c16="http://schemas.microsoft.com/office/drawing/2014/chart" uri="{C3380CC4-5D6E-409C-BE32-E72D297353CC}">
                <c16:uniqueId val="{00000005-8396-4753-A816-B4BB5E87133B}"/>
              </c:ext>
            </c:extLst>
          </c:dPt>
          <c:dPt>
            <c:idx val="3"/>
            <c:invertIfNegative val="0"/>
            <c:bubble3D val="0"/>
            <c:spPr>
              <a:solidFill>
                <a:srgbClr val="002060"/>
              </a:solidFill>
              <a:ln>
                <a:noFill/>
              </a:ln>
              <a:effectLst/>
            </c:spPr>
            <c:extLst>
              <c:ext xmlns:c16="http://schemas.microsoft.com/office/drawing/2014/chart" uri="{C3380CC4-5D6E-409C-BE32-E72D297353CC}">
                <c16:uniqueId val="{00000007-8396-4753-A816-B4BB5E87133B}"/>
              </c:ext>
            </c:extLst>
          </c:dPt>
          <c:dPt>
            <c:idx val="4"/>
            <c:invertIfNegative val="0"/>
            <c:bubble3D val="0"/>
            <c:spPr>
              <a:solidFill>
                <a:srgbClr val="002060"/>
              </a:solidFill>
              <a:ln>
                <a:noFill/>
              </a:ln>
              <a:effectLst/>
            </c:spPr>
            <c:extLst>
              <c:ext xmlns:c16="http://schemas.microsoft.com/office/drawing/2014/chart" uri="{C3380CC4-5D6E-409C-BE32-E72D297353CC}">
                <c16:uniqueId val="{00000009-8396-4753-A816-B4BB5E87133B}"/>
              </c:ext>
            </c:extLst>
          </c:dPt>
          <c:dPt>
            <c:idx val="5"/>
            <c:invertIfNegative val="0"/>
            <c:bubble3D val="0"/>
            <c:spPr>
              <a:solidFill>
                <a:srgbClr val="002060"/>
              </a:solidFill>
              <a:ln>
                <a:noFill/>
              </a:ln>
              <a:effectLst/>
            </c:spPr>
            <c:extLst>
              <c:ext xmlns:c16="http://schemas.microsoft.com/office/drawing/2014/chart" uri="{C3380CC4-5D6E-409C-BE32-E72D297353CC}">
                <c16:uniqueId val="{0000000B-8396-4753-A816-B4BB5E87133B}"/>
              </c:ext>
            </c:extLst>
          </c:dPt>
          <c:dPt>
            <c:idx val="6"/>
            <c:invertIfNegative val="0"/>
            <c:bubble3D val="0"/>
            <c:spPr>
              <a:solidFill>
                <a:srgbClr val="002060"/>
              </a:solidFill>
              <a:ln>
                <a:noFill/>
              </a:ln>
              <a:effectLst/>
            </c:spPr>
            <c:extLst>
              <c:ext xmlns:c16="http://schemas.microsoft.com/office/drawing/2014/chart" uri="{C3380CC4-5D6E-409C-BE32-E72D297353CC}">
                <c16:uniqueId val="{0000000D-8396-4753-A816-B4BB5E87133B}"/>
              </c:ext>
            </c:extLst>
          </c:dPt>
          <c:dPt>
            <c:idx val="7"/>
            <c:invertIfNegative val="0"/>
            <c:bubble3D val="0"/>
            <c:spPr>
              <a:solidFill>
                <a:srgbClr val="002060"/>
              </a:solidFill>
              <a:ln>
                <a:noFill/>
              </a:ln>
              <a:effectLst/>
            </c:spPr>
            <c:extLst>
              <c:ext xmlns:c16="http://schemas.microsoft.com/office/drawing/2014/chart" uri="{C3380CC4-5D6E-409C-BE32-E72D297353CC}">
                <c16:uniqueId val="{0000000F-8396-4753-A816-B4BB5E87133B}"/>
              </c:ext>
            </c:extLst>
          </c:dPt>
          <c:dPt>
            <c:idx val="8"/>
            <c:invertIfNegative val="0"/>
            <c:bubble3D val="0"/>
            <c:spPr>
              <a:solidFill>
                <a:srgbClr val="002060"/>
              </a:solidFill>
              <a:ln>
                <a:noFill/>
              </a:ln>
              <a:effectLst/>
            </c:spPr>
            <c:extLst>
              <c:ext xmlns:c16="http://schemas.microsoft.com/office/drawing/2014/chart" uri="{C3380CC4-5D6E-409C-BE32-E72D297353CC}">
                <c16:uniqueId val="{00000011-8396-4753-A816-B4BB5E87133B}"/>
              </c:ext>
            </c:extLst>
          </c:dPt>
          <c:dPt>
            <c:idx val="9"/>
            <c:invertIfNegative val="0"/>
            <c:bubble3D val="0"/>
            <c:spPr>
              <a:solidFill>
                <a:srgbClr val="002060"/>
              </a:solidFill>
              <a:ln>
                <a:noFill/>
              </a:ln>
              <a:effectLst/>
            </c:spPr>
            <c:extLst>
              <c:ext xmlns:c16="http://schemas.microsoft.com/office/drawing/2014/chart" uri="{C3380CC4-5D6E-409C-BE32-E72D297353CC}">
                <c16:uniqueId val="{00000013-8396-4753-A816-B4BB5E87133B}"/>
              </c:ext>
            </c:extLst>
          </c:dPt>
          <c:dPt>
            <c:idx val="10"/>
            <c:invertIfNegative val="0"/>
            <c:bubble3D val="0"/>
            <c:spPr>
              <a:solidFill>
                <a:srgbClr val="002060"/>
              </a:solidFill>
              <a:ln>
                <a:noFill/>
              </a:ln>
              <a:effectLst/>
            </c:spPr>
            <c:extLst>
              <c:ext xmlns:c16="http://schemas.microsoft.com/office/drawing/2014/chart" uri="{C3380CC4-5D6E-409C-BE32-E72D297353CC}">
                <c16:uniqueId val="{00000015-8396-4753-A816-B4BB5E87133B}"/>
              </c:ext>
            </c:extLst>
          </c:dPt>
          <c:dPt>
            <c:idx val="11"/>
            <c:invertIfNegative val="0"/>
            <c:bubble3D val="0"/>
            <c:spPr>
              <a:solidFill>
                <a:srgbClr val="002060"/>
              </a:solidFill>
              <a:ln>
                <a:noFill/>
              </a:ln>
              <a:effectLst/>
            </c:spPr>
            <c:extLst>
              <c:ext xmlns:c16="http://schemas.microsoft.com/office/drawing/2014/chart" uri="{C3380CC4-5D6E-409C-BE32-E72D297353CC}">
                <c16:uniqueId val="{00000017-8396-4753-A816-B4BB5E87133B}"/>
              </c:ext>
            </c:extLst>
          </c:dPt>
          <c:dPt>
            <c:idx val="12"/>
            <c:invertIfNegative val="0"/>
            <c:bubble3D val="0"/>
            <c:spPr>
              <a:solidFill>
                <a:srgbClr val="002060"/>
              </a:solidFill>
              <a:ln>
                <a:noFill/>
              </a:ln>
              <a:effectLst/>
            </c:spPr>
            <c:extLst>
              <c:ext xmlns:c16="http://schemas.microsoft.com/office/drawing/2014/chart" uri="{C3380CC4-5D6E-409C-BE32-E72D297353CC}">
                <c16:uniqueId val="{00000019-8396-4753-A816-B4BB5E87133B}"/>
              </c:ext>
            </c:extLst>
          </c:dPt>
          <c:dPt>
            <c:idx val="13"/>
            <c:invertIfNegative val="0"/>
            <c:bubble3D val="0"/>
            <c:spPr>
              <a:solidFill>
                <a:srgbClr val="002060"/>
              </a:solidFill>
              <a:ln>
                <a:noFill/>
              </a:ln>
              <a:effectLst/>
            </c:spPr>
            <c:extLst>
              <c:ext xmlns:c16="http://schemas.microsoft.com/office/drawing/2014/chart" uri="{C3380CC4-5D6E-409C-BE32-E72D297353CC}">
                <c16:uniqueId val="{0000001B-8396-4753-A816-B4BB5E87133B}"/>
              </c:ext>
            </c:extLst>
          </c:dPt>
          <c:dPt>
            <c:idx val="14"/>
            <c:invertIfNegative val="0"/>
            <c:bubble3D val="0"/>
            <c:spPr>
              <a:solidFill>
                <a:srgbClr val="FFC000"/>
              </a:solidFill>
              <a:ln>
                <a:noFill/>
              </a:ln>
              <a:effectLst/>
            </c:spPr>
            <c:extLst>
              <c:ext xmlns:c16="http://schemas.microsoft.com/office/drawing/2014/chart" uri="{C3380CC4-5D6E-409C-BE32-E72D297353CC}">
                <c16:uniqueId val="{0000001D-8396-4753-A816-B4BB5E87133B}"/>
              </c:ext>
            </c:extLst>
          </c:dPt>
          <c:dPt>
            <c:idx val="15"/>
            <c:invertIfNegative val="0"/>
            <c:bubble3D val="0"/>
            <c:spPr>
              <a:solidFill>
                <a:srgbClr val="002060"/>
              </a:solidFill>
              <a:ln>
                <a:noFill/>
              </a:ln>
              <a:effectLst/>
            </c:spPr>
            <c:extLst>
              <c:ext xmlns:c16="http://schemas.microsoft.com/office/drawing/2014/chart" uri="{C3380CC4-5D6E-409C-BE32-E72D297353CC}">
                <c16:uniqueId val="{0000001F-8396-4753-A816-B4BB5E87133B}"/>
              </c:ext>
            </c:extLst>
          </c:dPt>
          <c:dPt>
            <c:idx val="16"/>
            <c:invertIfNegative val="0"/>
            <c:bubble3D val="0"/>
            <c:spPr>
              <a:solidFill>
                <a:srgbClr val="00B0F0"/>
              </a:solidFill>
              <a:ln>
                <a:noFill/>
              </a:ln>
              <a:effectLst/>
            </c:spPr>
            <c:extLst>
              <c:ext xmlns:c16="http://schemas.microsoft.com/office/drawing/2014/chart" uri="{C3380CC4-5D6E-409C-BE32-E72D297353CC}">
                <c16:uniqueId val="{00000021-8396-4753-A816-B4BB5E87133B}"/>
              </c:ext>
            </c:extLst>
          </c:dPt>
          <c:dPt>
            <c:idx val="17"/>
            <c:invertIfNegative val="0"/>
            <c:bubble3D val="0"/>
            <c:spPr>
              <a:solidFill>
                <a:srgbClr val="002060"/>
              </a:solidFill>
              <a:ln>
                <a:noFill/>
              </a:ln>
              <a:effectLst/>
            </c:spPr>
            <c:extLst>
              <c:ext xmlns:c16="http://schemas.microsoft.com/office/drawing/2014/chart" uri="{C3380CC4-5D6E-409C-BE32-E72D297353CC}">
                <c16:uniqueId val="{00000023-8396-4753-A816-B4BB5E87133B}"/>
              </c:ext>
            </c:extLst>
          </c:dPt>
          <c:dPt>
            <c:idx val="18"/>
            <c:invertIfNegative val="0"/>
            <c:bubble3D val="0"/>
            <c:spPr>
              <a:solidFill>
                <a:srgbClr val="002060"/>
              </a:solidFill>
              <a:ln>
                <a:noFill/>
              </a:ln>
              <a:effectLst/>
            </c:spPr>
            <c:extLst>
              <c:ext xmlns:c16="http://schemas.microsoft.com/office/drawing/2014/chart" uri="{C3380CC4-5D6E-409C-BE32-E72D297353CC}">
                <c16:uniqueId val="{00000025-8396-4753-A816-B4BB5E87133B}"/>
              </c:ext>
            </c:extLst>
          </c:dPt>
          <c:dPt>
            <c:idx val="19"/>
            <c:invertIfNegative val="0"/>
            <c:bubble3D val="0"/>
            <c:spPr>
              <a:solidFill>
                <a:srgbClr val="002060"/>
              </a:solidFill>
              <a:ln>
                <a:noFill/>
              </a:ln>
              <a:effectLst/>
            </c:spPr>
            <c:extLst>
              <c:ext xmlns:c16="http://schemas.microsoft.com/office/drawing/2014/chart" uri="{C3380CC4-5D6E-409C-BE32-E72D297353CC}">
                <c16:uniqueId val="{00000027-8396-4753-A816-B4BB5E87133B}"/>
              </c:ext>
            </c:extLst>
          </c:dPt>
          <c:dPt>
            <c:idx val="20"/>
            <c:invertIfNegative val="0"/>
            <c:bubble3D val="0"/>
            <c:spPr>
              <a:solidFill>
                <a:srgbClr val="002060"/>
              </a:solidFill>
              <a:ln>
                <a:noFill/>
              </a:ln>
              <a:effectLst/>
            </c:spPr>
            <c:extLst>
              <c:ext xmlns:c16="http://schemas.microsoft.com/office/drawing/2014/chart" uri="{C3380CC4-5D6E-409C-BE32-E72D297353CC}">
                <c16:uniqueId val="{00000029-8396-4753-A816-B4BB5E87133B}"/>
              </c:ext>
            </c:extLst>
          </c:dPt>
          <c:dPt>
            <c:idx val="22"/>
            <c:invertIfNegative val="0"/>
            <c:bubble3D val="0"/>
            <c:spPr>
              <a:solidFill>
                <a:srgbClr val="002060"/>
              </a:solidFill>
              <a:ln>
                <a:noFill/>
              </a:ln>
              <a:effectLst/>
            </c:spPr>
            <c:extLst>
              <c:ext xmlns:c16="http://schemas.microsoft.com/office/drawing/2014/chart" uri="{C3380CC4-5D6E-409C-BE32-E72D297353CC}">
                <c16:uniqueId val="{0000002B-8396-4753-A816-B4BB5E87133B}"/>
              </c:ext>
            </c:extLst>
          </c:dPt>
          <c:dPt>
            <c:idx val="24"/>
            <c:invertIfNegative val="0"/>
            <c:bubble3D val="0"/>
            <c:spPr>
              <a:solidFill>
                <a:srgbClr val="002060"/>
              </a:solidFill>
              <a:ln>
                <a:noFill/>
              </a:ln>
              <a:effectLst/>
            </c:spPr>
            <c:extLst>
              <c:ext xmlns:c16="http://schemas.microsoft.com/office/drawing/2014/chart" uri="{C3380CC4-5D6E-409C-BE32-E72D297353CC}">
                <c16:uniqueId val="{0000002D-8396-4753-A816-B4BB5E87133B}"/>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8396-4753-A816-B4BB5E87133B}"/>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8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0614-4B26-BC81-90E1F5ABFB2D}"/>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0614-4B26-BC81-90E1F5ABFB2D}"/>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1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72.3</c:v>
                </c:pt>
                <c:pt idx="1">
                  <c:v>77.5</c:v>
                </c:pt>
                <c:pt idx="2">
                  <c:v>54</c:v>
                </c:pt>
                <c:pt idx="3">
                  <c:v>66.900000000000006</c:v>
                </c:pt>
              </c:numCache>
            </c:numRef>
          </c:val>
          <c:extLst>
            <c:ext xmlns:c16="http://schemas.microsoft.com/office/drawing/2014/chart" uri="{C3380CC4-5D6E-409C-BE32-E72D297353CC}">
              <c16:uniqueId val="{00000000-9831-4F79-A904-F9849418E1EB}"/>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72.3</c:v>
                </c:pt>
                <c:pt idx="1">
                  <c:v>77.2</c:v>
                </c:pt>
                <c:pt idx="2">
                  <c:v>53.5</c:v>
                </c:pt>
                <c:pt idx="3">
                  <c:v>63.6</c:v>
                </c:pt>
              </c:numCache>
            </c:numRef>
          </c:val>
          <c:extLst>
            <c:ext xmlns:c16="http://schemas.microsoft.com/office/drawing/2014/chart" uri="{C3380CC4-5D6E-409C-BE32-E72D297353CC}">
              <c16:uniqueId val="{00000001-9831-4F79-A904-F9849418E1EB}"/>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72.2</c:v>
                </c:pt>
                <c:pt idx="1">
                  <c:v>77.599999999999994</c:v>
                </c:pt>
                <c:pt idx="2">
                  <c:v>54.1</c:v>
                </c:pt>
                <c:pt idx="3">
                  <c:v>64.2</c:v>
                </c:pt>
              </c:numCache>
            </c:numRef>
          </c:val>
          <c:extLst>
            <c:ext xmlns:c16="http://schemas.microsoft.com/office/drawing/2014/chart" uri="{C3380CC4-5D6E-409C-BE32-E72D297353CC}">
              <c16:uniqueId val="{00000002-9831-4F79-A904-F9849418E1EB}"/>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72</c:v>
                </c:pt>
                <c:pt idx="1">
                  <c:v>78.3</c:v>
                </c:pt>
                <c:pt idx="2">
                  <c:v>54</c:v>
                </c:pt>
                <c:pt idx="3">
                  <c:v>65.8</c:v>
                </c:pt>
              </c:numCache>
            </c:numRef>
          </c:val>
          <c:extLst>
            <c:ext xmlns:c16="http://schemas.microsoft.com/office/drawing/2014/chart" uri="{C3380CC4-5D6E-409C-BE32-E72D297353CC}">
              <c16:uniqueId val="{00000003-9831-4F79-A904-F9849418E1EB}"/>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28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985B-4CF5-AB4F-50840BA91E93}"/>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985B-4CF5-AB4F-50840BA91E93}"/>
            </c:ext>
          </c:extLst>
        </c:ser>
        <c:ser>
          <c:idx val="2"/>
          <c:order val="2"/>
          <c:tx>
            <c:strRef>
              <c:f>Pivot!$D$3:$D$4</c:f>
              <c:strCache>
                <c:ptCount val="1"/>
                <c:pt idx="0">
                  <c:v>Grimstad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985B-4CF5-AB4F-50840BA91E93}"/>
              </c:ext>
            </c:extLst>
          </c:dPt>
          <c:dPt>
            <c:idx val="1"/>
            <c:invertIfNegative val="0"/>
            <c:bubble3D val="0"/>
            <c:extLst>
              <c:ext xmlns:c16="http://schemas.microsoft.com/office/drawing/2014/chart" uri="{C3380CC4-5D6E-409C-BE32-E72D297353CC}">
                <c16:uniqueId val="{00000003-985B-4CF5-AB4F-50840BA91E93}"/>
              </c:ext>
            </c:extLst>
          </c:dPt>
          <c:dPt>
            <c:idx val="2"/>
            <c:invertIfNegative val="0"/>
            <c:bubble3D val="0"/>
            <c:extLst>
              <c:ext xmlns:c16="http://schemas.microsoft.com/office/drawing/2014/chart" uri="{C3380CC4-5D6E-409C-BE32-E72D297353CC}">
                <c16:uniqueId val="{00000004-985B-4CF5-AB4F-50840BA91E93}"/>
              </c:ext>
            </c:extLst>
          </c:dPt>
          <c:dPt>
            <c:idx val="3"/>
            <c:invertIfNegative val="0"/>
            <c:bubble3D val="0"/>
            <c:extLst>
              <c:ext xmlns:c16="http://schemas.microsoft.com/office/drawing/2014/chart" uri="{C3380CC4-5D6E-409C-BE32-E72D297353CC}">
                <c16:uniqueId val="{00000005-985B-4CF5-AB4F-50840BA91E93}"/>
              </c:ext>
            </c:extLst>
          </c:dPt>
          <c:dPt>
            <c:idx val="4"/>
            <c:invertIfNegative val="0"/>
            <c:bubble3D val="0"/>
            <c:extLst>
              <c:ext xmlns:c16="http://schemas.microsoft.com/office/drawing/2014/chart" uri="{C3380CC4-5D6E-409C-BE32-E72D297353CC}">
                <c16:uniqueId val="{00000006-985B-4CF5-AB4F-50840BA91E93}"/>
              </c:ext>
            </c:extLst>
          </c:dPt>
          <c:dPt>
            <c:idx val="5"/>
            <c:invertIfNegative val="0"/>
            <c:bubble3D val="0"/>
            <c:extLst>
              <c:ext xmlns:c16="http://schemas.microsoft.com/office/drawing/2014/chart" uri="{C3380CC4-5D6E-409C-BE32-E72D297353CC}">
                <c16:uniqueId val="{00000007-985B-4CF5-AB4F-50840BA91E93}"/>
              </c:ext>
            </c:extLst>
          </c:dPt>
          <c:dPt>
            <c:idx val="6"/>
            <c:invertIfNegative val="0"/>
            <c:bubble3D val="0"/>
            <c:extLst>
              <c:ext xmlns:c16="http://schemas.microsoft.com/office/drawing/2014/chart" uri="{C3380CC4-5D6E-409C-BE32-E72D297353CC}">
                <c16:uniqueId val="{00000008-985B-4CF5-AB4F-50840BA91E93}"/>
              </c:ext>
            </c:extLst>
          </c:dPt>
          <c:dPt>
            <c:idx val="7"/>
            <c:invertIfNegative val="0"/>
            <c:bubble3D val="0"/>
            <c:extLst>
              <c:ext xmlns:c16="http://schemas.microsoft.com/office/drawing/2014/chart" uri="{C3380CC4-5D6E-409C-BE32-E72D297353CC}">
                <c16:uniqueId val="{00000009-985B-4CF5-AB4F-50840BA91E93}"/>
              </c:ext>
            </c:extLst>
          </c:dPt>
          <c:dPt>
            <c:idx val="8"/>
            <c:invertIfNegative val="0"/>
            <c:bubble3D val="0"/>
            <c:extLst>
              <c:ext xmlns:c16="http://schemas.microsoft.com/office/drawing/2014/chart" uri="{C3380CC4-5D6E-409C-BE32-E72D297353CC}">
                <c16:uniqueId val="{0000000A-985B-4CF5-AB4F-50840BA91E93}"/>
              </c:ext>
            </c:extLst>
          </c:dPt>
          <c:dPt>
            <c:idx val="9"/>
            <c:invertIfNegative val="0"/>
            <c:bubble3D val="0"/>
            <c:extLst>
              <c:ext xmlns:c16="http://schemas.microsoft.com/office/drawing/2014/chart" uri="{C3380CC4-5D6E-409C-BE32-E72D297353CC}">
                <c16:uniqueId val="{0000000B-985B-4CF5-AB4F-50840BA91E93}"/>
              </c:ext>
            </c:extLst>
          </c:dPt>
          <c:dPt>
            <c:idx val="10"/>
            <c:invertIfNegative val="0"/>
            <c:bubble3D val="0"/>
            <c:extLst>
              <c:ext xmlns:c16="http://schemas.microsoft.com/office/drawing/2014/chart" uri="{C3380CC4-5D6E-409C-BE32-E72D297353CC}">
                <c16:uniqueId val="{0000000C-985B-4CF5-AB4F-50840BA91E93}"/>
              </c:ext>
            </c:extLst>
          </c:dPt>
          <c:dLbls>
            <c:dLbl>
              <c:idx val="12"/>
              <c:layout>
                <c:manualLayout>
                  <c:x val="6.2667346796532819E-3"/>
                  <c:y val="-1.7965778728093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85B-4CF5-AB4F-50840BA91E9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8.5999999999999993E-2</c:v>
                </c:pt>
                <c:pt idx="1">
                  <c:v>9.3000000000000013E-2</c:v>
                </c:pt>
                <c:pt idx="2">
                  <c:v>9.6999999999999989E-2</c:v>
                </c:pt>
                <c:pt idx="3">
                  <c:v>0.105</c:v>
                </c:pt>
                <c:pt idx="4">
                  <c:v>0.105</c:v>
                </c:pt>
                <c:pt idx="5">
                  <c:v>0.11</c:v>
                </c:pt>
                <c:pt idx="6">
                  <c:v>0.11199999999999999</c:v>
                </c:pt>
                <c:pt idx="7">
                  <c:v>0.115</c:v>
                </c:pt>
                <c:pt idx="8">
                  <c:v>0.11900000000000001</c:v>
                </c:pt>
                <c:pt idx="9">
                  <c:v>0.114</c:v>
                </c:pt>
                <c:pt idx="10">
                  <c:v>0.113</c:v>
                </c:pt>
                <c:pt idx="11">
                  <c:v>0.108</c:v>
                </c:pt>
                <c:pt idx="12">
                  <c:v>0.10199999999999999</c:v>
                </c:pt>
              </c:numCache>
            </c:numRef>
          </c:val>
          <c:extLst>
            <c:ext xmlns:c16="http://schemas.microsoft.com/office/drawing/2014/chart" uri="{C3380CC4-5D6E-409C-BE32-E72D297353CC}">
              <c16:uniqueId val="{0000000D-985B-4CF5-AB4F-50840BA91E93}"/>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4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58.2</c:v>
                </c:pt>
                <c:pt idx="1">
                  <c:v>56.8</c:v>
                </c:pt>
                <c:pt idx="2">
                  <c:v>59</c:v>
                </c:pt>
                <c:pt idx="3">
                  <c:v>66.5</c:v>
                </c:pt>
                <c:pt idx="4">
                  <c:v>60.5</c:v>
                </c:pt>
                <c:pt idx="5">
                  <c:v>73</c:v>
                </c:pt>
                <c:pt idx="6">
                  <c:v>75.3</c:v>
                </c:pt>
                <c:pt idx="7">
                  <c:v>78.7</c:v>
                </c:pt>
                <c:pt idx="8">
                  <c:v>79.3</c:v>
                </c:pt>
                <c:pt idx="9">
                  <c:v>84.4</c:v>
                </c:pt>
                <c:pt idx="10">
                  <c:v>86.2</c:v>
                </c:pt>
                <c:pt idx="11">
                  <c:v>81.599999999999994</c:v>
                </c:pt>
                <c:pt idx="12">
                  <c:v>83</c:v>
                </c:pt>
                <c:pt idx="13">
                  <c:v>85</c:v>
                </c:pt>
                <c:pt idx="14">
                  <c:v>77</c:v>
                </c:pt>
                <c:pt idx="15">
                  <c:v>86</c:v>
                </c:pt>
                <c:pt idx="16">
                  <c:v>82</c:v>
                </c:pt>
                <c:pt idx="17">
                  <c:v>85</c:v>
                </c:pt>
                <c:pt idx="18">
                  <c:v>79.400000000000006</c:v>
                </c:pt>
                <c:pt idx="19">
                  <c:v>83</c:v>
                </c:pt>
                <c:pt idx="20">
                  <c:v>85</c:v>
                </c:pt>
                <c:pt idx="21">
                  <c:v>84</c:v>
                </c:pt>
                <c:pt idx="22">
                  <c:v>84</c:v>
                </c:pt>
                <c:pt idx="23">
                  <c:v>88</c:v>
                </c:pt>
              </c:numCache>
            </c:numRef>
          </c:val>
          <c:extLst>
            <c:ext xmlns:c16="http://schemas.microsoft.com/office/drawing/2014/chart" uri="{C3380CC4-5D6E-409C-BE32-E72D297353CC}">
              <c16:uniqueId val="{00000000-11CF-4607-961E-541940D419F4}"/>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noFill/>
    <a:ln>
      <a:solidFill>
        <a:srgbClr val="000000"/>
      </a:solid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4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1.4</c:v>
                </c:pt>
                <c:pt idx="1">
                  <c:v>1.6</c:v>
                </c:pt>
                <c:pt idx="2">
                  <c:v>1.5</c:v>
                </c:pt>
                <c:pt idx="3">
                  <c:v>1.2</c:v>
                </c:pt>
                <c:pt idx="4">
                  <c:v>1.5</c:v>
                </c:pt>
                <c:pt idx="5">
                  <c:v>0.9</c:v>
                </c:pt>
                <c:pt idx="6">
                  <c:v>0.9</c:v>
                </c:pt>
                <c:pt idx="7">
                  <c:v>0.8</c:v>
                </c:pt>
                <c:pt idx="8">
                  <c:v>0.7</c:v>
                </c:pt>
                <c:pt idx="9">
                  <c:v>0.5</c:v>
                </c:pt>
                <c:pt idx="10">
                  <c:v>0.5</c:v>
                </c:pt>
                <c:pt idx="11">
                  <c:v>0.7</c:v>
                </c:pt>
                <c:pt idx="12">
                  <c:v>0.7</c:v>
                </c:pt>
                <c:pt idx="13">
                  <c:v>0.5</c:v>
                </c:pt>
                <c:pt idx="14">
                  <c:v>0.8</c:v>
                </c:pt>
                <c:pt idx="15">
                  <c:v>0.5</c:v>
                </c:pt>
                <c:pt idx="16">
                  <c:v>0.8</c:v>
                </c:pt>
                <c:pt idx="17">
                  <c:v>0.5</c:v>
                </c:pt>
                <c:pt idx="18">
                  <c:v>1.2</c:v>
                </c:pt>
                <c:pt idx="19">
                  <c:v>0.5</c:v>
                </c:pt>
                <c:pt idx="20">
                  <c:v>0.5</c:v>
                </c:pt>
                <c:pt idx="21">
                  <c:v>0.6</c:v>
                </c:pt>
                <c:pt idx="22">
                  <c:v>0.8</c:v>
                </c:pt>
                <c:pt idx="23">
                  <c:v>0.7</c:v>
                </c:pt>
              </c:numCache>
            </c:numRef>
          </c:val>
          <c:extLst>
            <c:ext xmlns:c16="http://schemas.microsoft.com/office/drawing/2014/chart" uri="{C3380CC4-5D6E-409C-BE32-E72D297353CC}">
              <c16:uniqueId val="{00000000-8CB9-4F1E-8B0A-983D019C3EBF}"/>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1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262</c:v>
                </c:pt>
                <c:pt idx="1">
                  <c:v>276</c:v>
                </c:pt>
                <c:pt idx="2">
                  <c:v>281</c:v>
                </c:pt>
                <c:pt idx="3">
                  <c:v>263</c:v>
                </c:pt>
                <c:pt idx="4">
                  <c:v>289</c:v>
                </c:pt>
                <c:pt idx="5">
                  <c:v>251</c:v>
                </c:pt>
                <c:pt idx="6">
                  <c:v>259</c:v>
                </c:pt>
                <c:pt idx="7">
                  <c:v>277</c:v>
                </c:pt>
                <c:pt idx="8">
                  <c:v>315</c:v>
                </c:pt>
                <c:pt idx="9">
                  <c:v>268</c:v>
                </c:pt>
                <c:pt idx="10">
                  <c:v>291</c:v>
                </c:pt>
                <c:pt idx="11">
                  <c:v>265</c:v>
                </c:pt>
                <c:pt idx="12">
                  <c:v>274</c:v>
                </c:pt>
                <c:pt idx="13">
                  <c:v>317</c:v>
                </c:pt>
                <c:pt idx="14">
                  <c:v>283</c:v>
                </c:pt>
                <c:pt idx="15">
                  <c:v>281</c:v>
                </c:pt>
                <c:pt idx="16">
                  <c:v>316</c:v>
                </c:pt>
                <c:pt idx="17">
                  <c:v>274</c:v>
                </c:pt>
                <c:pt idx="18">
                  <c:v>282</c:v>
                </c:pt>
                <c:pt idx="19">
                  <c:v>275</c:v>
                </c:pt>
                <c:pt idx="20">
                  <c:v>281</c:v>
                </c:pt>
                <c:pt idx="21">
                  <c:v>288</c:v>
                </c:pt>
                <c:pt idx="22">
                  <c:v>259</c:v>
                </c:pt>
                <c:pt idx="23">
                  <c:v>270</c:v>
                </c:pt>
              </c:numCache>
            </c:numRef>
          </c:val>
          <c:smooth val="0"/>
          <c:extLst>
            <c:ext xmlns:c16="http://schemas.microsoft.com/office/drawing/2014/chart" uri="{C3380CC4-5D6E-409C-BE32-E72D297353CC}">
              <c16:uniqueId val="{00000000-E6B5-48EC-B1ED-4C68BE1F0305}"/>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noFill/>
    <a:ln>
      <a:solidFill>
        <a:srgbClr val="000000"/>
      </a:solid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329</cx:pt>
          <cx:pt idx="1">14</cx:pt>
          <cx:pt idx="2">705</cx:pt>
          <cx:pt idx="3">75</cx:pt>
          <cx:pt idx="4">932</cx:pt>
          <cx:pt idx="5">1400</cx:pt>
          <cx:pt idx="6">247</cx:pt>
          <cx:pt idx="7">354</cx:pt>
          <cx:pt idx="8">239</cx:pt>
          <cx:pt idx="9">265</cx:pt>
          <cx:pt idx="10">522</cx:pt>
          <cx:pt idx="11">160</cx:pt>
          <cx:pt idx="12">915</cx:pt>
          <cx:pt idx="13">1498</cx:pt>
          <cx:pt idx="14">2169</cx:pt>
          <cx:pt idx="15">443</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Grimstad samlet for hele befolkningen: 40,0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a:t> rutenettstatistikk. </a:t>
            </a:r>
            <a:endParaRPr lang="nb-NO" baseline="0" dirty="0"/>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Kilde for virksomhetsinfo:</a:t>
            </a:r>
            <a:r>
              <a:rPr lang="nb-NO" baseline="0" dirty="0"/>
              <a:t> Brønnøysundregisteret.</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Standpunktkarakterer og eksamensresultater inngår i elevenes sluttvurdering og skal gi informasjon om elevenes kompetanse ved avslutningen av grunnopplæringen.</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a:p>
            <a:pPr>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Alle</a:t>
            </a:r>
            <a:r>
              <a:rPr lang="nb-NO" sz="1200" dirty="0">
                <a:solidFill>
                  <a:schemeClr val="bg2">
                    <a:lumMod val="10000"/>
                  </a:schemeClr>
                </a:solidFill>
              </a:rPr>
              <a:t> kommunene på Agder har høyere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Statistikk for Agder samlet viser en markant nedgang i tenner med karies for 5-åringer.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4099789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hyperlink" Target="https://agdertall.no/energi-og-klim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Grimstad</a:t>
            </a:r>
          </a:p>
        </p:txBody>
      </p:sp>
      <p:sp>
        <p:nvSpPr>
          <p:cNvPr id="3" name="Undertittel 2"/>
          <p:cNvSpPr>
            <a:spLocks noGrp="1"/>
          </p:cNvSpPr>
          <p:nvPr>
            <p:ph type="subTitle" idx="1"/>
          </p:nvPr>
        </p:nvSpPr>
        <p:spPr>
          <a:xfrm>
            <a:off x="1193800" y="3594627"/>
            <a:ext cx="7130143" cy="1541688"/>
          </a:xfrm>
        </p:spPr>
        <p:txBody>
          <a:bodyPr/>
          <a:lstStyle/>
          <a:p>
            <a:endParaRPr lang="nb-NO" dirty="0"/>
          </a:p>
          <a:p>
            <a:r>
              <a:rPr lang="nb-NO" dirty="0"/>
              <a:t>Utvalgt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180" y="295900"/>
            <a:ext cx="675978" cy="765258"/>
          </a:xfrm>
          <a:prstGeom prst="rect">
            <a:avLst/>
          </a:prstGeom>
        </p:spPr>
      </p:pic>
      <p:sp>
        <p:nvSpPr>
          <p:cNvPr id="2" name="Tittel 1"/>
          <p:cNvSpPr>
            <a:spLocks noGrp="1"/>
          </p:cNvSpPr>
          <p:nvPr>
            <p:ph type="title"/>
          </p:nvPr>
        </p:nvSpPr>
        <p:spPr>
          <a:xfrm>
            <a:off x="1508127" y="321212"/>
            <a:ext cx="8064645" cy="685606"/>
          </a:xfrm>
        </p:spPr>
        <p:txBody>
          <a:bodyPr/>
          <a:lstStyle/>
          <a:p>
            <a:r>
              <a:rPr lang="nb-NO" sz="3200" dirty="0"/>
              <a:t>Kjappe fakta om Grimstad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761773594"/>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a:t>
                      </a:r>
                      <a:r>
                        <a:rPr lang="nb-NO" sz="1200" baseline="0" dirty="0"/>
                        <a:t> (km2)</a:t>
                      </a:r>
                      <a:endParaRPr lang="nb-NO" sz="1200" dirty="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Areal</a:t>
                      </a:r>
                    </a:p>
                  </a:txBody>
                  <a:tcPr/>
                </a:tc>
                <a:tc>
                  <a:txBody>
                    <a:bodyPr/>
                    <a:lstStyle/>
                    <a:p>
                      <a:pPr algn="ctr"/>
                      <a:r>
                        <a:rPr lang="nb-NO" sz="1200" dirty="0"/>
                        <a:t>303 </a:t>
                      </a:r>
                    </a:p>
                  </a:txBody>
                  <a:tcPr/>
                </a:tc>
                <a:extLst>
                  <a:ext uri="{0D108BD9-81ED-4DB2-BD59-A6C34878D82A}">
                    <a16:rowId xmlns:a16="http://schemas.microsoft.com/office/drawing/2014/main" val="3696038960"/>
                  </a:ext>
                </a:extLst>
              </a:tr>
              <a:tr h="312707">
                <a:tc>
                  <a:txBody>
                    <a:bodyPr/>
                    <a:lstStyle/>
                    <a:p>
                      <a:r>
                        <a:rPr lang="nb-NO" sz="1200" dirty="0"/>
                        <a:t>Landareal</a:t>
                      </a:r>
                    </a:p>
                  </a:txBody>
                  <a:tcPr/>
                </a:tc>
                <a:tc>
                  <a:txBody>
                    <a:bodyPr/>
                    <a:lstStyle/>
                    <a:p>
                      <a:pPr algn="ctr"/>
                      <a:r>
                        <a:rPr lang="nb-NO" sz="1200" dirty="0"/>
                        <a:t>272</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21</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Ferskvann</a:t>
                      </a:r>
                    </a:p>
                  </a:txBody>
                  <a:tcPr/>
                </a:tc>
                <a:tc>
                  <a:txBody>
                    <a:bodyPr/>
                    <a:lstStyle/>
                    <a:p>
                      <a:pPr algn="ctr"/>
                      <a:r>
                        <a:rPr lang="nb-NO" sz="1200" dirty="0"/>
                        <a:t>32</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19</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Vernet areal</a:t>
                      </a:r>
                    </a:p>
                  </a:txBody>
                  <a:tcPr/>
                </a:tc>
                <a:tc>
                  <a:txBody>
                    <a:bodyPr/>
                    <a:lstStyle/>
                    <a:p>
                      <a:pPr algn="ctr"/>
                      <a:r>
                        <a:rPr lang="nb-NO" sz="1200" dirty="0"/>
                        <a:t>65</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3479375662"/>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Barneskoler</a:t>
                      </a:r>
                    </a:p>
                  </a:txBody>
                  <a:tcPr/>
                </a:tc>
                <a:tc>
                  <a:txBody>
                    <a:bodyPr/>
                    <a:lstStyle/>
                    <a:p>
                      <a:pPr algn="ctr"/>
                      <a:r>
                        <a:rPr lang="nb-NO" sz="1200" dirty="0">
                          <a:solidFill>
                            <a:schemeClr val="tx1"/>
                          </a:solidFill>
                        </a:rPr>
                        <a:t>8 (2 009</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dirty="0"/>
                        <a:t>Ungdomsskoler</a:t>
                      </a:r>
                    </a:p>
                  </a:txBody>
                  <a:tcPr/>
                </a:tc>
                <a:tc>
                  <a:txBody>
                    <a:bodyPr/>
                    <a:lstStyle/>
                    <a:p>
                      <a:pPr algn="ctr"/>
                      <a:r>
                        <a:rPr lang="nb-NO" sz="1200" dirty="0">
                          <a:solidFill>
                            <a:schemeClr val="tx1"/>
                          </a:solidFill>
                        </a:rPr>
                        <a:t>4 (816 elever)</a:t>
                      </a:r>
                    </a:p>
                  </a:txBody>
                  <a:tcPr/>
                </a:tc>
                <a:extLst>
                  <a:ext uri="{0D108BD9-81ED-4DB2-BD59-A6C34878D82A}">
                    <a16:rowId xmlns:a16="http://schemas.microsoft.com/office/drawing/2014/main" val="291333389"/>
                  </a:ext>
                </a:extLst>
              </a:tr>
              <a:tr h="312707">
                <a:tc>
                  <a:txBody>
                    <a:bodyPr/>
                    <a:lstStyle/>
                    <a:p>
                      <a:r>
                        <a:rPr lang="nb-NO" sz="1200" dirty="0"/>
                        <a:t>Videregående skoler</a:t>
                      </a:r>
                    </a:p>
                  </a:txBody>
                  <a:tcPr/>
                </a:tc>
                <a:tc>
                  <a:txBody>
                    <a:bodyPr/>
                    <a:lstStyle/>
                    <a:p>
                      <a:pPr algn="ctr"/>
                      <a:r>
                        <a:rPr lang="nb-NO" sz="1200" dirty="0" err="1">
                          <a:solidFill>
                            <a:schemeClr val="tx1"/>
                          </a:solidFill>
                        </a:rPr>
                        <a:t>Dahlske</a:t>
                      </a:r>
                      <a:r>
                        <a:rPr lang="nb-NO" sz="1200" dirty="0">
                          <a:solidFill>
                            <a:schemeClr val="tx1"/>
                          </a:solidFill>
                        </a:rPr>
                        <a:t> </a:t>
                      </a:r>
                      <a:r>
                        <a:rPr lang="nb-NO" sz="1200" dirty="0" err="1">
                          <a:solidFill>
                            <a:schemeClr val="tx1"/>
                          </a:solidFill>
                        </a:rPr>
                        <a:t>vgs</a:t>
                      </a:r>
                      <a:endParaRPr lang="nb-NO" sz="1200" dirty="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Tannklinikk</a:t>
                      </a:r>
                    </a:p>
                  </a:txBody>
                  <a:tcPr/>
                </a:tc>
                <a:tc>
                  <a:txBody>
                    <a:bodyPr/>
                    <a:lstStyle/>
                    <a:p>
                      <a:pPr algn="ctr"/>
                      <a:r>
                        <a:rPr lang="nb-NO" sz="1200" dirty="0">
                          <a:solidFill>
                            <a:schemeClr val="tx1"/>
                          </a:solidFill>
                        </a:rPr>
                        <a:t>Grimstad</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Fylkesvei (km)</a:t>
                      </a:r>
                    </a:p>
                  </a:txBody>
                  <a:tcPr/>
                </a:tc>
                <a:tc>
                  <a:txBody>
                    <a:bodyPr/>
                    <a:lstStyle/>
                    <a:p>
                      <a:pPr algn="ctr"/>
                      <a:r>
                        <a:rPr lang="nb-NO" sz="1200" dirty="0"/>
                        <a:t>151</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41300244"/>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25</a:t>
                      </a:r>
                      <a:r>
                        <a:rPr lang="nb-NO" sz="1200" baseline="0" dirty="0"/>
                        <a:t> 569</a:t>
                      </a:r>
                      <a:endParaRPr lang="nb-NO" sz="120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49,7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88 %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39,3 - kvinner</a:t>
                      </a:r>
                      <a:r>
                        <a:rPr lang="nb-NO" sz="1200" dirty="0"/>
                        <a:t> 40,8 </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80,7 - kvinner 84,6</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dirty="0"/>
                        <a:t>Personer per husholdning</a:t>
                      </a:r>
                      <a:endParaRPr lang="nb-NO" dirty="0"/>
                    </a:p>
                  </a:txBody>
                  <a:tcPr/>
                </a:tc>
                <a:tc>
                  <a:txBody>
                    <a:bodyPr/>
                    <a:lstStyle/>
                    <a:p>
                      <a:pPr lvl="0" algn="ctr">
                        <a:buNone/>
                      </a:pPr>
                      <a:r>
                        <a:rPr lang="nb-NO" sz="1200" b="0" u="none" strike="noStrike" noProof="0" dirty="0">
                          <a:solidFill>
                            <a:schemeClr val="tx1"/>
                          </a:solidFill>
                        </a:rPr>
                        <a:t>2,2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966921646"/>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12707">
                <a:tc gridSpan="2">
                  <a:txBody>
                    <a:bodyPr/>
                    <a:lstStyle/>
                    <a:p>
                      <a:pPr algn="ctr"/>
                      <a:r>
                        <a:rPr lang="nb-NO" sz="1200" dirty="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Administrasjonssenter</a:t>
                      </a:r>
                    </a:p>
                  </a:txBody>
                  <a:tcPr/>
                </a:tc>
                <a:tc>
                  <a:txBody>
                    <a:bodyPr/>
                    <a:lstStyle/>
                    <a:p>
                      <a:pPr algn="ctr"/>
                      <a:r>
                        <a:rPr lang="nb-NO" sz="1200" dirty="0">
                          <a:solidFill>
                            <a:schemeClr val="tx1"/>
                          </a:solidFill>
                        </a:rPr>
                        <a:t>Grimstad</a:t>
                      </a:r>
                    </a:p>
                  </a:txBody>
                  <a:tcPr/>
                </a:tc>
                <a:extLst>
                  <a:ext uri="{0D108BD9-81ED-4DB2-BD59-A6C34878D82A}">
                    <a16:rowId xmlns:a16="http://schemas.microsoft.com/office/drawing/2014/main" val="3696038960"/>
                  </a:ext>
                </a:extLst>
              </a:tr>
              <a:tr h="312707">
                <a:tc>
                  <a:txBody>
                    <a:bodyPr/>
                    <a:lstStyle/>
                    <a:p>
                      <a:r>
                        <a:rPr lang="nb-NO" sz="1200" dirty="0"/>
                        <a:t>Interkommunalt politisk</a:t>
                      </a:r>
                      <a:r>
                        <a:rPr lang="nb-NO" sz="1200" baseline="0" dirty="0"/>
                        <a:t> råd</a:t>
                      </a:r>
                      <a:endParaRPr lang="nb-NO" sz="1200" dirty="0"/>
                    </a:p>
                  </a:txBody>
                  <a:tcPr/>
                </a:tc>
                <a:tc>
                  <a:txBody>
                    <a:bodyPr/>
                    <a:lstStyle/>
                    <a:p>
                      <a:pPr algn="ctr"/>
                      <a:r>
                        <a:rPr lang="nb-NO" sz="1200" dirty="0"/>
                        <a:t>Østre</a:t>
                      </a:r>
                      <a:r>
                        <a:rPr lang="nb-NO" sz="1200" baseline="0" dirty="0"/>
                        <a:t> Agder</a:t>
                      </a:r>
                      <a:endParaRPr lang="nb-NO" sz="1200" dirty="0"/>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dirty="0"/>
                        <a:t>3</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80,6</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BA40 Arendal</a:t>
                      </a:r>
                    </a:p>
                  </a:txBody>
                  <a:tcPr/>
                </a:tc>
                <a:extLst>
                  <a:ext uri="{0D108BD9-81ED-4DB2-BD59-A6C34878D82A}">
                    <a16:rowId xmlns:a16="http://schemas.microsoft.com/office/drawing/2014/main" val="2448623123"/>
                  </a:ext>
                </a:extLst>
              </a:tr>
            </a:tbl>
          </a:graphicData>
        </a:graphic>
      </p:graphicFrame>
      <p:pic>
        <p:nvPicPr>
          <p:cNvPr id="4" name="Bilde 3"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21282" y="295900"/>
            <a:ext cx="2796073" cy="5587416"/>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Befolkning og demografi</a:t>
            </a:r>
          </a:p>
        </p:txBody>
      </p:sp>
      <p:sp>
        <p:nvSpPr>
          <p:cNvPr id="4" name="TekstSylinder 3"/>
          <p:cNvSpPr txBox="1"/>
          <p:nvPr/>
        </p:nvSpPr>
        <p:spPr>
          <a:xfrm>
            <a:off x="297140" y="4958814"/>
            <a:ext cx="4802761" cy="830997"/>
          </a:xfrm>
          <a:prstGeom prst="rect">
            <a:avLst/>
          </a:prstGeom>
          <a:noFill/>
        </p:spPr>
        <p:txBody>
          <a:bodyPr wrap="square" rtlCol="0">
            <a:spAutoFit/>
          </a:bodyPr>
          <a:lstStyle/>
          <a:p>
            <a:pPr algn="l"/>
            <a:r>
              <a:rPr lang="nb-NO" sz="1600" dirty="0"/>
              <a:t>SSB spår befolkningsøkning i Grimstad som følge av positiv netto innvandring, positiv netto innenlands flytting og positivt fødselsoverskudd.</a:t>
            </a:r>
          </a:p>
        </p:txBody>
      </p:sp>
      <p:sp>
        <p:nvSpPr>
          <p:cNvPr id="8" name="TekstSylinder 7"/>
          <p:cNvSpPr txBox="1"/>
          <p:nvPr/>
        </p:nvSpPr>
        <p:spPr>
          <a:xfrm>
            <a:off x="5584631" y="4950459"/>
            <a:ext cx="6531151"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3,7 til 3,0 i 2040. Aldringen er litt svakere i Grimstad enn snittet for Agder. </a:t>
            </a:r>
          </a:p>
        </p:txBody>
      </p:sp>
      <p:sp>
        <p:nvSpPr>
          <p:cNvPr id="5" name="TekstSylinder 4">
            <a:extLst>
              <a:ext uri="{FF2B5EF4-FFF2-40B4-BE49-F238E27FC236}">
                <a16:creationId xmlns:a16="http://schemas.microsoft.com/office/drawing/2014/main" id="{F18FA24B-6EE2-6336-DD7D-835F9D101447}"/>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7" name="Bilde 6">
            <a:extLst>
              <a:ext uri="{FF2B5EF4-FFF2-40B4-BE49-F238E27FC236}">
                <a16:creationId xmlns:a16="http://schemas.microsoft.com/office/drawing/2014/main" id="{60E5E3FF-30CF-FF9A-C39E-5F23A9A60A62}"/>
              </a:ext>
            </a:extLst>
          </p:cNvPr>
          <p:cNvPicPr>
            <a:picLocks noChangeAspect="1"/>
          </p:cNvPicPr>
          <p:nvPr/>
        </p:nvPicPr>
        <p:blipFill>
          <a:blip r:embed="rId4"/>
          <a:stretch>
            <a:fillRect/>
          </a:stretch>
        </p:blipFill>
        <p:spPr>
          <a:xfrm>
            <a:off x="5584631" y="1255242"/>
            <a:ext cx="6434771" cy="3459955"/>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67916474"/>
              </p:ext>
            </p:extLst>
          </p:nvPr>
        </p:nvGraphicFramePr>
        <p:xfrm>
          <a:off x="101524" y="1255242"/>
          <a:ext cx="4998377" cy="345995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pPr algn="ctr"/>
            <a:r>
              <a:rPr lang="nb-NO" dirty="0"/>
              <a:t>Befolkningsutvikling og distrikt</a:t>
            </a:r>
          </a:p>
        </p:txBody>
      </p:sp>
      <p:sp>
        <p:nvSpPr>
          <p:cNvPr id="5" name="TekstSylinder 4"/>
          <p:cNvSpPr txBox="1"/>
          <p:nvPr/>
        </p:nvSpPr>
        <p:spPr>
          <a:xfrm>
            <a:off x="496762" y="1476245"/>
            <a:ext cx="5599237" cy="3693319"/>
          </a:xfrm>
          <a:prstGeom prst="rect">
            <a:avLst/>
          </a:prstGeom>
          <a:noFill/>
        </p:spPr>
        <p:txBody>
          <a:bodyPr wrap="square" rtlCol="0">
            <a:spAutoFit/>
          </a:bodyPr>
          <a:lstStyle/>
          <a:p>
            <a:pPr algn="l"/>
            <a:r>
              <a:rPr lang="nb-NO" dirty="0"/>
              <a:t>Fra 2020 til 2026 økte folketallet i Grimstad med hele </a:t>
            </a:r>
            <a:br>
              <a:rPr lang="nb-NO" dirty="0"/>
            </a:br>
            <a:r>
              <a:rPr lang="nb-NO" dirty="0"/>
              <a:t>2 025 personer (8,6 %), som var nest høyest i fylket for perioden. </a:t>
            </a:r>
          </a:p>
          <a:p>
            <a:pPr algn="l"/>
            <a:endParaRPr lang="nb-NO" dirty="0"/>
          </a:p>
          <a:p>
            <a:r>
              <a:rPr lang="nb-NO" dirty="0"/>
              <a:t>Størst vekst har det vært i grunnkretsene Frivold (+328), Mollandskjær (+290) og Tønnevold – Risdal (+145). De grunnkretsene med størst nedgang er </a:t>
            </a:r>
            <a:r>
              <a:rPr lang="nb-NO" dirty="0" err="1"/>
              <a:t>Tønnesøl</a:t>
            </a:r>
            <a:r>
              <a:rPr lang="nb-NO" dirty="0"/>
              <a:t> (-11) </a:t>
            </a:r>
            <a:r>
              <a:rPr lang="nb-NO"/>
              <a:t>og Landvik (-13).</a:t>
            </a:r>
            <a:endParaRPr lang="nb-NO" dirty="0"/>
          </a:p>
          <a:p>
            <a:pPr algn="l"/>
            <a:endParaRPr lang="nb-NO" dirty="0"/>
          </a:p>
          <a:p>
            <a:r>
              <a:rPr lang="nb-NO" dirty="0"/>
              <a:t>Så sterk vekst som Grimstad har hatt gjør at byspredning lett blir en konsekvens, og det mer alminnelige bildet i norske kommuner av nedgang i periferi og økning i sentrum blir mindre tydelig. </a:t>
            </a:r>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b-NO" sz="1100" dirty="0"/>
              <a:t>Kart over befolkningsutvikling i kommuner og grunnkretser: </a:t>
            </a:r>
            <a:r>
              <a:rPr lang="nb-NO" sz="1100" dirty="0">
                <a:hlinkClick r:id="rId3"/>
              </a:rPr>
              <a:t>https://agderfk.maps.arcgis.com/apps/instant/media/index.html?appid=df4d1214bd3941d19d7a0b68de9145b1</a:t>
            </a:r>
            <a:r>
              <a:rPr lang="nb-NO" sz="1100" dirty="0"/>
              <a:t> </a:t>
            </a:r>
          </a:p>
        </p:txBody>
      </p:sp>
      <p:pic>
        <p:nvPicPr>
          <p:cNvPr id="7" name="Bilde 6">
            <a:extLst>
              <a:ext uri="{FF2B5EF4-FFF2-40B4-BE49-F238E27FC236}">
                <a16:creationId xmlns:a16="http://schemas.microsoft.com/office/drawing/2014/main" id="{20489266-0A6A-F7EC-26D0-3EFAE9546A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3674" y="191858"/>
            <a:ext cx="5703104" cy="5703104"/>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08830" y="295469"/>
            <a:ext cx="4265780" cy="685606"/>
          </a:xfrm>
        </p:spPr>
        <p:txBody>
          <a:bodyPr/>
          <a:lstStyle/>
          <a:p>
            <a:r>
              <a:rPr lang="nb-NO" dirty="0"/>
              <a:t>Boligbygging</a:t>
            </a:r>
          </a:p>
        </p:txBody>
      </p:sp>
      <p:sp>
        <p:nvSpPr>
          <p:cNvPr id="7" name="Plassholder for innhold 2"/>
          <p:cNvSpPr txBox="1">
            <a:spLocks/>
          </p:cNvSpPr>
          <p:nvPr/>
        </p:nvSpPr>
        <p:spPr>
          <a:xfrm>
            <a:off x="466632" y="1221115"/>
            <a:ext cx="5486696" cy="96011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ca. 160 boliger i året, hvorav ca. 42 % var eneboliger.</a:t>
            </a:r>
          </a:p>
        </p:txBody>
      </p:sp>
      <p:sp>
        <p:nvSpPr>
          <p:cNvPr id="6" name="Tittel 1">
            <a:extLst>
              <a:ext uri="{FF2B5EF4-FFF2-40B4-BE49-F238E27FC236}">
                <a16:creationId xmlns:a16="http://schemas.microsoft.com/office/drawing/2014/main" id="{C28C120B-E3E7-FD75-27BA-0DFC425EF6DD}"/>
              </a:ext>
            </a:extLst>
          </p:cNvPr>
          <p:cNvSpPr txBox="1">
            <a:spLocks/>
          </p:cNvSpPr>
          <p:nvPr/>
        </p:nvSpPr>
        <p:spPr>
          <a:xfrm>
            <a:off x="6559171" y="306610"/>
            <a:ext cx="4265780"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a:t>
            </a:r>
            <a:r>
              <a:rPr lang="nb-NO" sz="2000"/>
              <a:t>i 2026 </a:t>
            </a:r>
            <a:r>
              <a:rPr lang="nb-NO" sz="2000" dirty="0"/>
              <a:t>viser at det er </a:t>
            </a:r>
            <a:r>
              <a:rPr lang="nb-NO" sz="2000"/>
              <a:t>12 401 </a:t>
            </a:r>
            <a:r>
              <a:rPr lang="nb-NO" sz="2000" dirty="0"/>
              <a:t>boliger i kommunen (bebodde og ubebodde).</a:t>
            </a:r>
          </a:p>
        </p:txBody>
      </p:sp>
      <p:sp>
        <p:nvSpPr>
          <p:cNvPr id="5" name="TekstSylinder 4">
            <a:extLst>
              <a:ext uri="{FF2B5EF4-FFF2-40B4-BE49-F238E27FC236}">
                <a16:creationId xmlns:a16="http://schemas.microsoft.com/office/drawing/2014/main" id="{B7553B7D-B1DB-0AEF-467D-F3B602376134}"/>
              </a:ext>
            </a:extLst>
          </p:cNvPr>
          <p:cNvSpPr txBox="1"/>
          <p:nvPr/>
        </p:nvSpPr>
        <p:spPr>
          <a:xfrm>
            <a:off x="9613235" y="6276112"/>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997184114"/>
              </p:ext>
            </p:extLst>
          </p:nvPr>
        </p:nvGraphicFramePr>
        <p:xfrm>
          <a:off x="712736" y="2421265"/>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1690208417"/>
              </p:ext>
            </p:extLst>
          </p:nvPr>
        </p:nvGraphicFramePr>
        <p:xfrm>
          <a:off x="6559171" y="2421265"/>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1046142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190086"/>
            <a:ext cx="10153651" cy="685606"/>
          </a:xfrm>
        </p:spPr>
        <p:txBody>
          <a:bodyPr/>
          <a:lstStyle/>
          <a:p>
            <a:r>
              <a:rPr lang="nb-NO" dirty="0"/>
              <a:t>Sysselsetting</a:t>
            </a:r>
          </a:p>
        </p:txBody>
      </p:sp>
      <p:sp>
        <p:nvSpPr>
          <p:cNvPr id="5" name="Plassholder for innhold 3"/>
          <p:cNvSpPr>
            <a:spLocks noGrp="1"/>
          </p:cNvSpPr>
          <p:nvPr>
            <p:ph sz="half" idx="1"/>
          </p:nvPr>
        </p:nvSpPr>
        <p:spPr>
          <a:xfrm>
            <a:off x="573578" y="1063482"/>
            <a:ext cx="5277911" cy="3008004"/>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2000" i="1" dirty="0"/>
          </a:p>
          <a:p>
            <a:pPr marL="0" indent="0">
              <a:buNone/>
            </a:pPr>
            <a:r>
              <a:rPr lang="nb-NO" sz="2000" i="1" dirty="0"/>
              <a:t>Grimstad:</a:t>
            </a:r>
          </a:p>
          <a:p>
            <a:r>
              <a:rPr lang="nb-NO" sz="2000" dirty="0"/>
              <a:t>Sysselsettingsandel er tilnærmet lik  gjennomsnittet for fylket. </a:t>
            </a:r>
          </a:p>
        </p:txBody>
      </p:sp>
      <p:sp>
        <p:nvSpPr>
          <p:cNvPr id="8" name="TekstSylinder 7">
            <a:extLst>
              <a:ext uri="{FF2B5EF4-FFF2-40B4-BE49-F238E27FC236}">
                <a16:creationId xmlns:a16="http://schemas.microsoft.com/office/drawing/2014/main" id="{0322E2D0-6D73-052C-7FC6-1609DC4A8665}"/>
              </a:ext>
            </a:extLst>
          </p:cNvPr>
          <p:cNvSpPr txBox="1"/>
          <p:nvPr/>
        </p:nvSpPr>
        <p:spPr>
          <a:xfrm>
            <a:off x="9328656" y="6214746"/>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C8AE49C7-5E2B-83CD-7A9D-E48563776DBD}"/>
              </a:ext>
            </a:extLst>
          </p:cNvPr>
          <p:cNvGraphicFramePr>
            <a:graphicFrameLocks noGrp="1"/>
          </p:cNvGraphicFramePr>
          <p:nvPr>
            <p:extLst>
              <p:ext uri="{D42A27DB-BD31-4B8C-83A1-F6EECF244321}">
                <p14:modId xmlns:p14="http://schemas.microsoft.com/office/powerpoint/2010/main" val="4249343661"/>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Grimstad</a:t>
                      </a:r>
                    </a:p>
                  </a:txBody>
                  <a:tcPr anchor="ctr"/>
                </a:tc>
                <a:tc>
                  <a:txBody>
                    <a:bodyPr/>
                    <a:lstStyle/>
                    <a:p>
                      <a:pPr algn="ctr"/>
                      <a:r>
                        <a:rPr lang="nb-NO" sz="1400" b="0" dirty="0"/>
                        <a:t>73,2</a:t>
                      </a:r>
                    </a:p>
                  </a:txBody>
                  <a:tcPr anchor="ctr"/>
                </a:tc>
                <a:tc>
                  <a:txBody>
                    <a:bodyPr/>
                    <a:lstStyle/>
                    <a:p>
                      <a:pPr algn="ctr"/>
                      <a:r>
                        <a:rPr lang="nb-NO" sz="1400" b="0" dirty="0"/>
                        <a:t>76,6</a:t>
                      </a:r>
                    </a:p>
                  </a:txBody>
                  <a:tcPr anchor="ctr"/>
                </a:tc>
                <a:tc>
                  <a:txBody>
                    <a:bodyPr/>
                    <a:lstStyle/>
                    <a:p>
                      <a:pPr algn="ctr"/>
                      <a:r>
                        <a:rPr lang="nb-NO" sz="1400" b="0" dirty="0"/>
                        <a:t>69,6</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94412876-5E32-36BA-2F6B-9E86E8FA2469}"/>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3BCBFA0D-DA95-48BE-1710-4AE5F4716360}"/>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 name="Gruppe 2047" descr="Bo- og arbeidsmarkedsregioner i Agder."/>
          <p:cNvGrpSpPr/>
          <p:nvPr/>
        </p:nvGrpSpPr>
        <p:grpSpPr>
          <a:xfrm>
            <a:off x="6581670" y="2295"/>
            <a:ext cx="5594730" cy="6047941"/>
            <a:chOff x="6581670" y="2295"/>
            <a:chExt cx="5594730" cy="6047941"/>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31" name="Gruppe 30"/>
            <p:cNvGrpSpPr/>
            <p:nvPr/>
          </p:nvGrpSpPr>
          <p:grpSpPr>
            <a:xfrm>
              <a:off x="7021667" y="1000841"/>
              <a:ext cx="4588042" cy="5010990"/>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2" name="Tittel 1"/>
          <p:cNvSpPr>
            <a:spLocks noGrp="1"/>
          </p:cNvSpPr>
          <p:nvPr>
            <p:ph type="title"/>
          </p:nvPr>
        </p:nvSpPr>
        <p:spPr>
          <a:xfrm>
            <a:off x="450574" y="443797"/>
            <a:ext cx="5218706" cy="557044"/>
          </a:xfrm>
        </p:spPr>
        <p:txBody>
          <a:bodyPr/>
          <a:lstStyle/>
          <a:p>
            <a:pPr algn="ctr"/>
            <a:r>
              <a:rPr lang="nb-NO" dirty="0">
                <a:solidFill>
                  <a:schemeClr val="bg2">
                    <a:lumMod val="10000"/>
                  </a:schemeClr>
                </a:solidFill>
              </a:rPr>
              <a:t>Bo- og arbeidsmarkeder</a:t>
            </a:r>
          </a:p>
        </p:txBody>
      </p:sp>
      <p:sp>
        <p:nvSpPr>
          <p:cNvPr id="3" name="Plassholder for innhold 2"/>
          <p:cNvSpPr>
            <a:spLocks noGrp="1"/>
          </p:cNvSpPr>
          <p:nvPr>
            <p:ph idx="1"/>
          </p:nvPr>
        </p:nvSpPr>
        <p:spPr>
          <a:xfrm>
            <a:off x="527347" y="1189554"/>
            <a:ext cx="6566670" cy="1355053"/>
          </a:xfrm>
        </p:spPr>
        <p:txBody>
          <a:bodyPr>
            <a:noAutofit/>
          </a:bodyPr>
          <a:lstStyle/>
          <a:p>
            <a:r>
              <a:rPr lang="nb-NO" sz="2000" dirty="0"/>
              <a:t>Grimstad kommune hører til Arendal bo- og arbeidsmarkedsregion. 52 % av sysselsatte med bosted i Grimstad jobber i hjemkommunen. 22 % jobber i Arendal, og 10 % i Kristiansand. </a:t>
            </a:r>
          </a:p>
          <a:p>
            <a:endParaRPr lang="nb-NO" sz="2000" i="1" dirty="0"/>
          </a:p>
        </p:txBody>
      </p:sp>
      <p:sp>
        <p:nvSpPr>
          <p:cNvPr id="29" name="TekstSylinder 28"/>
          <p:cNvSpPr txBox="1"/>
          <p:nvPr/>
        </p:nvSpPr>
        <p:spPr>
          <a:xfrm>
            <a:off x="4754041" y="2619162"/>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6" name="TekstSylinder 5">
            <a:extLst>
              <a:ext uri="{FF2B5EF4-FFF2-40B4-BE49-F238E27FC236}">
                <a16:creationId xmlns:a16="http://schemas.microsoft.com/office/drawing/2014/main" id="{EF14618A-F4A1-BD91-AA2D-1FB8942D4276}"/>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E3BF6DCF-846A-DBC3-1269-B2620AC3308D}"/>
              </a:ext>
            </a:extLst>
          </p:cNvPr>
          <p:cNvGraphicFramePr>
            <a:graphicFrameLocks noGrp="1"/>
          </p:cNvGraphicFramePr>
          <p:nvPr>
            <p:extLst>
              <p:ext uri="{D42A27DB-BD31-4B8C-83A1-F6EECF244321}">
                <p14:modId xmlns:p14="http://schemas.microsoft.com/office/powerpoint/2010/main" val="2851943477"/>
              </p:ext>
            </p:extLst>
          </p:nvPr>
        </p:nvGraphicFramePr>
        <p:xfrm>
          <a:off x="746054" y="2586525"/>
          <a:ext cx="3670301" cy="1543050"/>
        </p:xfrm>
        <a:graphic>
          <a:graphicData uri="http://schemas.openxmlformats.org/drawingml/2006/table">
            <a:tbl>
              <a:tblPr/>
              <a:tblGrid>
                <a:gridCol w="1433860">
                  <a:extLst>
                    <a:ext uri="{9D8B030D-6E8A-4147-A177-3AD203B41FA5}">
                      <a16:colId xmlns:a16="http://schemas.microsoft.com/office/drawing/2014/main" val="1314992271"/>
                    </a:ext>
                  </a:extLst>
                </a:gridCol>
                <a:gridCol w="1322831">
                  <a:extLst>
                    <a:ext uri="{9D8B030D-6E8A-4147-A177-3AD203B41FA5}">
                      <a16:colId xmlns:a16="http://schemas.microsoft.com/office/drawing/2014/main" val="3326913041"/>
                    </a:ext>
                  </a:extLst>
                </a:gridCol>
                <a:gridCol w="913610">
                  <a:extLst>
                    <a:ext uri="{9D8B030D-6E8A-4147-A177-3AD203B41FA5}">
                      <a16:colId xmlns:a16="http://schemas.microsoft.com/office/drawing/2014/main" val="2017752253"/>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2627583131"/>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6 441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911138093"/>
                  </a:ext>
                </a:extLst>
              </a:tr>
              <a:tr h="219075">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2 656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620423471"/>
                  </a:ext>
                </a:extLst>
              </a:tr>
              <a:tr h="219075">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1 248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46815175"/>
                  </a:ext>
                </a:extLst>
              </a:tr>
              <a:tr h="219075">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534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757079509"/>
                  </a:ext>
                </a:extLst>
              </a:tr>
              <a:tr h="219075">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172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946316131"/>
                  </a:ext>
                </a:extLst>
              </a:tr>
              <a:tr h="219075">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104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809412976"/>
                  </a:ext>
                </a:extLst>
              </a:tr>
            </a:tbl>
          </a:graphicData>
        </a:graphic>
      </p:graphicFrame>
      <p:graphicFrame>
        <p:nvGraphicFramePr>
          <p:cNvPr id="41" name="Tabell 40">
            <a:extLst>
              <a:ext uri="{FF2B5EF4-FFF2-40B4-BE49-F238E27FC236}">
                <a16:creationId xmlns:a16="http://schemas.microsoft.com/office/drawing/2014/main" id="{03182D51-8DE2-1875-F4D2-DC8FAC77A471}"/>
              </a:ext>
            </a:extLst>
          </p:cNvPr>
          <p:cNvGraphicFramePr>
            <a:graphicFrameLocks noGrp="1"/>
          </p:cNvGraphicFramePr>
          <p:nvPr>
            <p:extLst>
              <p:ext uri="{D42A27DB-BD31-4B8C-83A1-F6EECF244321}">
                <p14:modId xmlns:p14="http://schemas.microsoft.com/office/powerpoint/2010/main" val="517866248"/>
              </p:ext>
            </p:extLst>
          </p:nvPr>
        </p:nvGraphicFramePr>
        <p:xfrm>
          <a:off x="741006" y="4313393"/>
          <a:ext cx="3670301" cy="1600200"/>
        </p:xfrm>
        <a:graphic>
          <a:graphicData uri="http://schemas.openxmlformats.org/drawingml/2006/table">
            <a:tbl>
              <a:tblPr/>
              <a:tblGrid>
                <a:gridCol w="1433860">
                  <a:extLst>
                    <a:ext uri="{9D8B030D-6E8A-4147-A177-3AD203B41FA5}">
                      <a16:colId xmlns:a16="http://schemas.microsoft.com/office/drawing/2014/main" val="571247083"/>
                    </a:ext>
                  </a:extLst>
                </a:gridCol>
                <a:gridCol w="1322831">
                  <a:extLst>
                    <a:ext uri="{9D8B030D-6E8A-4147-A177-3AD203B41FA5}">
                      <a16:colId xmlns:a16="http://schemas.microsoft.com/office/drawing/2014/main" val="2974402771"/>
                    </a:ext>
                  </a:extLst>
                </a:gridCol>
                <a:gridCol w="913610">
                  <a:extLst>
                    <a:ext uri="{9D8B030D-6E8A-4147-A177-3AD203B41FA5}">
                      <a16:colId xmlns:a16="http://schemas.microsoft.com/office/drawing/2014/main" val="3800245720"/>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2316951390"/>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6 441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335144208"/>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1 843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033079345"/>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633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47025711"/>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Lillesand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387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726183073"/>
                  </a:ext>
                </a:extLst>
              </a:tr>
              <a:tr h="228600">
                <a:tc>
                  <a:txBody>
                    <a:bodyPr/>
                    <a:lstStyle/>
                    <a:p>
                      <a:pPr algn="l" fontAlgn="b">
                        <a:buNone/>
                      </a:pPr>
                      <a:r>
                        <a:rPr lang="nb-NO" sz="1400" b="0" i="0" u="none" strike="noStrike">
                          <a:solidFill>
                            <a:srgbClr val="000000"/>
                          </a:solidFill>
                          <a:effectLst/>
                          <a:latin typeface="Arial" panose="020B0604020202020204" pitchFamily="34" charset="0"/>
                        </a:rPr>
                        <a:t>Froland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262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89766433"/>
                  </a:ext>
                </a:extLst>
              </a:tr>
              <a:tr h="228600">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124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567651977"/>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Sektorfordeling og ansattutvikling</a:t>
            </a:r>
          </a:p>
        </p:txBody>
      </p:sp>
      <p:sp>
        <p:nvSpPr>
          <p:cNvPr id="10" name="TekstSylinder 9"/>
          <p:cNvSpPr txBox="1"/>
          <p:nvPr/>
        </p:nvSpPr>
        <p:spPr>
          <a:xfrm>
            <a:off x="676026" y="4553502"/>
            <a:ext cx="5865341" cy="830997"/>
          </a:xfrm>
          <a:prstGeom prst="rect">
            <a:avLst/>
          </a:prstGeom>
          <a:noFill/>
        </p:spPr>
        <p:txBody>
          <a:bodyPr wrap="square" rtlCol="0">
            <a:spAutoFit/>
          </a:bodyPr>
          <a:lstStyle/>
          <a:p>
            <a:pPr algn="l"/>
            <a:r>
              <a:rPr lang="nb-NO" sz="1600" dirty="0"/>
              <a:t>Grimstad har en lavere andel ansatte i privat sektor enn snittet for Agder. Antall ansatte i privat sektor har økt med ca. 270 personer de siste fem årene.</a:t>
            </a:r>
          </a:p>
        </p:txBody>
      </p:sp>
      <p:graphicFrame>
        <p:nvGraphicFramePr>
          <p:cNvPr id="8" name="Tabell 7">
            <a:extLst>
              <a:ext uri="{FF2B5EF4-FFF2-40B4-BE49-F238E27FC236}">
                <a16:creationId xmlns:a16="http://schemas.microsoft.com/office/drawing/2014/main" id="{ABE971E4-EA56-1C34-552F-D0EBDCE939AE}"/>
              </a:ext>
            </a:extLst>
          </p:cNvPr>
          <p:cNvGraphicFramePr>
            <a:graphicFrameLocks noGrp="1"/>
          </p:cNvGraphicFramePr>
          <p:nvPr>
            <p:extLst>
              <p:ext uri="{D42A27DB-BD31-4B8C-83A1-F6EECF244321}">
                <p14:modId xmlns:p14="http://schemas.microsoft.com/office/powerpoint/2010/main" val="1603479738"/>
              </p:ext>
            </p:extLst>
          </p:nvPr>
        </p:nvGraphicFramePr>
        <p:xfrm>
          <a:off x="7330282" y="4448176"/>
          <a:ext cx="4718307" cy="1471053"/>
        </p:xfrm>
        <a:graphic>
          <a:graphicData uri="http://schemas.openxmlformats.org/drawingml/2006/table">
            <a:tbl>
              <a:tblPr firstRow="1"/>
              <a:tblGrid>
                <a:gridCol w="1551597">
                  <a:extLst>
                    <a:ext uri="{9D8B030D-6E8A-4147-A177-3AD203B41FA5}">
                      <a16:colId xmlns:a16="http://schemas.microsoft.com/office/drawing/2014/main" val="3569748774"/>
                    </a:ext>
                  </a:extLst>
                </a:gridCol>
                <a:gridCol w="653304">
                  <a:extLst>
                    <a:ext uri="{9D8B030D-6E8A-4147-A177-3AD203B41FA5}">
                      <a16:colId xmlns:a16="http://schemas.microsoft.com/office/drawing/2014/main" val="3491357220"/>
                    </a:ext>
                  </a:extLst>
                </a:gridCol>
                <a:gridCol w="734967">
                  <a:extLst>
                    <a:ext uri="{9D8B030D-6E8A-4147-A177-3AD203B41FA5}">
                      <a16:colId xmlns:a16="http://schemas.microsoft.com/office/drawing/2014/main" val="2936134495"/>
                    </a:ext>
                  </a:extLst>
                </a:gridCol>
                <a:gridCol w="762189">
                  <a:extLst>
                    <a:ext uri="{9D8B030D-6E8A-4147-A177-3AD203B41FA5}">
                      <a16:colId xmlns:a16="http://schemas.microsoft.com/office/drawing/2014/main" val="4083597981"/>
                    </a:ext>
                  </a:extLst>
                </a:gridCol>
                <a:gridCol w="1016250">
                  <a:extLst>
                    <a:ext uri="{9D8B030D-6E8A-4147-A177-3AD203B41FA5}">
                      <a16:colId xmlns:a16="http://schemas.microsoft.com/office/drawing/2014/main" val="2384931421"/>
                    </a:ext>
                  </a:extLst>
                </a:gridCol>
              </a:tblGrid>
              <a:tr h="185179">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Grimstad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2706896274"/>
                  </a:ext>
                </a:extLst>
              </a:tr>
              <a:tr h="185179">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9262302"/>
                  </a:ext>
                </a:extLst>
              </a:tr>
              <a:tr h="201141">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8674774"/>
                  </a:ext>
                </a:extLst>
              </a:tr>
              <a:tr h="305545">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8230894"/>
                  </a:ext>
                </a:extLst>
              </a:tr>
              <a:tr h="185179">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1 347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13,0 %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9722193"/>
                  </a:ext>
                </a:extLst>
              </a:tr>
              <a:tr h="214871">
                <a:tc>
                  <a:txBody>
                    <a:bodyPr/>
                    <a:lstStyle/>
                    <a:p>
                      <a:pPr algn="l" fontAlgn="b"/>
                      <a:r>
                        <a:rPr lang="nb-NO" sz="1000" b="0" i="0" u="none" strike="noStrike" dirty="0">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2 260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21,8 %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1362251"/>
                  </a:ext>
                </a:extLst>
              </a:tr>
              <a:tr h="185179">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6 225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60,2 %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6724385"/>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1529404361"/>
              </p:ext>
            </p:extLst>
          </p:nvPr>
        </p:nvGraphicFramePr>
        <p:xfrm>
          <a:off x="426317" y="1230076"/>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2425784807"/>
              </p:ext>
            </p:extLst>
          </p:nvPr>
        </p:nvGraphicFramePr>
        <p:xfrm>
          <a:off x="6881580" y="1230076"/>
          <a:ext cx="5229225" cy="34004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kvartal 2025</a:t>
            </a:r>
          </a:p>
        </p:txBody>
      </p:sp>
      <p:sp>
        <p:nvSpPr>
          <p:cNvPr id="10" name="TekstSylinder 9"/>
          <p:cNvSpPr txBox="1"/>
          <p:nvPr/>
        </p:nvSpPr>
        <p:spPr>
          <a:xfrm>
            <a:off x="163367" y="4864694"/>
            <a:ext cx="11761155" cy="1200329"/>
          </a:xfrm>
          <a:prstGeom prst="rect">
            <a:avLst/>
          </a:prstGeom>
          <a:noFill/>
        </p:spPr>
        <p:txBody>
          <a:bodyPr wrap="square" rtlCol="0">
            <a:spAutoFit/>
          </a:bodyPr>
          <a:lstStyle/>
          <a:p>
            <a:r>
              <a:rPr lang="nb-NO" sz="1600" dirty="0"/>
              <a:t>Nymo AS avd. Grimstad (Bygging av sivile skip og </a:t>
            </a:r>
            <a:r>
              <a:rPr lang="nb-NO" sz="1600"/>
              <a:t>flytende materiell) og </a:t>
            </a:r>
            <a:r>
              <a:rPr lang="nb-NO" sz="1600" dirty="0"/>
              <a:t>Igland garasjen AS (Produksjon av monteringsferdige hus) er de største industribedriftene i Grimstad. </a:t>
            </a:r>
          </a:p>
          <a:p>
            <a:endParaRPr lang="nb-NO" sz="800" dirty="0"/>
          </a:p>
          <a:p>
            <a:r>
              <a:rPr lang="nb-NO" sz="1600" dirty="0" err="1"/>
              <a:t>Velox</a:t>
            </a:r>
            <a:r>
              <a:rPr lang="nb-NO" sz="1600" dirty="0"/>
              <a:t> </a:t>
            </a:r>
            <a:r>
              <a:rPr lang="nb-NO" sz="1600" dirty="0" err="1"/>
              <a:t>electro</a:t>
            </a:r>
            <a:r>
              <a:rPr lang="nb-NO" sz="1600" dirty="0"/>
              <a:t> </a:t>
            </a:r>
            <a:r>
              <a:rPr lang="nb-NO" sz="1600" dirty="0" err="1"/>
              <a:t>nordics</a:t>
            </a:r>
            <a:r>
              <a:rPr lang="nb-NO" sz="1600" dirty="0"/>
              <a:t> AS og Agder el installasjon (Begge elektrisk installasjonsarbeid) er de største bygge- og anleggsvirksomhetene.</a:t>
            </a:r>
          </a:p>
        </p:txBody>
      </p:sp>
      <p:sp>
        <p:nvSpPr>
          <p:cNvPr id="5" name="TekstSylinder 4">
            <a:extLst>
              <a:ext uri="{FF2B5EF4-FFF2-40B4-BE49-F238E27FC236}">
                <a16:creationId xmlns:a16="http://schemas.microsoft.com/office/drawing/2014/main" id="{8E7EE66D-95F2-AB17-6DA8-DCCF14A97114}"/>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6" name="Diagram 5"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3623435888"/>
                  </p:ext>
                </p:extLst>
              </p:nvPr>
            </p:nvGraphicFramePr>
            <p:xfrm>
              <a:off x="163367" y="1222263"/>
              <a:ext cx="5030802"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6" name="Diagram 5"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163367" y="1222263"/>
                <a:ext cx="5030802" cy="3557588"/>
              </a:xfrm>
              <a:prstGeom prst="rect">
                <a:avLst/>
              </a:prstGeom>
            </p:spPr>
          </p:pic>
        </mc:Fallback>
      </mc:AlternateContent>
      <p:graphicFrame>
        <p:nvGraphicFramePr>
          <p:cNvPr id="7" name="Diagram 6"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709886144"/>
              </p:ext>
            </p:extLst>
          </p:nvPr>
        </p:nvGraphicFramePr>
        <p:xfrm>
          <a:off x="5392130" y="1175128"/>
          <a:ext cx="6762161"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03037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Grunnskolepoeng</a:t>
            </a:r>
          </a:p>
        </p:txBody>
      </p:sp>
      <p:sp>
        <p:nvSpPr>
          <p:cNvPr id="3" name="Plassholder for innhold 2"/>
          <p:cNvSpPr>
            <a:spLocks noGrp="1"/>
          </p:cNvSpPr>
          <p:nvPr>
            <p:ph idx="1"/>
          </p:nvPr>
        </p:nvSpPr>
        <p:spPr>
          <a:xfrm>
            <a:off x="516862" y="1300163"/>
            <a:ext cx="4316396" cy="3801226"/>
          </a:xfrm>
        </p:spPr>
        <p:txBody>
          <a:bodyPr/>
          <a:lstStyle/>
          <a:p>
            <a:r>
              <a:rPr lang="nb-NO" sz="2000" dirty="0"/>
              <a:t>Grimstad ligger over fylkessnittet for grunnskolepoeng </a:t>
            </a:r>
            <a:r>
              <a:rPr lang="nb-NO" sz="2000"/>
              <a:t>i perioden </a:t>
            </a:r>
            <a:r>
              <a:rPr lang="nb-NO" sz="2000" dirty="0"/>
              <a:t>fra 2020 til 2026 med unntak av 2024. </a:t>
            </a:r>
          </a:p>
          <a:p>
            <a:endParaRPr lang="nb-NO" sz="1000" dirty="0"/>
          </a:p>
          <a:p>
            <a:r>
              <a:rPr lang="nb-NO" sz="2000" dirty="0"/>
              <a:t>Grunnskolepoengene for 2019-20, 2020-21 og 2021-22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88BBBF78-4121-5A6F-D914-8D68983099B7}"/>
              </a:ext>
            </a:extLst>
          </p:cNvPr>
          <p:cNvSpPr txBox="1"/>
          <p:nvPr/>
        </p:nvSpPr>
        <p:spPr>
          <a:xfrm>
            <a:off x="703103" y="5373171"/>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3113674487"/>
              </p:ext>
            </p:extLst>
          </p:nvPr>
        </p:nvGraphicFramePr>
        <p:xfrm>
          <a:off x="5299013" y="1293871"/>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a:t>Fullføring </a:t>
            </a:r>
            <a:r>
              <a:rPr lang="nb-NO" dirty="0"/>
              <a:t>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80,5 %. Dette er lavere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F7657CF6-08D3-1F24-71FE-56D65CB586E6}"/>
              </a:ext>
            </a:extLst>
          </p:cNvPr>
          <p:cNvGraphicFramePr>
            <a:graphicFrameLocks noGrp="1"/>
          </p:cNvGraphicFramePr>
          <p:nvPr>
            <p:extLst>
              <p:ext uri="{D42A27DB-BD31-4B8C-83A1-F6EECF244321}">
                <p14:modId xmlns:p14="http://schemas.microsoft.com/office/powerpoint/2010/main" val="4109767093"/>
              </p:ext>
            </p:extLst>
          </p:nvPr>
        </p:nvGraphicFramePr>
        <p:xfrm>
          <a:off x="695910" y="3429000"/>
          <a:ext cx="4038600" cy="1546860"/>
        </p:xfrm>
        <a:graphic>
          <a:graphicData uri="http://schemas.openxmlformats.org/drawingml/2006/table">
            <a:tbl>
              <a:tblPr firstRow="1"/>
              <a:tblGrid>
                <a:gridCol w="1054100">
                  <a:extLst>
                    <a:ext uri="{9D8B030D-6E8A-4147-A177-3AD203B41FA5}">
                      <a16:colId xmlns:a16="http://schemas.microsoft.com/office/drawing/2014/main" val="2684162185"/>
                    </a:ext>
                  </a:extLst>
                </a:gridCol>
                <a:gridCol w="1054100">
                  <a:extLst>
                    <a:ext uri="{9D8B030D-6E8A-4147-A177-3AD203B41FA5}">
                      <a16:colId xmlns:a16="http://schemas.microsoft.com/office/drawing/2014/main" val="2418608000"/>
                    </a:ext>
                  </a:extLst>
                </a:gridCol>
                <a:gridCol w="965200">
                  <a:extLst>
                    <a:ext uri="{9D8B030D-6E8A-4147-A177-3AD203B41FA5}">
                      <a16:colId xmlns:a16="http://schemas.microsoft.com/office/drawing/2014/main" val="3369601246"/>
                    </a:ext>
                  </a:extLst>
                </a:gridCol>
                <a:gridCol w="965200">
                  <a:extLst>
                    <a:ext uri="{9D8B030D-6E8A-4147-A177-3AD203B41FA5}">
                      <a16:colId xmlns:a16="http://schemas.microsoft.com/office/drawing/2014/main" val="2451865318"/>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928839969"/>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Grimstad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55,0 %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45,0 %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129318600"/>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45,3 %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54,7 %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91646956"/>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65,2 %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34,8 %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29249836"/>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198598230"/>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7164746"/>
                  </a:ext>
                </a:extLst>
              </a:tr>
              <a:tr h="220980">
                <a:tc vMerge="1">
                  <a:txBody>
                    <a:bodyPr/>
                    <a:lstStyle/>
                    <a:p>
                      <a:endParaRPr lang="nb-NO"/>
                    </a:p>
                  </a:txBody>
                  <a:tcPr/>
                </a:tc>
                <a:tc>
                  <a:txBody>
                    <a:bodyPr/>
                    <a:lstStyle/>
                    <a:p>
                      <a:pPr algn="l" fontAlgn="b"/>
                      <a:r>
                        <a:rPr lang="nb-NO" sz="1300" b="0" i="0" u="none" strike="noStrike" dirty="0">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20005172"/>
                  </a:ext>
                </a:extLst>
              </a:tr>
            </a:tbl>
          </a:graphicData>
        </a:graphic>
      </p:graphicFrame>
      <p:sp>
        <p:nvSpPr>
          <p:cNvPr id="2" name="TekstSylinder 1"/>
          <p:cNvSpPr txBox="1"/>
          <p:nvPr/>
        </p:nvSpPr>
        <p:spPr>
          <a:xfrm>
            <a:off x="5627077" y="6199833"/>
            <a:ext cx="5345723" cy="276999"/>
          </a:xfrm>
          <a:prstGeom prst="rect">
            <a:avLst/>
          </a:prstGeom>
          <a:noFill/>
        </p:spPr>
        <p:txBody>
          <a:bodyPr wrap="square" rtlCol="0">
            <a:spAutoFit/>
          </a:bodyPr>
          <a:lstStyle/>
          <a:p>
            <a:pPr algn="l"/>
            <a:r>
              <a:rPr lang="nb-NO" sz="1200" dirty="0"/>
              <a:t>Eventuelle 0-verdier skyldes at bakgrunnsdata er undertrykt </a:t>
            </a:r>
            <a:r>
              <a:rPr lang="nb-NO" sz="1200" dirty="0" err="1"/>
              <a:t>pga</a:t>
            </a:r>
            <a:r>
              <a:rPr lang="nb-NO" sz="1200" dirty="0"/>
              <a:t> lite utvalg.</a:t>
            </a:r>
          </a:p>
        </p:txBody>
      </p:sp>
      <p:sp>
        <p:nvSpPr>
          <p:cNvPr id="4" name="TekstSylinder 3">
            <a:extLst>
              <a:ext uri="{FF2B5EF4-FFF2-40B4-BE49-F238E27FC236}">
                <a16:creationId xmlns:a16="http://schemas.microsoft.com/office/drawing/2014/main" id="{32CEC830-353C-CFA9-5996-41202DCECD17}"/>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6" name="Diagram 5"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3588287655"/>
              </p:ext>
            </p:extLst>
          </p:nvPr>
        </p:nvGraphicFramePr>
        <p:xfrm>
          <a:off x="5134707" y="1174007"/>
          <a:ext cx="6958934"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b-NO" dirty="0"/>
              <a:t>Lærekontrakter kommunal og privat sektor</a:t>
            </a:r>
          </a:p>
        </p:txBody>
      </p:sp>
      <p:sp>
        <p:nvSpPr>
          <p:cNvPr id="12" name="TekstSylinder 11"/>
          <p:cNvSpPr txBox="1"/>
          <p:nvPr/>
        </p:nvSpPr>
        <p:spPr>
          <a:xfrm>
            <a:off x="395424" y="1121307"/>
            <a:ext cx="4346591"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Det er fem kommuner i Agder som har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Grimstad har 65 lærekontrakter i kommunal sektor, og mangler 12 for å 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Grimstad har 9 lærekontrakter per 1000 innbyggere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804247395"/>
              </p:ext>
            </p:extLst>
          </p:nvPr>
        </p:nvGraphicFramePr>
        <p:xfrm>
          <a:off x="4992915" y="1135380"/>
          <a:ext cx="6994828" cy="22936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387176528"/>
              </p:ext>
            </p:extLst>
          </p:nvPr>
        </p:nvGraphicFramePr>
        <p:xfrm>
          <a:off x="4992915" y="3628082"/>
          <a:ext cx="6994828"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51357" y="295469"/>
            <a:ext cx="6174393" cy="685606"/>
          </a:xfrm>
        </p:spPr>
        <p:txBody>
          <a:bodyPr/>
          <a:lstStyle/>
          <a:p>
            <a:r>
              <a:rPr lang="nb-NO" sz="4000" dirty="0"/>
              <a:t>Deltid kvinner 20-66 år</a:t>
            </a:r>
          </a:p>
        </p:txBody>
      </p:sp>
      <p:sp>
        <p:nvSpPr>
          <p:cNvPr id="3" name="TekstSylinder 2">
            <a:extLst>
              <a:ext uri="{FF2B5EF4-FFF2-40B4-BE49-F238E27FC236}">
                <a16:creationId xmlns:a16="http://schemas.microsoft.com/office/drawing/2014/main" id="{DFB246E2-48F7-60B8-8045-27AEF2DE6513}"/>
              </a:ext>
            </a:extLst>
          </p:cNvPr>
          <p:cNvSpPr txBox="1"/>
          <p:nvPr/>
        </p:nvSpPr>
        <p:spPr>
          <a:xfrm>
            <a:off x="8908582" y="6262522"/>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5DB23099-0F97-44E9-BE88-8E346BA3EDD8}"/>
              </a:ext>
            </a:extLst>
          </p:cNvPr>
          <p:cNvGraphicFramePr>
            <a:graphicFrameLocks noGrp="1"/>
          </p:cNvGraphicFramePr>
          <p:nvPr>
            <p:extLst>
              <p:ext uri="{D42A27DB-BD31-4B8C-83A1-F6EECF244321}">
                <p14:modId xmlns:p14="http://schemas.microsoft.com/office/powerpoint/2010/main" val="318182350"/>
              </p:ext>
            </p:extLst>
          </p:nvPr>
        </p:nvGraphicFramePr>
        <p:xfrm>
          <a:off x="647830" y="4373712"/>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Grimstad</a:t>
                      </a:r>
                    </a:p>
                  </a:txBody>
                  <a:tcPr anchor="ctr"/>
                </a:tc>
                <a:tc>
                  <a:txBody>
                    <a:bodyPr/>
                    <a:lstStyle/>
                    <a:p>
                      <a:pPr algn="ctr"/>
                      <a:r>
                        <a:rPr lang="nb-NO" sz="1400" b="0" dirty="0"/>
                        <a:t>29,2</a:t>
                      </a:r>
                    </a:p>
                  </a:txBody>
                  <a:tcPr anchor="ctr"/>
                </a:tc>
                <a:tc>
                  <a:txBody>
                    <a:bodyPr/>
                    <a:lstStyle/>
                    <a:p>
                      <a:pPr algn="ctr"/>
                      <a:r>
                        <a:rPr lang="nb-NO" sz="1400" b="0" dirty="0"/>
                        <a:t>19,1</a:t>
                      </a:r>
                    </a:p>
                  </a:txBody>
                  <a:tcPr anchor="ctr"/>
                </a:tc>
                <a:tc>
                  <a:txBody>
                    <a:bodyPr/>
                    <a:lstStyle/>
                    <a:p>
                      <a:pPr algn="ctr"/>
                      <a:r>
                        <a:rPr lang="nb-NO" sz="1400" b="0" dirty="0"/>
                        <a:t>40,7</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EA29BC14-17BF-F600-B9FE-D76BF22BDD44}"/>
              </a:ext>
            </a:extLst>
          </p:cNvPr>
          <p:cNvGraphicFramePr>
            <a:graphicFrameLocks/>
          </p:cNvGraphicFramePr>
          <p:nvPr>
            <p:extLst>
              <p:ext uri="{D42A27DB-BD31-4B8C-83A1-F6EECF244321}">
                <p14:modId xmlns:p14="http://schemas.microsoft.com/office/powerpoint/2010/main" val="1989470256"/>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5BEF847C-A9C9-B158-A4DA-27A602DC1ADC}"/>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4" y="1175211"/>
            <a:ext cx="3376438"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B02421DE-1A1F-2BB9-1430-1FBB852AD138}"/>
              </a:ext>
            </a:extLst>
          </p:cNvPr>
          <p:cNvSpPr txBox="1"/>
          <p:nvPr/>
        </p:nvSpPr>
        <p:spPr>
          <a:xfrm>
            <a:off x="637491" y="5062666"/>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527905979"/>
              </p:ext>
            </p:extLst>
          </p:nvPr>
        </p:nvGraphicFramePr>
        <p:xfrm>
          <a:off x="4006647" y="1175211"/>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E0EFFCA7-E7D8-0181-02B4-81DFD88250FB}"/>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3918531789"/>
              </p:ext>
            </p:extLst>
          </p:nvPr>
        </p:nvGraphicFramePr>
        <p:xfrm>
          <a:off x="3900835"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4" y="1175210"/>
            <a:ext cx="4625297"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p>
          <a:p>
            <a:pPr marL="285750" indent="-285750">
              <a:buFont typeface="Arial" panose="020B0604020202020204" pitchFamily="34" charset="0"/>
              <a:buChar char="•"/>
            </a:pPr>
            <a:endParaRPr lang="nb-NO" dirty="0">
              <a:solidFill>
                <a:srgbClr val="FF0000"/>
              </a:solidFill>
            </a:endParaRPr>
          </a:p>
        </p:txBody>
      </p:sp>
      <p:graphicFrame>
        <p:nvGraphicFramePr>
          <p:cNvPr id="8" name="Diagram 7"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3582567879"/>
              </p:ext>
            </p:extLst>
          </p:nvPr>
        </p:nvGraphicFramePr>
        <p:xfrm>
          <a:off x="5557454" y="756499"/>
          <a:ext cx="6376878" cy="16287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4223943583"/>
              </p:ext>
            </p:extLst>
          </p:nvPr>
        </p:nvGraphicFramePr>
        <p:xfrm>
          <a:off x="5557453" y="2564754"/>
          <a:ext cx="6376879"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688340089"/>
              </p:ext>
            </p:extLst>
          </p:nvPr>
        </p:nvGraphicFramePr>
        <p:xfrm>
          <a:off x="5557455" y="4380839"/>
          <a:ext cx="6376880" cy="1445895"/>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9F546057-D64F-0DC7-3866-3FE50C76CAE6}"/>
              </a:ext>
            </a:extLst>
          </p:cNvPr>
          <p:cNvSpPr txBox="1"/>
          <p:nvPr/>
        </p:nvSpPr>
        <p:spPr>
          <a:xfrm>
            <a:off x="731568" y="480173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120969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472273" y="1348079"/>
            <a:ext cx="3557116" cy="3384695"/>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pic>
        <p:nvPicPr>
          <p:cNvPr id="8" name="Bilde 7">
            <a:extLst>
              <a:ext uri="{FF2B5EF4-FFF2-40B4-BE49-F238E27FC236}">
                <a16:creationId xmlns:a16="http://schemas.microsoft.com/office/drawing/2014/main" id="{6BCF921E-4278-C1FC-3CFB-C6BEA447600C}"/>
              </a:ext>
            </a:extLst>
          </p:cNvPr>
          <p:cNvPicPr>
            <a:picLocks noChangeAspect="1"/>
          </p:cNvPicPr>
          <p:nvPr/>
        </p:nvPicPr>
        <p:blipFill>
          <a:blip r:embed="rId3"/>
          <a:stretch>
            <a:fillRect/>
          </a:stretch>
        </p:blipFill>
        <p:spPr>
          <a:xfrm>
            <a:off x="4171379" y="1348079"/>
            <a:ext cx="7925906" cy="4239217"/>
          </a:xfrm>
          <a:prstGeom prst="rect">
            <a:avLst/>
          </a:prstGeom>
        </p:spPr>
      </p:pic>
      <p:sp>
        <p:nvSpPr>
          <p:cNvPr id="10" name="TekstSylinder 9">
            <a:extLst>
              <a:ext uri="{FF2B5EF4-FFF2-40B4-BE49-F238E27FC236}">
                <a16:creationId xmlns:a16="http://schemas.microsoft.com/office/drawing/2014/main" id="{DF61D0E7-738A-931A-EA7A-BADC84D55043}"/>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4"/>
              </a:rPr>
              <a:t>Datagrunnlag figur</a:t>
            </a:r>
            <a:endParaRPr lang="nb-NO" dirty="0"/>
          </a:p>
        </p:txBody>
      </p:sp>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477328"/>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49</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Grimstad kommune sitt areal dekket av skog, 29 % hav, 7 % ferskvann</a:t>
            </a:r>
            <a:r>
              <a:rPr lang="nb-NO" dirty="0">
                <a:solidFill>
                  <a:srgbClr val="000000"/>
                </a:solidFill>
                <a:latin typeface="Arial" panose="020B0604020202020204" pitchFamily="34" charset="0"/>
              </a:rPr>
              <a:t>,         2,4 % myr</a:t>
            </a:r>
            <a:r>
              <a:rPr lang="nb-NO" b="0" i="0" dirty="0">
                <a:solidFill>
                  <a:srgbClr val="000000"/>
                </a:solidFill>
                <a:effectLst/>
                <a:latin typeface="Arial" panose="020B0604020202020204" pitchFamily="34" charset="0"/>
              </a:rPr>
              <a:t>, mens fulldyrka jord utgjør 4,2 %. Bebygd areal og samferdsel utgjør til sammen  4,8 %.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3 % av landarealet i Grimstad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35EFD92F-5B77-0C81-A358-E327B7FAC947}"/>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7F91A36A-A35D-D428-1D24-5408421C97CA}"/>
              </a:ext>
            </a:extLst>
          </p:cNvPr>
          <p:cNvPicPr>
            <a:picLocks noChangeAspect="1"/>
          </p:cNvPicPr>
          <p:nvPr/>
        </p:nvPicPr>
        <p:blipFill>
          <a:blip r:embed="rId4"/>
          <a:stretch>
            <a:fillRect/>
          </a:stretch>
        </p:blipFill>
        <p:spPr>
          <a:xfrm>
            <a:off x="446522" y="2762755"/>
            <a:ext cx="5151566" cy="3048264"/>
          </a:xfrm>
          <a:prstGeom prst="rect">
            <a:avLst/>
          </a:prstGeom>
        </p:spPr>
      </p:pic>
    </p:spTree>
    <p:extLst>
      <p:ext uri="{BB962C8B-B14F-4D97-AF65-F5344CB8AC3E}">
        <p14:creationId xmlns:p14="http://schemas.microsoft.com/office/powerpoint/2010/main" val="1767407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dirty="0"/>
              <a:t>Planlagt arealbruk</a:t>
            </a:r>
          </a:p>
        </p:txBody>
      </p:sp>
      <p:sp>
        <p:nvSpPr>
          <p:cNvPr id="3" name="TekstSylinder 2">
            <a:extLst>
              <a:ext uri="{FF2B5EF4-FFF2-40B4-BE49-F238E27FC236}">
                <a16:creationId xmlns:a16="http://schemas.microsoft.com/office/drawing/2014/main" id="{BE773509-7AD6-4DE7-F566-9FFA94B01854}"/>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A63E647D-F080-48D5-5E51-858D27967A27}"/>
              </a:ext>
            </a:extLst>
          </p:cNvPr>
          <p:cNvSpPr>
            <a:spLocks noGrp="1"/>
          </p:cNvSpPr>
          <p:nvPr>
            <p:ph idx="1"/>
          </p:nvPr>
        </p:nvSpPr>
        <p:spPr>
          <a:xfrm>
            <a:off x="472273" y="1167319"/>
            <a:ext cx="3628388"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Grimstad har satt av store areal, og da mest til </a:t>
            </a:r>
            <a:r>
              <a:rPr lang="nn-NO" sz="2000" dirty="0" err="1"/>
              <a:t>boligbebyggelse</a:t>
            </a:r>
            <a:r>
              <a:rPr lang="nn-NO" sz="2000" dirty="0"/>
              <a:t>. </a:t>
            </a:r>
          </a:p>
        </p:txBody>
      </p:sp>
      <p:pic>
        <p:nvPicPr>
          <p:cNvPr id="10" name="Bilde 9">
            <a:extLst>
              <a:ext uri="{FF2B5EF4-FFF2-40B4-BE49-F238E27FC236}">
                <a16:creationId xmlns:a16="http://schemas.microsoft.com/office/drawing/2014/main" id="{711BF033-849D-31E8-4FA0-0218F3D52249}"/>
              </a:ext>
            </a:extLst>
          </p:cNvPr>
          <p:cNvPicPr>
            <a:picLocks noChangeAspect="1"/>
          </p:cNvPicPr>
          <p:nvPr/>
        </p:nvPicPr>
        <p:blipFill>
          <a:blip r:embed="rId4"/>
          <a:stretch>
            <a:fillRect/>
          </a:stretch>
        </p:blipFill>
        <p:spPr>
          <a:xfrm>
            <a:off x="4717643" y="1243288"/>
            <a:ext cx="7036258" cy="2008959"/>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1 390 bruksenheter til fritid i Grimstad, og nesten 2 800 eiere (alle eierandeler inkludert).</a:t>
            </a:r>
          </a:p>
          <a:p>
            <a:endParaRPr lang="nb-NO" sz="2000" dirty="0"/>
          </a:p>
          <a:p>
            <a:r>
              <a:rPr lang="nb-NO" sz="2000" dirty="0"/>
              <a:t>Oslo er største «hytteeierkommune».</a:t>
            </a:r>
          </a:p>
          <a:p>
            <a:endParaRPr lang="nb-NO" sz="2000" dirty="0"/>
          </a:p>
          <a:p>
            <a:r>
              <a:rPr lang="nb-NO" sz="2000" dirty="0"/>
              <a:t>Figur gir en oversikt på antall hytteeiere fordelt på kommuner.</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DDB16F5F-1260-6F12-D8C5-6BF6D69B2E98}"/>
              </a:ext>
            </a:extLst>
          </p:cNvPr>
          <p:cNvPicPr>
            <a:picLocks noChangeAspect="1"/>
          </p:cNvPicPr>
          <p:nvPr/>
        </p:nvPicPr>
        <p:blipFill>
          <a:blip r:embed="rId3"/>
          <a:stretch>
            <a:fillRect/>
          </a:stretch>
        </p:blipFill>
        <p:spPr>
          <a:xfrm>
            <a:off x="5482071" y="1319212"/>
            <a:ext cx="5924550" cy="4219575"/>
          </a:xfrm>
          <a:prstGeom prst="rect">
            <a:avLst/>
          </a:prstGeom>
        </p:spPr>
      </p:pic>
      <p:sp>
        <p:nvSpPr>
          <p:cNvPr id="4" name="TekstSylinder 3">
            <a:extLst>
              <a:ext uri="{FF2B5EF4-FFF2-40B4-BE49-F238E27FC236}">
                <a16:creationId xmlns:a16="http://schemas.microsoft.com/office/drawing/2014/main" id="{85406A2E-6BBE-8C75-2D15-A8FB5C7CA86E}"/>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94d40f2-363f-4de8-8168-aab5e855b592">
      <Terms xmlns="http://schemas.microsoft.com/office/infopath/2007/PartnerControls"/>
    </lcf76f155ced4ddcb4097134ff3c332f>
    <TaxCatchAll xmlns="b9237df9-74d4-4981-b925-a3afcda3796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E84CB8-E3BC-4ED1-9892-48BFB2DA6766}">
  <ds:schemaRefs>
    <ds:schemaRef ds:uri="http://schemas.microsoft.com/office/2006/metadata/properties"/>
    <ds:schemaRef ds:uri="http://schemas.openxmlformats.org/package/2006/metadata/core-properties"/>
    <ds:schemaRef ds:uri="http://purl.org/dc/dcmitype/"/>
    <ds:schemaRef ds:uri="294d40f2-363f-4de8-8168-aab5e855b592"/>
    <ds:schemaRef ds:uri="http://schemas.microsoft.com/office/2006/documentManagement/types"/>
    <ds:schemaRef ds:uri="http://www.w3.org/XML/1998/namespace"/>
    <ds:schemaRef ds:uri="http://purl.org/dc/terms/"/>
    <ds:schemaRef ds:uri="http://purl.org/dc/elements/1.1/"/>
    <ds:schemaRef ds:uri="http://schemas.microsoft.com/office/infopath/2007/PartnerControls"/>
    <ds:schemaRef ds:uri="b9237df9-74d4-4981-b925-a3afcda37962"/>
  </ds:schemaRefs>
</ds:datastoreItem>
</file>

<file path=customXml/itemProps2.xml><?xml version="1.0" encoding="utf-8"?>
<ds:datastoreItem xmlns:ds="http://schemas.openxmlformats.org/officeDocument/2006/customXml" ds:itemID="{F3702E94-E510-46DF-BAF8-D3B66B169C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111FB6-CDEF-4AF1-BEE6-B359A2ADBB38}">
  <ds:schemaRefs>
    <ds:schemaRef ds:uri="http://schemas.microsoft.com/sharepoint/v3/contenttype/form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2086</TotalTime>
  <Words>2997</Words>
  <Application>Microsoft Office PowerPoint</Application>
  <PresentationFormat>Widescreen</PresentationFormat>
  <Paragraphs>407</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Grimstad</vt:lpstr>
      <vt:lpstr>Kjappe fakta om Grimstad kommune</vt:lpstr>
      <vt:lpstr>Befolkning og demografi</vt:lpstr>
      <vt:lpstr>Befolkningsutvikling og distrikt</vt:lpstr>
      <vt:lpstr>Boligbygging</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393</cp:revision>
  <dcterms:created xsi:type="dcterms:W3CDTF">2021-09-13T19:20:02Z</dcterms:created>
  <dcterms:modified xsi:type="dcterms:W3CDTF">2026-10-23T11:14:56Z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ies>
</file>