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notesSlides/notesSlide10.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3.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4.xml" ContentType="application/vnd.openxmlformats-officedocument.themeOverride+xml"/>
  <Override PartName="/ppt/notesSlides/notesSlide13.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5.xml" ContentType="application/vnd.openxmlformats-officedocument.themeOverride+xml"/>
  <Override PartName="/ppt/notesSlides/notesSlide15.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6.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7.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8.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2" r:id="rId9"/>
    <p:sldId id="1099" r:id="rId10"/>
    <p:sldId id="272" r:id="rId11"/>
    <p:sldId id="284" r:id="rId12"/>
    <p:sldId id="263" r:id="rId13"/>
    <p:sldId id="279" r:id="rId14"/>
    <p:sldId id="1098" r:id="rId15"/>
    <p:sldId id="282" r:id="rId16"/>
    <p:sldId id="285" r:id="rId17"/>
    <p:sldId id="283" r:id="rId18"/>
    <p:sldId id="276" r:id="rId19"/>
    <p:sldId id="275" r:id="rId20"/>
    <p:sldId id="277" r:id="rId21"/>
    <p:sldId id="289" r:id="rId22"/>
    <p:sldId id="1097"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002060"/>
    <a:srgbClr val="352D86"/>
    <a:srgbClr val="00B050"/>
    <a:srgbClr val="FAC800"/>
    <a:srgbClr val="342C86"/>
    <a:srgbClr val="DF1F1D"/>
    <a:srgbClr val="00695A"/>
    <a:srgbClr val="00A9DA"/>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4C5BB5-82E0-499D-93BC-8F65F975255C}" v="2" dt="2026-10-23T11:17:48.39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94571" autoAdjust="0"/>
  </p:normalViewPr>
  <p:slideViewPr>
    <p:cSldViewPr snapToGrid="0">
      <p:cViewPr varScale="1">
        <p:scale>
          <a:sx n="104" d="100"/>
          <a:sy n="104" d="100"/>
        </p:scale>
        <p:origin x="834" y="114"/>
      </p:cViewPr>
      <p:guideLst/>
    </p:cSldViewPr>
  </p:slideViewPr>
  <p:outlineViewPr>
    <p:cViewPr>
      <p:scale>
        <a:sx n="33" d="100"/>
        <a:sy n="33" d="100"/>
      </p:scale>
      <p:origin x="0" y="-83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11:30:32.859" v="1952" actId="6549"/>
      <pc:docMkLst>
        <pc:docMk/>
      </pc:docMkLst>
      <pc:sldChg chg="addSp delSp modSp mod">
        <pc:chgData name="Michaelsen, Børje" userId="c36523e3-11ed-4011-9a41-1983019c0634" providerId="ADAL" clId="{83FF8062-202C-4766-8BEB-380B0CC5A041}" dt="2026-10-07T08:11:41.402" v="1816" actId="6549"/>
        <pc:sldMkLst>
          <pc:docMk/>
          <pc:sldMk cId="2044844844" sldId="273"/>
        </pc:sldMkLst>
        <pc:spChg chg="mod">
          <ac:chgData name="Michaelsen, Børje" userId="c36523e3-11ed-4011-9a41-1983019c0634" providerId="ADAL" clId="{83FF8062-202C-4766-8BEB-380B0CC5A041}" dt="2026-10-07T08:11:41.402" v="1816"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7T08:08:21.341" v="1564" actId="14100"/>
          <ac:picMkLst>
            <pc:docMk/>
            <pc:sldMk cId="2044844844" sldId="273"/>
            <ac:picMk id="6" creationId="{DDB25935-7BC4-728E-F8E8-F83F3D5B2464}"/>
          </ac:picMkLst>
        </pc:picChg>
      </pc:sldChg>
      <pc:sldChg chg="addSp delSp modSp mod">
        <pc:chgData name="Michaelsen, Børje" userId="c36523e3-11ed-4011-9a41-1983019c0634" providerId="ADAL" clId="{83FF8062-202C-4766-8BEB-380B0CC5A041}" dt="2026-10-23T11:15:38.332" v="1852" actId="20577"/>
        <pc:sldMkLst>
          <pc:docMk/>
          <pc:sldMk cId="662108869" sldId="279"/>
        </pc:sldMkLst>
        <pc:spChg chg="mod">
          <ac:chgData name="Michaelsen, Børje" userId="c36523e3-11ed-4011-9a41-1983019c0634" providerId="ADAL" clId="{83FF8062-202C-4766-8BEB-380B0CC5A041}" dt="2026-10-23T11:15:38.332" v="1852" actId="20577"/>
          <ac:spMkLst>
            <pc:docMk/>
            <pc:sldMk cId="662108869" sldId="279"/>
            <ac:spMk id="2" creationId="{00000000-0000-0000-0000-000000000000}"/>
          </ac:spMkLst>
        </pc:spChg>
      </pc:sldChg>
      <pc:sldChg chg="addSp delSp modSp mod">
        <pc:chgData name="Michaelsen, Børje" userId="c36523e3-11ed-4011-9a41-1983019c0634" providerId="ADAL" clId="{83FF8062-202C-4766-8BEB-380B0CC5A041}" dt="2026-10-12T08:57:52.878" v="1848" actId="207"/>
        <pc:sldMkLst>
          <pc:docMk/>
          <pc:sldMk cId="4206418978" sldId="283"/>
        </pc:sldMkLst>
        <pc:spChg chg="mod">
          <ac:chgData name="Michaelsen, Børje" userId="c36523e3-11ed-4011-9a41-1983019c0634" providerId="ADAL" clId="{83FF8062-202C-4766-8BEB-380B0CC5A041}" dt="2026-10-12T08:20:22.536" v="1844" actId="6549"/>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08:57:44.957" v="1847" actId="207"/>
          <ac:graphicFrameMkLst>
            <pc:docMk/>
            <pc:sldMk cId="4206418978" sldId="283"/>
            <ac:graphicFrameMk id="2" creationId="{CB820AD4-0F80-475B-87E4-3F2CAC0140AD}"/>
          </ac:graphicFrameMkLst>
        </pc:graphicFrameChg>
        <pc:graphicFrameChg chg="add mod">
          <ac:chgData name="Michaelsen, Børje" userId="c36523e3-11ed-4011-9a41-1983019c0634" providerId="ADAL" clId="{83FF8062-202C-4766-8BEB-380B0CC5A041}" dt="2026-10-12T08:57:52.878" v="1848" actId="207"/>
          <ac:graphicFrameMkLst>
            <pc:docMk/>
            <pc:sldMk cId="4206418978" sldId="283"/>
            <ac:graphicFrameMk id="4" creationId="{FBB011A6-7FD3-43A1-AC1E-7AD921DD006D}"/>
          </ac:graphicFrameMkLst>
        </pc:graphicFrameChg>
      </pc:sldChg>
      <pc:sldChg chg="modSp mod">
        <pc:chgData name="Michaelsen, Børje" userId="c36523e3-11ed-4011-9a41-1983019c0634" providerId="ADAL" clId="{83FF8062-202C-4766-8BEB-380B0CC5A041}" dt="2026-09-23T09:57:48.156" v="1558" actId="20577"/>
        <pc:sldMkLst>
          <pc:docMk/>
          <pc:sldMk cId="3156779651" sldId="284"/>
        </pc:sldMkLst>
        <pc:spChg chg="mod">
          <ac:chgData name="Michaelsen, Børje" userId="c36523e3-11ed-4011-9a41-1983019c0634" providerId="ADAL" clId="{83FF8062-202C-4766-8BEB-380B0CC5A041}" dt="2026-09-23T09:57:48.156" v="1558" actId="20577"/>
          <ac:spMkLst>
            <pc:docMk/>
            <pc:sldMk cId="3156779651" sldId="284"/>
            <ac:spMk id="3" creationId="{00000000-0000-0000-0000-000000000000}"/>
          </ac:spMkLst>
        </pc:spChg>
        <pc:spChg chg="mod">
          <ac:chgData name="Michaelsen, Børje" userId="c36523e3-11ed-4011-9a41-1983019c0634" providerId="ADAL" clId="{83FF8062-202C-4766-8BEB-380B0CC5A041}" dt="2026-09-23T09:56:22.375" v="1550" actId="20577"/>
          <ac:spMkLst>
            <pc:docMk/>
            <pc:sldMk cId="3156779651" sldId="284"/>
            <ac:spMk id="29" creationId="{00000000-0000-0000-0000-000000000000}"/>
          </ac:spMkLst>
        </pc:spChg>
        <pc:graphicFrameChg chg="mod">
          <ac:chgData name="Michaelsen, Børje" userId="c36523e3-11ed-4011-9a41-1983019c0634" providerId="ADAL" clId="{83FF8062-202C-4766-8BEB-380B0CC5A041}" dt="2026-09-23T09:56:54.507" v="1551"/>
          <ac:graphicFrameMkLst>
            <pc:docMk/>
            <pc:sldMk cId="3156779651" sldId="284"/>
            <ac:graphicFrameMk id="40" creationId="{70B295A5-8577-C460-25C9-8AF5ABE56568}"/>
          </ac:graphicFrameMkLst>
        </pc:graphicFrameChg>
        <pc:graphicFrameChg chg="mod">
          <ac:chgData name="Michaelsen, Børje" userId="c36523e3-11ed-4011-9a41-1983019c0634" providerId="ADAL" clId="{83FF8062-202C-4766-8BEB-380B0CC5A041}" dt="2026-09-23T09:57:03.498" v="1552"/>
          <ac:graphicFrameMkLst>
            <pc:docMk/>
            <pc:sldMk cId="3156779651" sldId="284"/>
            <ac:graphicFrameMk id="41" creationId="{CCE3DAED-2A42-F461-87D9-5EDB887C604E}"/>
          </ac:graphicFrameMkLst>
        </pc:graphicFrameChg>
      </pc:sldChg>
      <pc:sldChg chg="addSp delSp mod">
        <pc:chgData name="Michaelsen, Børje" userId="c36523e3-11ed-4011-9a41-1983019c0634" providerId="ADAL" clId="{83FF8062-202C-4766-8BEB-380B0CC5A041}" dt="2026-10-12T11:19:48.818" v="1850" actId="22"/>
        <pc:sldMkLst>
          <pc:docMk/>
          <pc:sldMk cId="2154520298" sldId="287"/>
        </pc:sldMkLst>
        <pc:spChg chg="add">
          <ac:chgData name="Michaelsen, Børje" userId="c36523e3-11ed-4011-9a41-1983019c0634" providerId="ADAL" clId="{83FF8062-202C-4766-8BEB-380B0CC5A041}" dt="2026-10-12T11:19:48.818" v="1850" actId="22"/>
          <ac:spMkLst>
            <pc:docMk/>
            <pc:sldMk cId="2154520298" sldId="287"/>
            <ac:spMk id="4" creationId="{07DD0201-5F72-E185-864E-39BD8EB6B14A}"/>
          </ac:spMkLst>
        </pc:spChg>
      </pc:sldChg>
      <pc:sldChg chg="addSp delSp modSp mod">
        <pc:chgData name="Michaelsen, Børje" userId="c36523e3-11ed-4011-9a41-1983019c0634" providerId="ADAL" clId="{83FF8062-202C-4766-8BEB-380B0CC5A041}" dt="2026-10-23T11:16:08.576" v="1855" actId="1076"/>
        <pc:sldMkLst>
          <pc:docMk/>
          <pc:sldMk cId="1736272724" sldId="289"/>
        </pc:sldMkLst>
        <pc:spChg chg="add mod">
          <ac:chgData name="Michaelsen, Børje" userId="c36523e3-11ed-4011-9a41-1983019c0634" providerId="ADAL" clId="{83FF8062-202C-4766-8BEB-380B0CC5A041}" dt="2026-10-23T11:16:08.576" v="1855" actId="1076"/>
          <ac:spMkLst>
            <pc:docMk/>
            <pc:sldMk cId="1736272724" sldId="289"/>
            <ac:spMk id="5" creationId="{0F94AD7E-1D07-5AEF-2DF3-7154AD0266E5}"/>
          </ac:spMkLst>
        </pc:spChg>
        <pc:spChg chg="del">
          <ac:chgData name="Michaelsen, Børje" userId="c36523e3-11ed-4011-9a41-1983019c0634" providerId="ADAL" clId="{83FF8062-202C-4766-8BEB-380B0CC5A041}" dt="2026-10-23T11:15:58.519" v="1853" actId="478"/>
          <ac:spMkLst>
            <pc:docMk/>
            <pc:sldMk cId="1736272724" sldId="289"/>
            <ac:spMk id="7" creationId="{3BCB24F4-A2F7-01AF-6A4B-F20D0AEDD71E}"/>
          </ac:spMkLst>
        </pc:spChg>
      </pc:sldChg>
      <pc:sldChg chg="addSp delSp modSp mod modNotesTx">
        <pc:chgData name="Michaelsen, Børje" userId="c36523e3-11ed-4011-9a41-1983019c0634" providerId="ADAL" clId="{83FF8062-202C-4766-8BEB-380B0CC5A041}" dt="2026-10-23T11:18:54.831" v="1937" actId="20577"/>
        <pc:sldMkLst>
          <pc:docMk/>
          <pc:sldMk cId="2611775227" sldId="1095"/>
        </pc:sldMkLst>
        <pc:spChg chg="del">
          <ac:chgData name="Michaelsen, Børje" userId="c36523e3-11ed-4011-9a41-1983019c0634" providerId="ADAL" clId="{83FF8062-202C-4766-8BEB-380B0CC5A041}" dt="2026-10-23T11:17:37.760" v="1877"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1:17:38.831" v="1878" actId="478"/>
          <ac:spMkLst>
            <pc:docMk/>
            <pc:sldMk cId="2611775227" sldId="1095"/>
            <ac:spMk id="5" creationId="{E8AEC729-86E8-DB83-4E28-0A6E3DF6D574}"/>
          </ac:spMkLst>
        </pc:spChg>
        <pc:spChg chg="add mod">
          <ac:chgData name="Michaelsen, Børje" userId="c36523e3-11ed-4011-9a41-1983019c0634" providerId="ADAL" clId="{83FF8062-202C-4766-8BEB-380B0CC5A041}" dt="2026-10-23T11:18:49.279" v="1935" actId="20577"/>
          <ac:spMkLst>
            <pc:docMk/>
            <pc:sldMk cId="2611775227" sldId="1095"/>
            <ac:spMk id="7" creationId="{20C44824-8A0B-FE68-8CA8-1C5B5441FF86}"/>
          </ac:spMkLst>
        </pc:spChg>
        <pc:picChg chg="del">
          <ac:chgData name="Michaelsen, Børje" userId="c36523e3-11ed-4011-9a41-1983019c0634" providerId="ADAL" clId="{83FF8062-202C-4766-8BEB-380B0CC5A041}" dt="2026-10-23T11:17:35.846" v="1876" actId="478"/>
          <ac:picMkLst>
            <pc:docMk/>
            <pc:sldMk cId="2611775227" sldId="1095"/>
            <ac:picMk id="6" creationId="{9AE44981-240C-6A78-92EB-9713E968E2C8}"/>
          </ac:picMkLst>
        </pc:picChg>
        <pc:picChg chg="add mod">
          <ac:chgData name="Michaelsen, Børje" userId="c36523e3-11ed-4011-9a41-1983019c0634" providerId="ADAL" clId="{83FF8062-202C-4766-8BEB-380B0CC5A041}" dt="2026-10-23T11:18:23.280" v="1898" actId="14100"/>
          <ac:picMkLst>
            <pc:docMk/>
            <pc:sldMk cId="2611775227" sldId="1095"/>
            <ac:picMk id="9" creationId="{030DF9C4-5641-88F0-BE88-213BF70BACCE}"/>
          </ac:picMkLst>
        </pc:picChg>
      </pc:sldChg>
      <pc:sldChg chg="addSp delSp modSp mod">
        <pc:chgData name="Michaelsen, Børje" userId="c36523e3-11ed-4011-9a41-1983019c0634" providerId="ADAL" clId="{83FF8062-202C-4766-8BEB-380B0CC5A041}" dt="2026-10-23T11:30:32.859" v="1952" actId="6549"/>
        <pc:sldMkLst>
          <pc:docMk/>
          <pc:sldMk cId="1610994730" sldId="1096"/>
        </pc:sldMkLst>
        <pc:spChg chg="mod">
          <ac:chgData name="Michaelsen, Børje" userId="c36523e3-11ed-4011-9a41-1983019c0634" providerId="ADAL" clId="{83FF8062-202C-4766-8BEB-380B0CC5A041}" dt="2026-10-23T11:30:32.859" v="1952" actId="6549"/>
          <ac:spMkLst>
            <pc:docMk/>
            <pc:sldMk cId="1610994730" sldId="1096"/>
            <ac:spMk id="7" creationId="{00000000-0000-0000-0000-000000000000}"/>
          </ac:spMkLst>
        </pc:spChg>
        <pc:spChg chg="mod">
          <ac:chgData name="Michaelsen, Børje" userId="c36523e3-11ed-4011-9a41-1983019c0634" providerId="ADAL" clId="{83FF8062-202C-4766-8BEB-380B0CC5A041}" dt="2026-10-23T11:17:30.431" v="1875" actId="20577"/>
          <ac:spMkLst>
            <pc:docMk/>
            <pc:sldMk cId="1610994730" sldId="1096"/>
            <ac:spMk id="16" creationId="{01B63842-A613-4DE2-23CF-65894B874DE1}"/>
          </ac:spMkLst>
        </pc:spChg>
        <pc:graphicFrameChg chg="del">
          <ac:chgData name="Michaelsen, Børje" userId="c36523e3-11ed-4011-9a41-1983019c0634" providerId="ADAL" clId="{83FF8062-202C-4766-8BEB-380B0CC5A041}" dt="2026-10-23T11:16:14.773" v="1857" actId="478"/>
          <ac:graphicFrameMkLst>
            <pc:docMk/>
            <pc:sldMk cId="1610994730" sldId="1096"/>
            <ac:graphicFrameMk id="12" creationId="{02F3DED4-52B2-ED4A-F002-268A294A1591}"/>
          </ac:graphicFrameMkLst>
        </pc:graphicFrameChg>
        <pc:picChg chg="add">
          <ac:chgData name="Michaelsen, Børje" userId="c36523e3-11ed-4011-9a41-1983019c0634" providerId="ADAL" clId="{83FF8062-202C-4766-8BEB-380B0CC5A041}" dt="2026-10-23T11:16:20.786" v="1858" actId="22"/>
          <ac:picMkLst>
            <pc:docMk/>
            <pc:sldMk cId="1610994730" sldId="1096"/>
            <ac:picMk id="4" creationId="{C179834C-B8B2-62A9-3022-AE4E05C87BEB}"/>
          </ac:picMkLst>
        </pc:picChg>
        <pc:picChg chg="del">
          <ac:chgData name="Michaelsen, Børje" userId="c36523e3-11ed-4011-9a41-1983019c0634" providerId="ADAL" clId="{83FF8062-202C-4766-8BEB-380B0CC5A041}" dt="2026-10-23T11:16:13.524" v="1856" actId="478"/>
          <ac:picMkLst>
            <pc:docMk/>
            <pc:sldMk cId="1610994730" sldId="1096"/>
            <ac:picMk id="5" creationId="{09A42DB0-8287-CBF1-9138-C8B4D6204F0C}"/>
          </ac:picMkLst>
        </pc:picChg>
        <pc:picChg chg="add mod">
          <ac:chgData name="Michaelsen, Børje" userId="c36523e3-11ed-4011-9a41-1983019c0634" providerId="ADAL" clId="{83FF8062-202C-4766-8BEB-380B0CC5A041}" dt="2026-10-23T11:17:03.030" v="1863" actId="1076"/>
          <ac:picMkLst>
            <pc:docMk/>
            <pc:sldMk cId="1610994730" sldId="1096"/>
            <ac:picMk id="8" creationId="{FA915238-EC7D-47ED-B97A-A087E65A6DBA}"/>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xlsx"/></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2.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3.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4.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5.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6.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7.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54"/>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Gjerstad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0</c:v>
                </c:pt>
                <c:pt idx="1">
                  <c:v>-3</c:v>
                </c:pt>
                <c:pt idx="2">
                  <c:v>-14</c:v>
                </c:pt>
                <c:pt idx="3">
                  <c:v>-10</c:v>
                </c:pt>
                <c:pt idx="4">
                  <c:v>-14</c:v>
                </c:pt>
                <c:pt idx="5">
                  <c:v>0</c:v>
                </c:pt>
                <c:pt idx="6">
                  <c:v>-8</c:v>
                </c:pt>
                <c:pt idx="7">
                  <c:v>-6</c:v>
                </c:pt>
                <c:pt idx="8">
                  <c:v>-3</c:v>
                </c:pt>
                <c:pt idx="9">
                  <c:v>7</c:v>
                </c:pt>
                <c:pt idx="10">
                  <c:v>-2</c:v>
                </c:pt>
                <c:pt idx="11">
                  <c:v>6</c:v>
                </c:pt>
                <c:pt idx="12">
                  <c:v>-5</c:v>
                </c:pt>
                <c:pt idx="13">
                  <c:v>-6</c:v>
                </c:pt>
                <c:pt idx="14">
                  <c:v>-7</c:v>
                </c:pt>
                <c:pt idx="15">
                  <c:v>-7</c:v>
                </c:pt>
              </c:numCache>
            </c:numRef>
          </c:val>
          <c:smooth val="1"/>
          <c:extLst>
            <c:ext xmlns:c16="http://schemas.microsoft.com/office/drawing/2014/chart" uri="{C3380CC4-5D6E-409C-BE32-E72D297353CC}">
              <c16:uniqueId val="{00000000-9ED3-4F1C-AB52-6DFC7D84A863}"/>
            </c:ext>
          </c:extLst>
        </c:ser>
        <c:ser>
          <c:idx val="1"/>
          <c:order val="1"/>
          <c:tx>
            <c:strRef>
              <c:f>'Pivot kommuner'!$C$1:$C$3</c:f>
              <c:strCache>
                <c:ptCount val="1"/>
                <c:pt idx="0">
                  <c:v>Netto innlands - Gjerstad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-15</c:v>
                </c:pt>
                <c:pt idx="1">
                  <c:v>0</c:v>
                </c:pt>
                <c:pt idx="2">
                  <c:v>-33</c:v>
                </c:pt>
                <c:pt idx="3">
                  <c:v>-28</c:v>
                </c:pt>
                <c:pt idx="4">
                  <c:v>-28</c:v>
                </c:pt>
                <c:pt idx="5">
                  <c:v>-2</c:v>
                </c:pt>
                <c:pt idx="6">
                  <c:v>-2</c:v>
                </c:pt>
                <c:pt idx="7">
                  <c:v>-8</c:v>
                </c:pt>
                <c:pt idx="8">
                  <c:v>-16</c:v>
                </c:pt>
                <c:pt idx="9">
                  <c:v>13</c:v>
                </c:pt>
                <c:pt idx="10">
                  <c:v>12</c:v>
                </c:pt>
                <c:pt idx="11">
                  <c:v>-5</c:v>
                </c:pt>
                <c:pt idx="12">
                  <c:v>-7</c:v>
                </c:pt>
                <c:pt idx="13">
                  <c:v>-6</c:v>
                </c:pt>
                <c:pt idx="14">
                  <c:v>-5</c:v>
                </c:pt>
                <c:pt idx="15">
                  <c:v>-5</c:v>
                </c:pt>
              </c:numCache>
            </c:numRef>
          </c:val>
          <c:smooth val="1"/>
          <c:extLst>
            <c:ext xmlns:c16="http://schemas.microsoft.com/office/drawing/2014/chart" uri="{C3380CC4-5D6E-409C-BE32-E72D297353CC}">
              <c16:uniqueId val="{00000001-9ED3-4F1C-AB52-6DFC7D84A863}"/>
            </c:ext>
          </c:extLst>
        </c:ser>
        <c:ser>
          <c:idx val="2"/>
          <c:order val="2"/>
          <c:tx>
            <c:strRef>
              <c:f>'Pivot kommuner'!$D$1:$D$3</c:f>
              <c:strCache>
                <c:ptCount val="1"/>
                <c:pt idx="0">
                  <c:v>Netto innvandring - Gjerstad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7</c:v>
                </c:pt>
                <c:pt idx="1">
                  <c:v>37</c:v>
                </c:pt>
                <c:pt idx="2">
                  <c:v>3</c:v>
                </c:pt>
                <c:pt idx="3">
                  <c:v>25</c:v>
                </c:pt>
                <c:pt idx="4">
                  <c:v>16</c:v>
                </c:pt>
                <c:pt idx="5">
                  <c:v>4</c:v>
                </c:pt>
                <c:pt idx="6">
                  <c:v>5</c:v>
                </c:pt>
                <c:pt idx="7">
                  <c:v>8</c:v>
                </c:pt>
                <c:pt idx="8">
                  <c:v>0</c:v>
                </c:pt>
                <c:pt idx="9">
                  <c:v>1</c:v>
                </c:pt>
                <c:pt idx="10">
                  <c:v>2</c:v>
                </c:pt>
                <c:pt idx="11">
                  <c:v>2</c:v>
                </c:pt>
                <c:pt idx="12">
                  <c:v>9</c:v>
                </c:pt>
                <c:pt idx="13">
                  <c:v>10</c:v>
                </c:pt>
                <c:pt idx="14">
                  <c:v>10</c:v>
                </c:pt>
                <c:pt idx="15">
                  <c:v>11</c:v>
                </c:pt>
              </c:numCache>
            </c:numRef>
          </c:val>
          <c:smooth val="1"/>
          <c:extLst>
            <c:ext xmlns:c16="http://schemas.microsoft.com/office/drawing/2014/chart" uri="{C3380CC4-5D6E-409C-BE32-E72D297353CC}">
              <c16:uniqueId val="{00000002-9ED3-4F1C-AB52-6DFC7D84A863}"/>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Gjerstad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2481</c:v>
                </c:pt>
                <c:pt idx="1">
                  <c:v>2473</c:v>
                </c:pt>
                <c:pt idx="2">
                  <c:v>2511</c:v>
                </c:pt>
                <c:pt idx="3">
                  <c:v>2467</c:v>
                </c:pt>
                <c:pt idx="4">
                  <c:v>2454</c:v>
                </c:pt>
                <c:pt idx="5">
                  <c:v>2428</c:v>
                </c:pt>
                <c:pt idx="6">
                  <c:v>2430</c:v>
                </c:pt>
                <c:pt idx="7">
                  <c:v>2427</c:v>
                </c:pt>
                <c:pt idx="8">
                  <c:v>2421</c:v>
                </c:pt>
                <c:pt idx="9">
                  <c:v>2444</c:v>
                </c:pt>
                <c:pt idx="10">
                  <c:v>2492</c:v>
                </c:pt>
                <c:pt idx="11">
                  <c:v>2502</c:v>
                </c:pt>
                <c:pt idx="12">
                  <c:v>2497</c:v>
                </c:pt>
                <c:pt idx="13">
                  <c:v>2494</c:v>
                </c:pt>
                <c:pt idx="14">
                  <c:v>2492</c:v>
                </c:pt>
                <c:pt idx="15">
                  <c:v>2490</c:v>
                </c:pt>
              </c:numCache>
            </c:numRef>
          </c:val>
          <c:smooth val="0"/>
          <c:extLst>
            <c:ext xmlns:c16="http://schemas.microsoft.com/office/drawing/2014/chart" uri="{C3380CC4-5D6E-409C-BE32-E72D297353CC}">
              <c16:uniqueId val="{00000003-9ED3-4F1C-AB52-6DFC7D84A863}"/>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4C65-4C27-84B5-0189CE4020F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2</c:v>
                </c:pt>
                <c:pt idx="1">
                  <c:v>0</c:v>
                </c:pt>
                <c:pt idx="2">
                  <c:v>3</c:v>
                </c:pt>
                <c:pt idx="3">
                  <c:v>1</c:v>
                </c:pt>
                <c:pt idx="4">
                  <c:v>5</c:v>
                </c:pt>
                <c:pt idx="5">
                  <c:v>3</c:v>
                </c:pt>
              </c:numCache>
            </c:numRef>
          </c:val>
          <c:extLst>
            <c:ext xmlns:c16="http://schemas.microsoft.com/office/drawing/2014/chart" uri="{C3380CC4-5D6E-409C-BE32-E72D297353CC}">
              <c16:uniqueId val="{00000000-4C65-4C27-84B5-0189CE4020F1}"/>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3</c:v>
                </c:pt>
                <c:pt idx="1">
                  <c:v>3</c:v>
                </c:pt>
                <c:pt idx="2">
                  <c:v>12</c:v>
                </c:pt>
                <c:pt idx="3">
                  <c:v>6</c:v>
                </c:pt>
                <c:pt idx="4">
                  <c:v>4</c:v>
                </c:pt>
                <c:pt idx="5">
                  <c:v>10</c:v>
                </c:pt>
              </c:numCache>
            </c:numRef>
          </c:val>
          <c:extLst>
            <c:ext xmlns:c16="http://schemas.microsoft.com/office/drawing/2014/chart" uri="{C3380CC4-5D6E-409C-BE32-E72D297353CC}">
              <c16:uniqueId val="{00000001-4C65-4C27-84B5-0189CE4020F1}"/>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C65-4C27-84B5-0189CE4020F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4</c:v>
                </c:pt>
                <c:pt idx="3">
                  <c:v>0</c:v>
                </c:pt>
                <c:pt idx="4">
                  <c:v>0</c:v>
                </c:pt>
                <c:pt idx="5">
                  <c:v>0</c:v>
                </c:pt>
              </c:numCache>
            </c:numRef>
          </c:val>
          <c:extLst>
            <c:ext xmlns:c16="http://schemas.microsoft.com/office/drawing/2014/chart" uri="{C3380CC4-5D6E-409C-BE32-E72D297353CC}">
              <c16:uniqueId val="{00000002-4C65-4C27-84B5-0189CE4020F1}"/>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4C65-4C27-84B5-0189CE4020F1}"/>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33"/>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Gjerstad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5</c:v>
                </c:pt>
                <c:pt idx="1">
                  <c:v>1</c:v>
                </c:pt>
                <c:pt idx="2">
                  <c:v>0</c:v>
                </c:pt>
                <c:pt idx="3">
                  <c:v>81</c:v>
                </c:pt>
                <c:pt idx="4">
                  <c:v>9</c:v>
                </c:pt>
                <c:pt idx="5">
                  <c:v>4</c:v>
                </c:pt>
              </c:numCache>
            </c:numRef>
          </c:val>
          <c:extLst>
            <c:ext xmlns:c16="http://schemas.microsoft.com/office/drawing/2014/chart" uri="{C3380CC4-5D6E-409C-BE32-E72D297353CC}">
              <c16:uniqueId val="{00000000-8412-43CA-9774-C1FAE71D4406}"/>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8412-43CA-9774-C1FAE71D4406}"/>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29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3</c:v>
                </c:pt>
                <c:pt idx="1">
                  <c:v>3</c:v>
                </c:pt>
                <c:pt idx="2">
                  <c:v>3</c:v>
                </c:pt>
                <c:pt idx="3">
                  <c:v>3</c:v>
                </c:pt>
                <c:pt idx="4">
                  <c:v>0</c:v>
                </c:pt>
                <c:pt idx="5">
                  <c:v>3</c:v>
                </c:pt>
              </c:numCache>
            </c:numRef>
          </c:val>
          <c:extLst>
            <c:ext xmlns:c16="http://schemas.microsoft.com/office/drawing/2014/chart" uri="{C3380CC4-5D6E-409C-BE32-E72D297353CC}">
              <c16:uniqueId val="{00000000-B5A8-4049-91B2-3E19CFBCB320}"/>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321</c:v>
                </c:pt>
                <c:pt idx="1">
                  <c:v>324</c:v>
                </c:pt>
                <c:pt idx="2">
                  <c:v>308</c:v>
                </c:pt>
                <c:pt idx="3">
                  <c:v>323</c:v>
                </c:pt>
                <c:pt idx="4">
                  <c:v>332</c:v>
                </c:pt>
                <c:pt idx="5">
                  <c:v>332</c:v>
                </c:pt>
              </c:numCache>
            </c:numRef>
          </c:val>
          <c:extLst>
            <c:ext xmlns:c16="http://schemas.microsoft.com/office/drawing/2014/chart" uri="{C3380CC4-5D6E-409C-BE32-E72D297353CC}">
              <c16:uniqueId val="{00000001-B5A8-4049-91B2-3E19CFBCB320}"/>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3</c:v>
                </c:pt>
                <c:pt idx="1">
                  <c:v>3</c:v>
                </c:pt>
                <c:pt idx="2">
                  <c:v>8</c:v>
                </c:pt>
                <c:pt idx="3">
                  <c:v>6</c:v>
                </c:pt>
                <c:pt idx="4">
                  <c:v>4</c:v>
                </c:pt>
                <c:pt idx="5">
                  <c:v>4</c:v>
                </c:pt>
              </c:numCache>
            </c:numRef>
          </c:val>
          <c:extLst>
            <c:ext xmlns:c16="http://schemas.microsoft.com/office/drawing/2014/chart" uri="{C3380CC4-5D6E-409C-BE32-E72D297353CC}">
              <c16:uniqueId val="{00000002-B5A8-4049-91B2-3E19CFBCB320}"/>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559</c:v>
                </c:pt>
                <c:pt idx="1">
                  <c:v>596</c:v>
                </c:pt>
                <c:pt idx="2">
                  <c:v>736</c:v>
                </c:pt>
                <c:pt idx="3">
                  <c:v>698</c:v>
                </c:pt>
                <c:pt idx="4">
                  <c:v>614</c:v>
                </c:pt>
                <c:pt idx="5">
                  <c:v>677</c:v>
                </c:pt>
              </c:numCache>
            </c:numRef>
          </c:val>
          <c:extLst>
            <c:ext xmlns:c16="http://schemas.microsoft.com/office/drawing/2014/chart" uri="{C3380CC4-5D6E-409C-BE32-E72D297353CC}">
              <c16:uniqueId val="{00000003-B5A8-4049-91B2-3E19CFBCB320}"/>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B5A8-4049-91B2-3E19CFBCB320}"/>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B5A8-4049-91B2-3E19CFBCB320}"/>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B5A8-4049-91B2-3E19CFBCB320}"/>
              </c:ext>
            </c:extLst>
          </c:dPt>
          <c:dPt>
            <c:idx val="3"/>
            <c:invertIfNegative val="0"/>
            <c:bubble3D val="0"/>
            <c:extLst>
              <c:ext xmlns:c16="http://schemas.microsoft.com/office/drawing/2014/chart" uri="{C3380CC4-5D6E-409C-BE32-E72D297353CC}">
                <c16:uniqueId val="{0000000A-B5A8-4049-91B2-3E19CFBCB320}"/>
              </c:ext>
            </c:extLst>
          </c:dPt>
          <c:dPt>
            <c:idx val="4"/>
            <c:invertIfNegative val="0"/>
            <c:bubble3D val="0"/>
            <c:extLst>
              <c:ext xmlns:c16="http://schemas.microsoft.com/office/drawing/2014/chart" uri="{C3380CC4-5D6E-409C-BE32-E72D297353CC}">
                <c16:uniqueId val="{0000000B-B5A8-4049-91B2-3E19CFBCB320}"/>
              </c:ext>
            </c:extLst>
          </c:dPt>
          <c:dPt>
            <c:idx val="5"/>
            <c:invertIfNegative val="0"/>
            <c:bubble3D val="0"/>
            <c:extLst>
              <c:ext xmlns:c16="http://schemas.microsoft.com/office/drawing/2014/chart" uri="{C3380CC4-5D6E-409C-BE32-E72D297353CC}">
                <c16:uniqueId val="{0000000C-B5A8-4049-91B2-3E19CFBCB320}"/>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A8-4049-91B2-3E19CFBCB320}"/>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5A8-4049-91B2-3E19CFBCB320}"/>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5A8-4049-91B2-3E19CFBCB32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8</c:v>
                </c:pt>
                <c:pt idx="1">
                  <c:v>11</c:v>
                </c:pt>
                <c:pt idx="2">
                  <c:v>10</c:v>
                </c:pt>
                <c:pt idx="3">
                  <c:v>8</c:v>
                </c:pt>
                <c:pt idx="4">
                  <c:v>19</c:v>
                </c:pt>
                <c:pt idx="5">
                  <c:v>19</c:v>
                </c:pt>
              </c:numCache>
            </c:numRef>
          </c:val>
          <c:extLst>
            <c:ext xmlns:c16="http://schemas.microsoft.com/office/drawing/2014/chart" uri="{C3380CC4-5D6E-409C-BE32-E72D297353CC}">
              <c16:uniqueId val="{0000000D-B5A8-4049-91B2-3E19CFBCB320}"/>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29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4B8D-48BD-9150-2F85B7FF1AFA}"/>
              </c:ext>
            </c:extLst>
          </c:dPt>
          <c:dPt>
            <c:idx val="1"/>
            <c:bubble3D val="0"/>
            <c:spPr>
              <a:solidFill>
                <a:schemeClr val="accent2"/>
              </a:solidFill>
              <a:ln>
                <a:noFill/>
              </a:ln>
              <a:effectLst/>
            </c:spPr>
            <c:extLst>
              <c:ext xmlns:c16="http://schemas.microsoft.com/office/drawing/2014/chart" uri="{C3380CC4-5D6E-409C-BE32-E72D297353CC}">
                <c16:uniqueId val="{00000003-4B8D-48BD-9150-2F85B7FF1AFA}"/>
              </c:ext>
            </c:extLst>
          </c:dPt>
          <c:dPt>
            <c:idx val="2"/>
            <c:bubble3D val="0"/>
            <c:spPr>
              <a:solidFill>
                <a:schemeClr val="accent3"/>
              </a:solidFill>
              <a:ln>
                <a:noFill/>
              </a:ln>
              <a:effectLst/>
            </c:spPr>
            <c:extLst>
              <c:ext xmlns:c16="http://schemas.microsoft.com/office/drawing/2014/chart" uri="{C3380CC4-5D6E-409C-BE32-E72D297353CC}">
                <c16:uniqueId val="{00000005-4B8D-48BD-9150-2F85B7FF1AFA}"/>
              </c:ext>
            </c:extLst>
          </c:dPt>
          <c:dPt>
            <c:idx val="3"/>
            <c:bubble3D val="0"/>
            <c:spPr>
              <a:solidFill>
                <a:schemeClr val="accent4"/>
              </a:solidFill>
              <a:ln>
                <a:noFill/>
              </a:ln>
              <a:effectLst/>
            </c:spPr>
            <c:extLst>
              <c:ext xmlns:c16="http://schemas.microsoft.com/office/drawing/2014/chart" uri="{C3380CC4-5D6E-409C-BE32-E72D297353CC}">
                <c16:uniqueId val="{00000007-4B8D-48BD-9150-2F85B7FF1AFA}"/>
              </c:ext>
            </c:extLst>
          </c:dPt>
          <c:dPt>
            <c:idx val="4"/>
            <c:bubble3D val="0"/>
            <c:spPr>
              <a:solidFill>
                <a:schemeClr val="accent5"/>
              </a:solidFill>
              <a:ln>
                <a:noFill/>
              </a:ln>
              <a:effectLst/>
            </c:spPr>
            <c:extLst>
              <c:ext xmlns:c16="http://schemas.microsoft.com/office/drawing/2014/chart" uri="{C3380CC4-5D6E-409C-BE32-E72D297353CC}">
                <c16:uniqueId val="{00000009-4B8D-48BD-9150-2F85B7FF1AFA}"/>
              </c:ext>
            </c:extLst>
          </c:dPt>
          <c:dLbls>
            <c:dLbl>
              <c:idx val="0"/>
              <c:delete val="1"/>
              <c:extLst>
                <c:ext xmlns:c15="http://schemas.microsoft.com/office/drawing/2012/chart" uri="{CE6537A1-D6FC-4f65-9D91-7224C49458BB}"/>
                <c:ext xmlns:c16="http://schemas.microsoft.com/office/drawing/2014/chart" uri="{C3380CC4-5D6E-409C-BE32-E72D297353CC}">
                  <c16:uniqueId val="{00000001-4B8D-48BD-9150-2F85B7FF1AFA}"/>
                </c:ext>
              </c:extLst>
            </c:dLbl>
            <c:dLbl>
              <c:idx val="2"/>
              <c:delete val="1"/>
              <c:extLst>
                <c:ext xmlns:c15="http://schemas.microsoft.com/office/drawing/2012/chart" uri="{CE6537A1-D6FC-4f65-9D91-7224C49458BB}"/>
                <c:ext xmlns:c16="http://schemas.microsoft.com/office/drawing/2014/chart" uri="{C3380CC4-5D6E-409C-BE32-E72D297353CC}">
                  <c16:uniqueId val="{00000005-4B8D-48BD-9150-2F85B7FF1AFA}"/>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3</c:v>
                </c:pt>
                <c:pt idx="1">
                  <c:v>332</c:v>
                </c:pt>
                <c:pt idx="2">
                  <c:v>4</c:v>
                </c:pt>
                <c:pt idx="3">
                  <c:v>677</c:v>
                </c:pt>
                <c:pt idx="4">
                  <c:v>19</c:v>
                </c:pt>
              </c:numCache>
            </c:numRef>
          </c:val>
          <c:extLst>
            <c:ext xmlns:c16="http://schemas.microsoft.com/office/drawing/2014/chart" uri="{C3380CC4-5D6E-409C-BE32-E72D297353CC}">
              <c16:uniqueId val="{0000000A-4B8D-48BD-9150-2F85B7FF1AF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[Sektorfordelt_sysselsetting_tabell_13472_13470.xlsx]pivot 2 siffer!Pivottabell7</c:name>
    <c:fmtId val="31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28 Maskinindustri</c:v>
                </c:pt>
              </c:strCache>
            </c:strRef>
          </c:tx>
          <c:spPr>
            <a:ln w="28575"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33</c:v>
                </c:pt>
                <c:pt idx="1">
                  <c:v>29</c:v>
                </c:pt>
                <c:pt idx="2">
                  <c:v>8</c:v>
                </c:pt>
                <c:pt idx="3">
                  <c:v>32</c:v>
                </c:pt>
                <c:pt idx="4">
                  <c:v>27</c:v>
                </c:pt>
                <c:pt idx="5">
                  <c:v>34</c:v>
                </c:pt>
                <c:pt idx="6">
                  <c:v>16</c:v>
                </c:pt>
              </c:numCache>
            </c:numRef>
          </c:val>
          <c:smooth val="0"/>
          <c:extLst>
            <c:ext xmlns:c16="http://schemas.microsoft.com/office/drawing/2014/chart" uri="{C3380CC4-5D6E-409C-BE32-E72D297353CC}">
              <c16:uniqueId val="{00000000-D7FE-47EA-B1EF-EA56967AE18E}"/>
            </c:ext>
          </c:extLst>
        </c:ser>
        <c:ser>
          <c:idx val="3"/>
          <c:order val="1"/>
          <c:tx>
            <c:strRef>
              <c:f>'pivot 2 siffer'!$C$4:$C$5</c:f>
              <c:strCache>
                <c:ptCount val="1"/>
                <c:pt idx="0">
                  <c:v>32 Annen 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21</c:v>
                </c:pt>
                <c:pt idx="1">
                  <c:v>20</c:v>
                </c:pt>
                <c:pt idx="2">
                  <c:v>19</c:v>
                </c:pt>
                <c:pt idx="3">
                  <c:v>20</c:v>
                </c:pt>
                <c:pt idx="4">
                  <c:v>21</c:v>
                </c:pt>
                <c:pt idx="5">
                  <c:v>21</c:v>
                </c:pt>
                <c:pt idx="6">
                  <c:v>19</c:v>
                </c:pt>
              </c:numCache>
            </c:numRef>
          </c:val>
          <c:smooth val="0"/>
          <c:extLst>
            <c:ext xmlns:c16="http://schemas.microsoft.com/office/drawing/2014/chart" uri="{C3380CC4-5D6E-409C-BE32-E72D297353CC}">
              <c16:uniqueId val="{00000001-D7FE-47EA-B1EF-EA56967AE18E}"/>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23</c:v>
                </c:pt>
                <c:pt idx="1">
                  <c:v>21</c:v>
                </c:pt>
                <c:pt idx="2">
                  <c:v>20</c:v>
                </c:pt>
                <c:pt idx="3">
                  <c:v>18</c:v>
                </c:pt>
                <c:pt idx="4">
                  <c:v>18</c:v>
                </c:pt>
                <c:pt idx="5">
                  <c:v>19</c:v>
                </c:pt>
                <c:pt idx="6">
                  <c:v>19</c:v>
                </c:pt>
              </c:numCache>
            </c:numRef>
          </c:val>
          <c:smooth val="0"/>
          <c:extLst>
            <c:ext xmlns:c16="http://schemas.microsoft.com/office/drawing/2014/chart" uri="{C3380CC4-5D6E-409C-BE32-E72D297353CC}">
              <c16:uniqueId val="{00000002-D7FE-47EA-B1EF-EA56967AE18E}"/>
            </c:ext>
          </c:extLst>
        </c:ser>
        <c:ser>
          <c:idx val="2"/>
          <c:order val="3"/>
          <c:tx>
            <c:strRef>
              <c:f>'pivot 2 siffer'!$E$4:$E$5</c:f>
              <c:strCache>
                <c:ptCount val="1"/>
                <c:pt idx="0">
                  <c:v>42 Anleggsvirksomhet</c:v>
                </c:pt>
              </c:strCache>
            </c:strRef>
          </c:tx>
          <c:spPr>
            <a:ln w="28575" cap="rnd">
              <a:solidFill>
                <a:schemeClr val="accent3"/>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7</c:v>
                </c:pt>
                <c:pt idx="1">
                  <c:v>7</c:v>
                </c:pt>
                <c:pt idx="2">
                  <c:v>20</c:v>
                </c:pt>
                <c:pt idx="3">
                  <c:v>19</c:v>
                </c:pt>
                <c:pt idx="4">
                  <c:v>21</c:v>
                </c:pt>
                <c:pt idx="5">
                  <c:v>15</c:v>
                </c:pt>
                <c:pt idx="6">
                  <c:v>17</c:v>
                </c:pt>
              </c:numCache>
            </c:numRef>
          </c:val>
          <c:smooth val="0"/>
          <c:extLst>
            <c:ext xmlns:c16="http://schemas.microsoft.com/office/drawing/2014/chart" uri="{C3380CC4-5D6E-409C-BE32-E72D297353CC}">
              <c16:uniqueId val="{00000003-D7FE-47EA-B1EF-EA56967AE18E}"/>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54"/>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Gjerstad</c:v>
                </c:pt>
              </c:strCache>
            </c:strRef>
          </c:cat>
          <c:val>
            <c:numRef>
              <c:f>Pivot_2026!$B$5:$B$7</c:f>
              <c:numCache>
                <c:formatCode>General</c:formatCode>
                <c:ptCount val="2"/>
                <c:pt idx="0">
                  <c:v>42.8</c:v>
                </c:pt>
                <c:pt idx="1">
                  <c:v>43.9</c:v>
                </c:pt>
              </c:numCache>
            </c:numRef>
          </c:val>
          <c:extLst>
            <c:ext xmlns:c16="http://schemas.microsoft.com/office/drawing/2014/chart" uri="{C3380CC4-5D6E-409C-BE32-E72D297353CC}">
              <c16:uniqueId val="{00000000-C448-4EFD-ABD0-30AE9E78B1D5}"/>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Gjerstad</c:v>
                </c:pt>
              </c:strCache>
            </c:strRef>
          </c:cat>
          <c:val>
            <c:numRef>
              <c:f>Pivot_2026!$C$5:$C$7</c:f>
              <c:numCache>
                <c:formatCode>General</c:formatCode>
                <c:ptCount val="2"/>
                <c:pt idx="0">
                  <c:v>41.5</c:v>
                </c:pt>
                <c:pt idx="1">
                  <c:v>44.6</c:v>
                </c:pt>
              </c:numCache>
            </c:numRef>
          </c:val>
          <c:extLst>
            <c:ext xmlns:c16="http://schemas.microsoft.com/office/drawing/2014/chart" uri="{C3380CC4-5D6E-409C-BE32-E72D297353CC}">
              <c16:uniqueId val="{00000001-C448-4EFD-ABD0-30AE9E78B1D5}"/>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Gjerstad</c:v>
                </c:pt>
              </c:strCache>
            </c:strRef>
          </c:cat>
          <c:val>
            <c:numRef>
              <c:f>Pivot_2026!$D$5:$D$7</c:f>
              <c:numCache>
                <c:formatCode>General</c:formatCode>
                <c:ptCount val="2"/>
                <c:pt idx="0">
                  <c:v>41.6</c:v>
                </c:pt>
                <c:pt idx="1">
                  <c:v>43.7</c:v>
                </c:pt>
              </c:numCache>
            </c:numRef>
          </c:val>
          <c:extLst>
            <c:ext xmlns:c16="http://schemas.microsoft.com/office/drawing/2014/chart" uri="{C3380CC4-5D6E-409C-BE32-E72D297353CC}">
              <c16:uniqueId val="{00000002-C448-4EFD-ABD0-30AE9E78B1D5}"/>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Gjerstad</c:v>
                </c:pt>
              </c:strCache>
            </c:strRef>
          </c:cat>
          <c:val>
            <c:numRef>
              <c:f>Pivot_2026!$E$5:$E$7</c:f>
              <c:numCache>
                <c:formatCode>General</c:formatCode>
                <c:ptCount val="2"/>
                <c:pt idx="0">
                  <c:v>42</c:v>
                </c:pt>
                <c:pt idx="1">
                  <c:v>41.5</c:v>
                </c:pt>
              </c:numCache>
            </c:numRef>
          </c:val>
          <c:extLst>
            <c:ext xmlns:c16="http://schemas.microsoft.com/office/drawing/2014/chart" uri="{C3380CC4-5D6E-409C-BE32-E72D297353CC}">
              <c16:uniqueId val="{00000003-C448-4EFD-ABD0-30AE9E78B1D5}"/>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Gjerstad</c:v>
                </c:pt>
              </c:strCache>
            </c:strRef>
          </c:cat>
          <c:val>
            <c:numRef>
              <c:f>Pivot_2026!$F$5:$F$7</c:f>
              <c:numCache>
                <c:formatCode>General</c:formatCode>
                <c:ptCount val="2"/>
                <c:pt idx="0">
                  <c:v>42.2</c:v>
                </c:pt>
                <c:pt idx="1">
                  <c:v>42.4</c:v>
                </c:pt>
              </c:numCache>
            </c:numRef>
          </c:val>
          <c:extLst>
            <c:ext xmlns:c16="http://schemas.microsoft.com/office/drawing/2014/chart" uri="{C3380CC4-5D6E-409C-BE32-E72D297353CC}">
              <c16:uniqueId val="{00000004-C448-4EFD-ABD0-30AE9E78B1D5}"/>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0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Fullføring </a:t>
            </a:r>
            <a:r>
              <a:rPr lang="nb-NO" b="0" dirty="0" err="1">
                <a:solidFill>
                  <a:sysClr val="windowText" lastClr="000000"/>
                </a:solidFill>
                <a:latin typeface="Arial" panose="020B0604020202020204" pitchFamily="34" charset="0"/>
                <a:cs typeface="Arial" panose="020B0604020202020204" pitchFamily="34" charset="0"/>
              </a:rPr>
              <a:t>vgo</a:t>
            </a:r>
            <a:r>
              <a:rPr lang="nb-NO" b="0" dirty="0">
                <a:solidFill>
                  <a:sysClr val="windowText" lastClr="000000"/>
                </a:solidFill>
                <a:latin typeface="Arial" panose="020B0604020202020204" pitchFamily="34" charset="0"/>
                <a:cs typeface="Arial" panose="020B0604020202020204" pitchFamily="34" charset="0"/>
              </a:rPr>
              <a:t>,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dLbl>
          <c:idx val="0"/>
          <c:showLegendKey val="0"/>
          <c:showVal val="1"/>
          <c:showCatName val="0"/>
          <c:showSerName val="0"/>
          <c:showPercent val="0"/>
          <c:showBubbleSize val="0"/>
          <c:extLst>
            <c:ext xmlns:c15="http://schemas.microsoft.com/office/drawing/2012/chart" uri="{CE6537A1-D6FC-4f65-9D91-7224C49458BB}"/>
          </c:extLst>
        </c:dLbl>
      </c:pivotFmt>
      <c:pivotFmt>
        <c:idx val="35"/>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B643-4EE3-AD8C-B2B878E37311}"/>
            </c:ext>
          </c:extLst>
        </c:ser>
        <c:ser>
          <c:idx val="1"/>
          <c:order val="1"/>
          <c:tx>
            <c:strRef>
              <c:f>'Pivot - bruk denne'!$C$5:$C$6</c:f>
              <c:strCache>
                <c:ptCount val="1"/>
                <c:pt idx="0">
                  <c:v>Gjerstad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73</c:v>
                </c:pt>
                <c:pt idx="1">
                  <c:v>76</c:v>
                </c:pt>
                <c:pt idx="2">
                  <c:v>83.3</c:v>
                </c:pt>
                <c:pt idx="3">
                  <c:v>67.5</c:v>
                </c:pt>
                <c:pt idx="4">
                  <c:v>83.3</c:v>
                </c:pt>
                <c:pt idx="5">
                  <c:v>88.5</c:v>
                </c:pt>
              </c:numCache>
            </c:numRef>
          </c:val>
          <c:extLst>
            <c:ext xmlns:c16="http://schemas.microsoft.com/office/drawing/2014/chart" uri="{C3380CC4-5D6E-409C-BE32-E72D297353CC}">
              <c16:uniqueId val="{00000001-B643-4EE3-AD8C-B2B878E37311}"/>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B0F0"/>
              </a:solidFill>
              <a:ln>
                <a:noFill/>
              </a:ln>
              <a:effectLst/>
            </c:spPr>
            <c:extLst>
              <c:ext xmlns:c16="http://schemas.microsoft.com/office/drawing/2014/chart" uri="{C3380CC4-5D6E-409C-BE32-E72D297353CC}">
                <c16:uniqueId val="{00000001-4545-4DC5-A226-0547544E921F}"/>
              </c:ext>
            </c:extLst>
          </c:dPt>
          <c:dPt>
            <c:idx val="1"/>
            <c:invertIfNegative val="0"/>
            <c:bubble3D val="0"/>
            <c:spPr>
              <a:solidFill>
                <a:srgbClr val="002060"/>
              </a:solidFill>
              <a:ln>
                <a:noFill/>
              </a:ln>
              <a:effectLst/>
            </c:spPr>
            <c:extLst>
              <c:ext xmlns:c16="http://schemas.microsoft.com/office/drawing/2014/chart" uri="{C3380CC4-5D6E-409C-BE32-E72D297353CC}">
                <c16:uniqueId val="{00000003-4545-4DC5-A226-0547544E921F}"/>
              </c:ext>
            </c:extLst>
          </c:dPt>
          <c:dPt>
            <c:idx val="2"/>
            <c:invertIfNegative val="0"/>
            <c:bubble3D val="0"/>
            <c:spPr>
              <a:solidFill>
                <a:srgbClr val="002060"/>
              </a:solidFill>
              <a:ln>
                <a:noFill/>
              </a:ln>
              <a:effectLst/>
            </c:spPr>
            <c:extLst>
              <c:ext xmlns:c16="http://schemas.microsoft.com/office/drawing/2014/chart" uri="{C3380CC4-5D6E-409C-BE32-E72D297353CC}">
                <c16:uniqueId val="{00000005-4545-4DC5-A226-0547544E921F}"/>
              </c:ext>
            </c:extLst>
          </c:dPt>
          <c:dPt>
            <c:idx val="3"/>
            <c:invertIfNegative val="0"/>
            <c:bubble3D val="0"/>
            <c:spPr>
              <a:solidFill>
                <a:srgbClr val="002060"/>
              </a:solidFill>
              <a:ln>
                <a:noFill/>
              </a:ln>
              <a:effectLst/>
            </c:spPr>
            <c:extLst>
              <c:ext xmlns:c16="http://schemas.microsoft.com/office/drawing/2014/chart" uri="{C3380CC4-5D6E-409C-BE32-E72D297353CC}">
                <c16:uniqueId val="{00000007-4545-4DC5-A226-0547544E921F}"/>
              </c:ext>
            </c:extLst>
          </c:dPt>
          <c:dPt>
            <c:idx val="4"/>
            <c:invertIfNegative val="0"/>
            <c:bubble3D val="0"/>
            <c:spPr>
              <a:solidFill>
                <a:srgbClr val="002060"/>
              </a:solidFill>
              <a:ln>
                <a:noFill/>
              </a:ln>
              <a:effectLst/>
            </c:spPr>
            <c:extLst>
              <c:ext xmlns:c16="http://schemas.microsoft.com/office/drawing/2014/chart" uri="{C3380CC4-5D6E-409C-BE32-E72D297353CC}">
                <c16:uniqueId val="{00000009-4545-4DC5-A226-0547544E921F}"/>
              </c:ext>
            </c:extLst>
          </c:dPt>
          <c:dPt>
            <c:idx val="5"/>
            <c:invertIfNegative val="0"/>
            <c:bubble3D val="0"/>
            <c:spPr>
              <a:solidFill>
                <a:srgbClr val="002060"/>
              </a:solidFill>
              <a:ln>
                <a:noFill/>
              </a:ln>
              <a:effectLst/>
            </c:spPr>
            <c:extLst>
              <c:ext xmlns:c16="http://schemas.microsoft.com/office/drawing/2014/chart" uri="{C3380CC4-5D6E-409C-BE32-E72D297353CC}">
                <c16:uniqueId val="{0000000B-4545-4DC5-A226-0547544E921F}"/>
              </c:ext>
            </c:extLst>
          </c:dPt>
          <c:dPt>
            <c:idx val="6"/>
            <c:invertIfNegative val="0"/>
            <c:bubble3D val="0"/>
            <c:spPr>
              <a:solidFill>
                <a:srgbClr val="002060"/>
              </a:solidFill>
              <a:ln>
                <a:noFill/>
              </a:ln>
              <a:effectLst/>
            </c:spPr>
            <c:extLst>
              <c:ext xmlns:c16="http://schemas.microsoft.com/office/drawing/2014/chart" uri="{C3380CC4-5D6E-409C-BE32-E72D297353CC}">
                <c16:uniqueId val="{0000000D-4545-4DC5-A226-0547544E921F}"/>
              </c:ext>
            </c:extLst>
          </c:dPt>
          <c:dPt>
            <c:idx val="7"/>
            <c:invertIfNegative val="0"/>
            <c:bubble3D val="0"/>
            <c:spPr>
              <a:solidFill>
                <a:srgbClr val="002060"/>
              </a:solidFill>
              <a:ln>
                <a:noFill/>
              </a:ln>
              <a:effectLst/>
            </c:spPr>
            <c:extLst>
              <c:ext xmlns:c16="http://schemas.microsoft.com/office/drawing/2014/chart" uri="{C3380CC4-5D6E-409C-BE32-E72D297353CC}">
                <c16:uniqueId val="{0000000F-4545-4DC5-A226-0547544E921F}"/>
              </c:ext>
            </c:extLst>
          </c:dPt>
          <c:dPt>
            <c:idx val="8"/>
            <c:invertIfNegative val="0"/>
            <c:bubble3D val="0"/>
            <c:spPr>
              <a:solidFill>
                <a:srgbClr val="002060"/>
              </a:solidFill>
              <a:ln>
                <a:noFill/>
              </a:ln>
              <a:effectLst/>
            </c:spPr>
            <c:extLst>
              <c:ext xmlns:c16="http://schemas.microsoft.com/office/drawing/2014/chart" uri="{C3380CC4-5D6E-409C-BE32-E72D297353CC}">
                <c16:uniqueId val="{00000011-4545-4DC5-A226-0547544E921F}"/>
              </c:ext>
            </c:extLst>
          </c:dPt>
          <c:dPt>
            <c:idx val="9"/>
            <c:invertIfNegative val="0"/>
            <c:bubble3D val="0"/>
            <c:spPr>
              <a:solidFill>
                <a:srgbClr val="002060"/>
              </a:solidFill>
              <a:ln>
                <a:noFill/>
              </a:ln>
              <a:effectLst/>
            </c:spPr>
            <c:extLst>
              <c:ext xmlns:c16="http://schemas.microsoft.com/office/drawing/2014/chart" uri="{C3380CC4-5D6E-409C-BE32-E72D297353CC}">
                <c16:uniqueId val="{00000013-4545-4DC5-A226-0547544E921F}"/>
              </c:ext>
            </c:extLst>
          </c:dPt>
          <c:dPt>
            <c:idx val="10"/>
            <c:invertIfNegative val="0"/>
            <c:bubble3D val="0"/>
            <c:spPr>
              <a:solidFill>
                <a:srgbClr val="002060"/>
              </a:solidFill>
              <a:ln>
                <a:noFill/>
              </a:ln>
              <a:effectLst/>
            </c:spPr>
            <c:extLst>
              <c:ext xmlns:c16="http://schemas.microsoft.com/office/drawing/2014/chart" uri="{C3380CC4-5D6E-409C-BE32-E72D297353CC}">
                <c16:uniqueId val="{00000015-4545-4DC5-A226-0547544E921F}"/>
              </c:ext>
            </c:extLst>
          </c:dPt>
          <c:dPt>
            <c:idx val="11"/>
            <c:invertIfNegative val="0"/>
            <c:bubble3D val="0"/>
            <c:spPr>
              <a:solidFill>
                <a:srgbClr val="002060"/>
              </a:solidFill>
              <a:ln>
                <a:noFill/>
              </a:ln>
              <a:effectLst/>
            </c:spPr>
            <c:extLst>
              <c:ext xmlns:c16="http://schemas.microsoft.com/office/drawing/2014/chart" uri="{C3380CC4-5D6E-409C-BE32-E72D297353CC}">
                <c16:uniqueId val="{00000017-4545-4DC5-A226-0547544E921F}"/>
              </c:ext>
            </c:extLst>
          </c:dPt>
          <c:dPt>
            <c:idx val="12"/>
            <c:invertIfNegative val="0"/>
            <c:bubble3D val="0"/>
            <c:spPr>
              <a:solidFill>
                <a:srgbClr val="002060"/>
              </a:solidFill>
              <a:ln>
                <a:noFill/>
              </a:ln>
              <a:effectLst/>
            </c:spPr>
            <c:extLst>
              <c:ext xmlns:c16="http://schemas.microsoft.com/office/drawing/2014/chart" uri="{C3380CC4-5D6E-409C-BE32-E72D297353CC}">
                <c16:uniqueId val="{00000019-4545-4DC5-A226-0547544E921F}"/>
              </c:ext>
            </c:extLst>
          </c:dPt>
          <c:dPt>
            <c:idx val="13"/>
            <c:invertIfNegative val="0"/>
            <c:bubble3D val="0"/>
            <c:spPr>
              <a:solidFill>
                <a:srgbClr val="002060"/>
              </a:solidFill>
              <a:ln>
                <a:noFill/>
              </a:ln>
              <a:effectLst/>
            </c:spPr>
            <c:extLst>
              <c:ext xmlns:c16="http://schemas.microsoft.com/office/drawing/2014/chart" uri="{C3380CC4-5D6E-409C-BE32-E72D297353CC}">
                <c16:uniqueId val="{0000001B-4545-4DC5-A226-0547544E921F}"/>
              </c:ext>
            </c:extLst>
          </c:dPt>
          <c:dPt>
            <c:idx val="14"/>
            <c:invertIfNegative val="0"/>
            <c:bubble3D val="0"/>
            <c:spPr>
              <a:solidFill>
                <a:srgbClr val="FFC000"/>
              </a:solidFill>
              <a:ln>
                <a:noFill/>
              </a:ln>
              <a:effectLst/>
            </c:spPr>
            <c:extLst>
              <c:ext xmlns:c16="http://schemas.microsoft.com/office/drawing/2014/chart" uri="{C3380CC4-5D6E-409C-BE32-E72D297353CC}">
                <c16:uniqueId val="{0000001D-4545-4DC5-A226-0547544E921F}"/>
              </c:ext>
            </c:extLst>
          </c:dPt>
          <c:dPt>
            <c:idx val="15"/>
            <c:invertIfNegative val="0"/>
            <c:bubble3D val="0"/>
            <c:spPr>
              <a:solidFill>
                <a:srgbClr val="002060"/>
              </a:solidFill>
              <a:ln>
                <a:noFill/>
              </a:ln>
              <a:effectLst/>
            </c:spPr>
            <c:extLst>
              <c:ext xmlns:c16="http://schemas.microsoft.com/office/drawing/2014/chart" uri="{C3380CC4-5D6E-409C-BE32-E72D297353CC}">
                <c16:uniqueId val="{0000001F-4545-4DC5-A226-0547544E921F}"/>
              </c:ext>
            </c:extLst>
          </c:dPt>
          <c:dPt>
            <c:idx val="16"/>
            <c:invertIfNegative val="0"/>
            <c:bubble3D val="0"/>
            <c:spPr>
              <a:solidFill>
                <a:srgbClr val="002060"/>
              </a:solidFill>
              <a:ln>
                <a:noFill/>
              </a:ln>
              <a:effectLst/>
            </c:spPr>
            <c:extLst>
              <c:ext xmlns:c16="http://schemas.microsoft.com/office/drawing/2014/chart" uri="{C3380CC4-5D6E-409C-BE32-E72D297353CC}">
                <c16:uniqueId val="{00000021-4545-4DC5-A226-0547544E921F}"/>
              </c:ext>
            </c:extLst>
          </c:dPt>
          <c:dPt>
            <c:idx val="17"/>
            <c:invertIfNegative val="0"/>
            <c:bubble3D val="0"/>
            <c:spPr>
              <a:solidFill>
                <a:srgbClr val="002060"/>
              </a:solidFill>
              <a:ln>
                <a:noFill/>
              </a:ln>
              <a:effectLst/>
            </c:spPr>
            <c:extLst>
              <c:ext xmlns:c16="http://schemas.microsoft.com/office/drawing/2014/chart" uri="{C3380CC4-5D6E-409C-BE32-E72D297353CC}">
                <c16:uniqueId val="{00000023-4545-4DC5-A226-0547544E921F}"/>
              </c:ext>
            </c:extLst>
          </c:dPt>
          <c:dPt>
            <c:idx val="18"/>
            <c:invertIfNegative val="0"/>
            <c:bubble3D val="0"/>
            <c:spPr>
              <a:solidFill>
                <a:srgbClr val="002060"/>
              </a:solidFill>
              <a:ln>
                <a:noFill/>
              </a:ln>
              <a:effectLst/>
            </c:spPr>
            <c:extLst>
              <c:ext xmlns:c16="http://schemas.microsoft.com/office/drawing/2014/chart" uri="{C3380CC4-5D6E-409C-BE32-E72D297353CC}">
                <c16:uniqueId val="{00000025-4545-4DC5-A226-0547544E921F}"/>
              </c:ext>
            </c:extLst>
          </c:dPt>
          <c:dPt>
            <c:idx val="19"/>
            <c:invertIfNegative val="0"/>
            <c:bubble3D val="0"/>
            <c:spPr>
              <a:solidFill>
                <a:srgbClr val="002060"/>
              </a:solidFill>
              <a:ln>
                <a:noFill/>
              </a:ln>
              <a:effectLst/>
            </c:spPr>
            <c:extLst>
              <c:ext xmlns:c16="http://schemas.microsoft.com/office/drawing/2014/chart" uri="{C3380CC4-5D6E-409C-BE32-E72D297353CC}">
                <c16:uniqueId val="{00000027-4545-4DC5-A226-0547544E921F}"/>
              </c:ext>
            </c:extLst>
          </c:dPt>
          <c:dPt>
            <c:idx val="20"/>
            <c:invertIfNegative val="0"/>
            <c:bubble3D val="0"/>
            <c:spPr>
              <a:solidFill>
                <a:srgbClr val="002060"/>
              </a:solidFill>
              <a:ln>
                <a:noFill/>
              </a:ln>
              <a:effectLst/>
            </c:spPr>
            <c:extLst>
              <c:ext xmlns:c16="http://schemas.microsoft.com/office/drawing/2014/chart" uri="{C3380CC4-5D6E-409C-BE32-E72D297353CC}">
                <c16:uniqueId val="{00000029-4545-4DC5-A226-0547544E921F}"/>
              </c:ext>
            </c:extLst>
          </c:dPt>
          <c:dPt>
            <c:idx val="22"/>
            <c:invertIfNegative val="0"/>
            <c:bubble3D val="0"/>
            <c:spPr>
              <a:solidFill>
                <a:srgbClr val="002060"/>
              </a:solidFill>
              <a:ln>
                <a:noFill/>
              </a:ln>
              <a:effectLst/>
            </c:spPr>
            <c:extLst>
              <c:ext xmlns:c16="http://schemas.microsoft.com/office/drawing/2014/chart" uri="{C3380CC4-5D6E-409C-BE32-E72D297353CC}">
                <c16:uniqueId val="{0000002B-4545-4DC5-A226-0547544E921F}"/>
              </c:ext>
            </c:extLst>
          </c:dPt>
          <c:dPt>
            <c:idx val="24"/>
            <c:invertIfNegative val="0"/>
            <c:bubble3D val="0"/>
            <c:spPr>
              <a:solidFill>
                <a:srgbClr val="002060"/>
              </a:solidFill>
              <a:ln>
                <a:noFill/>
              </a:ln>
              <a:effectLst/>
            </c:spPr>
            <c:extLst>
              <c:ext xmlns:c16="http://schemas.microsoft.com/office/drawing/2014/chart" uri="{C3380CC4-5D6E-409C-BE32-E72D297353CC}">
                <c16:uniqueId val="{0000002D-4545-4DC5-A226-0547544E921F}"/>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4545-4DC5-A226-0547544E921F}"/>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0"/>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2-1DDB-4F83-8BD1-435B8128E275}"/>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46EA-4C3B-BEF4-C13CBBA2725B}"/>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46EA-4C3B-BEF4-C13CBBA2725B}"/>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46EA-4C3B-BEF4-C13CBBA2725B}"/>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9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9A5A-4999-809B-F2FE47594EFB}"/>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9A5A-4999-809B-F2FE47594EFB}"/>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2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67.900000000000006</c:v>
                </c:pt>
                <c:pt idx="1">
                  <c:v>75.900000000000006</c:v>
                </c:pt>
                <c:pt idx="2">
                  <c:v>40</c:v>
                </c:pt>
                <c:pt idx="3">
                  <c:v>55.8</c:v>
                </c:pt>
              </c:numCache>
            </c:numRef>
          </c:val>
          <c:extLst>
            <c:ext xmlns:c16="http://schemas.microsoft.com/office/drawing/2014/chart" uri="{C3380CC4-5D6E-409C-BE32-E72D297353CC}">
              <c16:uniqueId val="{00000000-ECF4-4143-98E0-266432CC5A07}"/>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67</c:v>
                </c:pt>
                <c:pt idx="1">
                  <c:v>75.900000000000006</c:v>
                </c:pt>
                <c:pt idx="2">
                  <c:v>46</c:v>
                </c:pt>
                <c:pt idx="3">
                  <c:v>47.5</c:v>
                </c:pt>
              </c:numCache>
            </c:numRef>
          </c:val>
          <c:extLst>
            <c:ext xmlns:c16="http://schemas.microsoft.com/office/drawing/2014/chart" uri="{C3380CC4-5D6E-409C-BE32-E72D297353CC}">
              <c16:uniqueId val="{00000001-ECF4-4143-98E0-266432CC5A07}"/>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66.599999999999994</c:v>
                </c:pt>
                <c:pt idx="1">
                  <c:v>76.599999999999994</c:v>
                </c:pt>
                <c:pt idx="2">
                  <c:v>37.799999999999997</c:v>
                </c:pt>
                <c:pt idx="3">
                  <c:v>46.5</c:v>
                </c:pt>
              </c:numCache>
            </c:numRef>
          </c:val>
          <c:extLst>
            <c:ext xmlns:c16="http://schemas.microsoft.com/office/drawing/2014/chart" uri="{C3380CC4-5D6E-409C-BE32-E72D297353CC}">
              <c16:uniqueId val="{00000002-ECF4-4143-98E0-266432CC5A07}"/>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66.2</c:v>
                </c:pt>
                <c:pt idx="1">
                  <c:v>76.7</c:v>
                </c:pt>
                <c:pt idx="2">
                  <c:v>49.4</c:v>
                </c:pt>
                <c:pt idx="3">
                  <c:v>63.4</c:v>
                </c:pt>
              </c:numCache>
            </c:numRef>
          </c:val>
          <c:extLst>
            <c:ext xmlns:c16="http://schemas.microsoft.com/office/drawing/2014/chart" uri="{C3380CC4-5D6E-409C-BE32-E72D297353CC}">
              <c16:uniqueId val="{00000003-ECF4-4143-98E0-266432CC5A07}"/>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8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0"/>
        <c:spPr>
          <a:solidFill>
            <a:schemeClr val="accent3"/>
          </a:solidFill>
          <a:ln>
            <a:noFill/>
          </a:ln>
          <a:effectLst/>
        </c:spPr>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3"/>
          </a:solidFill>
          <a:ln>
            <a:noFill/>
          </a:ln>
          <a:effectLst/>
        </c:spPr>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spPr>
          <a:solidFill>
            <a:schemeClr val="accent3"/>
          </a:solidFill>
          <a:ln>
            <a:noFill/>
          </a:ln>
          <a:effectLst/>
        </c:spPr>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spPr>
          <a:solidFill>
            <a:schemeClr val="accent3"/>
          </a:solidFill>
          <a:ln>
            <a:noFill/>
          </a:ln>
          <a:effectLst/>
        </c:spPr>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spPr>
          <a:solidFill>
            <a:schemeClr val="accent3"/>
          </a:solidFill>
          <a:ln>
            <a:noFill/>
          </a:ln>
          <a:effectLst/>
        </c:spPr>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3"/>
          </a:solidFill>
          <a:ln>
            <a:noFill/>
          </a:ln>
          <a:effectLst/>
        </c:spPr>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spPr>
          <a:solidFill>
            <a:schemeClr val="accent3"/>
          </a:solidFill>
          <a:ln>
            <a:noFill/>
          </a:ln>
          <a:effectLst/>
        </c:spPr>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3"/>
          </a:solidFill>
          <a:ln>
            <a:noFill/>
          </a:ln>
          <a:effectLst/>
        </c:spPr>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8"/>
        <c:spPr>
          <a:solidFill>
            <a:schemeClr val="accent3"/>
          </a:solidFill>
          <a:ln>
            <a:noFill/>
          </a:ln>
          <a:effectLst/>
        </c:spPr>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9"/>
        <c:spPr>
          <a:solidFill>
            <a:schemeClr val="accent3"/>
          </a:solidFill>
          <a:ln>
            <a:noFill/>
          </a:ln>
          <a:effectLst/>
        </c:spPr>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6E0F-475E-859A-D1E7331847C0}"/>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6E0F-475E-859A-D1E7331847C0}"/>
            </c:ext>
          </c:extLst>
        </c:ser>
        <c:ser>
          <c:idx val="2"/>
          <c:order val="2"/>
          <c:tx>
            <c:strRef>
              <c:f>Pivot!$D$3:$D$4</c:f>
              <c:strCache>
                <c:ptCount val="1"/>
                <c:pt idx="0">
                  <c:v>Gjerstad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6E0F-475E-859A-D1E7331847C0}"/>
              </c:ext>
            </c:extLst>
          </c:dPt>
          <c:dPt>
            <c:idx val="1"/>
            <c:invertIfNegative val="0"/>
            <c:bubble3D val="0"/>
            <c:extLst>
              <c:ext xmlns:c16="http://schemas.microsoft.com/office/drawing/2014/chart" uri="{C3380CC4-5D6E-409C-BE32-E72D297353CC}">
                <c16:uniqueId val="{00000003-6E0F-475E-859A-D1E7331847C0}"/>
              </c:ext>
            </c:extLst>
          </c:dPt>
          <c:dPt>
            <c:idx val="2"/>
            <c:invertIfNegative val="0"/>
            <c:bubble3D val="0"/>
            <c:extLst>
              <c:ext xmlns:c16="http://schemas.microsoft.com/office/drawing/2014/chart" uri="{C3380CC4-5D6E-409C-BE32-E72D297353CC}">
                <c16:uniqueId val="{00000004-6E0F-475E-859A-D1E7331847C0}"/>
              </c:ext>
            </c:extLst>
          </c:dPt>
          <c:dPt>
            <c:idx val="3"/>
            <c:invertIfNegative val="0"/>
            <c:bubble3D val="0"/>
            <c:extLst>
              <c:ext xmlns:c16="http://schemas.microsoft.com/office/drawing/2014/chart" uri="{C3380CC4-5D6E-409C-BE32-E72D297353CC}">
                <c16:uniqueId val="{00000005-6E0F-475E-859A-D1E7331847C0}"/>
              </c:ext>
            </c:extLst>
          </c:dPt>
          <c:dPt>
            <c:idx val="4"/>
            <c:invertIfNegative val="0"/>
            <c:bubble3D val="0"/>
            <c:extLst>
              <c:ext xmlns:c16="http://schemas.microsoft.com/office/drawing/2014/chart" uri="{C3380CC4-5D6E-409C-BE32-E72D297353CC}">
                <c16:uniqueId val="{00000006-6E0F-475E-859A-D1E7331847C0}"/>
              </c:ext>
            </c:extLst>
          </c:dPt>
          <c:dPt>
            <c:idx val="5"/>
            <c:invertIfNegative val="0"/>
            <c:bubble3D val="0"/>
            <c:extLst>
              <c:ext xmlns:c16="http://schemas.microsoft.com/office/drawing/2014/chart" uri="{C3380CC4-5D6E-409C-BE32-E72D297353CC}">
                <c16:uniqueId val="{00000007-6E0F-475E-859A-D1E7331847C0}"/>
              </c:ext>
            </c:extLst>
          </c:dPt>
          <c:dPt>
            <c:idx val="6"/>
            <c:invertIfNegative val="0"/>
            <c:bubble3D val="0"/>
            <c:extLst>
              <c:ext xmlns:c16="http://schemas.microsoft.com/office/drawing/2014/chart" uri="{C3380CC4-5D6E-409C-BE32-E72D297353CC}">
                <c16:uniqueId val="{00000008-6E0F-475E-859A-D1E7331847C0}"/>
              </c:ext>
            </c:extLst>
          </c:dPt>
          <c:dPt>
            <c:idx val="7"/>
            <c:invertIfNegative val="0"/>
            <c:bubble3D val="0"/>
            <c:extLst>
              <c:ext xmlns:c16="http://schemas.microsoft.com/office/drawing/2014/chart" uri="{C3380CC4-5D6E-409C-BE32-E72D297353CC}">
                <c16:uniqueId val="{00000009-6E0F-475E-859A-D1E7331847C0}"/>
              </c:ext>
            </c:extLst>
          </c:dPt>
          <c:dPt>
            <c:idx val="8"/>
            <c:invertIfNegative val="0"/>
            <c:bubble3D val="0"/>
            <c:extLst>
              <c:ext xmlns:c16="http://schemas.microsoft.com/office/drawing/2014/chart" uri="{C3380CC4-5D6E-409C-BE32-E72D297353CC}">
                <c16:uniqueId val="{0000000A-6E0F-475E-859A-D1E7331847C0}"/>
              </c:ext>
            </c:extLst>
          </c:dPt>
          <c:dPt>
            <c:idx val="9"/>
            <c:invertIfNegative val="0"/>
            <c:bubble3D val="0"/>
            <c:extLst>
              <c:ext xmlns:c16="http://schemas.microsoft.com/office/drawing/2014/chart" uri="{C3380CC4-5D6E-409C-BE32-E72D297353CC}">
                <c16:uniqueId val="{0000000B-6E0F-475E-859A-D1E7331847C0}"/>
              </c:ext>
            </c:extLst>
          </c:dPt>
          <c:dPt>
            <c:idx val="10"/>
            <c:invertIfNegative val="0"/>
            <c:bubble3D val="0"/>
            <c:extLst>
              <c:ext xmlns:c16="http://schemas.microsoft.com/office/drawing/2014/chart" uri="{C3380CC4-5D6E-409C-BE32-E72D297353CC}">
                <c16:uniqueId val="{0000000C-6E0F-475E-859A-D1E7331847C0}"/>
              </c:ext>
            </c:extLst>
          </c:dPt>
          <c:dLbls>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E0F-475E-859A-D1E7331847C0}"/>
                </c:ext>
              </c:extLst>
            </c:dLbl>
            <c:dLbl>
              <c:idx val="1"/>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E0F-475E-859A-D1E7331847C0}"/>
                </c:ext>
              </c:extLst>
            </c:dLbl>
            <c:dLbl>
              <c:idx val="5"/>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E0F-475E-859A-D1E7331847C0}"/>
                </c:ext>
              </c:extLst>
            </c:dLbl>
            <c:dLbl>
              <c:idx val="6"/>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E0F-475E-859A-D1E7331847C0}"/>
                </c:ext>
              </c:extLst>
            </c:dLbl>
            <c:dLbl>
              <c:idx val="7"/>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E0F-475E-859A-D1E7331847C0}"/>
                </c:ext>
              </c:extLst>
            </c:dLbl>
            <c:dLbl>
              <c:idx val="8"/>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E0F-475E-859A-D1E7331847C0}"/>
                </c:ext>
              </c:extLst>
            </c:dLbl>
            <c:dLbl>
              <c:idx val="9"/>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E0F-475E-859A-D1E7331847C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8.6999999999999994E-2</c:v>
                </c:pt>
                <c:pt idx="1">
                  <c:v>8.900000000000001E-2</c:v>
                </c:pt>
                <c:pt idx="2">
                  <c:v>9.8000000000000004E-2</c:v>
                </c:pt>
                <c:pt idx="3">
                  <c:v>0.105</c:v>
                </c:pt>
                <c:pt idx="4">
                  <c:v>0.113</c:v>
                </c:pt>
                <c:pt idx="5">
                  <c:v>9.8000000000000004E-2</c:v>
                </c:pt>
                <c:pt idx="6">
                  <c:v>0.10800000000000001</c:v>
                </c:pt>
                <c:pt idx="7">
                  <c:v>0.10099999999999999</c:v>
                </c:pt>
                <c:pt idx="8">
                  <c:v>0.111</c:v>
                </c:pt>
                <c:pt idx="9">
                  <c:v>0.111</c:v>
                </c:pt>
                <c:pt idx="10">
                  <c:v>0.115</c:v>
                </c:pt>
                <c:pt idx="11">
                  <c:v>0.115</c:v>
                </c:pt>
                <c:pt idx="12">
                  <c:v>0.12300000000000001</c:v>
                </c:pt>
              </c:numCache>
            </c:numRef>
          </c:val>
          <c:extLst>
            <c:ext xmlns:c16="http://schemas.microsoft.com/office/drawing/2014/chart" uri="{C3380CC4-5D6E-409C-BE32-E72D297353CC}">
              <c16:uniqueId val="{0000000D-6E0F-475E-859A-D1E7331847C0}"/>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1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41</c:v>
                </c:pt>
                <c:pt idx="1">
                  <c:v>34</c:v>
                </c:pt>
                <c:pt idx="2">
                  <c:v>23</c:v>
                </c:pt>
                <c:pt idx="3">
                  <c:v>43</c:v>
                </c:pt>
                <c:pt idx="4">
                  <c:v>27</c:v>
                </c:pt>
                <c:pt idx="5">
                  <c:v>24</c:v>
                </c:pt>
                <c:pt idx="6">
                  <c:v>28</c:v>
                </c:pt>
                <c:pt idx="7">
                  <c:v>25</c:v>
                </c:pt>
                <c:pt idx="8">
                  <c:v>27</c:v>
                </c:pt>
                <c:pt idx="9">
                  <c:v>26</c:v>
                </c:pt>
                <c:pt idx="10">
                  <c:v>32</c:v>
                </c:pt>
                <c:pt idx="11">
                  <c:v>24</c:v>
                </c:pt>
                <c:pt idx="12">
                  <c:v>18</c:v>
                </c:pt>
                <c:pt idx="13">
                  <c:v>22</c:v>
                </c:pt>
                <c:pt idx="14">
                  <c:v>34</c:v>
                </c:pt>
                <c:pt idx="15">
                  <c:v>21</c:v>
                </c:pt>
                <c:pt idx="16">
                  <c:v>22</c:v>
                </c:pt>
                <c:pt idx="17">
                  <c:v>34</c:v>
                </c:pt>
                <c:pt idx="18">
                  <c:v>14</c:v>
                </c:pt>
                <c:pt idx="19">
                  <c:v>27</c:v>
                </c:pt>
                <c:pt idx="20">
                  <c:v>21</c:v>
                </c:pt>
                <c:pt idx="21">
                  <c:v>17</c:v>
                </c:pt>
                <c:pt idx="22">
                  <c:v>21</c:v>
                </c:pt>
                <c:pt idx="23">
                  <c:v>18</c:v>
                </c:pt>
              </c:numCache>
            </c:numRef>
          </c:val>
          <c:smooth val="0"/>
          <c:extLst>
            <c:ext xmlns:c16="http://schemas.microsoft.com/office/drawing/2014/chart" uri="{C3380CC4-5D6E-409C-BE32-E72D297353CC}">
              <c16:uniqueId val="{00000000-4DC9-4132-B0E1-E5133AD65560}"/>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4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2.8</c:v>
                </c:pt>
                <c:pt idx="1">
                  <c:v>1.4</c:v>
                </c:pt>
                <c:pt idx="2">
                  <c:v>1.7</c:v>
                </c:pt>
                <c:pt idx="3">
                  <c:v>0.5</c:v>
                </c:pt>
                <c:pt idx="4">
                  <c:v>1</c:v>
                </c:pt>
                <c:pt idx="5">
                  <c:v>2.5</c:v>
                </c:pt>
                <c:pt idx="6">
                  <c:v>1.5</c:v>
                </c:pt>
                <c:pt idx="7">
                  <c:v>0.7</c:v>
                </c:pt>
                <c:pt idx="8">
                  <c:v>1.1000000000000001</c:v>
                </c:pt>
                <c:pt idx="9">
                  <c:v>1.7</c:v>
                </c:pt>
                <c:pt idx="10">
                  <c:v>0.6</c:v>
                </c:pt>
                <c:pt idx="11">
                  <c:v>2.4</c:v>
                </c:pt>
                <c:pt idx="12">
                  <c:v>2</c:v>
                </c:pt>
                <c:pt idx="13">
                  <c:v>0.6</c:v>
                </c:pt>
                <c:pt idx="14">
                  <c:v>0.5</c:v>
                </c:pt>
                <c:pt idx="15">
                  <c:v>0.3</c:v>
                </c:pt>
                <c:pt idx="16">
                  <c:v>0.5</c:v>
                </c:pt>
                <c:pt idx="17">
                  <c:v>1.5</c:v>
                </c:pt>
                <c:pt idx="18">
                  <c:v>0.5</c:v>
                </c:pt>
                <c:pt idx="19">
                  <c:v>0.6</c:v>
                </c:pt>
                <c:pt idx="20">
                  <c:v>1.9</c:v>
                </c:pt>
                <c:pt idx="21">
                  <c:v>0.5</c:v>
                </c:pt>
                <c:pt idx="22">
                  <c:v>0</c:v>
                </c:pt>
              </c:numCache>
            </c:numRef>
          </c:val>
          <c:extLst>
            <c:ext xmlns:c16="http://schemas.microsoft.com/office/drawing/2014/chart" uri="{C3380CC4-5D6E-409C-BE32-E72D297353CC}">
              <c16:uniqueId val="{00000000-24C5-4B02-B46E-1ACDDEAF61BF}"/>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5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36.4</c:v>
                </c:pt>
                <c:pt idx="1">
                  <c:v>56.3</c:v>
                </c:pt>
                <c:pt idx="2">
                  <c:v>52.6</c:v>
                </c:pt>
                <c:pt idx="3">
                  <c:v>79.2</c:v>
                </c:pt>
                <c:pt idx="4">
                  <c:v>76.2</c:v>
                </c:pt>
                <c:pt idx="5">
                  <c:v>54.2</c:v>
                </c:pt>
                <c:pt idx="6">
                  <c:v>61.1</c:v>
                </c:pt>
                <c:pt idx="7">
                  <c:v>73.900000000000006</c:v>
                </c:pt>
                <c:pt idx="8">
                  <c:v>81</c:v>
                </c:pt>
                <c:pt idx="9">
                  <c:v>65.5</c:v>
                </c:pt>
                <c:pt idx="10">
                  <c:v>87</c:v>
                </c:pt>
                <c:pt idx="11">
                  <c:v>65</c:v>
                </c:pt>
                <c:pt idx="12">
                  <c:v>57</c:v>
                </c:pt>
                <c:pt idx="13">
                  <c:v>83</c:v>
                </c:pt>
                <c:pt idx="14">
                  <c:v>85</c:v>
                </c:pt>
                <c:pt idx="15">
                  <c:v>85</c:v>
                </c:pt>
                <c:pt idx="16">
                  <c:v>84</c:v>
                </c:pt>
                <c:pt idx="17">
                  <c:v>84.2</c:v>
                </c:pt>
                <c:pt idx="18">
                  <c:v>85.2</c:v>
                </c:pt>
                <c:pt idx="19">
                  <c:v>82</c:v>
                </c:pt>
                <c:pt idx="20">
                  <c:v>63</c:v>
                </c:pt>
                <c:pt idx="21">
                  <c:v>88</c:v>
                </c:pt>
                <c:pt idx="22">
                  <c:v>100</c:v>
                </c:pt>
              </c:numCache>
            </c:numRef>
          </c:val>
          <c:extLst>
            <c:ext xmlns:c16="http://schemas.microsoft.com/office/drawing/2014/chart" uri="{C3380CC4-5D6E-409C-BE32-E72D297353CC}">
              <c16:uniqueId val="{00000000-4995-47B8-82E5-D767827AE6BD}"/>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29</cx:pt>
          <cx:pt idx="1">0</cx:pt>
          <cx:pt idx="2">56</cx:pt>
          <cx:pt idx="3">0</cx:pt>
          <cx:pt idx="4">52</cx:pt>
          <cx:pt idx="5">184</cx:pt>
          <cx:pt idx="6">46</cx:pt>
          <cx:pt idx="7">66</cx:pt>
          <cx:pt idx="8">3</cx:pt>
          <cx:pt idx="9">25</cx:pt>
          <cx:pt idx="10">13</cx:pt>
          <cx:pt idx="11">178</cx:pt>
          <cx:pt idx="12">29</cx:pt>
          <cx:pt idx="13">53</cx:pt>
          <cx:pt idx="14">255</cx:pt>
          <cx:pt idx="15">37</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Gjerstad samlet for hele befolkningen: 45,3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123151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9</a:t>
            </a:fld>
            <a:endParaRPr lang="nb-NO"/>
          </a:p>
        </p:txBody>
      </p:sp>
    </p:spTree>
    <p:extLst>
      <p:ext uri="{BB962C8B-B14F-4D97-AF65-F5344CB8AC3E}">
        <p14:creationId xmlns:p14="http://schemas.microsoft.com/office/powerpoint/2010/main" val="1886789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Kilde for virksomhetsinfo:</a:t>
            </a:r>
            <a:r>
              <a:rPr lang="nb-NO" baseline="0" dirty="0"/>
              <a:t> Brønnøysundregisteret.</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Standpunktkarakterer og eksamensresultater inngår i elevenes sluttvurdering og skal gi informasjon om elevenes kompetanse ved avslutningen av </a:t>
            </a:r>
            <a:r>
              <a:rPr lang="nb-NO" sz="1200" b="0" i="0" kern="1200">
                <a:solidFill>
                  <a:schemeClr val="tx1"/>
                </a:solidFill>
                <a:effectLst/>
                <a:latin typeface="+mn-lt"/>
                <a:ea typeface="+mn-ea"/>
                <a:cs typeface="+mn-cs"/>
              </a:rPr>
              <a:t>grunnopplæringen.</a:t>
            </a: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r>
              <a:rPr lang="nb-NO"/>
              <a:t>.</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a:t>
            </a:r>
            <a:r>
              <a:rPr lang="nb-NO"/>
              <a:t>per 2025.</a:t>
            </a:r>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3717410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Gjerstad</a:t>
            </a:r>
          </a:p>
        </p:txBody>
      </p:sp>
      <p:sp>
        <p:nvSpPr>
          <p:cNvPr id="3" name="Undertittel 2"/>
          <p:cNvSpPr>
            <a:spLocks noGrp="1"/>
          </p:cNvSpPr>
          <p:nvPr>
            <p:ph type="subTitle" idx="1"/>
          </p:nvPr>
        </p:nvSpPr>
        <p:spPr>
          <a:xfrm>
            <a:off x="1193800" y="3594627"/>
            <a:ext cx="6654800" cy="1541688"/>
          </a:xfrm>
        </p:spPr>
        <p:txBody>
          <a:bodyPr/>
          <a:lstStyle/>
          <a:p>
            <a:endParaRPr lang="nb-NO" dirty="0"/>
          </a:p>
          <a:p>
            <a:r>
              <a:rPr lang="nb-NO" dirty="0"/>
              <a:t>Utvalgt statistikk fordelt på økonomisk, sosial, og klima- og miljømessig bærekraft</a:t>
            </a:r>
          </a:p>
          <a:p>
            <a:endParaRPr lang="nb-NO"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2" y="295900"/>
            <a:ext cx="535072" cy="668841"/>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dirty="0"/>
              <a:t>Kjappe fakta om Gjerstad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2149941694"/>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 (km</a:t>
                      </a:r>
                      <a:r>
                        <a:rPr lang="nb-NO" sz="1200" baseline="30000" dirty="0"/>
                        <a:t>2</a:t>
                      </a:r>
                      <a:r>
                        <a:rPr lang="nb-NO" sz="1200" dirty="0"/>
                        <a:t>)</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Areal</a:t>
                      </a:r>
                    </a:p>
                  </a:txBody>
                  <a:tcPr/>
                </a:tc>
                <a:tc>
                  <a:txBody>
                    <a:bodyPr/>
                    <a:lstStyle/>
                    <a:p>
                      <a:pPr algn="ctr"/>
                      <a:r>
                        <a:rPr lang="nb-NO" sz="1200" dirty="0"/>
                        <a:t>322</a:t>
                      </a:r>
                      <a:endParaRPr lang="nb-NO" sz="1200" baseline="30000" dirty="0"/>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306</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6</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16</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6</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25</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730336290"/>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1 (155 </a:t>
                      </a:r>
                      <a:r>
                        <a:rPr lang="nb-NO" sz="1200" baseline="0" dirty="0">
                          <a:solidFill>
                            <a:schemeClr val="tx1"/>
                          </a:solidFill>
                        </a:rPr>
                        <a:t>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1 (88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dirty="0">
                          <a:solidFill>
                            <a:schemeClr val="tx1"/>
                          </a:solidFill>
                        </a:rPr>
                        <a:t>Gjerstad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60</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4289754499"/>
              </p:ext>
            </p:extLst>
          </p:nvPr>
        </p:nvGraphicFramePr>
        <p:xfrm>
          <a:off x="4992520" y="1354711"/>
          <a:ext cx="3955547" cy="2188949"/>
        </p:xfrm>
        <a:graphic>
          <a:graphicData uri="http://schemas.openxmlformats.org/drawingml/2006/table">
            <a:tbl>
              <a:tblPr firstRow="1" bandRow="1">
                <a:tableStyleId>{7DF18680-E054-41AD-8BC1-D1AEF772440D}</a:tableStyleId>
              </a:tblPr>
              <a:tblGrid>
                <a:gridCol w="1962468">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2 502</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48,6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40 %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dirty="0"/>
                        <a:t>menn 44,5 - kvinner 46,2</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80,2 - kvinner 84,1 </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a:solidFill>
                            <a:schemeClr val="tx1"/>
                          </a:solidFill>
                        </a:rPr>
                        <a:t>Personer per husholdning</a:t>
                      </a:r>
                      <a:endParaRPr lang="nb-NO">
                        <a:solidFill>
                          <a:schemeClr val="tx1"/>
                        </a:solidFill>
                      </a:endParaRPr>
                    </a:p>
                  </a:txBody>
                  <a:tcPr/>
                </a:tc>
                <a:tc>
                  <a:txBody>
                    <a:bodyPr/>
                    <a:lstStyle/>
                    <a:p>
                      <a:pPr lvl="0" algn="ctr">
                        <a:buNone/>
                      </a:pPr>
                      <a:r>
                        <a:rPr lang="nb-NO" sz="1200" b="0" u="none" strike="noStrike" noProof="0" dirty="0">
                          <a:solidFill>
                            <a:schemeClr val="tx1"/>
                          </a:solidFill>
                        </a:rPr>
                        <a:t>2,0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3304413816"/>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solidFill>
                            <a:schemeClr val="tx1"/>
                          </a:solidFill>
                        </a:rPr>
                        <a:t>Gjerstad</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dirty="0"/>
                    </a:p>
                  </a:txBody>
                  <a:tcPr/>
                </a:tc>
                <a:tc>
                  <a:txBody>
                    <a:bodyPr/>
                    <a:lstStyle/>
                    <a:p>
                      <a:pPr algn="ctr"/>
                      <a:r>
                        <a:rPr lang="nb-NO" sz="1200" dirty="0"/>
                        <a:t>Østre Agder</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dirty="0"/>
                        <a:t>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a:t>49,8</a:t>
                      </a:r>
                      <a:endParaRPr lang="nb-NO" sz="1200" dirty="0"/>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BA39 Risør</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9"/>
            <a:ext cx="2904366" cy="5803817"/>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Befolkning og demografi</a:t>
            </a:r>
          </a:p>
        </p:txBody>
      </p:sp>
      <p:sp>
        <p:nvSpPr>
          <p:cNvPr id="4" name="TekstSylinder 3"/>
          <p:cNvSpPr txBox="1"/>
          <p:nvPr/>
        </p:nvSpPr>
        <p:spPr>
          <a:xfrm>
            <a:off x="422845" y="4888852"/>
            <a:ext cx="4675627" cy="830997"/>
          </a:xfrm>
          <a:prstGeom prst="rect">
            <a:avLst/>
          </a:prstGeom>
          <a:noFill/>
        </p:spPr>
        <p:txBody>
          <a:bodyPr wrap="square" rtlCol="0">
            <a:spAutoFit/>
          </a:bodyPr>
          <a:lstStyle/>
          <a:p>
            <a:pPr algn="l"/>
            <a:r>
              <a:rPr lang="nb-NO" sz="1600" dirty="0"/>
              <a:t>SSB spår negativ befolkningsutvikling i Gjerstad som følge av negativt fødselsoverskudd og negativ innenlands flytting. </a:t>
            </a:r>
          </a:p>
        </p:txBody>
      </p:sp>
      <p:sp>
        <p:nvSpPr>
          <p:cNvPr id="8" name="TekstSylinder 7"/>
          <p:cNvSpPr txBox="1"/>
          <p:nvPr/>
        </p:nvSpPr>
        <p:spPr>
          <a:xfrm>
            <a:off x="5594299" y="4888852"/>
            <a:ext cx="6334337"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2,6 til 1,9 i 2040. Aldringen er vesentlig sterkere i Gjerstad enn snittet for Agder. </a:t>
            </a:r>
          </a:p>
        </p:txBody>
      </p:sp>
      <p:sp>
        <p:nvSpPr>
          <p:cNvPr id="5" name="TekstSylinder 4">
            <a:extLst>
              <a:ext uri="{FF2B5EF4-FFF2-40B4-BE49-F238E27FC236}">
                <a16:creationId xmlns:a16="http://schemas.microsoft.com/office/drawing/2014/main" id="{3231F0EE-D07B-8452-3AEB-E4DC02285281}"/>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75211AAF-B9D5-7511-428A-F48D61CEBF83}"/>
              </a:ext>
            </a:extLst>
          </p:cNvPr>
          <p:cNvPicPr>
            <a:picLocks noChangeAspect="1"/>
          </p:cNvPicPr>
          <p:nvPr/>
        </p:nvPicPr>
        <p:blipFill>
          <a:blip r:embed="rId4"/>
          <a:stretch>
            <a:fillRect/>
          </a:stretch>
        </p:blipFill>
        <p:spPr>
          <a:xfrm>
            <a:off x="5594299" y="1198809"/>
            <a:ext cx="6303275" cy="3391663"/>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732324053"/>
              </p:ext>
            </p:extLst>
          </p:nvPr>
        </p:nvGraphicFramePr>
        <p:xfrm>
          <a:off x="147782" y="1198809"/>
          <a:ext cx="4950690" cy="33916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dirty="0"/>
              <a:t>Befolkningsutvikling</a:t>
            </a:r>
          </a:p>
        </p:txBody>
      </p:sp>
      <p:sp>
        <p:nvSpPr>
          <p:cNvPr id="5" name="TekstSylinder 4"/>
          <p:cNvSpPr txBox="1"/>
          <p:nvPr/>
        </p:nvSpPr>
        <p:spPr>
          <a:xfrm>
            <a:off x="496763" y="1197551"/>
            <a:ext cx="5418263" cy="4247317"/>
          </a:xfrm>
          <a:prstGeom prst="rect">
            <a:avLst/>
          </a:prstGeom>
          <a:noFill/>
        </p:spPr>
        <p:txBody>
          <a:bodyPr wrap="square" rtlCol="0">
            <a:spAutoFit/>
          </a:bodyPr>
          <a:lstStyle/>
          <a:p>
            <a:r>
              <a:rPr lang="nb-NO" dirty="0"/>
              <a:t>Fra 2020 til 2026 økte folketallet i Gjerstad med 74 personer (3,0 %). </a:t>
            </a:r>
          </a:p>
          <a:p>
            <a:endParaRPr lang="nb-NO" dirty="0"/>
          </a:p>
          <a:p>
            <a:r>
              <a:rPr lang="nb-NO" dirty="0"/>
              <a:t>Grunnkretsene med størst vekst er </a:t>
            </a:r>
            <a:r>
              <a:rPr lang="nb-NO" dirty="0" err="1"/>
              <a:t>Brokeland</a:t>
            </a:r>
            <a:r>
              <a:rPr lang="nb-NO" dirty="0"/>
              <a:t> (+57) og Flane (+27). De grunnkretsene som har hatt størst nedgang er Holte (-19) og Lunden (-20).</a:t>
            </a:r>
          </a:p>
          <a:p>
            <a:endParaRPr lang="nb-NO" dirty="0"/>
          </a:p>
          <a:p>
            <a:r>
              <a:rPr lang="nb-NO" dirty="0"/>
              <a:t>I mange kommuner er det slik at tettsteder og byer vokser mer eller mindre uavhengig av utviklingen i kommunen </a:t>
            </a:r>
            <a:r>
              <a:rPr lang="nb-NO"/>
              <a:t>totalt sett. </a:t>
            </a:r>
            <a:endParaRPr lang="nb-NO" dirty="0"/>
          </a:p>
          <a:p>
            <a:endParaRPr lang="nb-NO" dirty="0"/>
          </a:p>
          <a:p>
            <a:r>
              <a:rPr lang="nb-NO" dirty="0"/>
              <a:t>Innvandring til byene, aldring, og søken etter nærhet til service/tjenester​ og arbeidsmarked​ er vanlige forklaringer på at trykket er størst i de sentrale områdene i en kommune. </a:t>
            </a:r>
          </a:p>
        </p:txBody>
      </p:sp>
      <p:pic>
        <p:nvPicPr>
          <p:cNvPr id="6" name="Bilde 5">
            <a:extLst>
              <a:ext uri="{FF2B5EF4-FFF2-40B4-BE49-F238E27FC236}">
                <a16:creationId xmlns:a16="http://schemas.microsoft.com/office/drawing/2014/main" id="{DDB25935-7BC4-728E-F8E8-F83F3D5B2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6975" y="148997"/>
            <a:ext cx="5781675" cy="5781675"/>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1299" y="316772"/>
            <a:ext cx="4769161" cy="685606"/>
          </a:xfrm>
        </p:spPr>
        <p:txBody>
          <a:bodyPr/>
          <a:lstStyle/>
          <a:p>
            <a:r>
              <a:rPr lang="nb-NO" dirty="0"/>
              <a:t>Boligbygging 		</a:t>
            </a:r>
          </a:p>
        </p:txBody>
      </p:sp>
      <p:sp>
        <p:nvSpPr>
          <p:cNvPr id="7" name="Plassholder for innhold 2"/>
          <p:cNvSpPr txBox="1">
            <a:spLocks/>
          </p:cNvSpPr>
          <p:nvPr/>
        </p:nvSpPr>
        <p:spPr>
          <a:xfrm>
            <a:off x="508889" y="1221115"/>
            <a:ext cx="5362259" cy="949596"/>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9 boliger i året, hvorav ca. 25 % var eneboliger.</a:t>
            </a:r>
          </a:p>
        </p:txBody>
      </p:sp>
      <p:sp>
        <p:nvSpPr>
          <p:cNvPr id="6" name="Tittel 1">
            <a:extLst>
              <a:ext uri="{FF2B5EF4-FFF2-40B4-BE49-F238E27FC236}">
                <a16:creationId xmlns:a16="http://schemas.microsoft.com/office/drawing/2014/main" id="{0DC9DFEF-E009-4FBA-57BE-2D1AA3F60B7E}"/>
              </a:ext>
            </a:extLst>
          </p:cNvPr>
          <p:cNvSpPr txBox="1">
            <a:spLocks/>
          </p:cNvSpPr>
          <p:nvPr/>
        </p:nvSpPr>
        <p:spPr>
          <a:xfrm>
            <a:off x="6519128" y="316772"/>
            <a:ext cx="4769161"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1 337 boliger i kommunen (bebodde og ubebodde).</a:t>
            </a:r>
          </a:p>
        </p:txBody>
      </p:sp>
      <p:sp>
        <p:nvSpPr>
          <p:cNvPr id="5" name="TekstSylinder 4">
            <a:extLst>
              <a:ext uri="{FF2B5EF4-FFF2-40B4-BE49-F238E27FC236}">
                <a16:creationId xmlns:a16="http://schemas.microsoft.com/office/drawing/2014/main" id="{880070C5-FF4E-789B-81ED-9DE4648C451B}"/>
              </a:ext>
            </a:extLst>
          </p:cNvPr>
          <p:cNvSpPr txBox="1"/>
          <p:nvPr/>
        </p:nvSpPr>
        <p:spPr>
          <a:xfrm>
            <a:off x="9549988" y="6274702"/>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766327799"/>
              </p:ext>
            </p:extLst>
          </p:nvPr>
        </p:nvGraphicFramePr>
        <p:xfrm>
          <a:off x="692774" y="2452306"/>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4173323418"/>
              </p:ext>
            </p:extLst>
          </p:nvPr>
        </p:nvGraphicFramePr>
        <p:xfrm>
          <a:off x="6519128" y="2452306"/>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425629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10153651" cy="685606"/>
          </a:xfrm>
        </p:spPr>
        <p:txBody>
          <a:bodyPr/>
          <a:lstStyle/>
          <a:p>
            <a:r>
              <a:rPr lang="nb-NO" dirty="0"/>
              <a:t>Sysselsetting</a:t>
            </a:r>
          </a:p>
        </p:txBody>
      </p:sp>
      <p:sp>
        <p:nvSpPr>
          <p:cNvPr id="5" name="Plassholder for innhold 3"/>
          <p:cNvSpPr>
            <a:spLocks noGrp="1"/>
          </p:cNvSpPr>
          <p:nvPr>
            <p:ph sz="half" idx="1"/>
          </p:nvPr>
        </p:nvSpPr>
        <p:spPr>
          <a:xfrm>
            <a:off x="573578" y="1079110"/>
            <a:ext cx="5277911" cy="3031072"/>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800" i="1" dirty="0"/>
          </a:p>
          <a:p>
            <a:pPr marL="0" indent="0">
              <a:buNone/>
            </a:pPr>
            <a:r>
              <a:rPr lang="nb-NO" sz="2000" i="1" dirty="0"/>
              <a:t>Gjerstad:</a:t>
            </a:r>
          </a:p>
          <a:p>
            <a:r>
              <a:rPr lang="nb-NO" sz="2000" dirty="0"/>
              <a:t>Lavere sysselsettingsandel enn fylket for øvrig. Sysselsettingsandelen er betydelig lavere for kvinner.</a:t>
            </a:r>
          </a:p>
          <a:p>
            <a:endParaRPr lang="nb-NO" sz="2000" dirty="0"/>
          </a:p>
        </p:txBody>
      </p:sp>
      <p:sp>
        <p:nvSpPr>
          <p:cNvPr id="4" name="TekstSylinder 3">
            <a:extLst>
              <a:ext uri="{FF2B5EF4-FFF2-40B4-BE49-F238E27FC236}">
                <a16:creationId xmlns:a16="http://schemas.microsoft.com/office/drawing/2014/main" id="{0A8B5166-6B04-424C-EDF0-9989FD4F69F5}"/>
              </a:ext>
            </a:extLst>
          </p:cNvPr>
          <p:cNvSpPr txBox="1"/>
          <p:nvPr/>
        </p:nvSpPr>
        <p:spPr>
          <a:xfrm>
            <a:off x="9393471" y="622349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Tabell 7">
            <a:extLst>
              <a:ext uri="{FF2B5EF4-FFF2-40B4-BE49-F238E27FC236}">
                <a16:creationId xmlns:a16="http://schemas.microsoft.com/office/drawing/2014/main" id="{CCFF4C9E-321D-5D49-CFE2-9F7DFA8EA449}"/>
              </a:ext>
            </a:extLst>
          </p:cNvPr>
          <p:cNvGraphicFramePr>
            <a:graphicFrameLocks noGrp="1"/>
          </p:cNvGraphicFramePr>
          <p:nvPr>
            <p:extLst>
              <p:ext uri="{D42A27DB-BD31-4B8C-83A1-F6EECF244321}">
                <p14:modId xmlns:p14="http://schemas.microsoft.com/office/powerpoint/2010/main" val="1431639771"/>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Gjerstad</a:t>
                      </a:r>
                    </a:p>
                  </a:txBody>
                  <a:tcPr anchor="ctr"/>
                </a:tc>
                <a:tc>
                  <a:txBody>
                    <a:bodyPr/>
                    <a:lstStyle/>
                    <a:p>
                      <a:pPr algn="ctr"/>
                      <a:r>
                        <a:rPr lang="nb-NO" sz="1400" b="0" dirty="0"/>
                        <a:t>70,2</a:t>
                      </a:r>
                    </a:p>
                  </a:txBody>
                  <a:tcPr anchor="ctr"/>
                </a:tc>
                <a:tc>
                  <a:txBody>
                    <a:bodyPr/>
                    <a:lstStyle/>
                    <a:p>
                      <a:pPr algn="ctr"/>
                      <a:r>
                        <a:rPr lang="nb-NO" sz="1400" b="0" dirty="0"/>
                        <a:t>75,3</a:t>
                      </a:r>
                    </a:p>
                  </a:txBody>
                  <a:tcPr anchor="ctr"/>
                </a:tc>
                <a:tc>
                  <a:txBody>
                    <a:bodyPr/>
                    <a:lstStyle/>
                    <a:p>
                      <a:pPr algn="ctr"/>
                      <a:r>
                        <a:rPr lang="nb-NO" sz="1400" b="0" dirty="0"/>
                        <a:t>64,8</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09678D62-916F-2099-3BC0-EB6989A46042}"/>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ED5BF98E-11A2-F0CF-F128-FD38C5EADB49}"/>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266525"/>
          </a:xfrm>
        </p:spPr>
        <p:txBody>
          <a:bodyPr>
            <a:noAutofit/>
          </a:bodyPr>
          <a:lstStyle/>
          <a:p>
            <a:r>
              <a:rPr lang="nb-NO" sz="2000" dirty="0"/>
              <a:t>Gjerstad hører til Risør bo- og arbeidsmarkedsregion, og 16 % av de sysselsatte i Gjerstad hadde arbeidssted i Risør per 4. kvartal 2025 (SSB). 44 % jobber i egen kommune.</a:t>
            </a:r>
            <a:endParaRPr lang="nb-NO" sz="2000" i="1" dirty="0"/>
          </a:p>
        </p:txBody>
      </p:sp>
      <p:sp>
        <p:nvSpPr>
          <p:cNvPr id="29" name="TekstSylinder 28"/>
          <p:cNvSpPr txBox="1"/>
          <p:nvPr/>
        </p:nvSpPr>
        <p:spPr>
          <a:xfrm>
            <a:off x="4666877" y="2555729"/>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A23F26A9-46A7-6FE8-8515-362FBDDAE68B}"/>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70B295A5-8577-C460-25C9-8AF5ABE56568}"/>
              </a:ext>
            </a:extLst>
          </p:cNvPr>
          <p:cNvGraphicFramePr>
            <a:graphicFrameLocks noGrp="1"/>
          </p:cNvGraphicFramePr>
          <p:nvPr>
            <p:extLst>
              <p:ext uri="{D42A27DB-BD31-4B8C-83A1-F6EECF244321}">
                <p14:modId xmlns:p14="http://schemas.microsoft.com/office/powerpoint/2010/main" val="2254764803"/>
              </p:ext>
            </p:extLst>
          </p:nvPr>
        </p:nvGraphicFramePr>
        <p:xfrm>
          <a:off x="766333" y="2541123"/>
          <a:ext cx="3670301" cy="1543050"/>
        </p:xfrm>
        <a:graphic>
          <a:graphicData uri="http://schemas.openxmlformats.org/drawingml/2006/table">
            <a:tbl>
              <a:tblPr/>
              <a:tblGrid>
                <a:gridCol w="1433860">
                  <a:extLst>
                    <a:ext uri="{9D8B030D-6E8A-4147-A177-3AD203B41FA5}">
                      <a16:colId xmlns:a16="http://schemas.microsoft.com/office/drawing/2014/main" val="1026505517"/>
                    </a:ext>
                  </a:extLst>
                </a:gridCol>
                <a:gridCol w="1322831">
                  <a:extLst>
                    <a:ext uri="{9D8B030D-6E8A-4147-A177-3AD203B41FA5}">
                      <a16:colId xmlns:a16="http://schemas.microsoft.com/office/drawing/2014/main" val="1233004449"/>
                    </a:ext>
                  </a:extLst>
                </a:gridCol>
                <a:gridCol w="913610">
                  <a:extLst>
                    <a:ext uri="{9D8B030D-6E8A-4147-A177-3AD203B41FA5}">
                      <a16:colId xmlns:a16="http://schemas.microsoft.com/office/drawing/2014/main" val="2766580919"/>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086691261"/>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512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659450115"/>
                  </a:ext>
                </a:extLst>
              </a:tr>
              <a:tr h="219075">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181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554894853"/>
                  </a:ext>
                </a:extLst>
              </a:tr>
              <a:tr h="219075">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74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938714674"/>
                  </a:ext>
                </a:extLst>
              </a:tr>
              <a:tr h="219075">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69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36325145"/>
                  </a:ext>
                </a:extLst>
              </a:tr>
              <a:tr h="219075">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443610033"/>
                  </a:ext>
                </a:extLst>
              </a:tr>
              <a:tr h="219075">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312095531"/>
                  </a:ext>
                </a:extLst>
              </a:tr>
            </a:tbl>
          </a:graphicData>
        </a:graphic>
      </p:graphicFrame>
      <p:graphicFrame>
        <p:nvGraphicFramePr>
          <p:cNvPr id="41" name="Tabell 40">
            <a:extLst>
              <a:ext uri="{FF2B5EF4-FFF2-40B4-BE49-F238E27FC236}">
                <a16:creationId xmlns:a16="http://schemas.microsoft.com/office/drawing/2014/main" id="{CCE3DAED-2A42-F461-87D9-5EDB887C604E}"/>
              </a:ext>
            </a:extLst>
          </p:cNvPr>
          <p:cNvGraphicFramePr>
            <a:graphicFrameLocks noGrp="1"/>
          </p:cNvGraphicFramePr>
          <p:nvPr>
            <p:extLst>
              <p:ext uri="{D42A27DB-BD31-4B8C-83A1-F6EECF244321}">
                <p14:modId xmlns:p14="http://schemas.microsoft.com/office/powerpoint/2010/main" val="3742055204"/>
              </p:ext>
            </p:extLst>
          </p:nvPr>
        </p:nvGraphicFramePr>
        <p:xfrm>
          <a:off x="766332" y="4285760"/>
          <a:ext cx="3670301" cy="1600200"/>
        </p:xfrm>
        <a:graphic>
          <a:graphicData uri="http://schemas.openxmlformats.org/drawingml/2006/table">
            <a:tbl>
              <a:tblPr/>
              <a:tblGrid>
                <a:gridCol w="1433860">
                  <a:extLst>
                    <a:ext uri="{9D8B030D-6E8A-4147-A177-3AD203B41FA5}">
                      <a16:colId xmlns:a16="http://schemas.microsoft.com/office/drawing/2014/main" val="803047686"/>
                    </a:ext>
                  </a:extLst>
                </a:gridCol>
                <a:gridCol w="1322831">
                  <a:extLst>
                    <a:ext uri="{9D8B030D-6E8A-4147-A177-3AD203B41FA5}">
                      <a16:colId xmlns:a16="http://schemas.microsoft.com/office/drawing/2014/main" val="2769268774"/>
                    </a:ext>
                  </a:extLst>
                </a:gridCol>
                <a:gridCol w="913610">
                  <a:extLst>
                    <a:ext uri="{9D8B030D-6E8A-4147-A177-3AD203B41FA5}">
                      <a16:colId xmlns:a16="http://schemas.microsoft.com/office/drawing/2014/main" val="1230209194"/>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395636300"/>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512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199359048"/>
                  </a:ext>
                </a:extLst>
              </a:tr>
              <a:tr h="228600">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126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172323119"/>
                  </a:ext>
                </a:extLst>
              </a:tr>
              <a:tr h="228600">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618883014"/>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375734101"/>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406433940"/>
                  </a:ext>
                </a:extLst>
              </a:tr>
              <a:tr h="228600">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3475734"/>
                  </a:ext>
                </a:extLst>
              </a:tr>
            </a:tbl>
          </a:graphicData>
        </a:graphic>
      </p:graphicFrame>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Sektorfordeling og ansattutvikling</a:t>
            </a:r>
          </a:p>
        </p:txBody>
      </p:sp>
      <p:sp>
        <p:nvSpPr>
          <p:cNvPr id="10" name="TekstSylinder 9"/>
          <p:cNvSpPr txBox="1"/>
          <p:nvPr/>
        </p:nvSpPr>
        <p:spPr>
          <a:xfrm>
            <a:off x="582463" y="4562397"/>
            <a:ext cx="5865341" cy="1323439"/>
          </a:xfrm>
          <a:prstGeom prst="rect">
            <a:avLst/>
          </a:prstGeom>
          <a:noFill/>
        </p:spPr>
        <p:txBody>
          <a:bodyPr wrap="square" rtlCol="0">
            <a:spAutoFit/>
          </a:bodyPr>
          <a:lstStyle/>
          <a:p>
            <a:pPr algn="l"/>
            <a:r>
              <a:rPr lang="nb-NO" sz="1600" dirty="0"/>
              <a:t>Gjerstad har høyere andel ansatte i privat sektor enn gjennomsnittet for Agder og Norge. </a:t>
            </a:r>
          </a:p>
          <a:p>
            <a:pPr algn="l"/>
            <a:endParaRPr lang="nb-NO" sz="1600" dirty="0"/>
          </a:p>
          <a:p>
            <a:pPr algn="l"/>
            <a:r>
              <a:rPr lang="nb-NO" sz="1600" dirty="0"/>
              <a:t>Antall ansatte i privat sektor økte med ca. 60 personer fra </a:t>
            </a:r>
            <a:r>
              <a:rPr lang="nb-NO" sz="1600"/>
              <a:t>2024 til 2025.</a:t>
            </a:r>
            <a:endParaRPr lang="nb-NO" sz="1600" dirty="0"/>
          </a:p>
        </p:txBody>
      </p:sp>
      <p:graphicFrame>
        <p:nvGraphicFramePr>
          <p:cNvPr id="8" name="Tabell 7">
            <a:extLst>
              <a:ext uri="{FF2B5EF4-FFF2-40B4-BE49-F238E27FC236}">
                <a16:creationId xmlns:a16="http://schemas.microsoft.com/office/drawing/2014/main" id="{19C2B1CC-D69E-38E2-B6EE-92BDA4CA6682}"/>
              </a:ext>
            </a:extLst>
          </p:cNvPr>
          <p:cNvGraphicFramePr>
            <a:graphicFrameLocks noGrp="1"/>
          </p:cNvGraphicFramePr>
          <p:nvPr>
            <p:extLst>
              <p:ext uri="{D42A27DB-BD31-4B8C-83A1-F6EECF244321}">
                <p14:modId xmlns:p14="http://schemas.microsoft.com/office/powerpoint/2010/main" val="3024730203"/>
              </p:ext>
            </p:extLst>
          </p:nvPr>
        </p:nvGraphicFramePr>
        <p:xfrm>
          <a:off x="7368382" y="4562397"/>
          <a:ext cx="4649447" cy="1248255"/>
        </p:xfrm>
        <a:graphic>
          <a:graphicData uri="http://schemas.openxmlformats.org/drawingml/2006/table">
            <a:tbl>
              <a:tblPr firstRow="1"/>
              <a:tblGrid>
                <a:gridCol w="1812940">
                  <a:extLst>
                    <a:ext uri="{9D8B030D-6E8A-4147-A177-3AD203B41FA5}">
                      <a16:colId xmlns:a16="http://schemas.microsoft.com/office/drawing/2014/main" val="2734911068"/>
                    </a:ext>
                  </a:extLst>
                </a:gridCol>
                <a:gridCol w="531845">
                  <a:extLst>
                    <a:ext uri="{9D8B030D-6E8A-4147-A177-3AD203B41FA5}">
                      <a16:colId xmlns:a16="http://schemas.microsoft.com/office/drawing/2014/main" val="1572466864"/>
                    </a:ext>
                  </a:extLst>
                </a:gridCol>
                <a:gridCol w="503853">
                  <a:extLst>
                    <a:ext uri="{9D8B030D-6E8A-4147-A177-3AD203B41FA5}">
                      <a16:colId xmlns:a16="http://schemas.microsoft.com/office/drawing/2014/main" val="938310885"/>
                    </a:ext>
                  </a:extLst>
                </a:gridCol>
                <a:gridCol w="799390">
                  <a:extLst>
                    <a:ext uri="{9D8B030D-6E8A-4147-A177-3AD203B41FA5}">
                      <a16:colId xmlns:a16="http://schemas.microsoft.com/office/drawing/2014/main" val="580464324"/>
                    </a:ext>
                  </a:extLst>
                </a:gridCol>
                <a:gridCol w="1001419">
                  <a:extLst>
                    <a:ext uri="{9D8B030D-6E8A-4147-A177-3AD203B41FA5}">
                      <a16:colId xmlns:a16="http://schemas.microsoft.com/office/drawing/2014/main" val="1008742032"/>
                    </a:ext>
                  </a:extLst>
                </a:gridCol>
              </a:tblGrid>
              <a:tr h="121324">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Gjerstad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2698057825"/>
                  </a:ext>
                </a:extLst>
              </a:tr>
              <a:tr h="121324">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6050738"/>
                  </a:ext>
                </a:extLst>
              </a:tr>
              <a:tr h="200185">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0676403"/>
                  </a:ext>
                </a:extLst>
              </a:tr>
              <a:tr h="200185">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6546791"/>
                  </a:ext>
                </a:extLst>
              </a:tr>
              <a:tr h="121324">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9316035"/>
                  </a:ext>
                </a:extLst>
              </a:tr>
              <a:tr h="200185">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32,1 %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3383761"/>
                  </a:ext>
                </a:extLst>
              </a:tr>
              <a:tr h="121324">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65,4 %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1350657"/>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461780150"/>
              </p:ext>
            </p:extLst>
          </p:nvPr>
        </p:nvGraphicFramePr>
        <p:xfrm>
          <a:off x="457608" y="1345275"/>
          <a:ext cx="6115050" cy="3105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709928028"/>
              </p:ext>
            </p:extLst>
          </p:nvPr>
        </p:nvGraphicFramePr>
        <p:xfrm>
          <a:off x="6788604" y="1345275"/>
          <a:ext cx="5229225" cy="34004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365302" y="5163661"/>
            <a:ext cx="10510287" cy="584775"/>
          </a:xfrm>
          <a:prstGeom prst="rect">
            <a:avLst/>
          </a:prstGeom>
          <a:noFill/>
        </p:spPr>
        <p:txBody>
          <a:bodyPr wrap="square" rtlCol="0">
            <a:spAutoFit/>
          </a:bodyPr>
          <a:lstStyle/>
          <a:p>
            <a:r>
              <a:rPr lang="nb-NO" sz="1600" dirty="0" err="1"/>
              <a:t>Optimek</a:t>
            </a:r>
            <a:r>
              <a:rPr lang="nb-NO" sz="1600" dirty="0"/>
              <a:t> AS </a:t>
            </a:r>
            <a:r>
              <a:rPr lang="nb-NO" sz="1600"/>
              <a:t>(Industriproduksjon) </a:t>
            </a:r>
            <a:r>
              <a:rPr lang="nb-NO" sz="1600" dirty="0"/>
              <a:t>er den største industribedriften. Gjerstad hus og hyttebygg AS (Oppføring av bygninger) er størst innenfor bygg og anlegg og største arbeidsgiver.</a:t>
            </a:r>
          </a:p>
        </p:txBody>
      </p:sp>
      <p:sp>
        <p:nvSpPr>
          <p:cNvPr id="5" name="TekstSylinder 4">
            <a:extLst>
              <a:ext uri="{FF2B5EF4-FFF2-40B4-BE49-F238E27FC236}">
                <a16:creationId xmlns:a16="http://schemas.microsoft.com/office/drawing/2014/main" id="{C19ADEF0-FC35-B783-342F-475824D7A23D}"/>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7" name="Diagram 6"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118721212"/>
                  </p:ext>
                </p:extLst>
              </p:nvPr>
            </p:nvGraphicFramePr>
            <p:xfrm>
              <a:off x="319781" y="1337684"/>
              <a:ext cx="512967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7" name="Diagram 6"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19781" y="1337684"/>
                <a:ext cx="5129674" cy="3557588"/>
              </a:xfrm>
              <a:prstGeom prst="rect">
                <a:avLst/>
              </a:prstGeom>
            </p:spPr>
          </p:pic>
        </mc:Fallback>
      </mc:AlternateContent>
      <p:graphicFrame>
        <p:nvGraphicFramePr>
          <p:cNvPr id="11" name="Diagram 10"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3815860219"/>
              </p:ext>
            </p:extLst>
          </p:nvPr>
        </p:nvGraphicFramePr>
        <p:xfrm>
          <a:off x="5835270" y="1353874"/>
          <a:ext cx="6036949"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90959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Grunnskolepoeng</a:t>
            </a:r>
          </a:p>
        </p:txBody>
      </p:sp>
      <p:sp>
        <p:nvSpPr>
          <p:cNvPr id="3" name="Plassholder for innhold 2"/>
          <p:cNvSpPr>
            <a:spLocks noGrp="1"/>
          </p:cNvSpPr>
          <p:nvPr>
            <p:ph idx="1"/>
          </p:nvPr>
        </p:nvSpPr>
        <p:spPr>
          <a:xfrm>
            <a:off x="507134" y="1300162"/>
            <a:ext cx="4316396" cy="4069506"/>
          </a:xfrm>
        </p:spPr>
        <p:txBody>
          <a:bodyPr/>
          <a:lstStyle/>
          <a:p>
            <a:r>
              <a:rPr lang="nb-NO" sz="2000" dirty="0"/>
              <a:t>Gjerstad ligger over snittet for fylket i perioden fra 2022 til 2026 med </a:t>
            </a:r>
            <a:r>
              <a:rPr lang="nb-NO" sz="2000"/>
              <a:t>unntak av 2025.</a:t>
            </a:r>
            <a:endParaRPr lang="nb-NO" sz="2000" dirty="0"/>
          </a:p>
          <a:p>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6" name="TekstSylinder 5">
            <a:extLst>
              <a:ext uri="{FF2B5EF4-FFF2-40B4-BE49-F238E27FC236}">
                <a16:creationId xmlns:a16="http://schemas.microsoft.com/office/drawing/2014/main" id="{76127985-A289-FD06-1102-26735A4451A6}"/>
              </a:ext>
            </a:extLst>
          </p:cNvPr>
          <p:cNvSpPr txBox="1"/>
          <p:nvPr/>
        </p:nvSpPr>
        <p:spPr>
          <a:xfrm>
            <a:off x="693477" y="5424538"/>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3553732802"/>
              </p:ext>
            </p:extLst>
          </p:nvPr>
        </p:nvGraphicFramePr>
        <p:xfrm>
          <a:off x="5275492"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88,5 %. Dette er mye høyere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E5A7856B-C0DC-AD56-8FB6-1FFAA12273D3}"/>
              </a:ext>
            </a:extLst>
          </p:cNvPr>
          <p:cNvGraphicFramePr>
            <a:graphicFrameLocks noGrp="1"/>
          </p:cNvGraphicFramePr>
          <p:nvPr>
            <p:extLst>
              <p:ext uri="{D42A27DB-BD31-4B8C-83A1-F6EECF244321}">
                <p14:modId xmlns:p14="http://schemas.microsoft.com/office/powerpoint/2010/main" val="1800312286"/>
              </p:ext>
            </p:extLst>
          </p:nvPr>
        </p:nvGraphicFramePr>
        <p:xfrm>
          <a:off x="695910" y="3469629"/>
          <a:ext cx="4038600" cy="1546860"/>
        </p:xfrm>
        <a:graphic>
          <a:graphicData uri="http://schemas.openxmlformats.org/drawingml/2006/table">
            <a:tbl>
              <a:tblPr firstRow="1"/>
              <a:tblGrid>
                <a:gridCol w="1054100">
                  <a:extLst>
                    <a:ext uri="{9D8B030D-6E8A-4147-A177-3AD203B41FA5}">
                      <a16:colId xmlns:a16="http://schemas.microsoft.com/office/drawing/2014/main" val="1151013186"/>
                    </a:ext>
                  </a:extLst>
                </a:gridCol>
                <a:gridCol w="1054100">
                  <a:extLst>
                    <a:ext uri="{9D8B030D-6E8A-4147-A177-3AD203B41FA5}">
                      <a16:colId xmlns:a16="http://schemas.microsoft.com/office/drawing/2014/main" val="1943846231"/>
                    </a:ext>
                  </a:extLst>
                </a:gridCol>
                <a:gridCol w="965200">
                  <a:extLst>
                    <a:ext uri="{9D8B030D-6E8A-4147-A177-3AD203B41FA5}">
                      <a16:colId xmlns:a16="http://schemas.microsoft.com/office/drawing/2014/main" val="1230864828"/>
                    </a:ext>
                  </a:extLst>
                </a:gridCol>
                <a:gridCol w="965200">
                  <a:extLst>
                    <a:ext uri="{9D8B030D-6E8A-4147-A177-3AD203B41FA5}">
                      <a16:colId xmlns:a16="http://schemas.microsoft.com/office/drawing/2014/main" val="1442167735"/>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err="1">
                          <a:solidFill>
                            <a:srgbClr val="FFFFFF"/>
                          </a:solidFill>
                          <a:effectLst/>
                          <a:latin typeface="Calibri" panose="020F0502020204030204" pitchFamily="34" charset="0"/>
                        </a:rPr>
                        <a:t>Studieforb</a:t>
                      </a:r>
                      <a:r>
                        <a:rPr lang="nb-NO" sz="1300" b="1" i="0" u="none" strike="noStrike" dirty="0">
                          <a:solidFill>
                            <a:srgbClr val="FFFFFF"/>
                          </a:solidFill>
                          <a:effectLst/>
                          <a:latin typeface="Calibri" panose="020F050202020403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690988869"/>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Gjerstad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65,2 %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34,8 %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20408590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66,7 %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6863617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63,6 %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36,4 %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5487845"/>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20603162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73315682"/>
                  </a:ext>
                </a:extLst>
              </a:tr>
              <a:tr h="220980">
                <a:tc vMerge="1">
                  <a:txBody>
                    <a:bodyPr/>
                    <a:lstStyle/>
                    <a:p>
                      <a:endParaRPr lang="nb-NO"/>
                    </a:p>
                  </a:txBody>
                  <a:tcPr/>
                </a:tc>
                <a:tc>
                  <a:txBody>
                    <a:bodyPr/>
                    <a:lstStyle/>
                    <a:p>
                      <a:pPr algn="l" fontAlgn="b"/>
                      <a:r>
                        <a:rPr lang="nb-NO" sz="1300" b="0" i="0" u="none" strike="noStrike" dirty="0">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55618873"/>
                  </a:ext>
                </a:extLst>
              </a:tr>
            </a:tbl>
          </a:graphicData>
        </a:graphic>
      </p:graphicFrame>
      <p:sp>
        <p:nvSpPr>
          <p:cNvPr id="4" name="TekstSylinder 3">
            <a:extLst>
              <a:ext uri="{FF2B5EF4-FFF2-40B4-BE49-F238E27FC236}">
                <a16:creationId xmlns:a16="http://schemas.microsoft.com/office/drawing/2014/main" id="{B2590F24-1A7C-059F-8EDB-DEC0C92C2D8A}"/>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1446319947"/>
              </p:ext>
            </p:extLst>
          </p:nvPr>
        </p:nvGraphicFramePr>
        <p:xfrm>
          <a:off x="5134707" y="1220187"/>
          <a:ext cx="691514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dirty="0"/>
              <a:t>Lærekontrakter kommunal og privat sektor</a:t>
            </a:r>
          </a:p>
        </p:txBody>
      </p:sp>
      <p:sp>
        <p:nvSpPr>
          <p:cNvPr id="12" name="TekstSylinder 11"/>
          <p:cNvSpPr txBox="1"/>
          <p:nvPr/>
        </p:nvSpPr>
        <p:spPr>
          <a:xfrm>
            <a:off x="308762" y="1003580"/>
            <a:ext cx="4162754" cy="4247317"/>
          </a:xfrm>
          <a:prstGeom prst="rect">
            <a:avLst/>
          </a:prstGeom>
          <a:noFill/>
        </p:spPr>
        <p:txBody>
          <a:bodyPr wrap="square" rtlCol="0">
            <a:spAutoFit/>
          </a:bodyPr>
          <a:lstStyle/>
          <a:p>
            <a:pPr marL="285750" indent="-285750" algn="l">
              <a:buFont typeface="Arial" panose="020B0604020202020204" pitchFamily="34" charset="0"/>
              <a:buChar char="•"/>
            </a:pPr>
            <a:r>
              <a:rPr lang="nb-NO" dirty="0"/>
              <a:t>Gjerstad har ikke nådd målsetningen om tre lærekontrakter i kommunal sektor per 1000 innbyggere i 2025.</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Gjerstad har 1 kun lærekontrakt i kommunal sektor, og mangler 7 for å nå målsetningen.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Gjerstad har 2 lærekontrakter per 1000 innbyggere i privat sektor (2026).</a:t>
            </a:r>
          </a:p>
          <a:p>
            <a:pPr marL="285750" indent="-285750">
              <a:buFont typeface="Arial" panose="020B0604020202020204" pitchFamily="34" charset="0"/>
              <a:buChar char="•"/>
            </a:pP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165463614"/>
              </p:ext>
            </p:extLst>
          </p:nvPr>
        </p:nvGraphicFramePr>
        <p:xfrm>
          <a:off x="4917078" y="3649724"/>
          <a:ext cx="707326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3532592756"/>
              </p:ext>
            </p:extLst>
          </p:nvPr>
        </p:nvGraphicFramePr>
        <p:xfrm>
          <a:off x="4917078" y="1102159"/>
          <a:ext cx="7046596"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51357" y="295469"/>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7E4CB53F-5721-F68D-099F-CA13F041DC21}"/>
              </a:ext>
            </a:extLst>
          </p:cNvPr>
          <p:cNvSpPr txBox="1"/>
          <p:nvPr/>
        </p:nvSpPr>
        <p:spPr>
          <a:xfrm>
            <a:off x="8924153" y="6241184"/>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A748A85C-39F2-2324-993B-9EC65345DAB2}"/>
              </a:ext>
            </a:extLst>
          </p:cNvPr>
          <p:cNvGraphicFramePr>
            <a:graphicFrameLocks noGrp="1"/>
          </p:cNvGraphicFramePr>
          <p:nvPr>
            <p:extLst>
              <p:ext uri="{D42A27DB-BD31-4B8C-83A1-F6EECF244321}">
                <p14:modId xmlns:p14="http://schemas.microsoft.com/office/powerpoint/2010/main" val="362180419"/>
              </p:ext>
            </p:extLst>
          </p:nvPr>
        </p:nvGraphicFramePr>
        <p:xfrm>
          <a:off x="647830" y="4320619"/>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Gjerstad</a:t>
                      </a:r>
                    </a:p>
                  </a:txBody>
                  <a:tcPr anchor="ctr"/>
                </a:tc>
                <a:tc>
                  <a:txBody>
                    <a:bodyPr/>
                    <a:lstStyle/>
                    <a:p>
                      <a:pPr algn="ctr"/>
                      <a:r>
                        <a:rPr lang="nb-NO" sz="1400" b="0" dirty="0"/>
                        <a:t>31,0</a:t>
                      </a:r>
                    </a:p>
                  </a:txBody>
                  <a:tcPr anchor="ctr"/>
                </a:tc>
                <a:tc>
                  <a:txBody>
                    <a:bodyPr/>
                    <a:lstStyle/>
                    <a:p>
                      <a:pPr algn="ctr"/>
                      <a:r>
                        <a:rPr lang="nb-NO" sz="1400" b="0" dirty="0"/>
                        <a:t>20,4</a:t>
                      </a:r>
                    </a:p>
                  </a:txBody>
                  <a:tcPr anchor="ctr"/>
                </a:tc>
                <a:tc>
                  <a:txBody>
                    <a:bodyPr/>
                    <a:lstStyle/>
                    <a:p>
                      <a:pPr algn="ctr"/>
                      <a:r>
                        <a:rPr lang="nb-NO" sz="1400" b="0" dirty="0"/>
                        <a:t>44,8</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B966281D-DC2F-5314-3AE9-ACF734EA3B60}"/>
              </a:ext>
            </a:extLst>
          </p:cNvPr>
          <p:cNvGraphicFramePr>
            <a:graphicFrameLocks/>
          </p:cNvGraphicFramePr>
          <p:nvPr>
            <p:extLst>
              <p:ext uri="{D42A27DB-BD31-4B8C-83A1-F6EECF244321}">
                <p14:modId xmlns:p14="http://schemas.microsoft.com/office/powerpoint/2010/main" val="2929559209"/>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6F926EFF-65DC-25E5-519E-EF306A74ABB9}"/>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382818"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3F6DA489-E162-470A-0266-703FD4791323}"/>
              </a:ext>
            </a:extLst>
          </p:cNvPr>
          <p:cNvSpPr txBox="1"/>
          <p:nvPr/>
        </p:nvSpPr>
        <p:spPr>
          <a:xfrm>
            <a:off x="692914" y="4978521"/>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740755817"/>
              </p:ext>
            </p:extLst>
          </p:nvPr>
        </p:nvGraphicFramePr>
        <p:xfrm>
          <a:off x="3957609"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B9D70EB9-0037-1CDD-E656-409BCE89234E}"/>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1183534877"/>
              </p:ext>
            </p:extLst>
          </p:nvPr>
        </p:nvGraphicFramePr>
        <p:xfrm>
          <a:off x="3919277"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3838775" cy="3970318"/>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575783431"/>
              </p:ext>
            </p:extLst>
          </p:nvPr>
        </p:nvGraphicFramePr>
        <p:xfrm>
          <a:off x="4624744" y="4422581"/>
          <a:ext cx="683567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592801411"/>
              </p:ext>
            </p:extLst>
          </p:nvPr>
        </p:nvGraphicFramePr>
        <p:xfrm>
          <a:off x="4624743" y="2600459"/>
          <a:ext cx="6835679"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187483018"/>
              </p:ext>
            </p:extLst>
          </p:nvPr>
        </p:nvGraphicFramePr>
        <p:xfrm>
          <a:off x="4624742" y="768810"/>
          <a:ext cx="6835679"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0F94AD7E-1D07-5AEF-2DF3-7154AD0266E5}"/>
              </a:ext>
            </a:extLst>
          </p:cNvPr>
          <p:cNvSpPr txBox="1"/>
          <p:nvPr/>
        </p:nvSpPr>
        <p:spPr>
          <a:xfrm>
            <a:off x="731577" y="5277386"/>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675893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a:t>Klimagassutslipp </a:t>
            </a:r>
            <a:endParaRPr lang="nb-NO" dirty="0"/>
          </a:p>
        </p:txBody>
      </p:sp>
      <p:sp>
        <p:nvSpPr>
          <p:cNvPr id="3" name="Plassholder for innhold 2"/>
          <p:cNvSpPr>
            <a:spLocks noGrp="1"/>
          </p:cNvSpPr>
          <p:nvPr>
            <p:ph idx="1"/>
          </p:nvPr>
        </p:nvSpPr>
        <p:spPr>
          <a:xfrm>
            <a:off x="519867" y="1232689"/>
            <a:ext cx="3424060" cy="3810366"/>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739414B5-E334-7EE2-3939-034F1CD6B9E6}"/>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15F4E23E-2853-33A4-6212-818C606E6B8B}"/>
              </a:ext>
            </a:extLst>
          </p:cNvPr>
          <p:cNvPicPr>
            <a:picLocks noChangeAspect="1"/>
          </p:cNvPicPr>
          <p:nvPr/>
        </p:nvPicPr>
        <p:blipFill>
          <a:blip r:embed="rId4"/>
          <a:stretch>
            <a:fillRect/>
          </a:stretch>
        </p:blipFill>
        <p:spPr>
          <a:xfrm>
            <a:off x="4193948" y="1232689"/>
            <a:ext cx="7868748" cy="4201111"/>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a:t>
            </a:r>
            <a:r>
              <a:rPr lang="nb-NO" dirty="0">
                <a:solidFill>
                  <a:srgbClr val="000000"/>
                </a:solidFill>
                <a:latin typeface="Arial" panose="020B0604020202020204" pitchFamily="34" charset="0"/>
              </a:rPr>
              <a:t>84 </a:t>
            </a:r>
            <a:r>
              <a:rPr lang="nb-NO" b="0" i="0" dirty="0">
                <a:solidFill>
                  <a:srgbClr val="000000"/>
                </a:solidFill>
                <a:effectLst/>
                <a:latin typeface="Arial" panose="020B0604020202020204" pitchFamily="34" charset="0"/>
              </a:rPr>
              <a:t>% av Gjerstad dekket av skog,     5 % ferskvann</a:t>
            </a:r>
            <a:r>
              <a:rPr lang="nb-NO" dirty="0">
                <a:solidFill>
                  <a:srgbClr val="000000"/>
                </a:solidFill>
                <a:latin typeface="Arial" panose="020B0604020202020204" pitchFamily="34" charset="0"/>
              </a:rPr>
              <a:t>, 4,8 % myr, </a:t>
            </a:r>
            <a:r>
              <a:rPr lang="nb-NO" b="0" i="0" dirty="0">
                <a:solidFill>
                  <a:srgbClr val="000000"/>
                </a:solidFill>
                <a:effectLst/>
                <a:latin typeface="Arial" panose="020B0604020202020204" pitchFamily="34" charset="0"/>
              </a:rPr>
              <a:t>mens fulldyrka jord utgjør 1,4 %. Bebygd areal og samferdsel utgjør til sammen 1,9 %.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8 % av landarealet i Gjerstad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C179834C-B8B2-62A9-3022-AE4E05C87BEB}"/>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FA915238-EC7D-47ED-B97A-A087E65A6DBA}"/>
              </a:ext>
            </a:extLst>
          </p:cNvPr>
          <p:cNvPicPr>
            <a:picLocks noChangeAspect="1"/>
          </p:cNvPicPr>
          <p:nvPr/>
        </p:nvPicPr>
        <p:blipFill>
          <a:blip r:embed="rId4"/>
          <a:stretch>
            <a:fillRect/>
          </a:stretch>
        </p:blipFill>
        <p:spPr>
          <a:xfrm>
            <a:off x="446522" y="2721775"/>
            <a:ext cx="5143946" cy="3025402"/>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2" y="267705"/>
            <a:ext cx="10153651" cy="685606"/>
          </a:xfrm>
        </p:spPr>
        <p:txBody>
          <a:bodyPr/>
          <a:lstStyle/>
          <a:p>
            <a:r>
              <a:rPr lang="nb-NO" dirty="0"/>
              <a:t>Planlagt arealbruk</a:t>
            </a:r>
          </a:p>
        </p:txBody>
      </p:sp>
      <p:sp>
        <p:nvSpPr>
          <p:cNvPr id="7" name="Plassholder for innhold 2">
            <a:extLst>
              <a:ext uri="{FF2B5EF4-FFF2-40B4-BE49-F238E27FC236}">
                <a16:creationId xmlns:a16="http://schemas.microsoft.com/office/drawing/2014/main" id="{20C44824-8A0B-FE68-8CA8-1C5B5441FF86}"/>
              </a:ext>
            </a:extLst>
          </p:cNvPr>
          <p:cNvSpPr>
            <a:spLocks noGrp="1"/>
          </p:cNvSpPr>
          <p:nvPr>
            <p:ph idx="1"/>
          </p:nvPr>
        </p:nvSpPr>
        <p:spPr>
          <a:xfrm>
            <a:off x="472273" y="1167319"/>
            <a:ext cx="3684092"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Gjerstad har satt av mest areal til </a:t>
            </a:r>
            <a:r>
              <a:rPr lang="nn-NO" sz="2000" dirty="0" err="1"/>
              <a:t>fritidsbebyggelse</a:t>
            </a:r>
            <a:r>
              <a:rPr lang="nn-NO" sz="2000" dirty="0"/>
              <a:t>. </a:t>
            </a:r>
          </a:p>
        </p:txBody>
      </p:sp>
      <p:pic>
        <p:nvPicPr>
          <p:cNvPr id="9" name="Bilde 8">
            <a:extLst>
              <a:ext uri="{FF2B5EF4-FFF2-40B4-BE49-F238E27FC236}">
                <a16:creationId xmlns:a16="http://schemas.microsoft.com/office/drawing/2014/main" id="{030DF9C4-5641-88F0-BE88-213BF70BACCE}"/>
              </a:ext>
            </a:extLst>
          </p:cNvPr>
          <p:cNvPicPr>
            <a:picLocks noChangeAspect="1"/>
          </p:cNvPicPr>
          <p:nvPr/>
        </p:nvPicPr>
        <p:blipFill>
          <a:blip r:embed="rId4"/>
          <a:stretch>
            <a:fillRect/>
          </a:stretch>
        </p:blipFill>
        <p:spPr>
          <a:xfrm>
            <a:off x="4876562" y="1254469"/>
            <a:ext cx="7093765" cy="1753737"/>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350 bruksenheter til fritid i Gjerstad, og ca. 530 eiere (alle eierandeler inkludert).</a:t>
            </a:r>
          </a:p>
          <a:p>
            <a:endParaRPr lang="nb-NO" sz="2000" dirty="0"/>
          </a:p>
          <a:p>
            <a:r>
              <a:rPr lang="nb-NO" sz="2000" dirty="0"/>
              <a:t>Gjerstad er største «hytteeierkommune».</a:t>
            </a:r>
          </a:p>
          <a:p>
            <a:endParaRPr lang="nb-NO" sz="2000" dirty="0"/>
          </a:p>
          <a:p>
            <a:r>
              <a:rPr lang="nb-NO" sz="2000" dirty="0"/>
              <a:t>Figur gir en oversikt på antall hytteeiere fordelt på kommuner.</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F64D38E7-2B38-C33E-F56C-ADFDE262CB33}"/>
              </a:ext>
            </a:extLst>
          </p:cNvPr>
          <p:cNvPicPr>
            <a:picLocks noChangeAspect="1"/>
          </p:cNvPicPr>
          <p:nvPr/>
        </p:nvPicPr>
        <p:blipFill>
          <a:blip r:embed="rId3"/>
          <a:stretch>
            <a:fillRect/>
          </a:stretch>
        </p:blipFill>
        <p:spPr>
          <a:xfrm>
            <a:off x="5930397" y="1143000"/>
            <a:ext cx="4381500" cy="4572000"/>
          </a:xfrm>
          <a:prstGeom prst="rect">
            <a:avLst/>
          </a:prstGeom>
        </p:spPr>
      </p:pic>
      <p:sp>
        <p:nvSpPr>
          <p:cNvPr id="4" name="TekstSylinder 3">
            <a:extLst>
              <a:ext uri="{FF2B5EF4-FFF2-40B4-BE49-F238E27FC236}">
                <a16:creationId xmlns:a16="http://schemas.microsoft.com/office/drawing/2014/main" id="{07DD0201-5F72-E185-864E-39BD8EB6B14A}"/>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84CB8-E3BC-4ED1-9892-48BFB2DA6766}">
  <ds:schemaRefs>
    <ds:schemaRef ds:uri="http://www.w3.org/XML/1998/namespace"/>
    <ds:schemaRef ds:uri="http://purl.org/dc/dcmitype/"/>
    <ds:schemaRef ds:uri="http://schemas.microsoft.com/office/2006/documentManagement/types"/>
    <ds:schemaRef ds:uri="b9237df9-74d4-4981-b925-a3afcda37962"/>
    <ds:schemaRef ds:uri="http://purl.org/dc/elements/1.1/"/>
    <ds:schemaRef ds:uri="http://schemas.microsoft.com/office/infopath/2007/PartnerControls"/>
    <ds:schemaRef ds:uri="http://schemas.openxmlformats.org/package/2006/metadata/core-properties"/>
    <ds:schemaRef ds:uri="http://purl.org/dc/terms/"/>
    <ds:schemaRef ds:uri="294d40f2-363f-4de8-8168-aab5e855b592"/>
    <ds:schemaRef ds:uri="http://schemas.microsoft.com/office/2006/metadata/properties"/>
  </ds:schemaRefs>
</ds:datastoreItem>
</file>

<file path=customXml/itemProps2.xml><?xml version="1.0" encoding="utf-8"?>
<ds:datastoreItem xmlns:ds="http://schemas.openxmlformats.org/officeDocument/2006/customXml" ds:itemID="{42DB715D-46E0-4FCD-A08B-035BEAB78A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Analyseavdelingen i prosesser</Template>
  <TotalTime>2167</TotalTime>
  <Words>2909</Words>
  <Application>Microsoft Office PowerPoint</Application>
  <PresentationFormat>Widescreen</PresentationFormat>
  <Paragraphs>401</Paragraphs>
  <Slides>23</Slides>
  <Notes>21</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Gjerstad</vt:lpstr>
      <vt:lpstr>Kjappe fakta om Gjerstad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 </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238</cp:revision>
  <dcterms:created xsi:type="dcterms:W3CDTF">2021-09-13T19:20:02Z</dcterms:created>
  <dcterms:modified xsi:type="dcterms:W3CDTF">2026-10-23T11:30:39Z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