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4.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5.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6.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7" r:id="rId10"/>
    <p:sldId id="272" r:id="rId11"/>
    <p:sldId id="284" r:id="rId12"/>
    <p:sldId id="263" r:id="rId13"/>
    <p:sldId id="279" r:id="rId14"/>
    <p:sldId id="1098" r:id="rId15"/>
    <p:sldId id="282" r:id="rId16"/>
    <p:sldId id="261" r:id="rId17"/>
    <p:sldId id="290" r:id="rId18"/>
    <p:sldId id="276" r:id="rId19"/>
    <p:sldId id="275" r:id="rId20"/>
    <p:sldId id="277" r:id="rId21"/>
    <p:sldId id="289"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576569-D1C6-4A1E-AB2E-3E684F4278BC}" v="2" dt="2026-10-23T10:44:04.18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87247" autoAdjust="0"/>
  </p:normalViewPr>
  <p:slideViewPr>
    <p:cSldViewPr snapToGrid="0">
      <p:cViewPr varScale="1">
        <p:scale>
          <a:sx n="96" d="100"/>
          <a:sy n="96" d="100"/>
        </p:scale>
        <p:origin x="1116" y="96"/>
      </p:cViewPr>
      <p:guideLst/>
    </p:cSldViewPr>
  </p:slideViewPr>
  <p:outlineViewPr>
    <p:cViewPr>
      <p:scale>
        <a:sx n="33" d="100"/>
        <a:sy n="33" d="100"/>
      </p:scale>
      <p:origin x="0" y="-174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0:44:50.239" v="902" actId="6549"/>
      <pc:docMkLst>
        <pc:docMk/>
      </pc:docMkLst>
      <pc:sldChg chg="addSp delSp modSp mod">
        <pc:chgData name="Michaelsen, Børje" userId="c36523e3-11ed-4011-9a41-1983019c0634" providerId="ADAL" clId="{83FF8062-202C-4766-8BEB-380B0CC5A041}" dt="2026-09-23T07:31:49.919" v="694"/>
        <pc:sldMkLst>
          <pc:docMk/>
          <pc:sldMk cId="3237931907" sldId="263"/>
        </pc:sldMkLst>
        <pc:graphicFrameChg chg="add mod">
          <ac:chgData name="Michaelsen, Børje" userId="c36523e3-11ed-4011-9a41-1983019c0634" providerId="ADAL" clId="{83FF8062-202C-4766-8BEB-380B0CC5A041}" dt="2026-09-23T07:31:13.228" v="689" actId="1076"/>
          <ac:graphicFrameMkLst>
            <pc:docMk/>
            <pc:sldMk cId="3237931907" sldId="263"/>
            <ac:graphicFrameMk id="3" creationId="{900796C7-9568-AA7D-48B1-D162673FAB3E}"/>
          </ac:graphicFrameMkLst>
        </pc:graphicFrameChg>
        <pc:graphicFrameChg chg="add mod">
          <ac:chgData name="Michaelsen, Børje" userId="c36523e3-11ed-4011-9a41-1983019c0634" providerId="ADAL" clId="{83FF8062-202C-4766-8BEB-380B0CC5A041}" dt="2026-09-23T07:31:39.429" v="693" actId="1076"/>
          <ac:graphicFrameMkLst>
            <pc:docMk/>
            <pc:sldMk cId="3237931907" sldId="263"/>
            <ac:graphicFrameMk id="5" creationId="{E5C71C2E-AF53-CAD5-0770-CF80592B48C1}"/>
          </ac:graphicFrameMkLst>
        </pc:graphicFrameChg>
        <pc:graphicFrameChg chg="mod">
          <ac:chgData name="Michaelsen, Børje" userId="c36523e3-11ed-4011-9a41-1983019c0634" providerId="ADAL" clId="{83FF8062-202C-4766-8BEB-380B0CC5A041}" dt="2026-09-23T07:31:49.919" v="694"/>
          <ac:graphicFrameMkLst>
            <pc:docMk/>
            <pc:sldMk cId="3237931907" sldId="263"/>
            <ac:graphicFrameMk id="8" creationId="{F6F281A9-175E-18BA-EEF6-2105724E34BB}"/>
          </ac:graphicFrameMkLst>
        </pc:graphicFrameChg>
      </pc:sldChg>
      <pc:sldChg chg="addSp delSp modSp mod">
        <pc:chgData name="Michaelsen, Børje" userId="c36523e3-11ed-4011-9a41-1983019c0634" providerId="ADAL" clId="{83FF8062-202C-4766-8BEB-380B0CC5A041}" dt="2026-10-07T07:41:28.583" v="802" actId="6549"/>
        <pc:sldMkLst>
          <pc:docMk/>
          <pc:sldMk cId="2044844844" sldId="273"/>
        </pc:sldMkLst>
        <pc:spChg chg="mod">
          <ac:chgData name="Michaelsen, Børje" userId="c36523e3-11ed-4011-9a41-1983019c0634" providerId="ADAL" clId="{83FF8062-202C-4766-8BEB-380B0CC5A041}" dt="2026-10-07T07:41:28.583" v="802"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7:39:54.117" v="709" actId="14100"/>
          <ac:picMkLst>
            <pc:docMk/>
            <pc:sldMk cId="2044844844" sldId="273"/>
            <ac:picMk id="7" creationId="{8F1D6B18-033D-1A7F-6749-E319F18D7668}"/>
          </ac:picMkLst>
        </pc:picChg>
      </pc:sldChg>
      <pc:sldChg chg="addSp delSp modSp mod">
        <pc:chgData name="Michaelsen, Børje" userId="c36523e3-11ed-4011-9a41-1983019c0634" providerId="ADAL" clId="{83FF8062-202C-4766-8BEB-380B0CC5A041}" dt="2026-09-23T07:26:24.537" v="685" actId="14100"/>
        <pc:sldMkLst>
          <pc:docMk/>
          <pc:sldMk cId="662108869" sldId="279"/>
        </pc:sldMkLst>
        <pc:spChg chg="mod">
          <ac:chgData name="Michaelsen, Børje" userId="c36523e3-11ed-4011-9a41-1983019c0634" providerId="ADAL" clId="{83FF8062-202C-4766-8BEB-380B0CC5A041}" dt="2026-09-23T07:24:14.948" v="675" actId="20577"/>
          <ac:spMkLst>
            <pc:docMk/>
            <pc:sldMk cId="662108869" sldId="279"/>
            <ac:spMk id="2" creationId="{00000000-0000-0000-0000-000000000000}"/>
          </ac:spMkLst>
        </pc:spChg>
        <pc:graphicFrameChg chg="add mod">
          <ac:chgData name="Michaelsen, Børje" userId="c36523e3-11ed-4011-9a41-1983019c0634" providerId="ADAL" clId="{83FF8062-202C-4766-8BEB-380B0CC5A041}" dt="2026-09-23T07:24:57.030" v="679" actId="14100"/>
          <ac:graphicFrameMkLst>
            <pc:docMk/>
            <pc:sldMk cId="662108869" sldId="279"/>
            <ac:graphicFrameMk id="3" creationId="{54099CEB-1703-8B3F-4851-D73D649045F6}"/>
          </ac:graphicFrameMkLst>
        </pc:graphicFrameChg>
        <pc:graphicFrameChg chg="add mod">
          <ac:chgData name="Michaelsen, Børje" userId="c36523e3-11ed-4011-9a41-1983019c0634" providerId="ADAL" clId="{83FF8062-202C-4766-8BEB-380B0CC5A041}" dt="2026-09-23T07:26:24.537" v="685" actId="14100"/>
          <ac:graphicFrameMkLst>
            <pc:docMk/>
            <pc:sldMk cId="662108869" sldId="279"/>
            <ac:graphicFrameMk id="6" creationId="{24E4A504-A222-3225-2904-7772932E33DE}"/>
          </ac:graphicFrameMkLst>
        </pc:graphicFrameChg>
      </pc:sldChg>
      <pc:sldChg chg="modSp mod">
        <pc:chgData name="Michaelsen, Børje" userId="c36523e3-11ed-4011-9a41-1983019c0634" providerId="ADAL" clId="{83FF8062-202C-4766-8BEB-380B0CC5A041}" dt="2026-09-25T08:52:42.643" v="704" actId="20577"/>
        <pc:sldMkLst>
          <pc:docMk/>
          <pc:sldMk cId="1751997248" sldId="284"/>
        </pc:sldMkLst>
        <pc:spChg chg="mod">
          <ac:chgData name="Michaelsen, Børje" userId="c36523e3-11ed-4011-9a41-1983019c0634" providerId="ADAL" clId="{83FF8062-202C-4766-8BEB-380B0CC5A041}" dt="2026-09-25T08:52:42.643" v="704"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5T08:02:31.054" v="696" actId="20577"/>
          <ac:spMkLst>
            <pc:docMk/>
            <pc:sldMk cId="1751997248" sldId="284"/>
            <ac:spMk id="29" creationId="{00000000-0000-0000-0000-000000000000}"/>
          </ac:spMkLst>
        </pc:spChg>
        <pc:graphicFrameChg chg="mod modGraphic">
          <ac:chgData name="Michaelsen, Børje" userId="c36523e3-11ed-4011-9a41-1983019c0634" providerId="ADAL" clId="{83FF8062-202C-4766-8BEB-380B0CC5A041}" dt="2026-09-25T08:52:01.454" v="699" actId="20577"/>
          <ac:graphicFrameMkLst>
            <pc:docMk/>
            <pc:sldMk cId="1751997248" sldId="284"/>
            <ac:graphicFrameMk id="40" creationId="{CABA5E4D-A2B9-5C2A-34C3-5B5D164D4605}"/>
          </ac:graphicFrameMkLst>
        </pc:graphicFrameChg>
        <pc:graphicFrameChg chg="mod modGraphic">
          <ac:chgData name="Michaelsen, Børje" userId="c36523e3-11ed-4011-9a41-1983019c0634" providerId="ADAL" clId="{83FF8062-202C-4766-8BEB-380B0CC5A041}" dt="2026-09-25T08:52:03.700" v="700" actId="20577"/>
          <ac:graphicFrameMkLst>
            <pc:docMk/>
            <pc:sldMk cId="1751997248" sldId="284"/>
            <ac:graphicFrameMk id="41" creationId="{55AF77A1-ABFE-8D0A-D360-6B4C39F6D798}"/>
          </ac:graphicFrameMkLst>
        </pc:graphicFrameChg>
      </pc:sldChg>
      <pc:sldChg chg="addSp delSp mod">
        <pc:chgData name="Michaelsen, Børje" userId="c36523e3-11ed-4011-9a41-1983019c0634" providerId="ADAL" clId="{83FF8062-202C-4766-8BEB-380B0CC5A041}" dt="2026-10-12T11:18:18.128" v="834" actId="22"/>
        <pc:sldMkLst>
          <pc:docMk/>
          <pc:sldMk cId="2154520298" sldId="287"/>
        </pc:sldMkLst>
        <pc:spChg chg="add">
          <ac:chgData name="Michaelsen, Børje" userId="c36523e3-11ed-4011-9a41-1983019c0634" providerId="ADAL" clId="{83FF8062-202C-4766-8BEB-380B0CC5A041}" dt="2026-10-12T11:18:18.128" v="834" actId="22"/>
          <ac:spMkLst>
            <pc:docMk/>
            <pc:sldMk cId="2154520298" sldId="287"/>
            <ac:spMk id="4" creationId="{E1748788-0573-B4DD-9FEA-58E474F10A9F}"/>
          </ac:spMkLst>
        </pc:spChg>
      </pc:sldChg>
      <pc:sldChg chg="addSp delSp modSp mod">
        <pc:chgData name="Michaelsen, Børje" userId="c36523e3-11ed-4011-9a41-1983019c0634" providerId="ADAL" clId="{83FF8062-202C-4766-8BEB-380B0CC5A041}" dt="2026-10-23T10:41:47.348" v="836" actId="22"/>
        <pc:sldMkLst>
          <pc:docMk/>
          <pc:sldMk cId="990372706" sldId="289"/>
        </pc:sldMkLst>
        <pc:spChg chg="add">
          <ac:chgData name="Michaelsen, Børje" userId="c36523e3-11ed-4011-9a41-1983019c0634" providerId="ADAL" clId="{83FF8062-202C-4766-8BEB-380B0CC5A041}" dt="2026-10-23T10:41:47.348" v="836" actId="22"/>
          <ac:spMkLst>
            <pc:docMk/>
            <pc:sldMk cId="990372706" sldId="289"/>
            <ac:spMk id="5" creationId="{88942983-887F-627A-567A-EEDBB55E7CE0}"/>
          </ac:spMkLst>
        </pc:spChg>
        <pc:spChg chg="del">
          <ac:chgData name="Michaelsen, Børje" userId="c36523e3-11ed-4011-9a41-1983019c0634" providerId="ADAL" clId="{83FF8062-202C-4766-8BEB-380B0CC5A041}" dt="2026-10-23T10:41:46.505" v="835" actId="478"/>
          <ac:spMkLst>
            <pc:docMk/>
            <pc:sldMk cId="990372706" sldId="289"/>
            <ac:spMk id="6" creationId="{6458602F-7A9B-4A62-EA82-FDE0413B1B4C}"/>
          </ac:spMkLst>
        </pc:spChg>
      </pc:sldChg>
      <pc:sldChg chg="addSp delSp modSp mod">
        <pc:chgData name="Michaelsen, Børje" userId="c36523e3-11ed-4011-9a41-1983019c0634" providerId="ADAL" clId="{83FF8062-202C-4766-8BEB-380B0CC5A041}" dt="2026-10-12T10:57:10.934" v="832" actId="20577"/>
        <pc:sldMkLst>
          <pc:docMk/>
          <pc:sldMk cId="1557024307" sldId="290"/>
        </pc:sldMkLst>
        <pc:spChg chg="mod">
          <ac:chgData name="Michaelsen, Børje" userId="c36523e3-11ed-4011-9a41-1983019c0634" providerId="ADAL" clId="{83FF8062-202C-4766-8BEB-380B0CC5A041}" dt="2026-10-12T10:57:10.934" v="832"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10:56:05.587" v="817"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10:56:54.660" v="828" actId="207"/>
          <ac:graphicFrameMkLst>
            <pc:docMk/>
            <pc:sldMk cId="1557024307" sldId="290"/>
            <ac:graphicFrameMk id="4" creationId="{FBB011A6-7FD3-43A1-AC1E-7AD921DD006D}"/>
          </ac:graphicFrameMkLst>
        </pc:graphicFrameChg>
      </pc:sldChg>
      <pc:sldChg chg="addSp delSp modSp mod modNotesTx">
        <pc:chgData name="Michaelsen, Børje" userId="c36523e3-11ed-4011-9a41-1983019c0634" providerId="ADAL" clId="{83FF8062-202C-4766-8BEB-380B0CC5A041}" dt="2026-10-23T10:44:50.239" v="902" actId="6549"/>
        <pc:sldMkLst>
          <pc:docMk/>
          <pc:sldMk cId="2611775227" sldId="1095"/>
        </pc:sldMkLst>
        <pc:spChg chg="del">
          <ac:chgData name="Michaelsen, Børje" userId="c36523e3-11ed-4011-9a41-1983019c0634" providerId="ADAL" clId="{83FF8062-202C-4766-8BEB-380B0CC5A041}" dt="2026-10-23T10:43:51.884" v="867"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0:43:54.259" v="868" actId="478"/>
          <ac:spMkLst>
            <pc:docMk/>
            <pc:sldMk cId="2611775227" sldId="1095"/>
            <ac:spMk id="5" creationId="{18A9829A-358D-6B2A-1609-D9F6D279B8EE}"/>
          </ac:spMkLst>
        </pc:spChg>
        <pc:spChg chg="add mod">
          <ac:chgData name="Michaelsen, Børje" userId="c36523e3-11ed-4011-9a41-1983019c0634" providerId="ADAL" clId="{83FF8062-202C-4766-8BEB-380B0CC5A041}" dt="2026-10-23T10:44:50.239" v="902" actId="6549"/>
          <ac:spMkLst>
            <pc:docMk/>
            <pc:sldMk cId="2611775227" sldId="1095"/>
            <ac:spMk id="7" creationId="{BAAEB59B-47B9-AC33-C552-7558AAA7C161}"/>
          </ac:spMkLst>
        </pc:spChg>
        <pc:picChg chg="del">
          <ac:chgData name="Michaelsen, Børje" userId="c36523e3-11ed-4011-9a41-1983019c0634" providerId="ADAL" clId="{83FF8062-202C-4766-8BEB-380B0CC5A041}" dt="2026-10-23T10:43:54.890" v="869" actId="478"/>
          <ac:picMkLst>
            <pc:docMk/>
            <pc:sldMk cId="2611775227" sldId="1095"/>
            <ac:picMk id="6" creationId="{CE0E8735-0EB1-DD2C-ABC6-B3255FFD774B}"/>
          </ac:picMkLst>
        </pc:picChg>
        <pc:picChg chg="add mod">
          <ac:chgData name="Michaelsen, Børje" userId="c36523e3-11ed-4011-9a41-1983019c0634" providerId="ADAL" clId="{83FF8062-202C-4766-8BEB-380B0CC5A041}" dt="2026-10-23T10:44:41.739" v="890" actId="1035"/>
          <ac:picMkLst>
            <pc:docMk/>
            <pc:sldMk cId="2611775227" sldId="1095"/>
            <ac:picMk id="9" creationId="{B84E7EB4-0267-B630-7568-F09A4AB6F502}"/>
          </ac:picMkLst>
        </pc:picChg>
      </pc:sldChg>
      <pc:sldChg chg="addSp delSp modSp mod">
        <pc:chgData name="Michaelsen, Børje" userId="c36523e3-11ed-4011-9a41-1983019c0634" providerId="ADAL" clId="{83FF8062-202C-4766-8BEB-380B0CC5A041}" dt="2026-10-23T10:43:40.659" v="864" actId="20577"/>
        <pc:sldMkLst>
          <pc:docMk/>
          <pc:sldMk cId="2256265019" sldId="1096"/>
        </pc:sldMkLst>
        <pc:spChg chg="mod">
          <ac:chgData name="Michaelsen, Børje" userId="c36523e3-11ed-4011-9a41-1983019c0634" providerId="ADAL" clId="{83FF8062-202C-4766-8BEB-380B0CC5A041}" dt="2026-10-23T10:42:27.995" v="855" actId="20577"/>
          <ac:spMkLst>
            <pc:docMk/>
            <pc:sldMk cId="2256265019" sldId="1096"/>
            <ac:spMk id="7" creationId="{00000000-0000-0000-0000-000000000000}"/>
          </ac:spMkLst>
        </pc:spChg>
        <pc:spChg chg="mod">
          <ac:chgData name="Michaelsen, Børje" userId="c36523e3-11ed-4011-9a41-1983019c0634" providerId="ADAL" clId="{83FF8062-202C-4766-8BEB-380B0CC5A041}" dt="2026-10-23T10:43:40.659" v="864" actId="20577"/>
          <ac:spMkLst>
            <pc:docMk/>
            <pc:sldMk cId="2256265019" sldId="1096"/>
            <ac:spMk id="16" creationId="{01B63842-A613-4DE2-23CF-65894B874DE1}"/>
          </ac:spMkLst>
        </pc:spChg>
        <pc:graphicFrameChg chg="del">
          <ac:chgData name="Michaelsen, Børje" userId="c36523e3-11ed-4011-9a41-1983019c0634" providerId="ADAL" clId="{83FF8062-202C-4766-8BEB-380B0CC5A041}" dt="2026-10-23T10:41:54.957" v="838" actId="478"/>
          <ac:graphicFrameMkLst>
            <pc:docMk/>
            <pc:sldMk cId="2256265019" sldId="1096"/>
            <ac:graphicFrameMk id="12" creationId="{02F3DED4-52B2-ED4A-F002-268A294A1591}"/>
          </ac:graphicFrameMkLst>
        </pc:graphicFrameChg>
        <pc:picChg chg="add">
          <ac:chgData name="Michaelsen, Børje" userId="c36523e3-11ed-4011-9a41-1983019c0634" providerId="ADAL" clId="{83FF8062-202C-4766-8BEB-380B0CC5A041}" dt="2026-10-23T10:42:34.307" v="856" actId="22"/>
          <ac:picMkLst>
            <pc:docMk/>
            <pc:sldMk cId="2256265019" sldId="1096"/>
            <ac:picMk id="4" creationId="{EB576024-8E5B-AFE1-11D1-D07C3F44B95D}"/>
          </ac:picMkLst>
        </pc:picChg>
        <pc:picChg chg="del">
          <ac:chgData name="Michaelsen, Børje" userId="c36523e3-11ed-4011-9a41-1983019c0634" providerId="ADAL" clId="{83FF8062-202C-4766-8BEB-380B0CC5A041}" dt="2026-10-23T10:41:53.657" v="837" actId="478"/>
          <ac:picMkLst>
            <pc:docMk/>
            <pc:sldMk cId="2256265019" sldId="1096"/>
            <ac:picMk id="5" creationId="{4BB6B0BD-ED3E-6CB3-9A46-A874861EB521}"/>
          </ac:picMkLst>
        </pc:picChg>
        <pc:picChg chg="add mod">
          <ac:chgData name="Michaelsen, Børje" userId="c36523e3-11ed-4011-9a41-1983019c0634" providerId="ADAL" clId="{83FF8062-202C-4766-8BEB-380B0CC5A041}" dt="2026-10-23T10:42:58.033" v="858" actId="1076"/>
          <ac:picMkLst>
            <pc:docMk/>
            <pc:sldMk cId="2256265019" sldId="1096"/>
            <ac:picMk id="8" creationId="{8E7C63C3-2D96-57E0-F129-D3DBDCD1A2B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30"/>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Lyngdal</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70</c:v>
                </c:pt>
                <c:pt idx="1">
                  <c:v>57</c:v>
                </c:pt>
                <c:pt idx="2">
                  <c:v>54</c:v>
                </c:pt>
                <c:pt idx="3">
                  <c:v>33</c:v>
                </c:pt>
                <c:pt idx="4">
                  <c:v>50</c:v>
                </c:pt>
                <c:pt idx="5">
                  <c:v>27</c:v>
                </c:pt>
                <c:pt idx="6">
                  <c:v>32</c:v>
                </c:pt>
                <c:pt idx="7">
                  <c:v>23</c:v>
                </c:pt>
                <c:pt idx="8">
                  <c:v>-1</c:v>
                </c:pt>
                <c:pt idx="9">
                  <c:v>6</c:v>
                </c:pt>
                <c:pt idx="10">
                  <c:v>-2</c:v>
                </c:pt>
                <c:pt idx="11">
                  <c:v>13</c:v>
                </c:pt>
                <c:pt idx="12">
                  <c:v>21</c:v>
                </c:pt>
                <c:pt idx="13">
                  <c:v>21</c:v>
                </c:pt>
                <c:pt idx="14">
                  <c:v>19</c:v>
                </c:pt>
                <c:pt idx="15">
                  <c:v>20</c:v>
                </c:pt>
              </c:numCache>
            </c:numRef>
          </c:val>
          <c:smooth val="1"/>
          <c:extLst>
            <c:ext xmlns:c16="http://schemas.microsoft.com/office/drawing/2014/chart" uri="{C3380CC4-5D6E-409C-BE32-E72D297353CC}">
              <c16:uniqueId val="{00000000-7A6A-4477-8480-4A3664AB4F79}"/>
            </c:ext>
          </c:extLst>
        </c:ser>
        <c:ser>
          <c:idx val="1"/>
          <c:order val="1"/>
          <c:tx>
            <c:strRef>
              <c:f>'Pivot kommuner'!$C$1:$C$3</c:f>
              <c:strCache>
                <c:ptCount val="1"/>
                <c:pt idx="0">
                  <c:v>Netto innlands - Lyngdal</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-61</c:v>
                </c:pt>
                <c:pt idx="1">
                  <c:v>-120</c:v>
                </c:pt>
                <c:pt idx="2">
                  <c:v>-128</c:v>
                </c:pt>
                <c:pt idx="3">
                  <c:v>-79</c:v>
                </c:pt>
                <c:pt idx="4">
                  <c:v>-97</c:v>
                </c:pt>
                <c:pt idx="5">
                  <c:v>49</c:v>
                </c:pt>
                <c:pt idx="6">
                  <c:v>-42</c:v>
                </c:pt>
                <c:pt idx="7">
                  <c:v>-57</c:v>
                </c:pt>
                <c:pt idx="8">
                  <c:v>-172</c:v>
                </c:pt>
                <c:pt idx="9">
                  <c:v>-156</c:v>
                </c:pt>
                <c:pt idx="10">
                  <c:v>-94</c:v>
                </c:pt>
                <c:pt idx="11">
                  <c:v>-96</c:v>
                </c:pt>
                <c:pt idx="12">
                  <c:v>-141</c:v>
                </c:pt>
                <c:pt idx="13">
                  <c:v>-127</c:v>
                </c:pt>
                <c:pt idx="14">
                  <c:v>-113</c:v>
                </c:pt>
                <c:pt idx="15">
                  <c:v>-100</c:v>
                </c:pt>
              </c:numCache>
            </c:numRef>
          </c:val>
          <c:smooth val="1"/>
          <c:extLst>
            <c:ext xmlns:c16="http://schemas.microsoft.com/office/drawing/2014/chart" uri="{C3380CC4-5D6E-409C-BE32-E72D297353CC}">
              <c16:uniqueId val="{00000001-7A6A-4477-8480-4A3664AB4F79}"/>
            </c:ext>
          </c:extLst>
        </c:ser>
        <c:ser>
          <c:idx val="2"/>
          <c:order val="2"/>
          <c:tx>
            <c:strRef>
              <c:f>'Pivot kommuner'!$D$1:$D$3</c:f>
              <c:strCache>
                <c:ptCount val="1"/>
                <c:pt idx="0">
                  <c:v>Netto innvandring - Lyngdal</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156</c:v>
                </c:pt>
                <c:pt idx="1">
                  <c:v>169</c:v>
                </c:pt>
                <c:pt idx="2">
                  <c:v>78</c:v>
                </c:pt>
                <c:pt idx="3">
                  <c:v>78</c:v>
                </c:pt>
                <c:pt idx="4">
                  <c:v>23</c:v>
                </c:pt>
                <c:pt idx="5">
                  <c:v>28</c:v>
                </c:pt>
                <c:pt idx="6">
                  <c:v>23</c:v>
                </c:pt>
                <c:pt idx="7">
                  <c:v>43</c:v>
                </c:pt>
                <c:pt idx="8">
                  <c:v>197</c:v>
                </c:pt>
                <c:pt idx="9">
                  <c:v>169</c:v>
                </c:pt>
                <c:pt idx="10">
                  <c:v>31</c:v>
                </c:pt>
                <c:pt idx="11">
                  <c:v>91</c:v>
                </c:pt>
                <c:pt idx="12">
                  <c:v>145</c:v>
                </c:pt>
                <c:pt idx="13">
                  <c:v>129</c:v>
                </c:pt>
                <c:pt idx="14">
                  <c:v>115</c:v>
                </c:pt>
                <c:pt idx="15">
                  <c:v>100</c:v>
                </c:pt>
              </c:numCache>
            </c:numRef>
          </c:val>
          <c:smooth val="1"/>
          <c:extLst>
            <c:ext xmlns:c16="http://schemas.microsoft.com/office/drawing/2014/chart" uri="{C3380CC4-5D6E-409C-BE32-E72D297353CC}">
              <c16:uniqueId val="{00000002-7A6A-4477-8480-4A3664AB4F79}"/>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Lyngdal</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10085</c:v>
                </c:pt>
                <c:pt idx="1">
                  <c:v>10247</c:v>
                </c:pt>
                <c:pt idx="2">
                  <c:v>10353</c:v>
                </c:pt>
                <c:pt idx="3">
                  <c:v>10357</c:v>
                </c:pt>
                <c:pt idx="4">
                  <c:v>10389</c:v>
                </c:pt>
                <c:pt idx="5">
                  <c:v>10365</c:v>
                </c:pt>
                <c:pt idx="6">
                  <c:v>10464</c:v>
                </c:pt>
                <c:pt idx="7">
                  <c:v>10480</c:v>
                </c:pt>
                <c:pt idx="8">
                  <c:v>10751</c:v>
                </c:pt>
                <c:pt idx="9">
                  <c:v>10835</c:v>
                </c:pt>
                <c:pt idx="10">
                  <c:v>10869</c:v>
                </c:pt>
                <c:pt idx="11">
                  <c:v>10922</c:v>
                </c:pt>
                <c:pt idx="12">
                  <c:v>10950</c:v>
                </c:pt>
                <c:pt idx="13">
                  <c:v>10975</c:v>
                </c:pt>
                <c:pt idx="14">
                  <c:v>10998</c:v>
                </c:pt>
                <c:pt idx="15">
                  <c:v>11019</c:v>
                </c:pt>
              </c:numCache>
            </c:numRef>
          </c:val>
          <c:smooth val="0"/>
          <c:extLst>
            <c:ext xmlns:c16="http://schemas.microsoft.com/office/drawing/2014/chart" uri="{C3380CC4-5D6E-409C-BE32-E72D297353CC}">
              <c16:uniqueId val="{00000003-7A6A-4477-8480-4A3664AB4F79}"/>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28</c:v>
                </c:pt>
                <c:pt idx="1">
                  <c:v>42</c:v>
                </c:pt>
                <c:pt idx="2">
                  <c:v>17</c:v>
                </c:pt>
                <c:pt idx="3">
                  <c:v>25</c:v>
                </c:pt>
                <c:pt idx="4">
                  <c:v>15</c:v>
                </c:pt>
                <c:pt idx="5">
                  <c:v>23</c:v>
                </c:pt>
              </c:numCache>
            </c:numRef>
          </c:val>
          <c:extLst>
            <c:ext xmlns:c16="http://schemas.microsoft.com/office/drawing/2014/chart" uri="{C3380CC4-5D6E-409C-BE32-E72D297353CC}">
              <c16:uniqueId val="{00000000-3B33-4074-AB57-8814308DD40F}"/>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10</c:v>
                </c:pt>
                <c:pt idx="1">
                  <c:v>4</c:v>
                </c:pt>
                <c:pt idx="2">
                  <c:v>21</c:v>
                </c:pt>
                <c:pt idx="3">
                  <c:v>29</c:v>
                </c:pt>
                <c:pt idx="4">
                  <c:v>12</c:v>
                </c:pt>
                <c:pt idx="5">
                  <c:v>10</c:v>
                </c:pt>
              </c:numCache>
            </c:numRef>
          </c:val>
          <c:extLst>
            <c:ext xmlns:c16="http://schemas.microsoft.com/office/drawing/2014/chart" uri="{C3380CC4-5D6E-409C-BE32-E72D297353CC}">
              <c16:uniqueId val="{00000001-3B33-4074-AB57-8814308DD40F}"/>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3B33-4074-AB57-8814308DD40F}"/>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33-4074-AB57-8814308DD40F}"/>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33-4074-AB57-8814308DD40F}"/>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33-4074-AB57-8814308DD40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27</c:v>
                </c:pt>
                <c:pt idx="1">
                  <c:v>1</c:v>
                </c:pt>
                <c:pt idx="2">
                  <c:v>89</c:v>
                </c:pt>
                <c:pt idx="3">
                  <c:v>2</c:v>
                </c:pt>
                <c:pt idx="4">
                  <c:v>0</c:v>
                </c:pt>
                <c:pt idx="5">
                  <c:v>6</c:v>
                </c:pt>
              </c:numCache>
            </c:numRef>
          </c:val>
          <c:extLst>
            <c:ext xmlns:c16="http://schemas.microsoft.com/office/drawing/2014/chart" uri="{C3380CC4-5D6E-409C-BE32-E72D297353CC}">
              <c16:uniqueId val="{00000005-3B33-4074-AB57-8814308DD40F}"/>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60"/>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Lyngdal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8</c:v>
                </c:pt>
                <c:pt idx="1">
                  <c:v>5</c:v>
                </c:pt>
                <c:pt idx="2">
                  <c:v>2</c:v>
                </c:pt>
                <c:pt idx="3">
                  <c:v>69</c:v>
                </c:pt>
                <c:pt idx="4">
                  <c:v>10</c:v>
                </c:pt>
                <c:pt idx="5">
                  <c:v>6</c:v>
                </c:pt>
              </c:numCache>
            </c:numRef>
          </c:val>
          <c:extLst>
            <c:ext xmlns:c16="http://schemas.microsoft.com/office/drawing/2014/chart" uri="{C3380CC4-5D6E-409C-BE32-E72D297353CC}">
              <c16:uniqueId val="{00000000-1088-4A64-99B2-85A960B7A444}"/>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1088-4A64-99B2-85A960B7A444}"/>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4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108</c:v>
                </c:pt>
                <c:pt idx="1">
                  <c:v>112</c:v>
                </c:pt>
                <c:pt idx="2">
                  <c:v>109</c:v>
                </c:pt>
                <c:pt idx="3">
                  <c:v>118</c:v>
                </c:pt>
                <c:pt idx="4">
                  <c:v>111</c:v>
                </c:pt>
                <c:pt idx="5">
                  <c:v>115</c:v>
                </c:pt>
              </c:numCache>
            </c:numRef>
          </c:val>
          <c:extLst>
            <c:ext xmlns:c16="http://schemas.microsoft.com/office/drawing/2014/chart" uri="{C3380CC4-5D6E-409C-BE32-E72D297353CC}">
              <c16:uniqueId val="{00000000-6428-454B-8BA0-ECC74296AA44}"/>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1141</c:v>
                </c:pt>
                <c:pt idx="1">
                  <c:v>1132</c:v>
                </c:pt>
                <c:pt idx="2">
                  <c:v>1147</c:v>
                </c:pt>
                <c:pt idx="3">
                  <c:v>1178</c:v>
                </c:pt>
                <c:pt idx="4">
                  <c:v>1217</c:v>
                </c:pt>
                <c:pt idx="5">
                  <c:v>1255</c:v>
                </c:pt>
              </c:numCache>
            </c:numRef>
          </c:val>
          <c:extLst>
            <c:ext xmlns:c16="http://schemas.microsoft.com/office/drawing/2014/chart" uri="{C3380CC4-5D6E-409C-BE32-E72D297353CC}">
              <c16:uniqueId val="{00000001-6428-454B-8BA0-ECC74296AA44}"/>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97</c:v>
                </c:pt>
                <c:pt idx="1">
                  <c:v>87</c:v>
                </c:pt>
                <c:pt idx="2">
                  <c:v>86</c:v>
                </c:pt>
                <c:pt idx="3">
                  <c:v>103</c:v>
                </c:pt>
                <c:pt idx="4">
                  <c:v>79</c:v>
                </c:pt>
                <c:pt idx="5">
                  <c:v>80</c:v>
                </c:pt>
              </c:numCache>
            </c:numRef>
          </c:val>
          <c:extLst>
            <c:ext xmlns:c16="http://schemas.microsoft.com/office/drawing/2014/chart" uri="{C3380CC4-5D6E-409C-BE32-E72D297353CC}">
              <c16:uniqueId val="{00000002-6428-454B-8BA0-ECC74296AA44}"/>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3358</c:v>
                </c:pt>
                <c:pt idx="1">
                  <c:v>3384</c:v>
                </c:pt>
                <c:pt idx="2">
                  <c:v>3372</c:v>
                </c:pt>
                <c:pt idx="3">
                  <c:v>3360</c:v>
                </c:pt>
                <c:pt idx="4">
                  <c:v>3400</c:v>
                </c:pt>
                <c:pt idx="5">
                  <c:v>3395</c:v>
                </c:pt>
              </c:numCache>
            </c:numRef>
          </c:val>
          <c:extLst>
            <c:ext xmlns:c16="http://schemas.microsoft.com/office/drawing/2014/chart" uri="{C3380CC4-5D6E-409C-BE32-E72D297353CC}">
              <c16:uniqueId val="{00000003-6428-454B-8BA0-ECC74296AA44}"/>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6428-454B-8BA0-ECC74296AA44}"/>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6428-454B-8BA0-ECC74296AA44}"/>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6428-454B-8BA0-ECC74296AA44}"/>
              </c:ext>
            </c:extLst>
          </c:dPt>
          <c:dPt>
            <c:idx val="3"/>
            <c:invertIfNegative val="0"/>
            <c:bubble3D val="0"/>
            <c:extLst>
              <c:ext xmlns:c16="http://schemas.microsoft.com/office/drawing/2014/chart" uri="{C3380CC4-5D6E-409C-BE32-E72D297353CC}">
                <c16:uniqueId val="{0000000A-6428-454B-8BA0-ECC74296AA44}"/>
              </c:ext>
            </c:extLst>
          </c:dPt>
          <c:dPt>
            <c:idx val="4"/>
            <c:invertIfNegative val="0"/>
            <c:bubble3D val="0"/>
            <c:extLst>
              <c:ext xmlns:c16="http://schemas.microsoft.com/office/drawing/2014/chart" uri="{C3380CC4-5D6E-409C-BE32-E72D297353CC}">
                <c16:uniqueId val="{0000000B-6428-454B-8BA0-ECC74296AA44}"/>
              </c:ext>
            </c:extLst>
          </c:dPt>
          <c:dPt>
            <c:idx val="5"/>
            <c:invertIfNegative val="0"/>
            <c:bubble3D val="0"/>
            <c:extLst>
              <c:ext xmlns:c16="http://schemas.microsoft.com/office/drawing/2014/chart" uri="{C3380CC4-5D6E-409C-BE32-E72D297353CC}">
                <c16:uniqueId val="{0000000C-6428-454B-8BA0-ECC74296AA44}"/>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428-454B-8BA0-ECC74296AA44}"/>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28-454B-8BA0-ECC74296AA44}"/>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28-454B-8BA0-ECC74296AA4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133</c:v>
                </c:pt>
                <c:pt idx="1">
                  <c:v>127</c:v>
                </c:pt>
                <c:pt idx="2">
                  <c:v>124</c:v>
                </c:pt>
                <c:pt idx="3">
                  <c:v>118</c:v>
                </c:pt>
                <c:pt idx="4">
                  <c:v>136</c:v>
                </c:pt>
                <c:pt idx="5">
                  <c:v>128</c:v>
                </c:pt>
              </c:numCache>
            </c:numRef>
          </c:val>
          <c:extLst>
            <c:ext xmlns:c16="http://schemas.microsoft.com/office/drawing/2014/chart" uri="{C3380CC4-5D6E-409C-BE32-E72D297353CC}">
              <c16:uniqueId val="{0000000D-6428-454B-8BA0-ECC74296AA44}"/>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5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AF45-475C-9F21-9EE6BB3A49C3}"/>
              </c:ext>
            </c:extLst>
          </c:dPt>
          <c:dPt>
            <c:idx val="1"/>
            <c:bubble3D val="0"/>
            <c:spPr>
              <a:solidFill>
                <a:schemeClr val="accent2"/>
              </a:solidFill>
              <a:ln>
                <a:noFill/>
              </a:ln>
              <a:effectLst/>
            </c:spPr>
            <c:extLst>
              <c:ext xmlns:c16="http://schemas.microsoft.com/office/drawing/2014/chart" uri="{C3380CC4-5D6E-409C-BE32-E72D297353CC}">
                <c16:uniqueId val="{00000003-AF45-475C-9F21-9EE6BB3A49C3}"/>
              </c:ext>
            </c:extLst>
          </c:dPt>
          <c:dPt>
            <c:idx val="2"/>
            <c:bubble3D val="0"/>
            <c:spPr>
              <a:solidFill>
                <a:schemeClr val="accent3"/>
              </a:solidFill>
              <a:ln>
                <a:noFill/>
              </a:ln>
              <a:effectLst/>
            </c:spPr>
            <c:extLst>
              <c:ext xmlns:c16="http://schemas.microsoft.com/office/drawing/2014/chart" uri="{C3380CC4-5D6E-409C-BE32-E72D297353CC}">
                <c16:uniqueId val="{00000005-AF45-475C-9F21-9EE6BB3A49C3}"/>
              </c:ext>
            </c:extLst>
          </c:dPt>
          <c:dPt>
            <c:idx val="3"/>
            <c:bubble3D val="0"/>
            <c:spPr>
              <a:solidFill>
                <a:schemeClr val="accent4"/>
              </a:solidFill>
              <a:ln>
                <a:noFill/>
              </a:ln>
              <a:effectLst/>
            </c:spPr>
            <c:extLst>
              <c:ext xmlns:c16="http://schemas.microsoft.com/office/drawing/2014/chart" uri="{C3380CC4-5D6E-409C-BE32-E72D297353CC}">
                <c16:uniqueId val="{00000007-AF45-475C-9F21-9EE6BB3A49C3}"/>
              </c:ext>
            </c:extLst>
          </c:dPt>
          <c:dPt>
            <c:idx val="4"/>
            <c:bubble3D val="0"/>
            <c:spPr>
              <a:solidFill>
                <a:schemeClr val="accent5"/>
              </a:solidFill>
              <a:ln>
                <a:noFill/>
              </a:ln>
              <a:effectLst/>
            </c:spPr>
            <c:extLst>
              <c:ext xmlns:c16="http://schemas.microsoft.com/office/drawing/2014/chart" uri="{C3380CC4-5D6E-409C-BE32-E72D297353CC}">
                <c16:uniqueId val="{00000009-AF45-475C-9F21-9EE6BB3A49C3}"/>
              </c:ext>
            </c:extLst>
          </c:dPt>
          <c:dLbls>
            <c:dLbl>
              <c:idx val="2"/>
              <c:layout>
                <c:manualLayout>
                  <c:x val="-4.9246143084106337E-3"/>
                  <c:y val="0.17019081705695879"/>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F45-475C-9F21-9EE6BB3A49C3}"/>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115</c:v>
                </c:pt>
                <c:pt idx="1">
                  <c:v>1255</c:v>
                </c:pt>
                <c:pt idx="2">
                  <c:v>80</c:v>
                </c:pt>
                <c:pt idx="3">
                  <c:v>3395</c:v>
                </c:pt>
                <c:pt idx="4">
                  <c:v>128</c:v>
                </c:pt>
              </c:numCache>
            </c:numRef>
          </c:val>
          <c:extLst>
            <c:ext xmlns:c16="http://schemas.microsoft.com/office/drawing/2014/chart" uri="{C3380CC4-5D6E-409C-BE32-E72D297353CC}">
              <c16:uniqueId val="{0000000A-AF45-475C-9F21-9EE6BB3A49C3}"/>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6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16 Trelast- og trevareindustri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586</c:v>
                </c:pt>
                <c:pt idx="1">
                  <c:v>581</c:v>
                </c:pt>
                <c:pt idx="2">
                  <c:v>626</c:v>
                </c:pt>
                <c:pt idx="3">
                  <c:v>603</c:v>
                </c:pt>
                <c:pt idx="4">
                  <c:v>550</c:v>
                </c:pt>
                <c:pt idx="5">
                  <c:v>543</c:v>
                </c:pt>
                <c:pt idx="6">
                  <c:v>515</c:v>
                </c:pt>
              </c:numCache>
            </c:numRef>
          </c:val>
          <c:smooth val="0"/>
          <c:extLst>
            <c:ext xmlns:c16="http://schemas.microsoft.com/office/drawing/2014/chart" uri="{C3380CC4-5D6E-409C-BE32-E72D297353CC}">
              <c16:uniqueId val="{00000000-EF8D-4485-9BE6-28B91ED05714}"/>
            </c:ext>
          </c:extLst>
        </c:ser>
        <c:ser>
          <c:idx val="3"/>
          <c:order val="1"/>
          <c:tx>
            <c:strRef>
              <c:f>'pivot 2 siffer'!$C$4:$C$5</c:f>
              <c:strCache>
                <c:ptCount val="1"/>
                <c:pt idx="0">
                  <c:v>33 Maskinreparasjon og -installasjon</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59</c:v>
                </c:pt>
                <c:pt idx="1">
                  <c:v>56</c:v>
                </c:pt>
                <c:pt idx="2">
                  <c:v>59</c:v>
                </c:pt>
                <c:pt idx="3">
                  <c:v>61</c:v>
                </c:pt>
                <c:pt idx="4">
                  <c:v>62</c:v>
                </c:pt>
                <c:pt idx="5">
                  <c:v>66</c:v>
                </c:pt>
                <c:pt idx="6">
                  <c:v>66</c:v>
                </c:pt>
              </c:numCache>
            </c:numRef>
          </c:val>
          <c:smooth val="0"/>
          <c:extLst>
            <c:ext xmlns:c16="http://schemas.microsoft.com/office/drawing/2014/chart" uri="{C3380CC4-5D6E-409C-BE32-E72D297353CC}">
              <c16:uniqueId val="{00000001-EF8D-4485-9BE6-28B91ED05714}"/>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107</c:v>
                </c:pt>
                <c:pt idx="1">
                  <c:v>123</c:v>
                </c:pt>
                <c:pt idx="2">
                  <c:v>141</c:v>
                </c:pt>
                <c:pt idx="3">
                  <c:v>190</c:v>
                </c:pt>
                <c:pt idx="4">
                  <c:v>208</c:v>
                </c:pt>
                <c:pt idx="5">
                  <c:v>232</c:v>
                </c:pt>
                <c:pt idx="6">
                  <c:v>239</c:v>
                </c:pt>
              </c:numCache>
            </c:numRef>
          </c:val>
          <c:smooth val="0"/>
          <c:extLst>
            <c:ext xmlns:c16="http://schemas.microsoft.com/office/drawing/2014/chart" uri="{C3380CC4-5D6E-409C-BE32-E72D297353CC}">
              <c16:uniqueId val="{00000002-EF8D-4485-9BE6-28B91ED05714}"/>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386</c:v>
                </c:pt>
                <c:pt idx="1">
                  <c:v>388</c:v>
                </c:pt>
                <c:pt idx="2">
                  <c:v>386</c:v>
                </c:pt>
                <c:pt idx="3">
                  <c:v>350</c:v>
                </c:pt>
                <c:pt idx="4">
                  <c:v>350</c:v>
                </c:pt>
                <c:pt idx="5">
                  <c:v>336</c:v>
                </c:pt>
                <c:pt idx="6">
                  <c:v>327</c:v>
                </c:pt>
              </c:numCache>
            </c:numRef>
          </c:val>
          <c:smooth val="0"/>
          <c:extLst>
            <c:ext xmlns:c16="http://schemas.microsoft.com/office/drawing/2014/chart" uri="{C3380CC4-5D6E-409C-BE32-E72D297353CC}">
              <c16:uniqueId val="{00000003-EF8D-4485-9BE6-28B91ED05714}"/>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80"/>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Lyngdal</c:v>
                </c:pt>
              </c:strCache>
            </c:strRef>
          </c:cat>
          <c:val>
            <c:numRef>
              <c:f>Pivot_2026!$B$5:$B$7</c:f>
              <c:numCache>
                <c:formatCode>General</c:formatCode>
                <c:ptCount val="2"/>
                <c:pt idx="0">
                  <c:v>42.8</c:v>
                </c:pt>
                <c:pt idx="1">
                  <c:v>43.5</c:v>
                </c:pt>
              </c:numCache>
            </c:numRef>
          </c:val>
          <c:extLst>
            <c:ext xmlns:c16="http://schemas.microsoft.com/office/drawing/2014/chart" uri="{C3380CC4-5D6E-409C-BE32-E72D297353CC}">
              <c16:uniqueId val="{00000000-4BFB-47C3-B575-517C739D0FBA}"/>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Lyngdal</c:v>
                </c:pt>
              </c:strCache>
            </c:strRef>
          </c:cat>
          <c:val>
            <c:numRef>
              <c:f>Pivot_2026!$C$5:$C$7</c:f>
              <c:numCache>
                <c:formatCode>General</c:formatCode>
                <c:ptCount val="2"/>
                <c:pt idx="0">
                  <c:v>41.5</c:v>
                </c:pt>
                <c:pt idx="1">
                  <c:v>41.9</c:v>
                </c:pt>
              </c:numCache>
            </c:numRef>
          </c:val>
          <c:extLst>
            <c:ext xmlns:c16="http://schemas.microsoft.com/office/drawing/2014/chart" uri="{C3380CC4-5D6E-409C-BE32-E72D297353CC}">
              <c16:uniqueId val="{00000001-4BFB-47C3-B575-517C739D0FBA}"/>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Lyngdal</c:v>
                </c:pt>
              </c:strCache>
            </c:strRef>
          </c:cat>
          <c:val>
            <c:numRef>
              <c:f>Pivot_2026!$D$5:$D$7</c:f>
              <c:numCache>
                <c:formatCode>General</c:formatCode>
                <c:ptCount val="2"/>
                <c:pt idx="0">
                  <c:v>41.6</c:v>
                </c:pt>
                <c:pt idx="1">
                  <c:v>41.7</c:v>
                </c:pt>
              </c:numCache>
            </c:numRef>
          </c:val>
          <c:extLst>
            <c:ext xmlns:c16="http://schemas.microsoft.com/office/drawing/2014/chart" uri="{C3380CC4-5D6E-409C-BE32-E72D297353CC}">
              <c16:uniqueId val="{00000002-4BFB-47C3-B575-517C739D0FBA}"/>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Lyngdal</c:v>
                </c:pt>
              </c:strCache>
            </c:strRef>
          </c:cat>
          <c:val>
            <c:numRef>
              <c:f>Pivot_2026!$E$5:$E$7</c:f>
              <c:numCache>
                <c:formatCode>General</c:formatCode>
                <c:ptCount val="2"/>
                <c:pt idx="0">
                  <c:v>42</c:v>
                </c:pt>
                <c:pt idx="1">
                  <c:v>42.4</c:v>
                </c:pt>
              </c:numCache>
            </c:numRef>
          </c:val>
          <c:extLst>
            <c:ext xmlns:c16="http://schemas.microsoft.com/office/drawing/2014/chart" uri="{C3380CC4-5D6E-409C-BE32-E72D297353CC}">
              <c16:uniqueId val="{00000003-4BFB-47C3-B575-517C739D0FBA}"/>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Lyngdal</c:v>
                </c:pt>
              </c:strCache>
            </c:strRef>
          </c:cat>
          <c:val>
            <c:numRef>
              <c:f>Pivot_2026!$F$5:$F$7</c:f>
              <c:numCache>
                <c:formatCode>General</c:formatCode>
                <c:ptCount val="2"/>
                <c:pt idx="0">
                  <c:v>42.2</c:v>
                </c:pt>
                <c:pt idx="1">
                  <c:v>42.5</c:v>
                </c:pt>
              </c:numCache>
            </c:numRef>
          </c:val>
          <c:extLst>
            <c:ext xmlns:c16="http://schemas.microsoft.com/office/drawing/2014/chart" uri="{C3380CC4-5D6E-409C-BE32-E72D297353CC}">
              <c16:uniqueId val="{00000004-4BFB-47C3-B575-517C739D0FBA}"/>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4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2AD1-4721-93F9-4089F9546239}"/>
            </c:ext>
          </c:extLst>
        </c:ser>
        <c:ser>
          <c:idx val="1"/>
          <c:order val="1"/>
          <c:tx>
            <c:strRef>
              <c:f>'Pivot - bruk denne'!$C$5:$C$6</c:f>
              <c:strCache>
                <c:ptCount val="1"/>
                <c:pt idx="0">
                  <c:v>Lyngdal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80.8</c:v>
                </c:pt>
                <c:pt idx="1">
                  <c:v>78.099999999999994</c:v>
                </c:pt>
                <c:pt idx="2">
                  <c:v>79.2</c:v>
                </c:pt>
                <c:pt idx="3">
                  <c:v>75.7</c:v>
                </c:pt>
                <c:pt idx="4">
                  <c:v>88</c:v>
                </c:pt>
                <c:pt idx="5">
                  <c:v>81.099999999999994</c:v>
                </c:pt>
              </c:numCache>
            </c:numRef>
          </c:val>
          <c:extLst>
            <c:ext xmlns:c16="http://schemas.microsoft.com/office/drawing/2014/chart" uri="{C3380CC4-5D6E-409C-BE32-E72D297353CC}">
              <c16:uniqueId val="{00000001-2AD1-4721-93F9-4089F9546239}"/>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0E23-4E87-A4D2-CC52099A8D82}"/>
              </c:ext>
            </c:extLst>
          </c:dPt>
          <c:dPt>
            <c:idx val="1"/>
            <c:invertIfNegative val="0"/>
            <c:bubble3D val="0"/>
            <c:spPr>
              <a:solidFill>
                <a:srgbClr val="002060"/>
              </a:solidFill>
              <a:ln>
                <a:noFill/>
              </a:ln>
              <a:effectLst/>
            </c:spPr>
            <c:extLst>
              <c:ext xmlns:c16="http://schemas.microsoft.com/office/drawing/2014/chart" uri="{C3380CC4-5D6E-409C-BE32-E72D297353CC}">
                <c16:uniqueId val="{00000003-0E23-4E87-A4D2-CC52099A8D82}"/>
              </c:ext>
            </c:extLst>
          </c:dPt>
          <c:dPt>
            <c:idx val="2"/>
            <c:invertIfNegative val="0"/>
            <c:bubble3D val="0"/>
            <c:spPr>
              <a:solidFill>
                <a:srgbClr val="002060"/>
              </a:solidFill>
              <a:ln>
                <a:noFill/>
              </a:ln>
              <a:effectLst/>
            </c:spPr>
            <c:extLst>
              <c:ext xmlns:c16="http://schemas.microsoft.com/office/drawing/2014/chart" uri="{C3380CC4-5D6E-409C-BE32-E72D297353CC}">
                <c16:uniqueId val="{00000005-0E23-4E87-A4D2-CC52099A8D82}"/>
              </c:ext>
            </c:extLst>
          </c:dPt>
          <c:dPt>
            <c:idx val="3"/>
            <c:invertIfNegative val="0"/>
            <c:bubble3D val="0"/>
            <c:spPr>
              <a:solidFill>
                <a:srgbClr val="002060"/>
              </a:solidFill>
              <a:ln>
                <a:noFill/>
              </a:ln>
              <a:effectLst/>
            </c:spPr>
            <c:extLst>
              <c:ext xmlns:c16="http://schemas.microsoft.com/office/drawing/2014/chart" uri="{C3380CC4-5D6E-409C-BE32-E72D297353CC}">
                <c16:uniqueId val="{00000007-0E23-4E87-A4D2-CC52099A8D82}"/>
              </c:ext>
            </c:extLst>
          </c:dPt>
          <c:dPt>
            <c:idx val="4"/>
            <c:invertIfNegative val="0"/>
            <c:bubble3D val="0"/>
            <c:spPr>
              <a:solidFill>
                <a:srgbClr val="002060"/>
              </a:solidFill>
              <a:ln>
                <a:noFill/>
              </a:ln>
              <a:effectLst/>
            </c:spPr>
            <c:extLst>
              <c:ext xmlns:c16="http://schemas.microsoft.com/office/drawing/2014/chart" uri="{C3380CC4-5D6E-409C-BE32-E72D297353CC}">
                <c16:uniqueId val="{00000009-0E23-4E87-A4D2-CC52099A8D82}"/>
              </c:ext>
            </c:extLst>
          </c:dPt>
          <c:dPt>
            <c:idx val="5"/>
            <c:invertIfNegative val="0"/>
            <c:bubble3D val="0"/>
            <c:spPr>
              <a:solidFill>
                <a:srgbClr val="002060"/>
              </a:solidFill>
              <a:ln>
                <a:noFill/>
              </a:ln>
              <a:effectLst/>
            </c:spPr>
            <c:extLst>
              <c:ext xmlns:c16="http://schemas.microsoft.com/office/drawing/2014/chart" uri="{C3380CC4-5D6E-409C-BE32-E72D297353CC}">
                <c16:uniqueId val="{0000000B-0E23-4E87-A4D2-CC52099A8D82}"/>
              </c:ext>
            </c:extLst>
          </c:dPt>
          <c:dPt>
            <c:idx val="6"/>
            <c:invertIfNegative val="0"/>
            <c:bubble3D val="0"/>
            <c:spPr>
              <a:solidFill>
                <a:srgbClr val="002060"/>
              </a:solidFill>
              <a:ln>
                <a:noFill/>
              </a:ln>
              <a:effectLst/>
            </c:spPr>
            <c:extLst>
              <c:ext xmlns:c16="http://schemas.microsoft.com/office/drawing/2014/chart" uri="{C3380CC4-5D6E-409C-BE32-E72D297353CC}">
                <c16:uniqueId val="{0000000D-0E23-4E87-A4D2-CC52099A8D82}"/>
              </c:ext>
            </c:extLst>
          </c:dPt>
          <c:dPt>
            <c:idx val="7"/>
            <c:invertIfNegative val="0"/>
            <c:bubble3D val="0"/>
            <c:spPr>
              <a:solidFill>
                <a:srgbClr val="002060"/>
              </a:solidFill>
              <a:ln>
                <a:noFill/>
              </a:ln>
              <a:effectLst/>
            </c:spPr>
            <c:extLst>
              <c:ext xmlns:c16="http://schemas.microsoft.com/office/drawing/2014/chart" uri="{C3380CC4-5D6E-409C-BE32-E72D297353CC}">
                <c16:uniqueId val="{0000000F-0E23-4E87-A4D2-CC52099A8D82}"/>
              </c:ext>
            </c:extLst>
          </c:dPt>
          <c:dPt>
            <c:idx val="8"/>
            <c:invertIfNegative val="0"/>
            <c:bubble3D val="0"/>
            <c:spPr>
              <a:solidFill>
                <a:srgbClr val="002060"/>
              </a:solidFill>
              <a:ln>
                <a:noFill/>
              </a:ln>
              <a:effectLst/>
            </c:spPr>
            <c:extLst>
              <c:ext xmlns:c16="http://schemas.microsoft.com/office/drawing/2014/chart" uri="{C3380CC4-5D6E-409C-BE32-E72D297353CC}">
                <c16:uniqueId val="{00000011-0E23-4E87-A4D2-CC52099A8D82}"/>
              </c:ext>
            </c:extLst>
          </c:dPt>
          <c:dPt>
            <c:idx val="9"/>
            <c:invertIfNegative val="0"/>
            <c:bubble3D val="0"/>
            <c:spPr>
              <a:solidFill>
                <a:srgbClr val="002060"/>
              </a:solidFill>
              <a:ln>
                <a:noFill/>
              </a:ln>
              <a:effectLst/>
            </c:spPr>
            <c:extLst>
              <c:ext xmlns:c16="http://schemas.microsoft.com/office/drawing/2014/chart" uri="{C3380CC4-5D6E-409C-BE32-E72D297353CC}">
                <c16:uniqueId val="{00000013-0E23-4E87-A4D2-CC52099A8D82}"/>
              </c:ext>
            </c:extLst>
          </c:dPt>
          <c:dPt>
            <c:idx val="10"/>
            <c:invertIfNegative val="0"/>
            <c:bubble3D val="0"/>
            <c:spPr>
              <a:solidFill>
                <a:srgbClr val="002060"/>
              </a:solidFill>
              <a:ln>
                <a:noFill/>
              </a:ln>
              <a:effectLst/>
            </c:spPr>
            <c:extLst>
              <c:ext xmlns:c16="http://schemas.microsoft.com/office/drawing/2014/chart" uri="{C3380CC4-5D6E-409C-BE32-E72D297353CC}">
                <c16:uniqueId val="{00000015-0E23-4E87-A4D2-CC52099A8D82}"/>
              </c:ext>
            </c:extLst>
          </c:dPt>
          <c:dPt>
            <c:idx val="11"/>
            <c:invertIfNegative val="0"/>
            <c:bubble3D val="0"/>
            <c:spPr>
              <a:solidFill>
                <a:srgbClr val="002060"/>
              </a:solidFill>
              <a:ln>
                <a:noFill/>
              </a:ln>
              <a:effectLst/>
            </c:spPr>
            <c:extLst>
              <c:ext xmlns:c16="http://schemas.microsoft.com/office/drawing/2014/chart" uri="{C3380CC4-5D6E-409C-BE32-E72D297353CC}">
                <c16:uniqueId val="{00000017-0E23-4E87-A4D2-CC52099A8D82}"/>
              </c:ext>
            </c:extLst>
          </c:dPt>
          <c:dPt>
            <c:idx val="12"/>
            <c:invertIfNegative val="0"/>
            <c:bubble3D val="0"/>
            <c:spPr>
              <a:solidFill>
                <a:srgbClr val="002060"/>
              </a:solidFill>
              <a:ln>
                <a:noFill/>
              </a:ln>
              <a:effectLst/>
            </c:spPr>
            <c:extLst>
              <c:ext xmlns:c16="http://schemas.microsoft.com/office/drawing/2014/chart" uri="{C3380CC4-5D6E-409C-BE32-E72D297353CC}">
                <c16:uniqueId val="{00000019-0E23-4E87-A4D2-CC52099A8D82}"/>
              </c:ext>
            </c:extLst>
          </c:dPt>
          <c:dPt>
            <c:idx val="13"/>
            <c:invertIfNegative val="0"/>
            <c:bubble3D val="0"/>
            <c:spPr>
              <a:solidFill>
                <a:srgbClr val="002060"/>
              </a:solidFill>
              <a:ln>
                <a:noFill/>
              </a:ln>
              <a:effectLst/>
            </c:spPr>
            <c:extLst>
              <c:ext xmlns:c16="http://schemas.microsoft.com/office/drawing/2014/chart" uri="{C3380CC4-5D6E-409C-BE32-E72D297353CC}">
                <c16:uniqueId val="{0000001B-0E23-4E87-A4D2-CC52099A8D82}"/>
              </c:ext>
            </c:extLst>
          </c:dPt>
          <c:dPt>
            <c:idx val="14"/>
            <c:invertIfNegative val="0"/>
            <c:bubble3D val="0"/>
            <c:spPr>
              <a:solidFill>
                <a:srgbClr val="FFC000"/>
              </a:solidFill>
              <a:ln>
                <a:noFill/>
              </a:ln>
              <a:effectLst/>
            </c:spPr>
            <c:extLst>
              <c:ext xmlns:c16="http://schemas.microsoft.com/office/drawing/2014/chart" uri="{C3380CC4-5D6E-409C-BE32-E72D297353CC}">
                <c16:uniqueId val="{0000001D-0E23-4E87-A4D2-CC52099A8D82}"/>
              </c:ext>
            </c:extLst>
          </c:dPt>
          <c:dPt>
            <c:idx val="15"/>
            <c:invertIfNegative val="0"/>
            <c:bubble3D val="0"/>
            <c:spPr>
              <a:solidFill>
                <a:srgbClr val="002060"/>
              </a:solidFill>
              <a:ln>
                <a:noFill/>
              </a:ln>
              <a:effectLst/>
            </c:spPr>
            <c:extLst>
              <c:ext xmlns:c16="http://schemas.microsoft.com/office/drawing/2014/chart" uri="{C3380CC4-5D6E-409C-BE32-E72D297353CC}">
                <c16:uniqueId val="{0000001F-0E23-4E87-A4D2-CC52099A8D82}"/>
              </c:ext>
            </c:extLst>
          </c:dPt>
          <c:dPt>
            <c:idx val="16"/>
            <c:invertIfNegative val="0"/>
            <c:bubble3D val="0"/>
            <c:spPr>
              <a:solidFill>
                <a:srgbClr val="002060"/>
              </a:solidFill>
              <a:ln>
                <a:noFill/>
              </a:ln>
              <a:effectLst/>
            </c:spPr>
            <c:extLst>
              <c:ext xmlns:c16="http://schemas.microsoft.com/office/drawing/2014/chart" uri="{C3380CC4-5D6E-409C-BE32-E72D297353CC}">
                <c16:uniqueId val="{00000021-0E23-4E87-A4D2-CC52099A8D82}"/>
              </c:ext>
            </c:extLst>
          </c:dPt>
          <c:dPt>
            <c:idx val="17"/>
            <c:invertIfNegative val="0"/>
            <c:bubble3D val="0"/>
            <c:spPr>
              <a:solidFill>
                <a:srgbClr val="002060"/>
              </a:solidFill>
              <a:ln>
                <a:noFill/>
              </a:ln>
              <a:effectLst/>
            </c:spPr>
            <c:extLst>
              <c:ext xmlns:c16="http://schemas.microsoft.com/office/drawing/2014/chart" uri="{C3380CC4-5D6E-409C-BE32-E72D297353CC}">
                <c16:uniqueId val="{00000023-0E23-4E87-A4D2-CC52099A8D82}"/>
              </c:ext>
            </c:extLst>
          </c:dPt>
          <c:dPt>
            <c:idx val="18"/>
            <c:invertIfNegative val="0"/>
            <c:bubble3D val="0"/>
            <c:spPr>
              <a:solidFill>
                <a:srgbClr val="002060"/>
              </a:solidFill>
              <a:ln>
                <a:noFill/>
              </a:ln>
              <a:effectLst/>
            </c:spPr>
            <c:extLst>
              <c:ext xmlns:c16="http://schemas.microsoft.com/office/drawing/2014/chart" uri="{C3380CC4-5D6E-409C-BE32-E72D297353CC}">
                <c16:uniqueId val="{00000025-0E23-4E87-A4D2-CC52099A8D82}"/>
              </c:ext>
            </c:extLst>
          </c:dPt>
          <c:dPt>
            <c:idx val="19"/>
            <c:invertIfNegative val="0"/>
            <c:bubble3D val="0"/>
            <c:spPr>
              <a:solidFill>
                <a:srgbClr val="002060"/>
              </a:solidFill>
              <a:ln>
                <a:noFill/>
              </a:ln>
              <a:effectLst/>
            </c:spPr>
            <c:extLst>
              <c:ext xmlns:c16="http://schemas.microsoft.com/office/drawing/2014/chart" uri="{C3380CC4-5D6E-409C-BE32-E72D297353CC}">
                <c16:uniqueId val="{00000027-0E23-4E87-A4D2-CC52099A8D82}"/>
              </c:ext>
            </c:extLst>
          </c:dPt>
          <c:dPt>
            <c:idx val="20"/>
            <c:invertIfNegative val="0"/>
            <c:bubble3D val="0"/>
            <c:spPr>
              <a:solidFill>
                <a:srgbClr val="002060"/>
              </a:solidFill>
              <a:ln>
                <a:noFill/>
              </a:ln>
              <a:effectLst/>
            </c:spPr>
            <c:extLst>
              <c:ext xmlns:c16="http://schemas.microsoft.com/office/drawing/2014/chart" uri="{C3380CC4-5D6E-409C-BE32-E72D297353CC}">
                <c16:uniqueId val="{00000029-0E23-4E87-A4D2-CC52099A8D82}"/>
              </c:ext>
            </c:extLst>
          </c:dPt>
          <c:dPt>
            <c:idx val="21"/>
            <c:invertIfNegative val="0"/>
            <c:bubble3D val="0"/>
            <c:spPr>
              <a:solidFill>
                <a:srgbClr val="00B0F0"/>
              </a:solidFill>
              <a:ln>
                <a:noFill/>
              </a:ln>
              <a:effectLst/>
            </c:spPr>
            <c:extLst>
              <c:ext xmlns:c16="http://schemas.microsoft.com/office/drawing/2014/chart" uri="{C3380CC4-5D6E-409C-BE32-E72D297353CC}">
                <c16:uniqueId val="{0000002F-0E23-4E87-A4D2-CC52099A8D82}"/>
              </c:ext>
            </c:extLst>
          </c:dPt>
          <c:dPt>
            <c:idx val="22"/>
            <c:invertIfNegative val="0"/>
            <c:bubble3D val="0"/>
            <c:spPr>
              <a:solidFill>
                <a:srgbClr val="002060"/>
              </a:solidFill>
              <a:ln>
                <a:noFill/>
              </a:ln>
              <a:effectLst/>
            </c:spPr>
            <c:extLst>
              <c:ext xmlns:c16="http://schemas.microsoft.com/office/drawing/2014/chart" uri="{C3380CC4-5D6E-409C-BE32-E72D297353CC}">
                <c16:uniqueId val="{0000002B-0E23-4E87-A4D2-CC52099A8D82}"/>
              </c:ext>
            </c:extLst>
          </c:dPt>
          <c:dPt>
            <c:idx val="24"/>
            <c:invertIfNegative val="0"/>
            <c:bubble3D val="0"/>
            <c:spPr>
              <a:solidFill>
                <a:srgbClr val="002060"/>
              </a:solidFill>
              <a:ln>
                <a:noFill/>
              </a:ln>
              <a:effectLst/>
            </c:spPr>
            <c:extLst>
              <c:ext xmlns:c16="http://schemas.microsoft.com/office/drawing/2014/chart" uri="{C3380CC4-5D6E-409C-BE32-E72D297353CC}">
                <c16:uniqueId val="{0000002D-0E23-4E87-A4D2-CC52099A8D82}"/>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0E23-4E87-A4D2-CC52099A8D82}"/>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0"/>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DE6F-4634-8AE2-DBF5E233F9E6}"/>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DE6F-4634-8AE2-DBF5E233F9E6}"/>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DE6F-4634-8AE2-DBF5E233F9E6}"/>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DE6F-4634-8AE2-DBF5E233F9E6}"/>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5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B768-45D5-8F9A-7C818F97D028}"/>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B768-45D5-8F9A-7C818F97D028}"/>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29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75.5</c:v>
                </c:pt>
                <c:pt idx="1">
                  <c:v>82.1</c:v>
                </c:pt>
                <c:pt idx="2">
                  <c:v>42.3</c:v>
                </c:pt>
                <c:pt idx="3">
                  <c:v>53.3</c:v>
                </c:pt>
              </c:numCache>
            </c:numRef>
          </c:val>
          <c:extLst>
            <c:ext xmlns:c16="http://schemas.microsoft.com/office/drawing/2014/chart" uri="{C3380CC4-5D6E-409C-BE32-E72D297353CC}">
              <c16:uniqueId val="{00000000-CE10-4BE8-ADBF-BC867C765FBA}"/>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73.900000000000006</c:v>
                </c:pt>
                <c:pt idx="1">
                  <c:v>81.900000000000006</c:v>
                </c:pt>
                <c:pt idx="2">
                  <c:v>48.2</c:v>
                </c:pt>
                <c:pt idx="3">
                  <c:v>51</c:v>
                </c:pt>
              </c:numCache>
            </c:numRef>
          </c:val>
          <c:extLst>
            <c:ext xmlns:c16="http://schemas.microsoft.com/office/drawing/2014/chart" uri="{C3380CC4-5D6E-409C-BE32-E72D297353CC}">
              <c16:uniqueId val="{00000001-CE10-4BE8-ADBF-BC867C765FBA}"/>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74.5</c:v>
                </c:pt>
                <c:pt idx="1">
                  <c:v>82.1</c:v>
                </c:pt>
                <c:pt idx="2">
                  <c:v>53.9</c:v>
                </c:pt>
                <c:pt idx="3">
                  <c:v>55.6</c:v>
                </c:pt>
              </c:numCache>
            </c:numRef>
          </c:val>
          <c:extLst>
            <c:ext xmlns:c16="http://schemas.microsoft.com/office/drawing/2014/chart" uri="{C3380CC4-5D6E-409C-BE32-E72D297353CC}">
              <c16:uniqueId val="{00000002-CE10-4BE8-ADBF-BC867C765FBA}"/>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75.599999999999994</c:v>
                </c:pt>
                <c:pt idx="1">
                  <c:v>82.2</c:v>
                </c:pt>
                <c:pt idx="2">
                  <c:v>56.8</c:v>
                </c:pt>
                <c:pt idx="3">
                  <c:v>53.4</c:v>
                </c:pt>
              </c:numCache>
            </c:numRef>
          </c:val>
          <c:extLst>
            <c:ext xmlns:c16="http://schemas.microsoft.com/office/drawing/2014/chart" uri="{C3380CC4-5D6E-409C-BE32-E72D297353CC}">
              <c16:uniqueId val="{00000003-CE10-4BE8-ADBF-BC867C765FBA}"/>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2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3"/>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spPr>
          <a:solidFill>
            <a:schemeClr val="accent3"/>
          </a:solidFill>
          <a:ln>
            <a:noFill/>
          </a:ln>
          <a:effectLst/>
        </c:spPr>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spPr>
          <a:solidFill>
            <a:schemeClr val="accent3"/>
          </a:solidFill>
          <a:ln>
            <a:noFill/>
          </a:ln>
          <a:effectLst/>
        </c:spPr>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spPr>
          <a:solidFill>
            <a:schemeClr val="accent3"/>
          </a:solidFill>
          <a:ln>
            <a:noFill/>
          </a:ln>
          <a:effectLst/>
        </c:spPr>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spPr>
          <a:solidFill>
            <a:schemeClr val="accent3"/>
          </a:solidFill>
          <a:ln>
            <a:noFill/>
          </a:ln>
          <a:effectLst/>
        </c:spPr>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spPr>
          <a:solidFill>
            <a:schemeClr val="accent3"/>
          </a:solidFill>
          <a:ln>
            <a:noFill/>
          </a:ln>
          <a:effectLst/>
        </c:spPr>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spPr>
          <a:solidFill>
            <a:schemeClr val="accent3"/>
          </a:solidFill>
          <a:ln>
            <a:noFill/>
          </a:ln>
          <a:effectLst/>
        </c:spPr>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9513-4A69-9E16-02ED9B379255}"/>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9513-4A69-9E16-02ED9B379255}"/>
            </c:ext>
          </c:extLst>
        </c:ser>
        <c:ser>
          <c:idx val="2"/>
          <c:order val="2"/>
          <c:tx>
            <c:strRef>
              <c:f>Pivot!$D$3:$D$4</c:f>
              <c:strCache>
                <c:ptCount val="1"/>
                <c:pt idx="0">
                  <c:v>Lyngdal</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9513-4A69-9E16-02ED9B379255}"/>
              </c:ext>
            </c:extLst>
          </c:dPt>
          <c:dPt>
            <c:idx val="1"/>
            <c:invertIfNegative val="0"/>
            <c:bubble3D val="0"/>
            <c:extLst>
              <c:ext xmlns:c16="http://schemas.microsoft.com/office/drawing/2014/chart" uri="{C3380CC4-5D6E-409C-BE32-E72D297353CC}">
                <c16:uniqueId val="{00000003-9513-4A69-9E16-02ED9B379255}"/>
              </c:ext>
            </c:extLst>
          </c:dPt>
          <c:dPt>
            <c:idx val="2"/>
            <c:invertIfNegative val="0"/>
            <c:bubble3D val="0"/>
            <c:extLst>
              <c:ext xmlns:c16="http://schemas.microsoft.com/office/drawing/2014/chart" uri="{C3380CC4-5D6E-409C-BE32-E72D297353CC}">
                <c16:uniqueId val="{00000004-9513-4A69-9E16-02ED9B379255}"/>
              </c:ext>
            </c:extLst>
          </c:dPt>
          <c:dPt>
            <c:idx val="3"/>
            <c:invertIfNegative val="0"/>
            <c:bubble3D val="0"/>
            <c:extLst>
              <c:ext xmlns:c16="http://schemas.microsoft.com/office/drawing/2014/chart" uri="{C3380CC4-5D6E-409C-BE32-E72D297353CC}">
                <c16:uniqueId val="{00000005-9513-4A69-9E16-02ED9B379255}"/>
              </c:ext>
            </c:extLst>
          </c:dPt>
          <c:dPt>
            <c:idx val="4"/>
            <c:invertIfNegative val="0"/>
            <c:bubble3D val="0"/>
            <c:extLst>
              <c:ext xmlns:c16="http://schemas.microsoft.com/office/drawing/2014/chart" uri="{C3380CC4-5D6E-409C-BE32-E72D297353CC}">
                <c16:uniqueId val="{00000006-9513-4A69-9E16-02ED9B379255}"/>
              </c:ext>
            </c:extLst>
          </c:dPt>
          <c:dPt>
            <c:idx val="5"/>
            <c:invertIfNegative val="0"/>
            <c:bubble3D val="0"/>
            <c:extLst>
              <c:ext xmlns:c16="http://schemas.microsoft.com/office/drawing/2014/chart" uri="{C3380CC4-5D6E-409C-BE32-E72D297353CC}">
                <c16:uniqueId val="{00000007-9513-4A69-9E16-02ED9B379255}"/>
              </c:ext>
            </c:extLst>
          </c:dPt>
          <c:dPt>
            <c:idx val="6"/>
            <c:invertIfNegative val="0"/>
            <c:bubble3D val="0"/>
            <c:extLst>
              <c:ext xmlns:c16="http://schemas.microsoft.com/office/drawing/2014/chart" uri="{C3380CC4-5D6E-409C-BE32-E72D297353CC}">
                <c16:uniqueId val="{00000008-9513-4A69-9E16-02ED9B379255}"/>
              </c:ext>
            </c:extLst>
          </c:dPt>
          <c:dPt>
            <c:idx val="7"/>
            <c:invertIfNegative val="0"/>
            <c:bubble3D val="0"/>
            <c:extLst>
              <c:ext xmlns:c16="http://schemas.microsoft.com/office/drawing/2014/chart" uri="{C3380CC4-5D6E-409C-BE32-E72D297353CC}">
                <c16:uniqueId val="{00000009-9513-4A69-9E16-02ED9B379255}"/>
              </c:ext>
            </c:extLst>
          </c:dPt>
          <c:dPt>
            <c:idx val="8"/>
            <c:invertIfNegative val="0"/>
            <c:bubble3D val="0"/>
            <c:extLst>
              <c:ext xmlns:c16="http://schemas.microsoft.com/office/drawing/2014/chart" uri="{C3380CC4-5D6E-409C-BE32-E72D297353CC}">
                <c16:uniqueId val="{0000000A-9513-4A69-9E16-02ED9B379255}"/>
              </c:ext>
            </c:extLst>
          </c:dPt>
          <c:dPt>
            <c:idx val="9"/>
            <c:invertIfNegative val="0"/>
            <c:bubble3D val="0"/>
            <c:extLst>
              <c:ext xmlns:c16="http://schemas.microsoft.com/office/drawing/2014/chart" uri="{C3380CC4-5D6E-409C-BE32-E72D297353CC}">
                <c16:uniqueId val="{0000000B-9513-4A69-9E16-02ED9B379255}"/>
              </c:ext>
            </c:extLst>
          </c:dPt>
          <c:dPt>
            <c:idx val="10"/>
            <c:invertIfNegative val="0"/>
            <c:bubble3D val="0"/>
            <c:extLst>
              <c:ext xmlns:c16="http://schemas.microsoft.com/office/drawing/2014/chart" uri="{C3380CC4-5D6E-409C-BE32-E72D297353CC}">
                <c16:uniqueId val="{0000000C-9513-4A69-9E16-02ED9B379255}"/>
              </c:ext>
            </c:extLst>
          </c:dPt>
          <c:dLbls>
            <c:dLbl>
              <c:idx val="0"/>
              <c:layout>
                <c:manualLayout>
                  <c:x val="9.725261366399222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513-4A69-9E16-02ED9B379255}"/>
                </c:ext>
              </c:extLst>
            </c:dLbl>
            <c:dLbl>
              <c:idx val="1"/>
              <c:layout>
                <c:manualLayout>
                  <c:x val="1.1346138260799093E-2"/>
                  <c:y val="-5.5153782204366102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13-4A69-9E16-02ED9B379255}"/>
                </c:ext>
              </c:extLst>
            </c:dLbl>
            <c:dLbl>
              <c:idx val="2"/>
              <c:layout>
                <c:manualLayout>
                  <c:x val="1.45878920495988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513-4A69-9E16-02ED9B379255}"/>
                </c:ext>
              </c:extLst>
            </c:dLbl>
            <c:dLbl>
              <c:idx val="3"/>
              <c:layout>
                <c:manualLayout>
                  <c:x val="1.2967015155198902E-2"/>
                  <c:y val="9.025268620183296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13-4A69-9E16-02ED9B379255}"/>
                </c:ext>
              </c:extLst>
            </c:dLbl>
            <c:dLbl>
              <c:idx val="4"/>
              <c:layout>
                <c:manualLayout>
                  <c:x val="1.1346138260799093E-2"/>
                  <c:y val="6.016845746788808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13-4A69-9E16-02ED9B379255}"/>
                </c:ext>
              </c:extLst>
            </c:dLbl>
            <c:dLbl>
              <c:idx val="5"/>
              <c:layout>
                <c:manualLayout>
                  <c:x val="9.7252613663992224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13-4A69-9E16-02ED9B379255}"/>
                </c:ext>
              </c:extLst>
            </c:dLbl>
            <c:dLbl>
              <c:idx val="6"/>
              <c:layout>
                <c:manualLayout>
                  <c:x val="1.45878920495988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513-4A69-9E16-02ED9B379255}"/>
                </c:ext>
              </c:extLst>
            </c:dLbl>
            <c:dLbl>
              <c:idx val="7"/>
              <c:layout>
                <c:manualLayout>
                  <c:x val="1.6208768943998704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13-4A69-9E16-02ED9B379255}"/>
                </c:ext>
              </c:extLst>
            </c:dLbl>
            <c:dLbl>
              <c:idx val="8"/>
              <c:layout>
                <c:manualLayout>
                  <c:x val="9.7252613663992224E-3"/>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513-4A69-9E16-02ED9B379255}"/>
                </c:ext>
              </c:extLst>
            </c:dLbl>
            <c:dLbl>
              <c:idx val="9"/>
              <c:layout>
                <c:manualLayout>
                  <c:x val="6.4835075775994816E-3"/>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13-4A69-9E16-02ED9B37925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8.199999999999999E-2</c:v>
                </c:pt>
                <c:pt idx="1">
                  <c:v>8.6999999999999994E-2</c:v>
                </c:pt>
                <c:pt idx="2">
                  <c:v>8.5999999999999993E-2</c:v>
                </c:pt>
                <c:pt idx="3">
                  <c:v>8.900000000000001E-2</c:v>
                </c:pt>
                <c:pt idx="4">
                  <c:v>9.8000000000000004E-2</c:v>
                </c:pt>
                <c:pt idx="5">
                  <c:v>9.6999999999999989E-2</c:v>
                </c:pt>
                <c:pt idx="6">
                  <c:v>0.107</c:v>
                </c:pt>
                <c:pt idx="7">
                  <c:v>0.11</c:v>
                </c:pt>
                <c:pt idx="8">
                  <c:v>0.115</c:v>
                </c:pt>
                <c:pt idx="9">
                  <c:v>0.114</c:v>
                </c:pt>
                <c:pt idx="10">
                  <c:v>0.112</c:v>
                </c:pt>
                <c:pt idx="11">
                  <c:v>0.11</c:v>
                </c:pt>
                <c:pt idx="12">
                  <c:v>0.11</c:v>
                </c:pt>
              </c:numCache>
            </c:numRef>
          </c:val>
          <c:extLst>
            <c:ext xmlns:c16="http://schemas.microsoft.com/office/drawing/2014/chart" uri="{C3380CC4-5D6E-409C-BE32-E72D297353CC}">
              <c16:uniqueId val="{0000000D-9513-4A69-9E16-02ED9B379255}"/>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7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142</c:v>
                </c:pt>
                <c:pt idx="1">
                  <c:v>134</c:v>
                </c:pt>
                <c:pt idx="2">
                  <c:v>132</c:v>
                </c:pt>
                <c:pt idx="3">
                  <c:v>130</c:v>
                </c:pt>
                <c:pt idx="4">
                  <c:v>154</c:v>
                </c:pt>
                <c:pt idx="5">
                  <c:v>134</c:v>
                </c:pt>
                <c:pt idx="6">
                  <c:v>128</c:v>
                </c:pt>
                <c:pt idx="7">
                  <c:v>131</c:v>
                </c:pt>
                <c:pt idx="8">
                  <c:v>152</c:v>
                </c:pt>
                <c:pt idx="9">
                  <c:v>132</c:v>
                </c:pt>
                <c:pt idx="10">
                  <c:v>139</c:v>
                </c:pt>
                <c:pt idx="11">
                  <c:v>154</c:v>
                </c:pt>
                <c:pt idx="12">
                  <c:v>142</c:v>
                </c:pt>
                <c:pt idx="13">
                  <c:v>159</c:v>
                </c:pt>
                <c:pt idx="14">
                  <c:v>149</c:v>
                </c:pt>
                <c:pt idx="15">
                  <c:v>136</c:v>
                </c:pt>
                <c:pt idx="16">
                  <c:v>143</c:v>
                </c:pt>
                <c:pt idx="17">
                  <c:v>154</c:v>
                </c:pt>
                <c:pt idx="18">
                  <c:v>142</c:v>
                </c:pt>
                <c:pt idx="19">
                  <c:v>150</c:v>
                </c:pt>
                <c:pt idx="20">
                  <c:v>143</c:v>
                </c:pt>
                <c:pt idx="21">
                  <c:v>132</c:v>
                </c:pt>
                <c:pt idx="22">
                  <c:v>138</c:v>
                </c:pt>
                <c:pt idx="23">
                  <c:v>133</c:v>
                </c:pt>
              </c:numCache>
            </c:numRef>
          </c:val>
          <c:smooth val="0"/>
          <c:extLst>
            <c:ext xmlns:c16="http://schemas.microsoft.com/office/drawing/2014/chart" uri="{C3380CC4-5D6E-409C-BE32-E72D297353CC}">
              <c16:uniqueId val="{00000000-A182-4722-AD82-D0D4CEAAB8C3}"/>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4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79</c:v>
                </c:pt>
                <c:pt idx="1">
                  <c:v>74</c:v>
                </c:pt>
                <c:pt idx="2">
                  <c:v>86</c:v>
                </c:pt>
                <c:pt idx="3">
                  <c:v>70</c:v>
                </c:pt>
                <c:pt idx="4">
                  <c:v>69</c:v>
                </c:pt>
              </c:numCache>
            </c:numRef>
          </c:val>
          <c:extLst>
            <c:ext xmlns:c16="http://schemas.microsoft.com/office/drawing/2014/chart" uri="{C3380CC4-5D6E-409C-BE32-E72D297353CC}">
              <c16:uniqueId val="{00000000-E545-4D2F-AA32-05628B199700}"/>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4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5-åringer'!$A$5:$A$10</c:f>
              <c:strCache>
                <c:ptCount val="5"/>
                <c:pt idx="0">
                  <c:v>2021</c:v>
                </c:pt>
                <c:pt idx="1">
                  <c:v>2022</c:v>
                </c:pt>
                <c:pt idx="2">
                  <c:v>2023</c:v>
                </c:pt>
                <c:pt idx="3">
                  <c:v>2024</c:v>
                </c:pt>
                <c:pt idx="4">
                  <c:v>2025</c:v>
                </c:pt>
              </c:strCache>
            </c:strRef>
          </c:cat>
          <c:val>
            <c:numRef>
              <c:f>'Tannhelse, 5-åringer'!$B$5:$B$10</c:f>
              <c:numCache>
                <c:formatCode>General</c:formatCode>
                <c:ptCount val="5"/>
                <c:pt idx="0">
                  <c:v>0.7</c:v>
                </c:pt>
                <c:pt idx="1">
                  <c:v>0.8</c:v>
                </c:pt>
                <c:pt idx="2">
                  <c:v>0.9</c:v>
                </c:pt>
                <c:pt idx="3">
                  <c:v>1.3</c:v>
                </c:pt>
                <c:pt idx="4">
                  <c:v>1.3</c:v>
                </c:pt>
              </c:numCache>
            </c:numRef>
          </c:val>
          <c:extLst>
            <c:ext xmlns:c16="http://schemas.microsoft.com/office/drawing/2014/chart" uri="{C3380CC4-5D6E-409C-BE32-E72D297353CC}">
              <c16:uniqueId val="{00000000-2155-4D01-AD8C-89431592E657}"/>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139</cx:pt>
          <cx:pt idx="1">9</cx:pt>
          <cx:pt idx="2">655</cx:pt>
          <cx:pt idx="3">22</cx:pt>
          <cx:pt idx="4">620</cx:pt>
          <cx:pt idx="5">941</cx:pt>
          <cx:pt idx="6">121</cx:pt>
          <cx:pt idx="7">177</cx:pt>
          <cx:pt idx="8">37</cx:pt>
          <cx:pt idx="9">39</cx:pt>
          <cx:pt idx="10">183</cx:pt>
          <cx:pt idx="11">110</cx:pt>
          <cx:pt idx="12">166</cx:pt>
          <cx:pt idx="13">609</cx:pt>
          <cx:pt idx="14">949</cx:pt>
          <cx:pt idx="15">154</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Lyngdal samlet for hele befolkningen: 39,9år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dirty="0"/>
              <a:t> rutenettstatistikk. </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Kilde for virksomhetsinfo:</a:t>
            </a:r>
            <a:r>
              <a:rPr lang="nb-NO" baseline="0"/>
              <a:t> Brønnøysundregisteret.</a:t>
            </a:r>
            <a:endParaRPr lang="nb-NO"/>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dirty="0"/>
          </a:p>
          <a:p>
            <a:pPr marL="171450" indent="-171450">
              <a:buFont typeface="Arial" panose="020B0604020202020204" pitchFamily="34" charset="0"/>
              <a:buChar char="•"/>
            </a:pPr>
            <a:r>
              <a:rPr lang="nb-NO" dirty="0"/>
              <a:t>Standpunktkarakterer og eksamensresultater inngår i elevenes sluttvurdering og skal gi informasjon om elevenes kompetanse ved avslutningen av grunnopplæringen.</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a:t>Kilde: SSB tabell 11607.</a:t>
            </a:r>
          </a:p>
          <a:p>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850006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Lyngdal</a:t>
            </a:r>
          </a:p>
        </p:txBody>
      </p:sp>
      <p:sp>
        <p:nvSpPr>
          <p:cNvPr id="3" name="Undertittel 2"/>
          <p:cNvSpPr>
            <a:spLocks noGrp="1"/>
          </p:cNvSpPr>
          <p:nvPr>
            <p:ph type="subTitle" idx="1"/>
          </p:nvPr>
        </p:nvSpPr>
        <p:spPr>
          <a:xfrm>
            <a:off x="1193800" y="3594627"/>
            <a:ext cx="7202714" cy="1541688"/>
          </a:xfrm>
        </p:spPr>
        <p:txBody>
          <a:bodyPr/>
          <a:lstStyle/>
          <a:p>
            <a:endParaRPr lang="nb-NO" dirty="0"/>
          </a:p>
          <a:p>
            <a:r>
              <a:rPr lang="nb-NO" dirty="0"/>
              <a:t>Utvalgt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5" y="295900"/>
            <a:ext cx="608948" cy="761185"/>
          </a:xfrm>
          <a:prstGeom prst="rect">
            <a:avLst/>
          </a:prstGeom>
        </p:spPr>
      </p:pic>
      <p:sp>
        <p:nvSpPr>
          <p:cNvPr id="2" name="Tittel 1"/>
          <p:cNvSpPr>
            <a:spLocks noGrp="1"/>
          </p:cNvSpPr>
          <p:nvPr>
            <p:ph type="title"/>
          </p:nvPr>
        </p:nvSpPr>
        <p:spPr>
          <a:xfrm>
            <a:off x="1508127" y="321212"/>
            <a:ext cx="8064645" cy="685606"/>
          </a:xfrm>
        </p:spPr>
        <p:txBody>
          <a:bodyPr/>
          <a:lstStyle/>
          <a:p>
            <a:r>
              <a:rPr lang="nb-NO" sz="3200" dirty="0"/>
              <a:t>Kjappe fakta om Lyngdal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841011260"/>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643 </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605</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19</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38</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31</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5</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2249673165"/>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Barneskoler</a:t>
                      </a:r>
                    </a:p>
                  </a:txBody>
                  <a:tcPr/>
                </a:tc>
                <a:tc>
                  <a:txBody>
                    <a:bodyPr/>
                    <a:lstStyle/>
                    <a:p>
                      <a:pPr algn="ctr"/>
                      <a:r>
                        <a:rPr lang="nb-NO" sz="1200" dirty="0">
                          <a:solidFill>
                            <a:schemeClr val="tx1"/>
                          </a:solidFill>
                        </a:rPr>
                        <a:t>7 (918</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dirty="0"/>
                        <a:t>Ungdomsskoler</a:t>
                      </a:r>
                    </a:p>
                  </a:txBody>
                  <a:tcPr/>
                </a:tc>
                <a:tc>
                  <a:txBody>
                    <a:bodyPr/>
                    <a:lstStyle/>
                    <a:p>
                      <a:pPr algn="ctr"/>
                      <a:r>
                        <a:rPr lang="nb-NO" sz="1200" dirty="0">
                          <a:solidFill>
                            <a:schemeClr val="tx1"/>
                          </a:solidFill>
                        </a:rPr>
                        <a:t>3 (451 elever)</a:t>
                      </a:r>
                    </a:p>
                  </a:txBody>
                  <a:tcPr/>
                </a:tc>
                <a:extLst>
                  <a:ext uri="{0D108BD9-81ED-4DB2-BD59-A6C34878D82A}">
                    <a16:rowId xmlns:a16="http://schemas.microsoft.com/office/drawing/2014/main" val="291333389"/>
                  </a:ext>
                </a:extLst>
              </a:tr>
              <a:tr h="312707">
                <a:tc>
                  <a:txBody>
                    <a:bodyPr/>
                    <a:lstStyle/>
                    <a:p>
                      <a:r>
                        <a:rPr lang="nb-NO" sz="1200" dirty="0"/>
                        <a:t>Videregående skoler</a:t>
                      </a:r>
                    </a:p>
                  </a:txBody>
                  <a:tcPr/>
                </a:tc>
                <a:tc>
                  <a:txBody>
                    <a:bodyPr/>
                    <a:lstStyle/>
                    <a:p>
                      <a:pPr algn="ctr"/>
                      <a:r>
                        <a:rPr lang="nb-NO" sz="1200" dirty="0">
                          <a:solidFill>
                            <a:schemeClr val="tx1"/>
                          </a:solidFill>
                        </a:rPr>
                        <a:t>Byremo </a:t>
                      </a:r>
                      <a:r>
                        <a:rPr lang="nb-NO" sz="1200" dirty="0" err="1">
                          <a:solidFill>
                            <a:schemeClr val="tx1"/>
                          </a:solidFill>
                        </a:rPr>
                        <a:t>vgs</a:t>
                      </a:r>
                      <a:endParaRPr lang="nb-NO" sz="1200" dirty="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Tannklinikk</a:t>
                      </a:r>
                    </a:p>
                  </a:txBody>
                  <a:tcPr/>
                </a:tc>
                <a:tc>
                  <a:txBody>
                    <a:bodyPr/>
                    <a:lstStyle/>
                    <a:p>
                      <a:pPr algn="ctr"/>
                      <a:r>
                        <a:rPr lang="nb-NO" sz="1200" dirty="0">
                          <a:solidFill>
                            <a:schemeClr val="tx1"/>
                          </a:solidFill>
                        </a:rPr>
                        <a:t>Lyngdal</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251</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196925561"/>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Folketall</a:t>
                      </a:r>
                    </a:p>
                  </a:txBody>
                  <a:tcPr/>
                </a:tc>
                <a:tc>
                  <a:txBody>
                    <a:bodyPr/>
                    <a:lstStyle/>
                    <a:p>
                      <a:pPr algn="ctr"/>
                      <a:r>
                        <a:rPr lang="nb-NO" sz="1200" dirty="0"/>
                        <a:t>10</a:t>
                      </a:r>
                      <a:r>
                        <a:rPr lang="nb-NO" sz="1200" baseline="0" dirty="0"/>
                        <a:t> 922</a:t>
                      </a:r>
                      <a:endParaRPr lang="nb-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49,1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58 %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38,9 - kvinner</a:t>
                      </a:r>
                      <a:r>
                        <a:rPr lang="nb-NO" sz="1200" dirty="0"/>
                        <a:t> 41,0 </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79,1 - kvinner 84,4</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t>Personer per husholdning</a:t>
                      </a:r>
                      <a:endParaRPr lang="nb-NO" dirty="0"/>
                    </a:p>
                  </a:txBody>
                  <a:tcPr/>
                </a:tc>
                <a:tc>
                  <a:txBody>
                    <a:bodyPr/>
                    <a:lstStyle/>
                    <a:p>
                      <a:pPr lvl="0" algn="ctr">
                        <a:buNone/>
                      </a:pPr>
                      <a:r>
                        <a:rPr lang="nb-NO" sz="1200" b="0" u="none" strike="noStrike" noProof="0" dirty="0">
                          <a:solidFill>
                            <a:schemeClr val="tx1"/>
                          </a:solidFill>
                        </a:rPr>
                        <a:t>2,3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1607045056"/>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b-NO" sz="1200" dirty="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Alleen</a:t>
                      </a:r>
                    </a:p>
                  </a:txBody>
                  <a:tcPr/>
                </a:tc>
                <a:extLst>
                  <a:ext uri="{0D108BD9-81ED-4DB2-BD59-A6C34878D82A}">
                    <a16:rowId xmlns:a16="http://schemas.microsoft.com/office/drawing/2014/main" val="3696038960"/>
                  </a:ext>
                </a:extLst>
              </a:tr>
              <a:tr h="312707">
                <a:tc>
                  <a:txBody>
                    <a:bodyPr/>
                    <a:lstStyle/>
                    <a:p>
                      <a:r>
                        <a:rPr lang="nb-NO" sz="1200" dirty="0"/>
                        <a:t>Interkommunalt politisk</a:t>
                      </a:r>
                      <a:r>
                        <a:rPr lang="nb-NO" sz="1200" baseline="0" dirty="0"/>
                        <a:t> råd</a:t>
                      </a:r>
                      <a:endParaRPr lang="nb-NO" sz="1200" dirty="0"/>
                    </a:p>
                  </a:txBody>
                  <a:tcPr/>
                </a:tc>
                <a:tc>
                  <a:txBody>
                    <a:bodyPr/>
                    <a:lstStyle/>
                    <a:p>
                      <a:pPr algn="ctr"/>
                      <a:r>
                        <a:rPr lang="nb-NO" sz="1200" dirty="0"/>
                        <a:t>Lister</a:t>
                      </a:r>
                    </a:p>
                  </a:txBody>
                  <a:tcPr/>
                </a:tc>
                <a:extLst>
                  <a:ext uri="{0D108BD9-81ED-4DB2-BD59-A6C34878D82A}">
                    <a16:rowId xmlns:a16="http://schemas.microsoft.com/office/drawing/2014/main" val="291333389"/>
                  </a:ext>
                </a:extLst>
              </a:tr>
              <a:tr h="312707">
                <a:tc>
                  <a:txBody>
                    <a:bodyPr/>
                    <a:lstStyle/>
                    <a:p>
                      <a:r>
                        <a:rPr lang="nb-NO" sz="1200" dirty="0"/>
                        <a:t>Sentralitetsklasse</a:t>
                      </a:r>
                    </a:p>
                  </a:txBody>
                  <a:tcPr/>
                </a:tc>
                <a:tc>
                  <a:txBody>
                    <a:bodyPr/>
                    <a:lstStyle/>
                    <a:p>
                      <a:pPr algn="ctr"/>
                      <a:r>
                        <a:rPr lang="nb-NO" sz="1200" dirty="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a:t>59,4</a:t>
                      </a:r>
                      <a:endParaRPr lang="nb-NO" sz="1200" dirty="0"/>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BA46 Lyngdal</a:t>
                      </a:r>
                    </a:p>
                  </a:txBody>
                  <a:tcPr/>
                </a:tc>
                <a:extLst>
                  <a:ext uri="{0D108BD9-81ED-4DB2-BD59-A6C34878D82A}">
                    <a16:rowId xmlns:a16="http://schemas.microsoft.com/office/drawing/2014/main" val="2448623123"/>
                  </a:ext>
                </a:extLst>
              </a:tr>
            </a:tbl>
          </a:graphicData>
        </a:graphic>
      </p:graphicFrame>
      <p:pic>
        <p:nvPicPr>
          <p:cNvPr id="5" name="Bilde 4"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8423" y="130629"/>
            <a:ext cx="2843577" cy="5682343"/>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519113" y="4884003"/>
            <a:ext cx="4758565" cy="830997"/>
          </a:xfrm>
          <a:prstGeom prst="rect">
            <a:avLst/>
          </a:prstGeom>
          <a:noFill/>
        </p:spPr>
        <p:txBody>
          <a:bodyPr wrap="square" rtlCol="0">
            <a:spAutoFit/>
          </a:bodyPr>
          <a:lstStyle/>
          <a:p>
            <a:pPr algn="l"/>
            <a:r>
              <a:rPr lang="nb-NO" sz="1600" dirty="0"/>
              <a:t>SSB spår befolkningsøkning i Lyngdal som følge av positiv netto innvandring og positivt fødselsoverskudd.</a:t>
            </a:r>
          </a:p>
        </p:txBody>
      </p:sp>
      <p:sp>
        <p:nvSpPr>
          <p:cNvPr id="8" name="TekstSylinder 7"/>
          <p:cNvSpPr txBox="1"/>
          <p:nvPr/>
        </p:nvSpPr>
        <p:spPr>
          <a:xfrm>
            <a:off x="5876381" y="4884003"/>
            <a:ext cx="6095343"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3,3 til 2,6 i 2040. Aldringen er litt svakere i Lyngdal enn snittet for Agder. </a:t>
            </a:r>
          </a:p>
        </p:txBody>
      </p:sp>
      <p:sp>
        <p:nvSpPr>
          <p:cNvPr id="3" name="TekstSylinder 2">
            <a:extLst>
              <a:ext uri="{FF2B5EF4-FFF2-40B4-BE49-F238E27FC236}">
                <a16:creationId xmlns:a16="http://schemas.microsoft.com/office/drawing/2014/main" id="{5BF89916-BC2D-9892-F9C9-5F77FD2EC06B}"/>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graphicFrame>
        <p:nvGraphicFramePr>
          <p:cNvPr id="5" name="Diagram 4"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801763054"/>
              </p:ext>
            </p:extLst>
          </p:nvPr>
        </p:nvGraphicFramePr>
        <p:xfrm>
          <a:off x="381870" y="1403776"/>
          <a:ext cx="5009850" cy="3327381"/>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608BEB54-9F7C-BD55-9FFC-89CB0BC05A30}"/>
              </a:ext>
            </a:extLst>
          </p:cNvPr>
          <p:cNvPicPr>
            <a:picLocks noChangeAspect="1"/>
          </p:cNvPicPr>
          <p:nvPr/>
        </p:nvPicPr>
        <p:blipFill>
          <a:blip r:embed="rId5"/>
          <a:stretch>
            <a:fillRect/>
          </a:stretch>
        </p:blipFill>
        <p:spPr>
          <a:xfrm>
            <a:off x="5782082" y="1403776"/>
            <a:ext cx="6189642" cy="3327380"/>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b-NO" dirty="0"/>
              <a:t>Befolkningsutvikling</a:t>
            </a:r>
          </a:p>
        </p:txBody>
      </p:sp>
      <p:sp>
        <p:nvSpPr>
          <p:cNvPr id="5" name="TekstSylinder 4"/>
          <p:cNvSpPr txBox="1"/>
          <p:nvPr/>
        </p:nvSpPr>
        <p:spPr>
          <a:xfrm>
            <a:off x="496763" y="1476245"/>
            <a:ext cx="5654814" cy="4247317"/>
          </a:xfrm>
          <a:prstGeom prst="rect">
            <a:avLst/>
          </a:prstGeom>
          <a:noFill/>
        </p:spPr>
        <p:txBody>
          <a:bodyPr wrap="square" rtlCol="0">
            <a:spAutoFit/>
          </a:bodyPr>
          <a:lstStyle/>
          <a:p>
            <a:pPr algn="l"/>
            <a:r>
              <a:rPr lang="nb-NO" dirty="0"/>
              <a:t>Fra 2020 til 2026 økte folketallet i Lyngdal med 557 personer (5,4 %). En del av veksten skyldes flyktningetilstrømming i 2022 som følge av krigen i Ukraina.</a:t>
            </a:r>
          </a:p>
          <a:p>
            <a:pPr algn="l"/>
            <a:endParaRPr lang="nb-NO" dirty="0"/>
          </a:p>
          <a:p>
            <a:r>
              <a:rPr lang="nb-NO" dirty="0"/>
              <a:t>De sentrale grunnkretsene Rom-Bringsjord og Alleen-Berge-</a:t>
            </a:r>
            <a:r>
              <a:rPr lang="nb-NO" dirty="0" err="1"/>
              <a:t>Rosfjord</a:t>
            </a:r>
            <a:r>
              <a:rPr lang="nb-NO" dirty="0"/>
              <a:t> økte i perioden med henholdsvis 383 og 181 personer. Mindre sentrale grunnkretser har hatt nedgang eller svakere vekst.</a:t>
            </a:r>
          </a:p>
          <a:p>
            <a:pPr algn="l"/>
            <a:endParaRPr lang="nb-NO" dirty="0"/>
          </a:p>
          <a:p>
            <a:r>
              <a:rPr lang="nb-NO" dirty="0"/>
              <a:t>Innvandring til byene, aldring, og søken etter nærhet til service/tjenester​ og arbeidsmarked​ gjør at mange kommuner kan oppleve vekst i kommunesenter og tettsteder uavhengig av befolkningsutviklingen i kommunen samlet sett. </a:t>
            </a:r>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8F1D6B18-033D-1A7F-6749-E319F18D76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4003" y="191858"/>
            <a:ext cx="5654814" cy="5654814"/>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84022" y="295470"/>
            <a:ext cx="3471107" cy="685606"/>
          </a:xfrm>
        </p:spPr>
        <p:txBody>
          <a:bodyPr/>
          <a:lstStyle/>
          <a:p>
            <a:r>
              <a:rPr lang="nb-NO" dirty="0"/>
              <a:t>Boligbygging </a:t>
            </a:r>
          </a:p>
        </p:txBody>
      </p:sp>
      <p:sp>
        <p:nvSpPr>
          <p:cNvPr id="7" name="Plassholder for innhold 2"/>
          <p:cNvSpPr txBox="1">
            <a:spLocks/>
          </p:cNvSpPr>
          <p:nvPr/>
        </p:nvSpPr>
        <p:spPr>
          <a:xfrm>
            <a:off x="530658" y="1221114"/>
            <a:ext cx="5488305" cy="100496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60 boliger i året, hvorav ca. 42 % var eneboliger.</a:t>
            </a:r>
          </a:p>
        </p:txBody>
      </p:sp>
      <p:sp>
        <p:nvSpPr>
          <p:cNvPr id="6" name="Tittel 1">
            <a:extLst>
              <a:ext uri="{FF2B5EF4-FFF2-40B4-BE49-F238E27FC236}">
                <a16:creationId xmlns:a16="http://schemas.microsoft.com/office/drawing/2014/main" id="{EF4466D4-E520-FD9F-65C7-7BF59421F8A6}"/>
              </a:ext>
            </a:extLst>
          </p:cNvPr>
          <p:cNvSpPr txBox="1">
            <a:spLocks/>
          </p:cNvSpPr>
          <p:nvPr/>
        </p:nvSpPr>
        <p:spPr>
          <a:xfrm>
            <a:off x="6558624" y="308774"/>
            <a:ext cx="3471107"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a:t>
            </a:r>
            <a:r>
              <a:rPr lang="nb-NO" sz="2000"/>
              <a:t>i 2026 </a:t>
            </a:r>
            <a:r>
              <a:rPr lang="nb-NO" sz="2000" dirty="0"/>
              <a:t>viser at det er </a:t>
            </a:r>
            <a:r>
              <a:rPr lang="nb-NO" sz="2000"/>
              <a:t>5 448 </a:t>
            </a:r>
            <a:r>
              <a:rPr lang="nb-NO" sz="2000" dirty="0"/>
              <a:t>boliger i kommunen (bebodde og ubebodde).</a:t>
            </a:r>
          </a:p>
        </p:txBody>
      </p:sp>
      <p:sp>
        <p:nvSpPr>
          <p:cNvPr id="5" name="TekstSylinder 4">
            <a:extLst>
              <a:ext uri="{FF2B5EF4-FFF2-40B4-BE49-F238E27FC236}">
                <a16:creationId xmlns:a16="http://schemas.microsoft.com/office/drawing/2014/main" id="{E27196BF-5212-A878-92CA-9000CF9ADE67}"/>
              </a:ext>
            </a:extLst>
          </p:cNvPr>
          <p:cNvSpPr txBox="1"/>
          <p:nvPr/>
        </p:nvSpPr>
        <p:spPr>
          <a:xfrm>
            <a:off x="9588143" y="6268305"/>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616520225"/>
              </p:ext>
            </p:extLst>
          </p:nvPr>
        </p:nvGraphicFramePr>
        <p:xfrm>
          <a:off x="784022" y="2545287"/>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892447669"/>
              </p:ext>
            </p:extLst>
          </p:nvPr>
        </p:nvGraphicFramePr>
        <p:xfrm>
          <a:off x="6558624" y="2545287"/>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1295126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65174"/>
            <a:ext cx="5277911" cy="685606"/>
          </a:xfrm>
        </p:spPr>
        <p:txBody>
          <a:bodyPr/>
          <a:lstStyle/>
          <a:p>
            <a:r>
              <a:rPr lang="nb-NO" dirty="0"/>
              <a:t>Sysselsetting</a:t>
            </a:r>
          </a:p>
        </p:txBody>
      </p:sp>
      <p:sp>
        <p:nvSpPr>
          <p:cNvPr id="5" name="Plassholder for innhold 3"/>
          <p:cNvSpPr>
            <a:spLocks noGrp="1"/>
          </p:cNvSpPr>
          <p:nvPr>
            <p:ph sz="half" idx="1"/>
          </p:nvPr>
        </p:nvSpPr>
        <p:spPr>
          <a:xfrm>
            <a:off x="573578" y="1213658"/>
            <a:ext cx="5277911" cy="2809701"/>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Lyngdal:</a:t>
            </a:r>
          </a:p>
          <a:p>
            <a:r>
              <a:rPr lang="nb-NO" sz="2000" dirty="0"/>
              <a:t>Høyere sysselsettingsandel enn gjennomsnittet for fylket. </a:t>
            </a:r>
          </a:p>
        </p:txBody>
      </p:sp>
      <p:sp>
        <p:nvSpPr>
          <p:cNvPr id="8" name="TekstSylinder 7">
            <a:extLst>
              <a:ext uri="{FF2B5EF4-FFF2-40B4-BE49-F238E27FC236}">
                <a16:creationId xmlns:a16="http://schemas.microsoft.com/office/drawing/2014/main" id="{D3A4F67D-1287-16C3-2EF6-E05C25EA785C}"/>
              </a:ext>
            </a:extLst>
          </p:cNvPr>
          <p:cNvSpPr txBox="1"/>
          <p:nvPr/>
        </p:nvSpPr>
        <p:spPr>
          <a:xfrm>
            <a:off x="9103243" y="6236460"/>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11F20C18-618A-0B99-2FE7-AA1FE025B5E1}"/>
              </a:ext>
            </a:extLst>
          </p:cNvPr>
          <p:cNvGraphicFramePr>
            <a:graphicFrameLocks noGrp="1"/>
          </p:cNvGraphicFramePr>
          <p:nvPr>
            <p:extLst>
              <p:ext uri="{D42A27DB-BD31-4B8C-83A1-F6EECF244321}">
                <p14:modId xmlns:p14="http://schemas.microsoft.com/office/powerpoint/2010/main" val="54284412"/>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dirty="0"/>
                        <a:t>Menn</a:t>
                      </a:r>
                      <a:endParaRPr lang="nb-NO" sz="16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Lyngdal</a:t>
                      </a:r>
                    </a:p>
                  </a:txBody>
                  <a:tcPr anchor="ctr"/>
                </a:tc>
                <a:tc>
                  <a:txBody>
                    <a:bodyPr/>
                    <a:lstStyle/>
                    <a:p>
                      <a:pPr algn="ctr"/>
                      <a:r>
                        <a:rPr lang="nb-NO" sz="1400" b="0" dirty="0"/>
                        <a:t>75,6</a:t>
                      </a:r>
                    </a:p>
                  </a:txBody>
                  <a:tcPr anchor="ctr"/>
                </a:tc>
                <a:tc>
                  <a:txBody>
                    <a:bodyPr/>
                    <a:lstStyle/>
                    <a:p>
                      <a:pPr algn="ctr"/>
                      <a:r>
                        <a:rPr lang="nb-NO" sz="1400" b="0" dirty="0"/>
                        <a:t>79,0</a:t>
                      </a:r>
                    </a:p>
                  </a:txBody>
                  <a:tcPr anchor="ctr"/>
                </a:tc>
                <a:tc>
                  <a:txBody>
                    <a:bodyPr/>
                    <a:lstStyle/>
                    <a:p>
                      <a:pPr algn="ctr"/>
                      <a:r>
                        <a:rPr lang="nb-NO" sz="1400" b="0" dirty="0"/>
                        <a:t>72,1</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dirty="0"/>
                        <a:t>Norge</a:t>
                      </a:r>
                      <a:endParaRPr lang="nb-NO" sz="1400" b="1" dirty="0"/>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488F22BC-6D4B-C837-D3ED-6318593405C6}"/>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292F9356-582A-1D14-E6DC-9EE9216D3074}"/>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189554"/>
            <a:ext cx="6566670" cy="1282608"/>
          </a:xfrm>
        </p:spPr>
        <p:txBody>
          <a:bodyPr>
            <a:noAutofit/>
          </a:bodyPr>
          <a:lstStyle/>
          <a:p>
            <a:r>
              <a:rPr lang="nb-NO" sz="2000" dirty="0"/>
              <a:t>Lyngdal er senterkommune for Hægebostad og Farsund. 63 % av sysselsatte med bosted i Lyngdal jobber i hjemkommunen. 8 % jobber i Lindesnes og       7 % i Farsund. </a:t>
            </a:r>
          </a:p>
          <a:p>
            <a:endParaRPr lang="nb-NO" sz="2000" i="1" dirty="0"/>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29" name="TekstSylinder 28"/>
          <p:cNvSpPr txBox="1"/>
          <p:nvPr/>
        </p:nvSpPr>
        <p:spPr>
          <a:xfrm>
            <a:off x="4704272" y="2660119"/>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6" name="TekstSylinder 5">
            <a:extLst>
              <a:ext uri="{FF2B5EF4-FFF2-40B4-BE49-F238E27FC236}">
                <a16:creationId xmlns:a16="http://schemas.microsoft.com/office/drawing/2014/main" id="{9E448CB4-E37A-A10F-E258-0440D658731F}"/>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CABA5E4D-A2B9-5C2A-34C3-5B5D164D4605}"/>
              </a:ext>
            </a:extLst>
          </p:cNvPr>
          <p:cNvGraphicFramePr>
            <a:graphicFrameLocks noGrp="1"/>
          </p:cNvGraphicFramePr>
          <p:nvPr>
            <p:extLst>
              <p:ext uri="{D42A27DB-BD31-4B8C-83A1-F6EECF244321}">
                <p14:modId xmlns:p14="http://schemas.microsoft.com/office/powerpoint/2010/main" val="3233908331"/>
              </p:ext>
            </p:extLst>
          </p:nvPr>
        </p:nvGraphicFramePr>
        <p:xfrm>
          <a:off x="746462" y="2574933"/>
          <a:ext cx="3670301" cy="1543050"/>
        </p:xfrm>
        <a:graphic>
          <a:graphicData uri="http://schemas.openxmlformats.org/drawingml/2006/table">
            <a:tbl>
              <a:tblPr/>
              <a:tblGrid>
                <a:gridCol w="1433860">
                  <a:extLst>
                    <a:ext uri="{9D8B030D-6E8A-4147-A177-3AD203B41FA5}">
                      <a16:colId xmlns:a16="http://schemas.microsoft.com/office/drawing/2014/main" val="1772114735"/>
                    </a:ext>
                  </a:extLst>
                </a:gridCol>
                <a:gridCol w="1322831">
                  <a:extLst>
                    <a:ext uri="{9D8B030D-6E8A-4147-A177-3AD203B41FA5}">
                      <a16:colId xmlns:a16="http://schemas.microsoft.com/office/drawing/2014/main" val="522545898"/>
                    </a:ext>
                  </a:extLst>
                </a:gridCol>
                <a:gridCol w="913610">
                  <a:extLst>
                    <a:ext uri="{9D8B030D-6E8A-4147-A177-3AD203B41FA5}">
                      <a16:colId xmlns:a16="http://schemas.microsoft.com/office/drawing/2014/main" val="3990966992"/>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284086302"/>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3 368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29678386"/>
                  </a:ext>
                </a:extLst>
              </a:tr>
              <a:tr h="219075">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407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595163915"/>
                  </a:ext>
                </a:extLst>
              </a:tr>
              <a:tr h="219075">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10808735"/>
                  </a:ext>
                </a:extLst>
              </a:tr>
              <a:tr h="219075">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269</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15228837"/>
                  </a:ext>
                </a:extLst>
              </a:tr>
              <a:tr h="219075">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138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809511194"/>
                  </a:ext>
                </a:extLst>
              </a:tr>
              <a:tr h="219075">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95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12418512"/>
                  </a:ext>
                </a:extLst>
              </a:tr>
            </a:tbl>
          </a:graphicData>
        </a:graphic>
      </p:graphicFrame>
      <p:graphicFrame>
        <p:nvGraphicFramePr>
          <p:cNvPr id="41" name="Tabell 40">
            <a:extLst>
              <a:ext uri="{FF2B5EF4-FFF2-40B4-BE49-F238E27FC236}">
                <a16:creationId xmlns:a16="http://schemas.microsoft.com/office/drawing/2014/main" id="{55AF77A1-ABFE-8D0A-D360-6B4C39F6D798}"/>
              </a:ext>
            </a:extLst>
          </p:cNvPr>
          <p:cNvGraphicFramePr>
            <a:graphicFrameLocks noGrp="1"/>
          </p:cNvGraphicFramePr>
          <p:nvPr>
            <p:extLst>
              <p:ext uri="{D42A27DB-BD31-4B8C-83A1-F6EECF244321}">
                <p14:modId xmlns:p14="http://schemas.microsoft.com/office/powerpoint/2010/main" val="2111988074"/>
              </p:ext>
            </p:extLst>
          </p:nvPr>
        </p:nvGraphicFramePr>
        <p:xfrm>
          <a:off x="759341" y="4308089"/>
          <a:ext cx="3670301" cy="1600200"/>
        </p:xfrm>
        <a:graphic>
          <a:graphicData uri="http://schemas.openxmlformats.org/drawingml/2006/table">
            <a:tbl>
              <a:tblPr/>
              <a:tblGrid>
                <a:gridCol w="1433860">
                  <a:extLst>
                    <a:ext uri="{9D8B030D-6E8A-4147-A177-3AD203B41FA5}">
                      <a16:colId xmlns:a16="http://schemas.microsoft.com/office/drawing/2014/main" val="2641684212"/>
                    </a:ext>
                  </a:extLst>
                </a:gridCol>
                <a:gridCol w="1322831">
                  <a:extLst>
                    <a:ext uri="{9D8B030D-6E8A-4147-A177-3AD203B41FA5}">
                      <a16:colId xmlns:a16="http://schemas.microsoft.com/office/drawing/2014/main" val="3779731839"/>
                    </a:ext>
                  </a:extLst>
                </a:gridCol>
                <a:gridCol w="913610">
                  <a:extLst>
                    <a:ext uri="{9D8B030D-6E8A-4147-A177-3AD203B41FA5}">
                      <a16:colId xmlns:a16="http://schemas.microsoft.com/office/drawing/2014/main" val="230554392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2784440302"/>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3 368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449075338"/>
                  </a:ext>
                </a:extLst>
              </a:tr>
              <a:tr h="228600">
                <a:tc>
                  <a:txBody>
                    <a:bodyPr/>
                    <a:lstStyle/>
                    <a:p>
                      <a:pPr algn="l" fontAlgn="b">
                        <a:buNone/>
                      </a:pPr>
                      <a:r>
                        <a:rPr lang="nb-NO" sz="1400" b="0" i="0" u="none" strike="noStrike">
                          <a:solidFill>
                            <a:srgbClr val="000000"/>
                          </a:solidFill>
                          <a:effectLst/>
                          <a:latin typeface="Arial" panose="020B0604020202020204" pitchFamily="34" charset="0"/>
                        </a:rPr>
                        <a:t>Farsund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463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17966325"/>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461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74617708"/>
                  </a:ext>
                </a:extLst>
              </a:tr>
              <a:tr h="228600">
                <a:tc>
                  <a:txBody>
                    <a:bodyPr/>
                    <a:lstStyle/>
                    <a:p>
                      <a:pPr algn="l" fontAlgn="b">
                        <a:buNone/>
                      </a:pPr>
                      <a:r>
                        <a:rPr lang="nb-NO" sz="1400" b="0" i="0" u="none" strike="noStrike">
                          <a:solidFill>
                            <a:srgbClr val="000000"/>
                          </a:solidFill>
                          <a:effectLst/>
                          <a:latin typeface="Arial" panose="020B0604020202020204" pitchFamily="34" charset="0"/>
                        </a:rPr>
                        <a:t>Hægebostad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151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133281553"/>
                  </a:ext>
                </a:extLst>
              </a:tr>
              <a:tr h="228600">
                <a:tc>
                  <a:txBody>
                    <a:bodyPr/>
                    <a:lstStyle/>
                    <a:p>
                      <a:pPr algn="l" fontAlgn="b">
                        <a:buNone/>
                      </a:pPr>
                      <a:r>
                        <a:rPr lang="nb-NO" sz="1400" b="0" i="0" u="none" strike="noStrike">
                          <a:solidFill>
                            <a:srgbClr val="000000"/>
                          </a:solidFill>
                          <a:effectLst/>
                          <a:latin typeface="Arial" panose="020B0604020202020204" pitchFamily="34" charset="0"/>
                        </a:rPr>
                        <a:t>Kvinesdal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143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630600158"/>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Lyngdal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106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954291060"/>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65978" y="322629"/>
            <a:ext cx="10153651" cy="685606"/>
          </a:xfrm>
        </p:spPr>
        <p:txBody>
          <a:bodyPr/>
          <a:lstStyle/>
          <a:p>
            <a:r>
              <a:rPr lang="nb-NO" dirty="0"/>
              <a:t>Sektorfordeling og ansattutvikling</a:t>
            </a:r>
          </a:p>
        </p:txBody>
      </p:sp>
      <p:sp>
        <p:nvSpPr>
          <p:cNvPr id="10" name="TekstSylinder 9"/>
          <p:cNvSpPr txBox="1"/>
          <p:nvPr/>
        </p:nvSpPr>
        <p:spPr>
          <a:xfrm>
            <a:off x="665978" y="4678384"/>
            <a:ext cx="5865341" cy="830997"/>
          </a:xfrm>
          <a:prstGeom prst="rect">
            <a:avLst/>
          </a:prstGeom>
          <a:noFill/>
        </p:spPr>
        <p:txBody>
          <a:bodyPr wrap="square" rtlCol="0">
            <a:spAutoFit/>
          </a:bodyPr>
          <a:lstStyle/>
          <a:p>
            <a:pPr algn="l"/>
            <a:r>
              <a:rPr lang="nb-NO" sz="1600" dirty="0"/>
              <a:t>Lyngdal har en høyere andel ansatte i privat sektor enn snittet for Agder og Norge. Antall ansatte i privat sektor har holdt seg stabilt de siste årene.</a:t>
            </a:r>
          </a:p>
        </p:txBody>
      </p:sp>
      <p:graphicFrame>
        <p:nvGraphicFramePr>
          <p:cNvPr id="8" name="Tabell 7">
            <a:extLst>
              <a:ext uri="{FF2B5EF4-FFF2-40B4-BE49-F238E27FC236}">
                <a16:creationId xmlns:a16="http://schemas.microsoft.com/office/drawing/2014/main" id="{F6F281A9-175E-18BA-EEF6-2105724E34BB}"/>
              </a:ext>
            </a:extLst>
          </p:cNvPr>
          <p:cNvGraphicFramePr>
            <a:graphicFrameLocks noGrp="1"/>
          </p:cNvGraphicFramePr>
          <p:nvPr>
            <p:extLst>
              <p:ext uri="{D42A27DB-BD31-4B8C-83A1-F6EECF244321}">
                <p14:modId xmlns:p14="http://schemas.microsoft.com/office/powerpoint/2010/main" val="1568984230"/>
              </p:ext>
            </p:extLst>
          </p:nvPr>
        </p:nvGraphicFramePr>
        <p:xfrm>
          <a:off x="7504930" y="4711213"/>
          <a:ext cx="4478524" cy="1252110"/>
        </p:xfrm>
        <a:graphic>
          <a:graphicData uri="http://schemas.openxmlformats.org/drawingml/2006/table">
            <a:tbl>
              <a:tblPr firstRow="1"/>
              <a:tblGrid>
                <a:gridCol w="1648695">
                  <a:extLst>
                    <a:ext uri="{9D8B030D-6E8A-4147-A177-3AD203B41FA5}">
                      <a16:colId xmlns:a16="http://schemas.microsoft.com/office/drawing/2014/main" val="3374818173"/>
                    </a:ext>
                  </a:extLst>
                </a:gridCol>
                <a:gridCol w="577516">
                  <a:extLst>
                    <a:ext uri="{9D8B030D-6E8A-4147-A177-3AD203B41FA5}">
                      <a16:colId xmlns:a16="http://schemas.microsoft.com/office/drawing/2014/main" val="3884528898"/>
                    </a:ext>
                  </a:extLst>
                </a:gridCol>
                <a:gridCol w="564253">
                  <a:extLst>
                    <a:ext uri="{9D8B030D-6E8A-4147-A177-3AD203B41FA5}">
                      <a16:colId xmlns:a16="http://schemas.microsoft.com/office/drawing/2014/main" val="2033733256"/>
                    </a:ext>
                  </a:extLst>
                </a:gridCol>
                <a:gridCol w="723455">
                  <a:extLst>
                    <a:ext uri="{9D8B030D-6E8A-4147-A177-3AD203B41FA5}">
                      <a16:colId xmlns:a16="http://schemas.microsoft.com/office/drawing/2014/main" val="3335569941"/>
                    </a:ext>
                  </a:extLst>
                </a:gridCol>
                <a:gridCol w="964605">
                  <a:extLst>
                    <a:ext uri="{9D8B030D-6E8A-4147-A177-3AD203B41FA5}">
                      <a16:colId xmlns:a16="http://schemas.microsoft.com/office/drawing/2014/main" val="4085736738"/>
                    </a:ext>
                  </a:extLst>
                </a:gridCol>
              </a:tblGrid>
              <a:tr h="122103">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Lyngdal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021989441"/>
                  </a:ext>
                </a:extLst>
              </a:tr>
              <a:tr h="122103">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797495"/>
                  </a:ext>
                </a:extLst>
              </a:tr>
              <a:tr h="201470">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80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450075"/>
                  </a:ext>
                </a:extLst>
              </a:tr>
              <a:tr h="201470">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0777659"/>
                  </a:ext>
                </a:extLst>
              </a:tr>
              <a:tr h="122103">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128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3243516"/>
                  </a:ext>
                </a:extLst>
              </a:tr>
              <a:tr h="201470">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1 255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25,2 %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14232696"/>
                  </a:ext>
                </a:extLst>
              </a:tr>
              <a:tr h="122103">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3 395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68,3 %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6350462"/>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572928279"/>
              </p:ext>
            </p:extLst>
          </p:nvPr>
        </p:nvGraphicFramePr>
        <p:xfrm>
          <a:off x="416269" y="1386348"/>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1940269615"/>
              </p:ext>
            </p:extLst>
          </p:nvPr>
        </p:nvGraphicFramePr>
        <p:xfrm>
          <a:off x="6848041" y="1386348"/>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9429" y="316874"/>
            <a:ext cx="10153651" cy="685606"/>
          </a:xfrm>
        </p:spPr>
        <p:txBody>
          <a:bodyPr/>
          <a:lstStyle/>
          <a:p>
            <a:r>
              <a:rPr lang="nb-NO" dirty="0"/>
              <a:t>Næringsstruktur – 4. kvartal 2025</a:t>
            </a:r>
          </a:p>
        </p:txBody>
      </p:sp>
      <p:sp>
        <p:nvSpPr>
          <p:cNvPr id="10" name="TekstSylinder 9"/>
          <p:cNvSpPr txBox="1"/>
          <p:nvPr/>
        </p:nvSpPr>
        <p:spPr>
          <a:xfrm>
            <a:off x="256674" y="5055093"/>
            <a:ext cx="11935326" cy="830997"/>
          </a:xfrm>
          <a:prstGeom prst="rect">
            <a:avLst/>
          </a:prstGeom>
          <a:noFill/>
        </p:spPr>
        <p:txBody>
          <a:bodyPr wrap="square" rtlCol="0">
            <a:spAutoFit/>
          </a:bodyPr>
          <a:lstStyle/>
          <a:p>
            <a:r>
              <a:rPr lang="nb-NO" sz="1600" dirty="0"/>
              <a:t>Alloc AS og Nordic </a:t>
            </a:r>
            <a:r>
              <a:rPr lang="nb-NO" sz="1600" dirty="0" err="1"/>
              <a:t>door</a:t>
            </a:r>
            <a:r>
              <a:rPr lang="nb-NO" sz="1600" dirty="0"/>
              <a:t> AS (begge trelast- og trevareindustri) er de største industribedriftene i Lyngdal. </a:t>
            </a:r>
          </a:p>
          <a:p>
            <a:endParaRPr lang="nb-NO" sz="1600" dirty="0"/>
          </a:p>
          <a:p>
            <a:r>
              <a:rPr lang="nb-NO" sz="1600" dirty="0"/>
              <a:t>Nornebygg AS (Oppføring av bygninger) og ERV teknikk AS (VVS-arbeid) er de største bygge- og anleggsvirksomhetene.</a:t>
            </a:r>
          </a:p>
        </p:txBody>
      </p:sp>
      <p:sp>
        <p:nvSpPr>
          <p:cNvPr id="5" name="TekstSylinder 4">
            <a:extLst>
              <a:ext uri="{FF2B5EF4-FFF2-40B4-BE49-F238E27FC236}">
                <a16:creationId xmlns:a16="http://schemas.microsoft.com/office/drawing/2014/main" id="{988DFDAB-605D-8B40-9855-E53A696F2E79}"/>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826639582"/>
                  </p:ext>
                </p:extLst>
              </p:nvPr>
            </p:nvGraphicFramePr>
            <p:xfrm>
              <a:off x="256674" y="1249992"/>
              <a:ext cx="5001126"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56674" y="1249992"/>
                <a:ext cx="5001126"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4098162951"/>
              </p:ext>
            </p:extLst>
          </p:nvPr>
        </p:nvGraphicFramePr>
        <p:xfrm>
          <a:off x="5361708" y="1249992"/>
          <a:ext cx="6784815"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72477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3477" y="304523"/>
            <a:ext cx="10153651" cy="685606"/>
          </a:xfrm>
        </p:spPr>
        <p:txBody>
          <a:bodyPr/>
          <a:lstStyle/>
          <a:p>
            <a:r>
              <a:rPr lang="nb-NO" dirty="0"/>
              <a:t>Grunnskolepoeng</a:t>
            </a:r>
          </a:p>
        </p:txBody>
      </p:sp>
      <p:sp>
        <p:nvSpPr>
          <p:cNvPr id="3" name="Plassholder for innhold 2"/>
          <p:cNvSpPr>
            <a:spLocks noGrp="1"/>
          </p:cNvSpPr>
          <p:nvPr>
            <p:ph idx="1"/>
          </p:nvPr>
        </p:nvSpPr>
        <p:spPr>
          <a:xfrm>
            <a:off x="516862" y="1300162"/>
            <a:ext cx="4316396" cy="3456895"/>
          </a:xfrm>
        </p:spPr>
        <p:txBody>
          <a:bodyPr/>
          <a:lstStyle/>
          <a:p>
            <a:r>
              <a:rPr lang="nb-NO" sz="2000" dirty="0"/>
              <a:t>Lyngdal ligger over snittet for fylket i hele perioden </a:t>
            </a:r>
            <a:r>
              <a:rPr lang="nb-NO" sz="2000"/>
              <a:t>fra 2022-2026.</a:t>
            </a:r>
            <a:endParaRPr lang="nb-NO" sz="2000" dirty="0"/>
          </a:p>
          <a:p>
            <a:endParaRPr lang="nb-NO" sz="1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6" name="TekstSylinder 5">
            <a:extLst>
              <a:ext uri="{FF2B5EF4-FFF2-40B4-BE49-F238E27FC236}">
                <a16:creationId xmlns:a16="http://schemas.microsoft.com/office/drawing/2014/main" id="{01756A47-CFAC-E6AF-76BB-050B89FFC9E8}"/>
              </a:ext>
            </a:extLst>
          </p:cNvPr>
          <p:cNvSpPr txBox="1"/>
          <p:nvPr/>
        </p:nvSpPr>
        <p:spPr>
          <a:xfrm>
            <a:off x="693477" y="5188526"/>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5" name="Diagram 4">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44170969"/>
              </p:ext>
            </p:extLst>
          </p:nvPr>
        </p:nvGraphicFramePr>
        <p:xfrm>
          <a:off x="5287742"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81,1 %. Dette er lavere enn snittet for Agder.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4" name="Tabell 3">
            <a:extLst>
              <a:ext uri="{FF2B5EF4-FFF2-40B4-BE49-F238E27FC236}">
                <a16:creationId xmlns:a16="http://schemas.microsoft.com/office/drawing/2014/main" id="{D1C5E591-F73F-9AFA-D4BA-4BF77EC46E49}"/>
              </a:ext>
            </a:extLst>
          </p:cNvPr>
          <p:cNvGraphicFramePr>
            <a:graphicFrameLocks noGrp="1"/>
          </p:cNvGraphicFramePr>
          <p:nvPr>
            <p:extLst>
              <p:ext uri="{D42A27DB-BD31-4B8C-83A1-F6EECF244321}">
                <p14:modId xmlns:p14="http://schemas.microsoft.com/office/powerpoint/2010/main" val="3784404325"/>
              </p:ext>
            </p:extLst>
          </p:nvPr>
        </p:nvGraphicFramePr>
        <p:xfrm>
          <a:off x="695910" y="3457575"/>
          <a:ext cx="4038600" cy="1546860"/>
        </p:xfrm>
        <a:graphic>
          <a:graphicData uri="http://schemas.openxmlformats.org/drawingml/2006/table">
            <a:tbl>
              <a:tblPr firstRow="1"/>
              <a:tblGrid>
                <a:gridCol w="1054100">
                  <a:extLst>
                    <a:ext uri="{9D8B030D-6E8A-4147-A177-3AD203B41FA5}">
                      <a16:colId xmlns:a16="http://schemas.microsoft.com/office/drawing/2014/main" val="2570779226"/>
                    </a:ext>
                  </a:extLst>
                </a:gridCol>
                <a:gridCol w="1054100">
                  <a:extLst>
                    <a:ext uri="{9D8B030D-6E8A-4147-A177-3AD203B41FA5}">
                      <a16:colId xmlns:a16="http://schemas.microsoft.com/office/drawing/2014/main" val="2641105432"/>
                    </a:ext>
                  </a:extLst>
                </a:gridCol>
                <a:gridCol w="965200">
                  <a:extLst>
                    <a:ext uri="{9D8B030D-6E8A-4147-A177-3AD203B41FA5}">
                      <a16:colId xmlns:a16="http://schemas.microsoft.com/office/drawing/2014/main" val="227115721"/>
                    </a:ext>
                  </a:extLst>
                </a:gridCol>
                <a:gridCol w="965200">
                  <a:extLst>
                    <a:ext uri="{9D8B030D-6E8A-4147-A177-3AD203B41FA5}">
                      <a16:colId xmlns:a16="http://schemas.microsoft.com/office/drawing/2014/main" val="2861671015"/>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12591427"/>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Lyngdal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72,9 %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27,1 %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938529173"/>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69,3 %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6583248"/>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76,3 %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23,8 %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51491863"/>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34408204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2269160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11408768"/>
                  </a:ext>
                </a:extLst>
              </a:tr>
            </a:tbl>
          </a:graphicData>
        </a:graphic>
      </p:graphicFrame>
      <p:sp>
        <p:nvSpPr>
          <p:cNvPr id="2" name="TekstSylinder 1"/>
          <p:cNvSpPr txBox="1"/>
          <p:nvPr/>
        </p:nvSpPr>
        <p:spPr>
          <a:xfrm>
            <a:off x="5627077" y="6199833"/>
            <a:ext cx="5345723" cy="276999"/>
          </a:xfrm>
          <a:prstGeom prst="rect">
            <a:avLst/>
          </a:prstGeom>
          <a:noFill/>
        </p:spPr>
        <p:txBody>
          <a:bodyPr wrap="square" rtlCol="0">
            <a:spAutoFit/>
          </a:bodyPr>
          <a:lstStyle/>
          <a:p>
            <a:pPr algn="l"/>
            <a:r>
              <a:rPr lang="nb-NO" sz="1200" dirty="0"/>
              <a:t>Eventuelle 0-verdier skyldes at bakgrunnsdata er undertrykt </a:t>
            </a:r>
            <a:r>
              <a:rPr lang="nb-NO" sz="1200" dirty="0" err="1"/>
              <a:t>pga</a:t>
            </a:r>
            <a:r>
              <a:rPr lang="nb-NO" sz="1200" dirty="0"/>
              <a:t> lite utvalg.</a:t>
            </a:r>
          </a:p>
        </p:txBody>
      </p:sp>
      <p:sp>
        <p:nvSpPr>
          <p:cNvPr id="5" name="TekstSylinder 4">
            <a:extLst>
              <a:ext uri="{FF2B5EF4-FFF2-40B4-BE49-F238E27FC236}">
                <a16:creationId xmlns:a16="http://schemas.microsoft.com/office/drawing/2014/main" id="{CEEC3E0A-63C6-D9D4-49D6-3AF5D7DF1D42}"/>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2364908560"/>
              </p:ext>
            </p:extLst>
          </p:nvPr>
        </p:nvGraphicFramePr>
        <p:xfrm>
          <a:off x="5227520" y="1174007"/>
          <a:ext cx="6896099"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b-NO" dirty="0"/>
              <a:t>Lærekontrakter kommunal og privat sektor</a:t>
            </a:r>
          </a:p>
        </p:txBody>
      </p:sp>
      <p:sp>
        <p:nvSpPr>
          <p:cNvPr id="12" name="TekstSylinder 11"/>
          <p:cNvSpPr txBox="1"/>
          <p:nvPr/>
        </p:nvSpPr>
        <p:spPr>
          <a:xfrm>
            <a:off x="395424" y="1121307"/>
            <a:ext cx="4346591"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Det er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Lyngdal har 20 lærekontrakter i kommunal sektor, og mangler 13 for å nå målsetningen.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Lyngdal har 11 lærekontrakter per 1000 innbyggere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49494707"/>
              </p:ext>
            </p:extLst>
          </p:nvPr>
        </p:nvGraphicFramePr>
        <p:xfrm>
          <a:off x="5123771" y="3792682"/>
          <a:ext cx="6949439" cy="21062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739151695"/>
              </p:ext>
            </p:extLst>
          </p:nvPr>
        </p:nvGraphicFramePr>
        <p:xfrm>
          <a:off x="5123770" y="1152639"/>
          <a:ext cx="6949439"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5966" y="279798"/>
            <a:ext cx="6174393"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AE495724-5C46-9173-1239-DF1C7231B5B1}"/>
              </a:ext>
            </a:extLst>
          </p:cNvPr>
          <p:cNvSpPr txBox="1"/>
          <p:nvPr/>
        </p:nvSpPr>
        <p:spPr>
          <a:xfrm>
            <a:off x="9296235" y="6245415"/>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1333FD40-AE52-19D9-7903-4F176D003107}"/>
              </a:ext>
            </a:extLst>
          </p:cNvPr>
          <p:cNvGraphicFramePr>
            <a:graphicFrameLocks noGrp="1"/>
          </p:cNvGraphicFramePr>
          <p:nvPr>
            <p:extLst>
              <p:ext uri="{D42A27DB-BD31-4B8C-83A1-F6EECF244321}">
                <p14:modId xmlns:p14="http://schemas.microsoft.com/office/powerpoint/2010/main" val="1393201448"/>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Lyngdal</a:t>
                      </a:r>
                    </a:p>
                  </a:txBody>
                  <a:tcPr anchor="ctr"/>
                </a:tc>
                <a:tc>
                  <a:txBody>
                    <a:bodyPr/>
                    <a:lstStyle/>
                    <a:p>
                      <a:pPr algn="ctr"/>
                      <a:r>
                        <a:rPr lang="nb-NO" sz="1400" b="0" dirty="0"/>
                        <a:t>33,5</a:t>
                      </a:r>
                    </a:p>
                  </a:txBody>
                  <a:tcPr anchor="ctr"/>
                </a:tc>
                <a:tc>
                  <a:txBody>
                    <a:bodyPr/>
                    <a:lstStyle/>
                    <a:p>
                      <a:pPr algn="ctr"/>
                      <a:r>
                        <a:rPr lang="nb-NO" sz="1400" b="0" dirty="0"/>
                        <a:t>17,1</a:t>
                      </a:r>
                    </a:p>
                  </a:txBody>
                  <a:tcPr anchor="ctr"/>
                </a:tc>
                <a:tc>
                  <a:txBody>
                    <a:bodyPr/>
                    <a:lstStyle/>
                    <a:p>
                      <a:pPr algn="ctr"/>
                      <a:r>
                        <a:rPr lang="nb-NO" sz="1400" b="0" dirty="0"/>
                        <a:t>52,3</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2C103BF5-5BC6-34EE-192D-C1063BD7E1D8}"/>
              </a:ext>
            </a:extLst>
          </p:cNvPr>
          <p:cNvGraphicFramePr>
            <a:graphicFrameLocks/>
          </p:cNvGraphicFramePr>
          <p:nvPr>
            <p:extLst>
              <p:ext uri="{D42A27DB-BD31-4B8C-83A1-F6EECF244321}">
                <p14:modId xmlns:p14="http://schemas.microsoft.com/office/powerpoint/2010/main" val="4231846662"/>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99EB1533-93E0-7924-E293-EB26B176DD60}"/>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C0F777BE-6FD1-A9F2-AB57-BD570914DF70}"/>
              </a:ext>
            </a:extLst>
          </p:cNvPr>
          <p:cNvSpPr txBox="1"/>
          <p:nvPr/>
        </p:nvSpPr>
        <p:spPr>
          <a:xfrm>
            <a:off x="692914" y="5082241"/>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677086151"/>
              </p:ext>
            </p:extLst>
          </p:nvPr>
        </p:nvGraphicFramePr>
        <p:xfrm>
          <a:off x="3914940" y="1175211"/>
          <a:ext cx="8119110"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C8D20222-5E11-C8AD-0A1A-5DDCF2A667AA}"/>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511877598"/>
              </p:ext>
            </p:extLst>
          </p:nvPr>
        </p:nvGraphicFramePr>
        <p:xfrm>
          <a:off x="3892434"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4" y="1175210"/>
            <a:ext cx="4445998" cy="3693319"/>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p>
          <a:p>
            <a:pPr marL="285750" indent="-285750">
              <a:buFont typeface="Arial" panose="020B0604020202020204" pitchFamily="34" charset="0"/>
              <a:buChar char="•"/>
            </a:pPr>
            <a:endParaRPr lang="nb-NO" dirty="0">
              <a:solidFill>
                <a:srgbClr val="FF0000"/>
              </a:solidFill>
            </a:endParaRPr>
          </a:p>
        </p:txBody>
      </p:sp>
      <p:graphicFrame>
        <p:nvGraphicFramePr>
          <p:cNvPr id="7" name="Diagram 6"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297057454"/>
              </p:ext>
            </p:extLst>
          </p:nvPr>
        </p:nvGraphicFramePr>
        <p:xfrm>
          <a:off x="5419465" y="4375382"/>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4293039577"/>
              </p:ext>
            </p:extLst>
          </p:nvPr>
        </p:nvGraphicFramePr>
        <p:xfrm>
          <a:off x="5419465" y="671655"/>
          <a:ext cx="6541768"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642424449"/>
              </p:ext>
            </p:extLst>
          </p:nvPr>
        </p:nvGraphicFramePr>
        <p:xfrm>
          <a:off x="5419465" y="2528282"/>
          <a:ext cx="6541768" cy="16192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88942983-887F-627A-567A-EEDBB55E7CE0}"/>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30800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472275" y="1348079"/>
            <a:ext cx="3344352" cy="3515323"/>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C87C3068-35C2-05FE-B302-A93DEA71C1D7}"/>
              </a:ext>
            </a:extLst>
          </p:cNvPr>
          <p:cNvSpPr txBox="1"/>
          <p:nvPr/>
        </p:nvSpPr>
        <p:spPr>
          <a:xfrm>
            <a:off x="606790" y="5485939"/>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AD6C77BC-BF48-DC79-3EF5-AD599A977FF5}"/>
              </a:ext>
            </a:extLst>
          </p:cNvPr>
          <p:cNvPicPr>
            <a:picLocks noChangeAspect="1"/>
          </p:cNvPicPr>
          <p:nvPr/>
        </p:nvPicPr>
        <p:blipFill>
          <a:blip r:embed="rId4"/>
          <a:stretch>
            <a:fillRect/>
          </a:stretch>
        </p:blipFill>
        <p:spPr>
          <a:xfrm>
            <a:off x="4363277" y="1344437"/>
            <a:ext cx="7668439" cy="4043358"/>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477328"/>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67</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 av Lyngdal kommune sitt areal dekket av skog, 9 % hav, 5 % åpen fastmark,       6 % myr, 5 % ferskvann</a:t>
            </a:r>
            <a:r>
              <a:rPr lang="nb-NO" dirty="0">
                <a:solidFill>
                  <a:srgbClr val="000000"/>
                </a:solidFill>
                <a:latin typeface="Arial" panose="020B0604020202020204" pitchFamily="34" charset="0"/>
              </a:rPr>
              <a:t>,</a:t>
            </a:r>
            <a:r>
              <a:rPr lang="nb-NO" b="0" i="0" dirty="0">
                <a:solidFill>
                  <a:srgbClr val="000000"/>
                </a:solidFill>
                <a:effectLst/>
                <a:latin typeface="Arial" panose="020B0604020202020204" pitchFamily="34" charset="0"/>
              </a:rPr>
              <a:t> mens fulldyrka jord utgjør 2,9 %. Bebygd areal og samferdsel utgjør til sammen 2,7 %.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1 % av landarealet i Lyngdal er vernet etter naturmangfoldloven i 2025.</a:t>
            </a:r>
          </a:p>
          <a:p>
            <a:pPr marL="0" indent="0">
              <a:buNone/>
            </a:pPr>
            <a:r>
              <a:rPr lang="nb-NO" sz="1800" dirty="0"/>
              <a:t>Samlet for Agder er 18 % av landarealet vernet.  </a:t>
            </a:r>
          </a:p>
          <a:p>
            <a:pPr marL="0" indent="0">
              <a:buNone/>
            </a:pPr>
            <a:endParaRPr lang="nb-NO" sz="1800" dirty="0"/>
          </a:p>
        </p:txBody>
      </p:sp>
      <p:pic>
        <p:nvPicPr>
          <p:cNvPr id="4" name="Bilde 3">
            <a:extLst>
              <a:ext uri="{FF2B5EF4-FFF2-40B4-BE49-F238E27FC236}">
                <a16:creationId xmlns:a16="http://schemas.microsoft.com/office/drawing/2014/main" id="{EB576024-8E5B-AFE1-11D1-D07C3F44B95D}"/>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8E7C63C3-2D96-57E0-F129-D3DBDCD1A2B7}"/>
              </a:ext>
            </a:extLst>
          </p:cNvPr>
          <p:cNvPicPr>
            <a:picLocks noChangeAspect="1"/>
          </p:cNvPicPr>
          <p:nvPr/>
        </p:nvPicPr>
        <p:blipFill>
          <a:blip r:embed="rId4"/>
          <a:stretch>
            <a:fillRect/>
          </a:stretch>
        </p:blipFill>
        <p:spPr>
          <a:xfrm>
            <a:off x="446522" y="2781609"/>
            <a:ext cx="5082980" cy="3017782"/>
          </a:xfrm>
          <a:prstGeom prst="rect">
            <a:avLst/>
          </a:prstGeom>
        </p:spPr>
      </p:pic>
    </p:spTree>
    <p:extLst>
      <p:ext uri="{BB962C8B-B14F-4D97-AF65-F5344CB8AC3E}">
        <p14:creationId xmlns:p14="http://schemas.microsoft.com/office/powerpoint/2010/main" val="225626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01801"/>
            <a:ext cx="4699774" cy="685606"/>
          </a:xfrm>
        </p:spPr>
        <p:txBody>
          <a:bodyPr/>
          <a:lstStyle/>
          <a:p>
            <a:r>
              <a:rPr lang="nb-NO" dirty="0"/>
              <a:t>Planlagt arealbruk</a:t>
            </a:r>
          </a:p>
        </p:txBody>
      </p:sp>
      <p:sp>
        <p:nvSpPr>
          <p:cNvPr id="7" name="Plassholder for innhold 2">
            <a:extLst>
              <a:ext uri="{FF2B5EF4-FFF2-40B4-BE49-F238E27FC236}">
                <a16:creationId xmlns:a16="http://schemas.microsoft.com/office/drawing/2014/main" id="{BAAEB59B-47B9-AC33-C552-7558AAA7C161}"/>
              </a:ext>
            </a:extLst>
          </p:cNvPr>
          <p:cNvSpPr>
            <a:spLocks noGrp="1"/>
          </p:cNvSpPr>
          <p:nvPr>
            <p:ph idx="1"/>
          </p:nvPr>
        </p:nvSpPr>
        <p:spPr>
          <a:xfrm>
            <a:off x="472272" y="1167319"/>
            <a:ext cx="3612711"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Lyngdal har satt av store areal, og da mest til </a:t>
            </a:r>
            <a:r>
              <a:rPr lang="nn-NO" sz="2000" dirty="0" err="1"/>
              <a:t>fritidsbebyggelse</a:t>
            </a:r>
            <a:r>
              <a:rPr lang="nn-NO" sz="2000" dirty="0"/>
              <a:t>. </a:t>
            </a:r>
          </a:p>
        </p:txBody>
      </p:sp>
      <p:pic>
        <p:nvPicPr>
          <p:cNvPr id="9" name="Bilde 8">
            <a:extLst>
              <a:ext uri="{FF2B5EF4-FFF2-40B4-BE49-F238E27FC236}">
                <a16:creationId xmlns:a16="http://schemas.microsoft.com/office/drawing/2014/main" id="{B84E7EB4-0267-B630-7568-F09A4AB6F502}"/>
              </a:ext>
            </a:extLst>
          </p:cNvPr>
          <p:cNvPicPr>
            <a:picLocks noChangeAspect="1"/>
          </p:cNvPicPr>
          <p:nvPr/>
        </p:nvPicPr>
        <p:blipFill>
          <a:blip r:embed="rId4"/>
          <a:stretch>
            <a:fillRect/>
          </a:stretch>
        </p:blipFill>
        <p:spPr>
          <a:xfrm>
            <a:off x="4656080" y="1247957"/>
            <a:ext cx="7141668" cy="2012018"/>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2 270 bruksenheter til fritid i Lyngdal, og ca. 3 700 eiere (alle eierandeler inkludert).</a:t>
            </a:r>
          </a:p>
          <a:p>
            <a:endParaRPr lang="nb-NO" sz="2000" dirty="0"/>
          </a:p>
          <a:p>
            <a:r>
              <a:rPr lang="nb-NO" sz="2000" dirty="0"/>
              <a:t>Figur gir en oversikt på antall hytteeiere fordelt på kommuner.</a:t>
            </a:r>
          </a:p>
          <a:p>
            <a:endParaRPr lang="nb-NO" sz="2000" dirty="0"/>
          </a:p>
          <a:p>
            <a:r>
              <a:rPr lang="nb-NO" sz="2000" dirty="0"/>
              <a:t>Lyngdal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2A2B8D78-284D-A31B-E068-9BCA5FC060B1}"/>
              </a:ext>
            </a:extLst>
          </p:cNvPr>
          <p:cNvPicPr>
            <a:picLocks noChangeAspect="1"/>
          </p:cNvPicPr>
          <p:nvPr/>
        </p:nvPicPr>
        <p:blipFill>
          <a:blip r:embed="rId3"/>
          <a:stretch>
            <a:fillRect/>
          </a:stretch>
        </p:blipFill>
        <p:spPr>
          <a:xfrm>
            <a:off x="5595383" y="1171575"/>
            <a:ext cx="6057900" cy="4514850"/>
          </a:xfrm>
          <a:prstGeom prst="rect">
            <a:avLst/>
          </a:prstGeom>
        </p:spPr>
      </p:pic>
      <p:sp>
        <p:nvSpPr>
          <p:cNvPr id="4" name="TekstSylinder 3">
            <a:extLst>
              <a:ext uri="{FF2B5EF4-FFF2-40B4-BE49-F238E27FC236}">
                <a16:creationId xmlns:a16="http://schemas.microsoft.com/office/drawing/2014/main" id="{E1748788-0573-B4DD-9FEA-58E474F10A9F}"/>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4d40f2-363f-4de8-8168-aab5e855b592">
      <Terms xmlns="http://schemas.microsoft.com/office/infopath/2007/PartnerControls"/>
    </lcf76f155ced4ddcb4097134ff3c332f>
    <TaxCatchAll xmlns="b9237df9-74d4-4981-b925-a3afcda3796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E84CB8-E3BC-4ED1-9892-48BFB2DA6766}">
  <ds:schemaRefs>
    <ds:schemaRef ds:uri="http://purl.org/dc/terms/"/>
    <ds:schemaRef ds:uri="http://purl.org/dc/elements/1.1/"/>
    <ds:schemaRef ds:uri="http://schemas.microsoft.com/office/infopath/2007/PartnerControls"/>
    <ds:schemaRef ds:uri="http://schemas.openxmlformats.org/package/2006/metadata/core-properties"/>
    <ds:schemaRef ds:uri="http://purl.org/dc/dcmitype/"/>
    <ds:schemaRef ds:uri="http://schemas.microsoft.com/office/2006/metadata/properties"/>
    <ds:schemaRef ds:uri="http://schemas.microsoft.com/office/2006/documentManagement/types"/>
    <ds:schemaRef ds:uri="b9237df9-74d4-4981-b925-a3afcda37962"/>
    <ds:schemaRef ds:uri="294d40f2-363f-4de8-8168-aab5e855b592"/>
    <ds:schemaRef ds:uri="http://www.w3.org/XML/1998/namespace"/>
  </ds:schemaRefs>
</ds:datastoreItem>
</file>

<file path=customXml/itemProps2.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3.xml><?xml version="1.0" encoding="utf-8"?>
<ds:datastoreItem xmlns:ds="http://schemas.openxmlformats.org/officeDocument/2006/customXml" ds:itemID="{163C3450-819B-45A7-96F7-E1BEEB6ED9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4148</TotalTime>
  <Words>2971</Words>
  <Application>Microsoft Office PowerPoint</Application>
  <PresentationFormat>Widescreen</PresentationFormat>
  <Paragraphs>416</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Lyngdal</vt:lpstr>
      <vt:lpstr>Kjappe fakta om Lyngdal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344</cp:revision>
  <dcterms:created xsi:type="dcterms:W3CDTF">2021-09-13T19:20:02Z</dcterms:created>
  <dcterms:modified xsi:type="dcterms:W3CDTF">2026-10-23T10:44:59Z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