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1.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3.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4.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5.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6.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7" r:id="rId10"/>
    <p:sldId id="272" r:id="rId11"/>
    <p:sldId id="284" r:id="rId12"/>
    <p:sldId id="263" r:id="rId13"/>
    <p:sldId id="279" r:id="rId14"/>
    <p:sldId id="1098" r:id="rId15"/>
    <p:sldId id="282" r:id="rId16"/>
    <p:sldId id="261" r:id="rId17"/>
    <p:sldId id="290" r:id="rId18"/>
    <p:sldId id="276" r:id="rId19"/>
    <p:sldId id="275" r:id="rId20"/>
    <p:sldId id="277" r:id="rId21"/>
    <p:sldId id="289" r:id="rId22"/>
    <p:sldId id="1099"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0E613D-0549-4FA8-9CCE-B3830A0E2B1A}" v="2" dt="2026-10-23T11:01:15.940"/>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5" autoAdjust="0"/>
    <p:restoredTop sz="94192" autoAdjust="0"/>
  </p:normalViewPr>
  <p:slideViewPr>
    <p:cSldViewPr snapToGrid="0">
      <p:cViewPr varScale="1">
        <p:scale>
          <a:sx n="104" d="100"/>
          <a:sy n="104" d="100"/>
        </p:scale>
        <p:origin x="834" y="108"/>
      </p:cViewPr>
      <p:guideLst/>
    </p:cSldViewPr>
  </p:slideViewPr>
  <p:outlineViewPr>
    <p:cViewPr>
      <p:scale>
        <a:sx n="33" d="100"/>
        <a:sy n="33" d="100"/>
      </p:scale>
      <p:origin x="0" y="-42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11:28:07.802" v="1523" actId="6549"/>
      <pc:docMkLst>
        <pc:docMk/>
      </pc:docMkLst>
      <pc:sldChg chg="addSp delSp modSp mod">
        <pc:chgData name="Michaelsen, Børje" userId="c36523e3-11ed-4011-9a41-1983019c0634" providerId="ADAL" clId="{83FF8062-202C-4766-8BEB-380B0CC5A041}" dt="2026-09-23T08:01:33.533" v="1013"/>
        <pc:sldMkLst>
          <pc:docMk/>
          <pc:sldMk cId="3237931907" sldId="263"/>
        </pc:sldMkLst>
        <pc:spChg chg="mod">
          <ac:chgData name="Michaelsen, Børje" userId="c36523e3-11ed-4011-9a41-1983019c0634" providerId="ADAL" clId="{83FF8062-202C-4766-8BEB-380B0CC5A041}" dt="2026-09-23T08:01:10.926" v="1012" actId="6549"/>
          <ac:spMkLst>
            <pc:docMk/>
            <pc:sldMk cId="3237931907" sldId="263"/>
            <ac:spMk id="10" creationId="{00000000-0000-0000-0000-000000000000}"/>
          </ac:spMkLst>
        </pc:spChg>
        <pc:graphicFrameChg chg="add mod">
          <ac:chgData name="Michaelsen, Børje" userId="c36523e3-11ed-4011-9a41-1983019c0634" providerId="ADAL" clId="{83FF8062-202C-4766-8BEB-380B0CC5A041}" dt="2026-09-23T08:00:24.907" v="995" actId="1076"/>
          <ac:graphicFrameMkLst>
            <pc:docMk/>
            <pc:sldMk cId="3237931907" sldId="263"/>
            <ac:graphicFrameMk id="4" creationId="{900796C7-9568-AA7D-48B1-D162673FAB3E}"/>
          </ac:graphicFrameMkLst>
        </pc:graphicFrameChg>
        <pc:graphicFrameChg chg="add mod">
          <ac:chgData name="Michaelsen, Børje" userId="c36523e3-11ed-4011-9a41-1983019c0634" providerId="ADAL" clId="{83FF8062-202C-4766-8BEB-380B0CC5A041}" dt="2026-09-23T08:00:46.877" v="999" actId="1076"/>
          <ac:graphicFrameMkLst>
            <pc:docMk/>
            <pc:sldMk cId="3237931907" sldId="263"/>
            <ac:graphicFrameMk id="5" creationId="{E5C71C2E-AF53-CAD5-0770-CF80592B48C1}"/>
          </ac:graphicFrameMkLst>
        </pc:graphicFrameChg>
        <pc:graphicFrameChg chg="mod">
          <ac:chgData name="Michaelsen, Børje" userId="c36523e3-11ed-4011-9a41-1983019c0634" providerId="ADAL" clId="{83FF8062-202C-4766-8BEB-380B0CC5A041}" dt="2026-09-23T08:01:33.533" v="1013"/>
          <ac:graphicFrameMkLst>
            <pc:docMk/>
            <pc:sldMk cId="3237931907" sldId="263"/>
            <ac:graphicFrameMk id="8" creationId="{94F98CBA-E0CC-A793-BB44-7BBBC6234425}"/>
          </ac:graphicFrameMkLst>
        </pc:graphicFrameChg>
      </pc:sldChg>
      <pc:sldChg chg="addSp delSp modSp mod">
        <pc:chgData name="Michaelsen, Børje" userId="c36523e3-11ed-4011-9a41-1983019c0634" providerId="ADAL" clId="{83FF8062-202C-4766-8BEB-380B0CC5A041}" dt="2026-10-07T08:26:18.899" v="1411" actId="6549"/>
        <pc:sldMkLst>
          <pc:docMk/>
          <pc:sldMk cId="2044844844" sldId="273"/>
        </pc:sldMkLst>
        <pc:spChg chg="mod">
          <ac:chgData name="Michaelsen, Børje" userId="c36523e3-11ed-4011-9a41-1983019c0634" providerId="ADAL" clId="{83FF8062-202C-4766-8BEB-380B0CC5A041}" dt="2026-10-07T08:26:18.899" v="1411" actId="6549"/>
          <ac:spMkLst>
            <pc:docMk/>
            <pc:sldMk cId="2044844844" sldId="273"/>
            <ac:spMk id="5" creationId="{00000000-0000-0000-0000-000000000000}"/>
          </ac:spMkLst>
        </pc:spChg>
        <pc:picChg chg="add mod">
          <ac:chgData name="Michaelsen, Børje" userId="c36523e3-11ed-4011-9a41-1983019c0634" providerId="ADAL" clId="{83FF8062-202C-4766-8BEB-380B0CC5A041}" dt="2026-10-07T08:20:11.888" v="1044" actId="1036"/>
          <ac:picMkLst>
            <pc:docMk/>
            <pc:sldMk cId="2044844844" sldId="273"/>
            <ac:picMk id="7" creationId="{2ED2CE36-6989-7D67-6171-075552A7E558}"/>
          </ac:picMkLst>
        </pc:picChg>
      </pc:sldChg>
      <pc:sldChg chg="addSp delSp modSp mod">
        <pc:chgData name="Michaelsen, Børje" userId="c36523e3-11ed-4011-9a41-1983019c0634" providerId="ADAL" clId="{83FF8062-202C-4766-8BEB-380B0CC5A041}" dt="2026-09-23T07:59:52.997" v="991" actId="6549"/>
        <pc:sldMkLst>
          <pc:docMk/>
          <pc:sldMk cId="662108869" sldId="279"/>
        </pc:sldMkLst>
        <pc:spChg chg="mod">
          <ac:chgData name="Michaelsen, Børje" userId="c36523e3-11ed-4011-9a41-1983019c0634" providerId="ADAL" clId="{83FF8062-202C-4766-8BEB-380B0CC5A041}" dt="2026-09-23T07:52:51.393" v="897" actId="20577"/>
          <ac:spMkLst>
            <pc:docMk/>
            <pc:sldMk cId="662108869" sldId="279"/>
            <ac:spMk id="2" creationId="{00000000-0000-0000-0000-000000000000}"/>
          </ac:spMkLst>
        </pc:spChg>
        <pc:spChg chg="mod">
          <ac:chgData name="Michaelsen, Børje" userId="c36523e3-11ed-4011-9a41-1983019c0634" providerId="ADAL" clId="{83FF8062-202C-4766-8BEB-380B0CC5A041}" dt="2026-09-23T07:59:52.997" v="991" actId="6549"/>
          <ac:spMkLst>
            <pc:docMk/>
            <pc:sldMk cId="662108869" sldId="279"/>
            <ac:spMk id="10" creationId="{00000000-0000-0000-0000-000000000000}"/>
          </ac:spMkLst>
        </pc:spChg>
        <pc:graphicFrameChg chg="add mod">
          <ac:chgData name="Michaelsen, Børje" userId="c36523e3-11ed-4011-9a41-1983019c0634" providerId="ADAL" clId="{83FF8062-202C-4766-8BEB-380B0CC5A041}" dt="2026-09-23T07:53:03.023" v="898" actId="1076"/>
          <ac:graphicFrameMkLst>
            <pc:docMk/>
            <pc:sldMk cId="662108869" sldId="279"/>
            <ac:graphicFrameMk id="6" creationId="{54099CEB-1703-8B3F-4851-D73D649045F6}"/>
          </ac:graphicFrameMkLst>
        </pc:graphicFrameChg>
        <pc:graphicFrameChg chg="add mod">
          <ac:chgData name="Michaelsen, Børje" userId="c36523e3-11ed-4011-9a41-1983019c0634" providerId="ADAL" clId="{83FF8062-202C-4766-8BEB-380B0CC5A041}" dt="2026-09-23T07:54:11.343" v="903" actId="1076"/>
          <ac:graphicFrameMkLst>
            <pc:docMk/>
            <pc:sldMk cId="662108869" sldId="279"/>
            <ac:graphicFrameMk id="7" creationId="{24E4A504-A222-3225-2904-7772932E33DE}"/>
          </ac:graphicFrameMkLst>
        </pc:graphicFrameChg>
      </pc:sldChg>
      <pc:sldChg chg="modSp mod">
        <pc:chgData name="Michaelsen, Børje" userId="c36523e3-11ed-4011-9a41-1983019c0634" providerId="ADAL" clId="{83FF8062-202C-4766-8BEB-380B0CC5A041}" dt="2026-09-25T08:45:53.232" v="1032" actId="20577"/>
        <pc:sldMkLst>
          <pc:docMk/>
          <pc:sldMk cId="1751997248" sldId="284"/>
        </pc:sldMkLst>
        <pc:spChg chg="mod">
          <ac:chgData name="Michaelsen, Børje" userId="c36523e3-11ed-4011-9a41-1983019c0634" providerId="ADAL" clId="{83FF8062-202C-4766-8BEB-380B0CC5A041}" dt="2026-09-25T08:45:53.232" v="1032" actId="20577"/>
          <ac:spMkLst>
            <pc:docMk/>
            <pc:sldMk cId="1751997248" sldId="284"/>
            <ac:spMk id="3" creationId="{00000000-0000-0000-0000-000000000000}"/>
          </ac:spMkLst>
        </pc:spChg>
        <pc:spChg chg="mod">
          <ac:chgData name="Michaelsen, Børje" userId="c36523e3-11ed-4011-9a41-1983019c0634" providerId="ADAL" clId="{83FF8062-202C-4766-8BEB-380B0CC5A041}" dt="2026-09-25T08:03:31.134" v="1015" actId="20577"/>
          <ac:spMkLst>
            <pc:docMk/>
            <pc:sldMk cId="1751997248" sldId="284"/>
            <ac:spMk id="29" creationId="{00000000-0000-0000-0000-000000000000}"/>
          </ac:spMkLst>
        </pc:spChg>
        <pc:graphicFrameChg chg="mod modGraphic">
          <ac:chgData name="Michaelsen, Børje" userId="c36523e3-11ed-4011-9a41-1983019c0634" providerId="ADAL" clId="{83FF8062-202C-4766-8BEB-380B0CC5A041}" dt="2026-09-25T08:45:38.262" v="1023" actId="20577"/>
          <ac:graphicFrameMkLst>
            <pc:docMk/>
            <pc:sldMk cId="1751997248" sldId="284"/>
            <ac:graphicFrameMk id="6" creationId="{68154B9D-A0C6-6218-C23F-EABD457696BC}"/>
          </ac:graphicFrameMkLst>
        </pc:graphicFrameChg>
        <pc:graphicFrameChg chg="mod modGraphic">
          <ac:chgData name="Michaelsen, Børje" userId="c36523e3-11ed-4011-9a41-1983019c0634" providerId="ADAL" clId="{83FF8062-202C-4766-8BEB-380B0CC5A041}" dt="2026-09-25T08:45:44.999" v="1028" actId="20577"/>
          <ac:graphicFrameMkLst>
            <pc:docMk/>
            <pc:sldMk cId="1751997248" sldId="284"/>
            <ac:graphicFrameMk id="8" creationId="{393A3928-2933-443C-A440-9961623C37C8}"/>
          </ac:graphicFrameMkLst>
        </pc:graphicFrameChg>
      </pc:sldChg>
      <pc:sldChg chg="addSp delSp mod">
        <pc:chgData name="Michaelsen, Børje" userId="c36523e3-11ed-4011-9a41-1983019c0634" providerId="ADAL" clId="{83FF8062-202C-4766-8BEB-380B0CC5A041}" dt="2026-10-12T11:19:00.949" v="1448" actId="22"/>
        <pc:sldMkLst>
          <pc:docMk/>
          <pc:sldMk cId="2154520298" sldId="287"/>
        </pc:sldMkLst>
        <pc:spChg chg="add">
          <ac:chgData name="Michaelsen, Børje" userId="c36523e3-11ed-4011-9a41-1983019c0634" providerId="ADAL" clId="{83FF8062-202C-4766-8BEB-380B0CC5A041}" dt="2026-10-12T11:19:00.949" v="1448" actId="22"/>
          <ac:spMkLst>
            <pc:docMk/>
            <pc:sldMk cId="2154520298" sldId="287"/>
            <ac:spMk id="4" creationId="{18ED233A-C622-DBD5-7904-A1B7030EFA16}"/>
          </ac:spMkLst>
        </pc:spChg>
      </pc:sldChg>
      <pc:sldChg chg="addSp delSp modSp mod">
        <pc:chgData name="Michaelsen, Børje" userId="c36523e3-11ed-4011-9a41-1983019c0634" providerId="ADAL" clId="{83FF8062-202C-4766-8BEB-380B0CC5A041}" dt="2026-10-23T10:59:21.454" v="1451" actId="1076"/>
        <pc:sldMkLst>
          <pc:docMk/>
          <pc:sldMk cId="990372706" sldId="289"/>
        </pc:sldMkLst>
        <pc:spChg chg="add mod">
          <ac:chgData name="Michaelsen, Børje" userId="c36523e3-11ed-4011-9a41-1983019c0634" providerId="ADAL" clId="{83FF8062-202C-4766-8BEB-380B0CC5A041}" dt="2026-10-23T10:59:21.454" v="1451" actId="1076"/>
          <ac:spMkLst>
            <pc:docMk/>
            <pc:sldMk cId="990372706" sldId="289"/>
            <ac:spMk id="5" creationId="{F3B3B199-B287-A68B-8BDB-ADBA0018C44B}"/>
          </ac:spMkLst>
        </pc:spChg>
        <pc:spChg chg="del">
          <ac:chgData name="Michaelsen, Børje" userId="c36523e3-11ed-4011-9a41-1983019c0634" providerId="ADAL" clId="{83FF8062-202C-4766-8BEB-380B0CC5A041}" dt="2026-10-23T10:59:17.368" v="1449" actId="478"/>
          <ac:spMkLst>
            <pc:docMk/>
            <pc:sldMk cId="990372706" sldId="289"/>
            <ac:spMk id="7" creationId="{8859E288-6AC9-0DFA-2896-548FE4CEF538}"/>
          </ac:spMkLst>
        </pc:spChg>
      </pc:sldChg>
      <pc:sldChg chg="addSp delSp modSp mod">
        <pc:chgData name="Michaelsen, Børje" userId="c36523e3-11ed-4011-9a41-1983019c0634" providerId="ADAL" clId="{83FF8062-202C-4766-8BEB-380B0CC5A041}" dt="2026-10-12T08:54:40.131" v="1446" actId="207"/>
        <pc:sldMkLst>
          <pc:docMk/>
          <pc:sldMk cId="1557024307" sldId="290"/>
        </pc:sldMkLst>
        <pc:spChg chg="mod">
          <ac:chgData name="Michaelsen, Børje" userId="c36523e3-11ed-4011-9a41-1983019c0634" providerId="ADAL" clId="{83FF8062-202C-4766-8BEB-380B0CC5A041}" dt="2026-10-12T08:10:26.538" v="1442" actId="20577"/>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08:54:08.121" v="1443" actId="207"/>
          <ac:graphicFrameMkLst>
            <pc:docMk/>
            <pc:sldMk cId="1557024307" sldId="290"/>
            <ac:graphicFrameMk id="2" creationId="{FBB011A6-7FD3-43A1-AC1E-7AD921DD006D}"/>
          </ac:graphicFrameMkLst>
        </pc:graphicFrameChg>
        <pc:graphicFrameChg chg="add mod">
          <ac:chgData name="Michaelsen, Børje" userId="c36523e3-11ed-4011-9a41-1983019c0634" providerId="ADAL" clId="{83FF8062-202C-4766-8BEB-380B0CC5A041}" dt="2026-10-12T08:54:40.131" v="1446" actId="207"/>
          <ac:graphicFrameMkLst>
            <pc:docMk/>
            <pc:sldMk cId="1557024307" sldId="290"/>
            <ac:graphicFrameMk id="4" creationId="{CB820AD4-0F80-475B-87E4-3F2CAC0140AD}"/>
          </ac:graphicFrameMkLst>
        </pc:graphicFrameChg>
      </pc:sldChg>
      <pc:sldChg chg="addSp delSp modSp mod modNotesTx">
        <pc:chgData name="Michaelsen, Børje" userId="c36523e3-11ed-4011-9a41-1983019c0634" providerId="ADAL" clId="{83FF8062-202C-4766-8BEB-380B0CC5A041}" dt="2026-10-23T11:01:56.677" v="1504" actId="1038"/>
        <pc:sldMkLst>
          <pc:docMk/>
          <pc:sldMk cId="2611775227" sldId="1095"/>
        </pc:sldMkLst>
        <pc:spChg chg="del">
          <ac:chgData name="Michaelsen, Børje" userId="c36523e3-11ed-4011-9a41-1983019c0634" providerId="ADAL" clId="{83FF8062-202C-4766-8BEB-380B0CC5A041}" dt="2026-10-23T11:01:05.833" v="1464"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11:01:07.535" v="1465" actId="478"/>
          <ac:spMkLst>
            <pc:docMk/>
            <pc:sldMk cId="2611775227" sldId="1095"/>
            <ac:spMk id="7" creationId="{00245CBE-6DFE-D311-123F-A59387935FCC}"/>
          </ac:spMkLst>
        </pc:spChg>
        <pc:spChg chg="add mod">
          <ac:chgData name="Michaelsen, Børje" userId="c36523e3-11ed-4011-9a41-1983019c0634" providerId="ADAL" clId="{83FF8062-202C-4766-8BEB-380B0CC5A041}" dt="2026-10-23T11:01:27.536" v="1487" actId="6549"/>
          <ac:spMkLst>
            <pc:docMk/>
            <pc:sldMk cId="2611775227" sldId="1095"/>
            <ac:spMk id="8" creationId="{E25B1D6D-177D-E92B-C7E7-22DF41DF4193}"/>
          </ac:spMkLst>
        </pc:spChg>
        <pc:picChg chg="del">
          <ac:chgData name="Michaelsen, Børje" userId="c36523e3-11ed-4011-9a41-1983019c0634" providerId="ADAL" clId="{83FF8062-202C-4766-8BEB-380B0CC5A041}" dt="2026-10-23T11:01:08.166" v="1466" actId="478"/>
          <ac:picMkLst>
            <pc:docMk/>
            <pc:sldMk cId="2611775227" sldId="1095"/>
            <ac:picMk id="6" creationId="{61640222-1C69-8E51-3D60-F311ACA0D716}"/>
          </ac:picMkLst>
        </pc:picChg>
        <pc:picChg chg="add mod">
          <ac:chgData name="Michaelsen, Børje" userId="c36523e3-11ed-4011-9a41-1983019c0634" providerId="ADAL" clId="{83FF8062-202C-4766-8BEB-380B0CC5A041}" dt="2026-10-23T11:01:56.677" v="1504" actId="1038"/>
          <ac:picMkLst>
            <pc:docMk/>
            <pc:sldMk cId="2611775227" sldId="1095"/>
            <ac:picMk id="10" creationId="{F83F10AC-2FFF-1AEC-D862-F7E33A748943}"/>
          </ac:picMkLst>
        </pc:picChg>
      </pc:sldChg>
      <pc:sldChg chg="addSp delSp modSp mod">
        <pc:chgData name="Michaelsen, Børje" userId="c36523e3-11ed-4011-9a41-1983019c0634" providerId="ADAL" clId="{83FF8062-202C-4766-8BEB-380B0CC5A041}" dt="2026-10-23T11:28:07.802" v="1523" actId="6549"/>
        <pc:sldMkLst>
          <pc:docMk/>
          <pc:sldMk cId="1663741506" sldId="1096"/>
        </pc:sldMkLst>
        <pc:spChg chg="mod">
          <ac:chgData name="Michaelsen, Børje" userId="c36523e3-11ed-4011-9a41-1983019c0634" providerId="ADAL" clId="{83FF8062-202C-4766-8BEB-380B0CC5A041}" dt="2026-10-23T11:28:07.802" v="1523" actId="6549"/>
          <ac:spMkLst>
            <pc:docMk/>
            <pc:sldMk cId="1663741506" sldId="1096"/>
            <ac:spMk id="7" creationId="{00000000-0000-0000-0000-000000000000}"/>
          </ac:spMkLst>
        </pc:spChg>
        <pc:spChg chg="mod">
          <ac:chgData name="Michaelsen, Børje" userId="c36523e3-11ed-4011-9a41-1983019c0634" providerId="ADAL" clId="{83FF8062-202C-4766-8BEB-380B0CC5A041}" dt="2026-10-23T11:00:31.640" v="1461" actId="20577"/>
          <ac:spMkLst>
            <pc:docMk/>
            <pc:sldMk cId="1663741506" sldId="1096"/>
            <ac:spMk id="16" creationId="{01B63842-A613-4DE2-23CF-65894B874DE1}"/>
          </ac:spMkLst>
        </pc:spChg>
        <pc:graphicFrameChg chg="del">
          <ac:chgData name="Michaelsen, Børje" userId="c36523e3-11ed-4011-9a41-1983019c0634" providerId="ADAL" clId="{83FF8062-202C-4766-8BEB-380B0CC5A041}" dt="2026-10-23T10:59:29.110" v="1453" actId="478"/>
          <ac:graphicFrameMkLst>
            <pc:docMk/>
            <pc:sldMk cId="1663741506" sldId="1096"/>
            <ac:graphicFrameMk id="12" creationId="{02F3DED4-52B2-ED4A-F002-268A294A1591}"/>
          </ac:graphicFrameMkLst>
        </pc:graphicFrameChg>
        <pc:picChg chg="add">
          <ac:chgData name="Michaelsen, Børje" userId="c36523e3-11ed-4011-9a41-1983019c0634" providerId="ADAL" clId="{83FF8062-202C-4766-8BEB-380B0CC5A041}" dt="2026-10-23T10:59:49.572" v="1455" actId="22"/>
          <ac:picMkLst>
            <pc:docMk/>
            <pc:sldMk cId="1663741506" sldId="1096"/>
            <ac:picMk id="4" creationId="{317A780C-E352-51A9-CF3E-9C20C4F63BA5}"/>
          </ac:picMkLst>
        </pc:picChg>
        <pc:picChg chg="del">
          <ac:chgData name="Michaelsen, Børje" userId="c36523e3-11ed-4011-9a41-1983019c0634" providerId="ADAL" clId="{83FF8062-202C-4766-8BEB-380B0CC5A041}" dt="2026-10-23T10:59:27.807" v="1452" actId="478"/>
          <ac:picMkLst>
            <pc:docMk/>
            <pc:sldMk cId="1663741506" sldId="1096"/>
            <ac:picMk id="5" creationId="{96EC5534-496F-6E7C-704E-E76AC8C06539}"/>
          </ac:picMkLst>
        </pc:picChg>
        <pc:picChg chg="add mod">
          <ac:chgData name="Michaelsen, Børje" userId="c36523e3-11ed-4011-9a41-1983019c0634" providerId="ADAL" clId="{83FF8062-202C-4766-8BEB-380B0CC5A041}" dt="2026-10-23T11:00:25.732" v="1459" actId="1076"/>
          <ac:picMkLst>
            <pc:docMk/>
            <pc:sldMk cId="1663741506" sldId="1096"/>
            <ac:picMk id="8" creationId="{2B191ED6-C609-9898-FD58-54ABC0D6E8B6}"/>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42"/>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Kristiansand</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480</c:v>
                </c:pt>
                <c:pt idx="1">
                  <c:v>570</c:v>
                </c:pt>
                <c:pt idx="2">
                  <c:v>462</c:v>
                </c:pt>
                <c:pt idx="3">
                  <c:v>354</c:v>
                </c:pt>
                <c:pt idx="4">
                  <c:v>409</c:v>
                </c:pt>
                <c:pt idx="5">
                  <c:v>334</c:v>
                </c:pt>
                <c:pt idx="6">
                  <c:v>457</c:v>
                </c:pt>
                <c:pt idx="7">
                  <c:v>397</c:v>
                </c:pt>
                <c:pt idx="8">
                  <c:v>96</c:v>
                </c:pt>
                <c:pt idx="9">
                  <c:v>71</c:v>
                </c:pt>
                <c:pt idx="10">
                  <c:v>103</c:v>
                </c:pt>
                <c:pt idx="11">
                  <c:v>125</c:v>
                </c:pt>
                <c:pt idx="12">
                  <c:v>401</c:v>
                </c:pt>
                <c:pt idx="13">
                  <c:v>408</c:v>
                </c:pt>
                <c:pt idx="14">
                  <c:v>412</c:v>
                </c:pt>
                <c:pt idx="15">
                  <c:v>417</c:v>
                </c:pt>
              </c:numCache>
            </c:numRef>
          </c:val>
          <c:smooth val="1"/>
          <c:extLst>
            <c:ext xmlns:c16="http://schemas.microsoft.com/office/drawing/2014/chart" uri="{C3380CC4-5D6E-409C-BE32-E72D297353CC}">
              <c16:uniqueId val="{00000000-C837-46ED-81F6-513B06A54E06}"/>
            </c:ext>
          </c:extLst>
        </c:ser>
        <c:ser>
          <c:idx val="1"/>
          <c:order val="1"/>
          <c:tx>
            <c:strRef>
              <c:f>'Pivot kommuner'!$C$1:$C$3</c:f>
              <c:strCache>
                <c:ptCount val="1"/>
                <c:pt idx="0">
                  <c:v>Netto innlands - Kristiansand</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264</c:v>
                </c:pt>
                <c:pt idx="1">
                  <c:v>84</c:v>
                </c:pt>
                <c:pt idx="2">
                  <c:v>1323</c:v>
                </c:pt>
                <c:pt idx="3">
                  <c:v>267</c:v>
                </c:pt>
                <c:pt idx="4">
                  <c:v>358</c:v>
                </c:pt>
                <c:pt idx="5">
                  <c:v>206</c:v>
                </c:pt>
                <c:pt idx="6">
                  <c:v>235</c:v>
                </c:pt>
                <c:pt idx="7">
                  <c:v>442</c:v>
                </c:pt>
                <c:pt idx="8">
                  <c:v>-113</c:v>
                </c:pt>
                <c:pt idx="9">
                  <c:v>51</c:v>
                </c:pt>
                <c:pt idx="10">
                  <c:v>80</c:v>
                </c:pt>
                <c:pt idx="11">
                  <c:v>110</c:v>
                </c:pt>
                <c:pt idx="12">
                  <c:v>519</c:v>
                </c:pt>
                <c:pt idx="13">
                  <c:v>492</c:v>
                </c:pt>
                <c:pt idx="14">
                  <c:v>464</c:v>
                </c:pt>
                <c:pt idx="15">
                  <c:v>436</c:v>
                </c:pt>
              </c:numCache>
            </c:numRef>
          </c:val>
          <c:smooth val="1"/>
          <c:extLst>
            <c:ext xmlns:c16="http://schemas.microsoft.com/office/drawing/2014/chart" uri="{C3380CC4-5D6E-409C-BE32-E72D297353CC}">
              <c16:uniqueId val="{00000001-C837-46ED-81F6-513B06A54E06}"/>
            </c:ext>
          </c:extLst>
        </c:ser>
        <c:ser>
          <c:idx val="2"/>
          <c:order val="2"/>
          <c:tx>
            <c:strRef>
              <c:f>'Pivot kommuner'!$D$1:$D$3</c:f>
              <c:strCache>
                <c:ptCount val="1"/>
                <c:pt idx="0">
                  <c:v>Netto innvandring - Kristiansand</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337</c:v>
                </c:pt>
                <c:pt idx="1">
                  <c:v>359</c:v>
                </c:pt>
                <c:pt idx="2">
                  <c:v>488</c:v>
                </c:pt>
                <c:pt idx="3">
                  <c:v>326</c:v>
                </c:pt>
                <c:pt idx="4">
                  <c:v>471</c:v>
                </c:pt>
                <c:pt idx="5">
                  <c:v>420</c:v>
                </c:pt>
                <c:pt idx="6">
                  <c:v>450</c:v>
                </c:pt>
                <c:pt idx="7">
                  <c:v>671</c:v>
                </c:pt>
                <c:pt idx="8">
                  <c:v>160</c:v>
                </c:pt>
                <c:pt idx="9">
                  <c:v>105</c:v>
                </c:pt>
                <c:pt idx="10">
                  <c:v>70</c:v>
                </c:pt>
                <c:pt idx="11">
                  <c:v>126</c:v>
                </c:pt>
                <c:pt idx="12">
                  <c:v>270</c:v>
                </c:pt>
                <c:pt idx="13">
                  <c:v>278</c:v>
                </c:pt>
                <c:pt idx="14">
                  <c:v>285</c:v>
                </c:pt>
                <c:pt idx="15">
                  <c:v>286</c:v>
                </c:pt>
              </c:numCache>
            </c:numRef>
          </c:val>
          <c:smooth val="1"/>
          <c:extLst>
            <c:ext xmlns:c16="http://schemas.microsoft.com/office/drawing/2014/chart" uri="{C3380CC4-5D6E-409C-BE32-E72D297353CC}">
              <c16:uniqueId val="{00000002-C837-46ED-81F6-513B06A54E06}"/>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Kristiansand</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105017</c:v>
                </c:pt>
                <c:pt idx="1">
                  <c:v>106126</c:v>
                </c:pt>
                <c:pt idx="2">
                  <c:v>107157</c:v>
                </c:pt>
                <c:pt idx="3">
                  <c:v>109438</c:v>
                </c:pt>
                <c:pt idx="4">
                  <c:v>110391</c:v>
                </c:pt>
                <c:pt idx="5">
                  <c:v>111633</c:v>
                </c:pt>
                <c:pt idx="6">
                  <c:v>112588</c:v>
                </c:pt>
                <c:pt idx="7">
                  <c:v>113737</c:v>
                </c:pt>
                <c:pt idx="8">
                  <c:v>115569</c:v>
                </c:pt>
                <c:pt idx="9">
                  <c:v>116986</c:v>
                </c:pt>
                <c:pt idx="10">
                  <c:v>118221</c:v>
                </c:pt>
                <c:pt idx="11">
                  <c:v>119287</c:v>
                </c:pt>
                <c:pt idx="12">
                  <c:v>120478</c:v>
                </c:pt>
                <c:pt idx="13">
                  <c:v>121668</c:v>
                </c:pt>
                <c:pt idx="14">
                  <c:v>122846</c:v>
                </c:pt>
                <c:pt idx="15">
                  <c:v>124007</c:v>
                </c:pt>
              </c:numCache>
            </c:numRef>
          </c:val>
          <c:smooth val="0"/>
          <c:extLst>
            <c:ext xmlns:c16="http://schemas.microsoft.com/office/drawing/2014/chart" uri="{C3380CC4-5D6E-409C-BE32-E72D297353CC}">
              <c16:uniqueId val="{00000003-C837-46ED-81F6-513B06A54E06}"/>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207</c:v>
                </c:pt>
                <c:pt idx="1">
                  <c:v>334</c:v>
                </c:pt>
                <c:pt idx="2">
                  <c:v>253</c:v>
                </c:pt>
                <c:pt idx="3">
                  <c:v>250</c:v>
                </c:pt>
                <c:pt idx="4">
                  <c:v>276</c:v>
                </c:pt>
                <c:pt idx="5">
                  <c:v>221</c:v>
                </c:pt>
              </c:numCache>
            </c:numRef>
          </c:val>
          <c:extLst>
            <c:ext xmlns:c16="http://schemas.microsoft.com/office/drawing/2014/chart" uri="{C3380CC4-5D6E-409C-BE32-E72D297353CC}">
              <c16:uniqueId val="{00000000-15DD-4153-BC29-9BA54C831052}"/>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102</c:v>
                </c:pt>
                <c:pt idx="1">
                  <c:v>182</c:v>
                </c:pt>
                <c:pt idx="2">
                  <c:v>184</c:v>
                </c:pt>
                <c:pt idx="3">
                  <c:v>82</c:v>
                </c:pt>
                <c:pt idx="4">
                  <c:v>87</c:v>
                </c:pt>
                <c:pt idx="5">
                  <c:v>109</c:v>
                </c:pt>
              </c:numCache>
            </c:numRef>
          </c:val>
          <c:extLst>
            <c:ext xmlns:c16="http://schemas.microsoft.com/office/drawing/2014/chart" uri="{C3380CC4-5D6E-409C-BE32-E72D297353CC}">
              <c16:uniqueId val="{00000001-15DD-4153-BC29-9BA54C831052}"/>
            </c:ext>
          </c:extLst>
        </c:ser>
        <c:ser>
          <c:idx val="2"/>
          <c:order val="2"/>
          <c:tx>
            <c:strRef>
              <c:f>'Bolig pivot'!$T$32</c:f>
              <c:strCache>
                <c:ptCount val="1"/>
                <c:pt idx="0">
                  <c:v>Leilighetsbygg</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341</c:v>
                </c:pt>
                <c:pt idx="1">
                  <c:v>380</c:v>
                </c:pt>
                <c:pt idx="2">
                  <c:v>439</c:v>
                </c:pt>
                <c:pt idx="3">
                  <c:v>620</c:v>
                </c:pt>
                <c:pt idx="4">
                  <c:v>175</c:v>
                </c:pt>
                <c:pt idx="5">
                  <c:v>334</c:v>
                </c:pt>
              </c:numCache>
            </c:numRef>
          </c:val>
          <c:extLst>
            <c:ext xmlns:c16="http://schemas.microsoft.com/office/drawing/2014/chart" uri="{C3380CC4-5D6E-409C-BE32-E72D297353CC}">
              <c16:uniqueId val="{00000002-15DD-4153-BC29-9BA54C831052}"/>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5DD-4153-BC29-9BA54C831052}"/>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5DD-4153-BC29-9BA54C83105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27</c:v>
                </c:pt>
                <c:pt idx="1">
                  <c:v>1</c:v>
                </c:pt>
                <c:pt idx="2">
                  <c:v>78</c:v>
                </c:pt>
                <c:pt idx="3">
                  <c:v>371</c:v>
                </c:pt>
                <c:pt idx="4">
                  <c:v>11</c:v>
                </c:pt>
                <c:pt idx="5">
                  <c:v>23</c:v>
                </c:pt>
              </c:numCache>
            </c:numRef>
          </c:val>
          <c:extLst>
            <c:ext xmlns:c16="http://schemas.microsoft.com/office/drawing/2014/chart" uri="{C3380CC4-5D6E-409C-BE32-E72D297353CC}">
              <c16:uniqueId val="{00000005-15DD-4153-BC29-9BA54C831052}"/>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21"/>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Kristiansand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3</c:v>
                </c:pt>
                <c:pt idx="1">
                  <c:v>28</c:v>
                </c:pt>
                <c:pt idx="2">
                  <c:v>4</c:v>
                </c:pt>
                <c:pt idx="3">
                  <c:v>40</c:v>
                </c:pt>
                <c:pt idx="4">
                  <c:v>15</c:v>
                </c:pt>
                <c:pt idx="5">
                  <c:v>10</c:v>
                </c:pt>
              </c:numCache>
            </c:numRef>
          </c:val>
          <c:extLst>
            <c:ext xmlns:c16="http://schemas.microsoft.com/office/drawing/2014/chart" uri="{C3380CC4-5D6E-409C-BE32-E72D297353CC}">
              <c16:uniqueId val="{00000000-EE74-428D-A4CD-79FEC52CB820}"/>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EE74-428D-A4CD-79FEC52CB820}"/>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6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1263</c:v>
                </c:pt>
                <c:pt idx="1">
                  <c:v>1233</c:v>
                </c:pt>
                <c:pt idx="2">
                  <c:v>1259</c:v>
                </c:pt>
                <c:pt idx="3">
                  <c:v>1294</c:v>
                </c:pt>
                <c:pt idx="4">
                  <c:v>1399</c:v>
                </c:pt>
                <c:pt idx="5">
                  <c:v>1404</c:v>
                </c:pt>
              </c:numCache>
            </c:numRef>
          </c:val>
          <c:extLst>
            <c:ext xmlns:c16="http://schemas.microsoft.com/office/drawing/2014/chart" uri="{C3380CC4-5D6E-409C-BE32-E72D297353CC}">
              <c16:uniqueId val="{00000000-837E-445B-ABA2-48D116B3B3B8}"/>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10447</c:v>
                </c:pt>
                <c:pt idx="1">
                  <c:v>10905</c:v>
                </c:pt>
                <c:pt idx="2">
                  <c:v>11330</c:v>
                </c:pt>
                <c:pt idx="3">
                  <c:v>11234</c:v>
                </c:pt>
                <c:pt idx="4">
                  <c:v>11414</c:v>
                </c:pt>
                <c:pt idx="5">
                  <c:v>11411</c:v>
                </c:pt>
              </c:numCache>
            </c:numRef>
          </c:val>
          <c:extLst>
            <c:ext xmlns:c16="http://schemas.microsoft.com/office/drawing/2014/chart" uri="{C3380CC4-5D6E-409C-BE32-E72D297353CC}">
              <c16:uniqueId val="{00000001-837E-445B-ABA2-48D116B3B3B8}"/>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1635</c:v>
                </c:pt>
                <c:pt idx="1">
                  <c:v>1615</c:v>
                </c:pt>
                <c:pt idx="2">
                  <c:v>1551</c:v>
                </c:pt>
                <c:pt idx="3">
                  <c:v>1506</c:v>
                </c:pt>
                <c:pt idx="4">
                  <c:v>1661</c:v>
                </c:pt>
                <c:pt idx="5">
                  <c:v>1542</c:v>
                </c:pt>
              </c:numCache>
            </c:numRef>
          </c:val>
          <c:extLst>
            <c:ext xmlns:c16="http://schemas.microsoft.com/office/drawing/2014/chart" uri="{C3380CC4-5D6E-409C-BE32-E72D297353CC}">
              <c16:uniqueId val="{00000002-837E-445B-ABA2-48D116B3B3B8}"/>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37367</c:v>
                </c:pt>
                <c:pt idx="1">
                  <c:v>39186</c:v>
                </c:pt>
                <c:pt idx="2">
                  <c:v>40263</c:v>
                </c:pt>
                <c:pt idx="3">
                  <c:v>40738</c:v>
                </c:pt>
                <c:pt idx="4">
                  <c:v>41248</c:v>
                </c:pt>
                <c:pt idx="5">
                  <c:v>41401</c:v>
                </c:pt>
              </c:numCache>
            </c:numRef>
          </c:val>
          <c:extLst>
            <c:ext xmlns:c16="http://schemas.microsoft.com/office/drawing/2014/chart" uri="{C3380CC4-5D6E-409C-BE32-E72D297353CC}">
              <c16:uniqueId val="{00000003-837E-445B-ABA2-48D116B3B3B8}"/>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837E-445B-ABA2-48D116B3B3B8}"/>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837E-445B-ABA2-48D116B3B3B8}"/>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837E-445B-ABA2-48D116B3B3B8}"/>
              </c:ext>
            </c:extLst>
          </c:dPt>
          <c:dPt>
            <c:idx val="3"/>
            <c:invertIfNegative val="0"/>
            <c:bubble3D val="0"/>
            <c:extLst>
              <c:ext xmlns:c16="http://schemas.microsoft.com/office/drawing/2014/chart" uri="{C3380CC4-5D6E-409C-BE32-E72D297353CC}">
                <c16:uniqueId val="{0000000A-837E-445B-ABA2-48D116B3B3B8}"/>
              </c:ext>
            </c:extLst>
          </c:dPt>
          <c:dPt>
            <c:idx val="4"/>
            <c:invertIfNegative val="0"/>
            <c:bubble3D val="0"/>
            <c:extLst>
              <c:ext xmlns:c16="http://schemas.microsoft.com/office/drawing/2014/chart" uri="{C3380CC4-5D6E-409C-BE32-E72D297353CC}">
                <c16:uniqueId val="{0000000B-837E-445B-ABA2-48D116B3B3B8}"/>
              </c:ext>
            </c:extLst>
          </c:dPt>
          <c:dPt>
            <c:idx val="5"/>
            <c:invertIfNegative val="0"/>
            <c:bubble3D val="0"/>
            <c:extLst>
              <c:ext xmlns:c16="http://schemas.microsoft.com/office/drawing/2014/chart" uri="{C3380CC4-5D6E-409C-BE32-E72D297353CC}">
                <c16:uniqueId val="{0000000C-837E-445B-ABA2-48D116B3B3B8}"/>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37E-445B-ABA2-48D116B3B3B8}"/>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37E-445B-ABA2-48D116B3B3B8}"/>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37E-445B-ABA2-48D116B3B3B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7571</c:v>
                </c:pt>
                <c:pt idx="1">
                  <c:v>7389</c:v>
                </c:pt>
                <c:pt idx="2">
                  <c:v>7596</c:v>
                </c:pt>
                <c:pt idx="3">
                  <c:v>7652</c:v>
                </c:pt>
                <c:pt idx="4">
                  <c:v>7756</c:v>
                </c:pt>
                <c:pt idx="5">
                  <c:v>7887</c:v>
                </c:pt>
              </c:numCache>
            </c:numRef>
          </c:val>
          <c:extLst>
            <c:ext xmlns:c16="http://schemas.microsoft.com/office/drawing/2014/chart" uri="{C3380CC4-5D6E-409C-BE32-E72D297353CC}">
              <c16:uniqueId val="{0000000D-837E-445B-ABA2-48D116B3B3B8}"/>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6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9800-43DD-ACC2-1DAEB8A9D573}"/>
              </c:ext>
            </c:extLst>
          </c:dPt>
          <c:dPt>
            <c:idx val="1"/>
            <c:bubble3D val="0"/>
            <c:spPr>
              <a:solidFill>
                <a:schemeClr val="accent2"/>
              </a:solidFill>
              <a:ln>
                <a:noFill/>
              </a:ln>
              <a:effectLst/>
            </c:spPr>
            <c:extLst>
              <c:ext xmlns:c16="http://schemas.microsoft.com/office/drawing/2014/chart" uri="{C3380CC4-5D6E-409C-BE32-E72D297353CC}">
                <c16:uniqueId val="{00000003-9800-43DD-ACC2-1DAEB8A9D573}"/>
              </c:ext>
            </c:extLst>
          </c:dPt>
          <c:dPt>
            <c:idx val="2"/>
            <c:bubble3D val="0"/>
            <c:spPr>
              <a:solidFill>
                <a:schemeClr val="accent3"/>
              </a:solidFill>
              <a:ln>
                <a:noFill/>
              </a:ln>
              <a:effectLst/>
            </c:spPr>
            <c:extLst>
              <c:ext xmlns:c16="http://schemas.microsoft.com/office/drawing/2014/chart" uri="{C3380CC4-5D6E-409C-BE32-E72D297353CC}">
                <c16:uniqueId val="{00000005-9800-43DD-ACC2-1DAEB8A9D573}"/>
              </c:ext>
            </c:extLst>
          </c:dPt>
          <c:dPt>
            <c:idx val="3"/>
            <c:bubble3D val="0"/>
            <c:spPr>
              <a:solidFill>
                <a:schemeClr val="accent4"/>
              </a:solidFill>
              <a:ln>
                <a:noFill/>
              </a:ln>
              <a:effectLst/>
            </c:spPr>
            <c:extLst>
              <c:ext xmlns:c16="http://schemas.microsoft.com/office/drawing/2014/chart" uri="{C3380CC4-5D6E-409C-BE32-E72D297353CC}">
                <c16:uniqueId val="{00000007-9800-43DD-ACC2-1DAEB8A9D573}"/>
              </c:ext>
            </c:extLst>
          </c:dPt>
          <c:dPt>
            <c:idx val="4"/>
            <c:bubble3D val="0"/>
            <c:spPr>
              <a:solidFill>
                <a:schemeClr val="accent5"/>
              </a:solidFill>
              <a:ln>
                <a:noFill/>
              </a:ln>
              <a:effectLst/>
            </c:spPr>
            <c:extLst>
              <c:ext xmlns:c16="http://schemas.microsoft.com/office/drawing/2014/chart" uri="{C3380CC4-5D6E-409C-BE32-E72D297353CC}">
                <c16:uniqueId val="{00000009-9800-43DD-ACC2-1DAEB8A9D573}"/>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800-43DD-ACC2-1DAEB8A9D573}"/>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1404</c:v>
                </c:pt>
                <c:pt idx="1">
                  <c:v>11411</c:v>
                </c:pt>
                <c:pt idx="2">
                  <c:v>1542</c:v>
                </c:pt>
                <c:pt idx="3">
                  <c:v>41401</c:v>
                </c:pt>
                <c:pt idx="4">
                  <c:v>7887</c:v>
                </c:pt>
              </c:numCache>
            </c:numRef>
          </c:val>
          <c:extLst>
            <c:ext xmlns:c16="http://schemas.microsoft.com/office/drawing/2014/chart" uri="{C3380CC4-5D6E-409C-BE32-E72D297353CC}">
              <c16:uniqueId val="{0000000A-9800-43DD-ACC2-1DAEB8A9D57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7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10 Næringsmiddelindustri</c:v>
                </c:pt>
              </c:strCache>
            </c:strRef>
          </c:tx>
          <c:spPr>
            <a:ln w="25400" cap="rnd">
              <a:solidFill>
                <a:schemeClr val="accent1"/>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774</c:v>
                </c:pt>
                <c:pt idx="1">
                  <c:v>785</c:v>
                </c:pt>
                <c:pt idx="2">
                  <c:v>776</c:v>
                </c:pt>
                <c:pt idx="3">
                  <c:v>715</c:v>
                </c:pt>
                <c:pt idx="4">
                  <c:v>709</c:v>
                </c:pt>
                <c:pt idx="5">
                  <c:v>724</c:v>
                </c:pt>
                <c:pt idx="6">
                  <c:v>744</c:v>
                </c:pt>
              </c:numCache>
            </c:numRef>
          </c:val>
          <c:smooth val="0"/>
          <c:extLst>
            <c:ext xmlns:c16="http://schemas.microsoft.com/office/drawing/2014/chart" uri="{C3380CC4-5D6E-409C-BE32-E72D297353CC}">
              <c16:uniqueId val="{00000000-256E-4DF4-AD12-C99139F53FC6}"/>
            </c:ext>
          </c:extLst>
        </c:ser>
        <c:ser>
          <c:idx val="3"/>
          <c:order val="1"/>
          <c:tx>
            <c:strRef>
              <c:f>'pivot 2 siffer'!$C$4:$C$5</c:f>
              <c:strCache>
                <c:ptCount val="1"/>
                <c:pt idx="0">
                  <c:v>28 Maskinindustri</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2319</c:v>
                </c:pt>
                <c:pt idx="1">
                  <c:v>2036</c:v>
                </c:pt>
                <c:pt idx="2">
                  <c:v>1921</c:v>
                </c:pt>
                <c:pt idx="3">
                  <c:v>1934</c:v>
                </c:pt>
                <c:pt idx="4">
                  <c:v>2062</c:v>
                </c:pt>
                <c:pt idx="5">
                  <c:v>1894</c:v>
                </c:pt>
                <c:pt idx="6">
                  <c:v>1896</c:v>
                </c:pt>
              </c:numCache>
            </c:numRef>
          </c:val>
          <c:smooth val="0"/>
          <c:extLst>
            <c:ext xmlns:c16="http://schemas.microsoft.com/office/drawing/2014/chart" uri="{C3380CC4-5D6E-409C-BE32-E72D297353CC}">
              <c16:uniqueId val="{00000001-256E-4DF4-AD12-C99139F53FC6}"/>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2210</c:v>
                </c:pt>
                <c:pt idx="1">
                  <c:v>2137</c:v>
                </c:pt>
                <c:pt idx="2">
                  <c:v>2254</c:v>
                </c:pt>
                <c:pt idx="3">
                  <c:v>2139</c:v>
                </c:pt>
                <c:pt idx="4">
                  <c:v>2090</c:v>
                </c:pt>
                <c:pt idx="5">
                  <c:v>2019</c:v>
                </c:pt>
                <c:pt idx="6">
                  <c:v>2058</c:v>
                </c:pt>
              </c:numCache>
            </c:numRef>
          </c:val>
          <c:smooth val="0"/>
          <c:extLst>
            <c:ext xmlns:c16="http://schemas.microsoft.com/office/drawing/2014/chart" uri="{C3380CC4-5D6E-409C-BE32-E72D297353CC}">
              <c16:uniqueId val="{00000002-256E-4DF4-AD12-C99139F53FC6}"/>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2967</c:v>
                </c:pt>
                <c:pt idx="1">
                  <c:v>3005</c:v>
                </c:pt>
                <c:pt idx="2">
                  <c:v>3147</c:v>
                </c:pt>
                <c:pt idx="3">
                  <c:v>3338</c:v>
                </c:pt>
                <c:pt idx="4">
                  <c:v>3253</c:v>
                </c:pt>
                <c:pt idx="5">
                  <c:v>3253</c:v>
                </c:pt>
                <c:pt idx="6">
                  <c:v>3116</c:v>
                </c:pt>
              </c:numCache>
            </c:numRef>
          </c:val>
          <c:smooth val="0"/>
          <c:extLst>
            <c:ext xmlns:c16="http://schemas.microsoft.com/office/drawing/2014/chart" uri="{C3380CC4-5D6E-409C-BE32-E72D297353CC}">
              <c16:uniqueId val="{00000003-256E-4DF4-AD12-C99139F53FC6}"/>
            </c:ext>
          </c:extLst>
        </c:ser>
        <c:dLbls>
          <c:showLegendKey val="0"/>
          <c:showVal val="0"/>
          <c:showCatName val="0"/>
          <c:showSerName val="0"/>
          <c:showPercent val="0"/>
          <c:showBubbleSize val="0"/>
        </c:dLbls>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45"/>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Kristiansand</c:v>
                </c:pt>
              </c:strCache>
            </c:strRef>
          </c:cat>
          <c:val>
            <c:numRef>
              <c:f>Pivot_2026!$B$5:$B$7</c:f>
              <c:numCache>
                <c:formatCode>General</c:formatCode>
                <c:ptCount val="2"/>
                <c:pt idx="0">
                  <c:v>42.8</c:v>
                </c:pt>
                <c:pt idx="1">
                  <c:v>43.2</c:v>
                </c:pt>
              </c:numCache>
            </c:numRef>
          </c:val>
          <c:extLst>
            <c:ext xmlns:c16="http://schemas.microsoft.com/office/drawing/2014/chart" uri="{C3380CC4-5D6E-409C-BE32-E72D297353CC}">
              <c16:uniqueId val="{00000000-9467-4902-9394-7EC5FDB52A34}"/>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Kristiansand</c:v>
                </c:pt>
              </c:strCache>
            </c:strRef>
          </c:cat>
          <c:val>
            <c:numRef>
              <c:f>Pivot_2026!$C$5:$C$7</c:f>
              <c:numCache>
                <c:formatCode>General</c:formatCode>
                <c:ptCount val="2"/>
                <c:pt idx="0">
                  <c:v>41.5</c:v>
                </c:pt>
                <c:pt idx="1">
                  <c:v>41.9</c:v>
                </c:pt>
              </c:numCache>
            </c:numRef>
          </c:val>
          <c:extLst>
            <c:ext xmlns:c16="http://schemas.microsoft.com/office/drawing/2014/chart" uri="{C3380CC4-5D6E-409C-BE32-E72D297353CC}">
              <c16:uniqueId val="{00000001-9467-4902-9394-7EC5FDB52A34}"/>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Kristiansand</c:v>
                </c:pt>
              </c:strCache>
            </c:strRef>
          </c:cat>
          <c:val>
            <c:numRef>
              <c:f>Pivot_2026!$D$5:$D$7</c:f>
              <c:numCache>
                <c:formatCode>General</c:formatCode>
                <c:ptCount val="2"/>
                <c:pt idx="0">
                  <c:v>41.6</c:v>
                </c:pt>
                <c:pt idx="1">
                  <c:v>42.2</c:v>
                </c:pt>
              </c:numCache>
            </c:numRef>
          </c:val>
          <c:extLst>
            <c:ext xmlns:c16="http://schemas.microsoft.com/office/drawing/2014/chart" uri="{C3380CC4-5D6E-409C-BE32-E72D297353CC}">
              <c16:uniqueId val="{00000002-9467-4902-9394-7EC5FDB52A34}"/>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Kristiansand</c:v>
                </c:pt>
              </c:strCache>
            </c:strRef>
          </c:cat>
          <c:val>
            <c:numRef>
              <c:f>Pivot_2026!$E$5:$E$7</c:f>
              <c:numCache>
                <c:formatCode>General</c:formatCode>
                <c:ptCount val="2"/>
                <c:pt idx="0">
                  <c:v>42</c:v>
                </c:pt>
                <c:pt idx="1">
                  <c:v>42.4</c:v>
                </c:pt>
              </c:numCache>
            </c:numRef>
          </c:val>
          <c:extLst>
            <c:ext xmlns:c16="http://schemas.microsoft.com/office/drawing/2014/chart" uri="{C3380CC4-5D6E-409C-BE32-E72D297353CC}">
              <c16:uniqueId val="{00000003-9467-4902-9394-7EC5FDB52A34}"/>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Kristiansand</c:v>
                </c:pt>
              </c:strCache>
            </c:strRef>
          </c:cat>
          <c:val>
            <c:numRef>
              <c:f>Pivot_2026!$F$5:$F$7</c:f>
              <c:numCache>
                <c:formatCode>General</c:formatCode>
                <c:ptCount val="2"/>
                <c:pt idx="0">
                  <c:v>42.2</c:v>
                </c:pt>
                <c:pt idx="1">
                  <c:v>42.2</c:v>
                </c:pt>
              </c:numCache>
            </c:numRef>
          </c:val>
          <c:extLst>
            <c:ext xmlns:c16="http://schemas.microsoft.com/office/drawing/2014/chart" uri="{C3380CC4-5D6E-409C-BE32-E72D297353CC}">
              <c16:uniqueId val="{00000004-9467-4902-9394-7EC5FDB52A34}"/>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2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66DC-4D3D-834E-3D75BB6B31F9}"/>
            </c:ext>
          </c:extLst>
        </c:ser>
        <c:ser>
          <c:idx val="1"/>
          <c:order val="1"/>
          <c:tx>
            <c:strRef>
              <c:f>'Pivot - bruk denne'!$C$5:$C$6</c:f>
              <c:strCache>
                <c:ptCount val="1"/>
                <c:pt idx="0">
                  <c:v>Kristiansand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79.5</c:v>
                </c:pt>
                <c:pt idx="1">
                  <c:v>78.5</c:v>
                </c:pt>
                <c:pt idx="2">
                  <c:v>81.7</c:v>
                </c:pt>
                <c:pt idx="3">
                  <c:v>80.8</c:v>
                </c:pt>
                <c:pt idx="4">
                  <c:v>83.7</c:v>
                </c:pt>
                <c:pt idx="5">
                  <c:v>85.7</c:v>
                </c:pt>
              </c:numCache>
            </c:numRef>
          </c:val>
          <c:extLst>
            <c:ext xmlns:c16="http://schemas.microsoft.com/office/drawing/2014/chart" uri="{C3380CC4-5D6E-409C-BE32-E72D297353CC}">
              <c16:uniqueId val="{00000001-66DC-4D3D-834E-3D75BB6B31F9}"/>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4"/>
            <c:invertIfNegative val="0"/>
            <c:bubble3D val="0"/>
            <c:spPr>
              <a:solidFill>
                <a:srgbClr val="FF0000"/>
              </a:solidFill>
              <a:ln w="3175">
                <a:solidFill>
                  <a:schemeClr val="tx2"/>
                </a:solidFill>
              </a:ln>
              <a:effectLst/>
            </c:spPr>
            <c:extLst>
              <c:ext xmlns:c16="http://schemas.microsoft.com/office/drawing/2014/chart" uri="{C3380CC4-5D6E-409C-BE32-E72D297353CC}">
                <c16:uniqueId val="{00000002-8A88-421B-9FF3-5FC7A6535807}"/>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1FFC-417A-B42B-BDE0AC952233}"/>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1FFC-417A-B42B-BDE0AC952233}"/>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1FFC-417A-B42B-BDE0AC952233}"/>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3190-47E6-BBF2-6D29828FA2AC}"/>
              </c:ext>
            </c:extLst>
          </c:dPt>
          <c:dPt>
            <c:idx val="1"/>
            <c:invertIfNegative val="0"/>
            <c:bubble3D val="0"/>
            <c:spPr>
              <a:solidFill>
                <a:srgbClr val="002060"/>
              </a:solidFill>
              <a:ln>
                <a:noFill/>
              </a:ln>
              <a:effectLst/>
            </c:spPr>
            <c:extLst>
              <c:ext xmlns:c16="http://schemas.microsoft.com/office/drawing/2014/chart" uri="{C3380CC4-5D6E-409C-BE32-E72D297353CC}">
                <c16:uniqueId val="{00000003-3190-47E6-BBF2-6D29828FA2AC}"/>
              </c:ext>
            </c:extLst>
          </c:dPt>
          <c:dPt>
            <c:idx val="2"/>
            <c:invertIfNegative val="0"/>
            <c:bubble3D val="0"/>
            <c:spPr>
              <a:solidFill>
                <a:srgbClr val="002060"/>
              </a:solidFill>
              <a:ln>
                <a:noFill/>
              </a:ln>
              <a:effectLst/>
            </c:spPr>
            <c:extLst>
              <c:ext xmlns:c16="http://schemas.microsoft.com/office/drawing/2014/chart" uri="{C3380CC4-5D6E-409C-BE32-E72D297353CC}">
                <c16:uniqueId val="{00000005-3190-47E6-BBF2-6D29828FA2AC}"/>
              </c:ext>
            </c:extLst>
          </c:dPt>
          <c:dPt>
            <c:idx val="3"/>
            <c:invertIfNegative val="0"/>
            <c:bubble3D val="0"/>
            <c:spPr>
              <a:solidFill>
                <a:srgbClr val="002060"/>
              </a:solidFill>
              <a:ln>
                <a:noFill/>
              </a:ln>
              <a:effectLst/>
            </c:spPr>
            <c:extLst>
              <c:ext xmlns:c16="http://schemas.microsoft.com/office/drawing/2014/chart" uri="{C3380CC4-5D6E-409C-BE32-E72D297353CC}">
                <c16:uniqueId val="{00000007-3190-47E6-BBF2-6D29828FA2AC}"/>
              </c:ext>
            </c:extLst>
          </c:dPt>
          <c:dPt>
            <c:idx val="4"/>
            <c:invertIfNegative val="0"/>
            <c:bubble3D val="0"/>
            <c:spPr>
              <a:solidFill>
                <a:srgbClr val="002060"/>
              </a:solidFill>
              <a:ln>
                <a:noFill/>
              </a:ln>
              <a:effectLst/>
            </c:spPr>
            <c:extLst>
              <c:ext xmlns:c16="http://schemas.microsoft.com/office/drawing/2014/chart" uri="{C3380CC4-5D6E-409C-BE32-E72D297353CC}">
                <c16:uniqueId val="{00000009-3190-47E6-BBF2-6D29828FA2AC}"/>
              </c:ext>
            </c:extLst>
          </c:dPt>
          <c:dPt>
            <c:idx val="5"/>
            <c:invertIfNegative val="0"/>
            <c:bubble3D val="0"/>
            <c:spPr>
              <a:solidFill>
                <a:srgbClr val="002060"/>
              </a:solidFill>
              <a:ln>
                <a:noFill/>
              </a:ln>
              <a:effectLst/>
            </c:spPr>
            <c:extLst>
              <c:ext xmlns:c16="http://schemas.microsoft.com/office/drawing/2014/chart" uri="{C3380CC4-5D6E-409C-BE32-E72D297353CC}">
                <c16:uniqueId val="{0000000B-3190-47E6-BBF2-6D29828FA2AC}"/>
              </c:ext>
            </c:extLst>
          </c:dPt>
          <c:dPt>
            <c:idx val="6"/>
            <c:invertIfNegative val="0"/>
            <c:bubble3D val="0"/>
            <c:spPr>
              <a:solidFill>
                <a:srgbClr val="002060"/>
              </a:solidFill>
              <a:ln>
                <a:noFill/>
              </a:ln>
              <a:effectLst/>
            </c:spPr>
            <c:extLst>
              <c:ext xmlns:c16="http://schemas.microsoft.com/office/drawing/2014/chart" uri="{C3380CC4-5D6E-409C-BE32-E72D297353CC}">
                <c16:uniqueId val="{0000000D-3190-47E6-BBF2-6D29828FA2AC}"/>
              </c:ext>
            </c:extLst>
          </c:dPt>
          <c:dPt>
            <c:idx val="7"/>
            <c:invertIfNegative val="0"/>
            <c:bubble3D val="0"/>
            <c:spPr>
              <a:solidFill>
                <a:srgbClr val="002060"/>
              </a:solidFill>
              <a:ln>
                <a:noFill/>
              </a:ln>
              <a:effectLst/>
            </c:spPr>
            <c:extLst>
              <c:ext xmlns:c16="http://schemas.microsoft.com/office/drawing/2014/chart" uri="{C3380CC4-5D6E-409C-BE32-E72D297353CC}">
                <c16:uniqueId val="{0000000F-3190-47E6-BBF2-6D29828FA2AC}"/>
              </c:ext>
            </c:extLst>
          </c:dPt>
          <c:dPt>
            <c:idx val="8"/>
            <c:invertIfNegative val="0"/>
            <c:bubble3D val="0"/>
            <c:spPr>
              <a:solidFill>
                <a:srgbClr val="002060"/>
              </a:solidFill>
              <a:ln>
                <a:noFill/>
              </a:ln>
              <a:effectLst/>
            </c:spPr>
            <c:extLst>
              <c:ext xmlns:c16="http://schemas.microsoft.com/office/drawing/2014/chart" uri="{C3380CC4-5D6E-409C-BE32-E72D297353CC}">
                <c16:uniqueId val="{00000011-3190-47E6-BBF2-6D29828FA2AC}"/>
              </c:ext>
            </c:extLst>
          </c:dPt>
          <c:dPt>
            <c:idx val="9"/>
            <c:invertIfNegative val="0"/>
            <c:bubble3D val="0"/>
            <c:spPr>
              <a:solidFill>
                <a:srgbClr val="002060"/>
              </a:solidFill>
              <a:ln>
                <a:noFill/>
              </a:ln>
              <a:effectLst/>
            </c:spPr>
            <c:extLst>
              <c:ext xmlns:c16="http://schemas.microsoft.com/office/drawing/2014/chart" uri="{C3380CC4-5D6E-409C-BE32-E72D297353CC}">
                <c16:uniqueId val="{00000013-3190-47E6-BBF2-6D29828FA2AC}"/>
              </c:ext>
            </c:extLst>
          </c:dPt>
          <c:dPt>
            <c:idx val="10"/>
            <c:invertIfNegative val="0"/>
            <c:bubble3D val="0"/>
            <c:spPr>
              <a:solidFill>
                <a:srgbClr val="002060"/>
              </a:solidFill>
              <a:ln>
                <a:noFill/>
              </a:ln>
              <a:effectLst/>
            </c:spPr>
            <c:extLst>
              <c:ext xmlns:c16="http://schemas.microsoft.com/office/drawing/2014/chart" uri="{C3380CC4-5D6E-409C-BE32-E72D297353CC}">
                <c16:uniqueId val="{00000015-3190-47E6-BBF2-6D29828FA2AC}"/>
              </c:ext>
            </c:extLst>
          </c:dPt>
          <c:dPt>
            <c:idx val="11"/>
            <c:invertIfNegative val="0"/>
            <c:bubble3D val="0"/>
            <c:spPr>
              <a:solidFill>
                <a:srgbClr val="002060"/>
              </a:solidFill>
              <a:ln>
                <a:noFill/>
              </a:ln>
              <a:effectLst/>
            </c:spPr>
            <c:extLst>
              <c:ext xmlns:c16="http://schemas.microsoft.com/office/drawing/2014/chart" uri="{C3380CC4-5D6E-409C-BE32-E72D297353CC}">
                <c16:uniqueId val="{00000017-3190-47E6-BBF2-6D29828FA2AC}"/>
              </c:ext>
            </c:extLst>
          </c:dPt>
          <c:dPt>
            <c:idx val="12"/>
            <c:invertIfNegative val="0"/>
            <c:bubble3D val="0"/>
            <c:spPr>
              <a:solidFill>
                <a:srgbClr val="002060"/>
              </a:solidFill>
              <a:ln>
                <a:noFill/>
              </a:ln>
              <a:effectLst/>
            </c:spPr>
            <c:extLst>
              <c:ext xmlns:c16="http://schemas.microsoft.com/office/drawing/2014/chart" uri="{C3380CC4-5D6E-409C-BE32-E72D297353CC}">
                <c16:uniqueId val="{00000019-3190-47E6-BBF2-6D29828FA2AC}"/>
              </c:ext>
            </c:extLst>
          </c:dPt>
          <c:dPt>
            <c:idx val="13"/>
            <c:invertIfNegative val="0"/>
            <c:bubble3D val="0"/>
            <c:spPr>
              <a:solidFill>
                <a:srgbClr val="002060"/>
              </a:solidFill>
              <a:ln>
                <a:noFill/>
              </a:ln>
              <a:effectLst/>
            </c:spPr>
            <c:extLst>
              <c:ext xmlns:c16="http://schemas.microsoft.com/office/drawing/2014/chart" uri="{C3380CC4-5D6E-409C-BE32-E72D297353CC}">
                <c16:uniqueId val="{0000001B-3190-47E6-BBF2-6D29828FA2AC}"/>
              </c:ext>
            </c:extLst>
          </c:dPt>
          <c:dPt>
            <c:idx val="14"/>
            <c:invertIfNegative val="0"/>
            <c:bubble3D val="0"/>
            <c:spPr>
              <a:solidFill>
                <a:srgbClr val="FFC000"/>
              </a:solidFill>
              <a:ln>
                <a:noFill/>
              </a:ln>
              <a:effectLst/>
            </c:spPr>
            <c:extLst>
              <c:ext xmlns:c16="http://schemas.microsoft.com/office/drawing/2014/chart" uri="{C3380CC4-5D6E-409C-BE32-E72D297353CC}">
                <c16:uniqueId val="{0000001D-3190-47E6-BBF2-6D29828FA2AC}"/>
              </c:ext>
            </c:extLst>
          </c:dPt>
          <c:dPt>
            <c:idx val="15"/>
            <c:invertIfNegative val="0"/>
            <c:bubble3D val="0"/>
            <c:spPr>
              <a:solidFill>
                <a:srgbClr val="002060"/>
              </a:solidFill>
              <a:ln>
                <a:noFill/>
              </a:ln>
              <a:effectLst/>
            </c:spPr>
            <c:extLst>
              <c:ext xmlns:c16="http://schemas.microsoft.com/office/drawing/2014/chart" uri="{C3380CC4-5D6E-409C-BE32-E72D297353CC}">
                <c16:uniqueId val="{0000001F-3190-47E6-BBF2-6D29828FA2AC}"/>
              </c:ext>
            </c:extLst>
          </c:dPt>
          <c:dPt>
            <c:idx val="16"/>
            <c:invertIfNegative val="0"/>
            <c:bubble3D val="0"/>
            <c:spPr>
              <a:solidFill>
                <a:srgbClr val="002060"/>
              </a:solidFill>
              <a:ln>
                <a:noFill/>
              </a:ln>
              <a:effectLst/>
            </c:spPr>
            <c:extLst>
              <c:ext xmlns:c16="http://schemas.microsoft.com/office/drawing/2014/chart" uri="{C3380CC4-5D6E-409C-BE32-E72D297353CC}">
                <c16:uniqueId val="{00000021-3190-47E6-BBF2-6D29828FA2AC}"/>
              </c:ext>
            </c:extLst>
          </c:dPt>
          <c:dPt>
            <c:idx val="17"/>
            <c:invertIfNegative val="0"/>
            <c:bubble3D val="0"/>
            <c:spPr>
              <a:solidFill>
                <a:srgbClr val="002060"/>
              </a:solidFill>
              <a:ln>
                <a:noFill/>
              </a:ln>
              <a:effectLst/>
            </c:spPr>
            <c:extLst>
              <c:ext xmlns:c16="http://schemas.microsoft.com/office/drawing/2014/chart" uri="{C3380CC4-5D6E-409C-BE32-E72D297353CC}">
                <c16:uniqueId val="{00000023-3190-47E6-BBF2-6D29828FA2AC}"/>
              </c:ext>
            </c:extLst>
          </c:dPt>
          <c:dPt>
            <c:idx val="18"/>
            <c:invertIfNegative val="0"/>
            <c:bubble3D val="0"/>
            <c:spPr>
              <a:solidFill>
                <a:srgbClr val="002060"/>
              </a:solidFill>
              <a:ln>
                <a:noFill/>
              </a:ln>
              <a:effectLst/>
            </c:spPr>
            <c:extLst>
              <c:ext xmlns:c16="http://schemas.microsoft.com/office/drawing/2014/chart" uri="{C3380CC4-5D6E-409C-BE32-E72D297353CC}">
                <c16:uniqueId val="{00000025-3190-47E6-BBF2-6D29828FA2AC}"/>
              </c:ext>
            </c:extLst>
          </c:dPt>
          <c:dPt>
            <c:idx val="19"/>
            <c:invertIfNegative val="0"/>
            <c:bubble3D val="0"/>
            <c:spPr>
              <a:solidFill>
                <a:srgbClr val="002060"/>
              </a:solidFill>
              <a:ln>
                <a:noFill/>
              </a:ln>
              <a:effectLst/>
            </c:spPr>
            <c:extLst>
              <c:ext xmlns:c16="http://schemas.microsoft.com/office/drawing/2014/chart" uri="{C3380CC4-5D6E-409C-BE32-E72D297353CC}">
                <c16:uniqueId val="{00000027-3190-47E6-BBF2-6D29828FA2AC}"/>
              </c:ext>
            </c:extLst>
          </c:dPt>
          <c:dPt>
            <c:idx val="20"/>
            <c:invertIfNegative val="0"/>
            <c:bubble3D val="0"/>
            <c:spPr>
              <a:solidFill>
                <a:srgbClr val="002060"/>
              </a:solidFill>
              <a:ln>
                <a:noFill/>
              </a:ln>
              <a:effectLst/>
            </c:spPr>
            <c:extLst>
              <c:ext xmlns:c16="http://schemas.microsoft.com/office/drawing/2014/chart" uri="{C3380CC4-5D6E-409C-BE32-E72D297353CC}">
                <c16:uniqueId val="{00000029-3190-47E6-BBF2-6D29828FA2AC}"/>
              </c:ext>
            </c:extLst>
          </c:dPt>
          <c:dPt>
            <c:idx val="22"/>
            <c:invertIfNegative val="0"/>
            <c:bubble3D val="0"/>
            <c:spPr>
              <a:solidFill>
                <a:srgbClr val="00B0F0"/>
              </a:solidFill>
              <a:ln>
                <a:noFill/>
              </a:ln>
              <a:effectLst/>
            </c:spPr>
            <c:extLst>
              <c:ext xmlns:c16="http://schemas.microsoft.com/office/drawing/2014/chart" uri="{C3380CC4-5D6E-409C-BE32-E72D297353CC}">
                <c16:uniqueId val="{0000002B-3190-47E6-BBF2-6D29828FA2AC}"/>
              </c:ext>
            </c:extLst>
          </c:dPt>
          <c:dPt>
            <c:idx val="24"/>
            <c:invertIfNegative val="0"/>
            <c:bubble3D val="0"/>
            <c:spPr>
              <a:solidFill>
                <a:srgbClr val="002060"/>
              </a:solidFill>
              <a:ln>
                <a:noFill/>
              </a:ln>
              <a:effectLst/>
            </c:spPr>
            <c:extLst>
              <c:ext xmlns:c16="http://schemas.microsoft.com/office/drawing/2014/chart" uri="{C3380CC4-5D6E-409C-BE32-E72D297353CC}">
                <c16:uniqueId val="{0000002D-3190-47E6-BBF2-6D29828FA2AC}"/>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3190-47E6-BBF2-6D29828FA2AC}"/>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7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2C8C-4D07-8FEA-9BB780F8B5B4}"/>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2C8C-4D07-8FEA-9BB780F8B5B4}"/>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1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75.3</c:v>
                </c:pt>
                <c:pt idx="1">
                  <c:v>79.3</c:v>
                </c:pt>
                <c:pt idx="2">
                  <c:v>54.8</c:v>
                </c:pt>
                <c:pt idx="3">
                  <c:v>63</c:v>
                </c:pt>
              </c:numCache>
            </c:numRef>
          </c:val>
          <c:extLst>
            <c:ext xmlns:c16="http://schemas.microsoft.com/office/drawing/2014/chart" uri="{C3380CC4-5D6E-409C-BE32-E72D297353CC}">
              <c16:uniqueId val="{00000000-5B46-4583-87C0-0333CF1379F7}"/>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75.3</c:v>
                </c:pt>
                <c:pt idx="1">
                  <c:v>79.3</c:v>
                </c:pt>
                <c:pt idx="2">
                  <c:v>53.8</c:v>
                </c:pt>
                <c:pt idx="3">
                  <c:v>62.3</c:v>
                </c:pt>
              </c:numCache>
            </c:numRef>
          </c:val>
          <c:extLst>
            <c:ext xmlns:c16="http://schemas.microsoft.com/office/drawing/2014/chart" uri="{C3380CC4-5D6E-409C-BE32-E72D297353CC}">
              <c16:uniqueId val="{00000001-5B46-4583-87C0-0333CF1379F7}"/>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75.2</c:v>
                </c:pt>
                <c:pt idx="1">
                  <c:v>79.3</c:v>
                </c:pt>
                <c:pt idx="2">
                  <c:v>54.2</c:v>
                </c:pt>
                <c:pt idx="3">
                  <c:v>61.9</c:v>
                </c:pt>
              </c:numCache>
            </c:numRef>
          </c:val>
          <c:extLst>
            <c:ext xmlns:c16="http://schemas.microsoft.com/office/drawing/2014/chart" uri="{C3380CC4-5D6E-409C-BE32-E72D297353CC}">
              <c16:uniqueId val="{00000002-5B46-4583-87C0-0333CF1379F7}"/>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74.7</c:v>
                </c:pt>
                <c:pt idx="1">
                  <c:v>79</c:v>
                </c:pt>
                <c:pt idx="2">
                  <c:v>55.4</c:v>
                </c:pt>
                <c:pt idx="3">
                  <c:v>62</c:v>
                </c:pt>
              </c:numCache>
            </c:numRef>
          </c:val>
          <c:extLst>
            <c:ext xmlns:c16="http://schemas.microsoft.com/office/drawing/2014/chart" uri="{C3380CC4-5D6E-409C-BE32-E72D297353CC}">
              <c16:uniqueId val="{00000003-5B46-4583-87C0-0333CF1379F7}"/>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1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A625-4681-A548-B98E8E4D72BD}"/>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A625-4681-A548-B98E8E4D72BD}"/>
            </c:ext>
          </c:extLst>
        </c:ser>
        <c:ser>
          <c:idx val="2"/>
          <c:order val="2"/>
          <c:tx>
            <c:strRef>
              <c:f>Pivot!$D$3:$D$4</c:f>
              <c:strCache>
                <c:ptCount val="1"/>
                <c:pt idx="0">
                  <c:v>Kristiansand</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A625-4681-A548-B98E8E4D72BD}"/>
              </c:ext>
            </c:extLst>
          </c:dPt>
          <c:dPt>
            <c:idx val="1"/>
            <c:invertIfNegative val="0"/>
            <c:bubble3D val="0"/>
            <c:extLst>
              <c:ext xmlns:c16="http://schemas.microsoft.com/office/drawing/2014/chart" uri="{C3380CC4-5D6E-409C-BE32-E72D297353CC}">
                <c16:uniqueId val="{00000003-A625-4681-A548-B98E8E4D72BD}"/>
              </c:ext>
            </c:extLst>
          </c:dPt>
          <c:dPt>
            <c:idx val="2"/>
            <c:invertIfNegative val="0"/>
            <c:bubble3D val="0"/>
            <c:extLst>
              <c:ext xmlns:c16="http://schemas.microsoft.com/office/drawing/2014/chart" uri="{C3380CC4-5D6E-409C-BE32-E72D297353CC}">
                <c16:uniqueId val="{00000004-A625-4681-A548-B98E8E4D72BD}"/>
              </c:ext>
            </c:extLst>
          </c:dPt>
          <c:dPt>
            <c:idx val="3"/>
            <c:invertIfNegative val="0"/>
            <c:bubble3D val="0"/>
            <c:extLst>
              <c:ext xmlns:c16="http://schemas.microsoft.com/office/drawing/2014/chart" uri="{C3380CC4-5D6E-409C-BE32-E72D297353CC}">
                <c16:uniqueId val="{00000005-A625-4681-A548-B98E8E4D72BD}"/>
              </c:ext>
            </c:extLst>
          </c:dPt>
          <c:dPt>
            <c:idx val="4"/>
            <c:invertIfNegative val="0"/>
            <c:bubble3D val="0"/>
            <c:extLst>
              <c:ext xmlns:c16="http://schemas.microsoft.com/office/drawing/2014/chart" uri="{C3380CC4-5D6E-409C-BE32-E72D297353CC}">
                <c16:uniqueId val="{00000006-A625-4681-A548-B98E8E4D72BD}"/>
              </c:ext>
            </c:extLst>
          </c:dPt>
          <c:dPt>
            <c:idx val="5"/>
            <c:invertIfNegative val="0"/>
            <c:bubble3D val="0"/>
            <c:extLst>
              <c:ext xmlns:c16="http://schemas.microsoft.com/office/drawing/2014/chart" uri="{C3380CC4-5D6E-409C-BE32-E72D297353CC}">
                <c16:uniqueId val="{00000007-A625-4681-A548-B98E8E4D72BD}"/>
              </c:ext>
            </c:extLst>
          </c:dPt>
          <c:dPt>
            <c:idx val="6"/>
            <c:invertIfNegative val="0"/>
            <c:bubble3D val="0"/>
            <c:extLst>
              <c:ext xmlns:c16="http://schemas.microsoft.com/office/drawing/2014/chart" uri="{C3380CC4-5D6E-409C-BE32-E72D297353CC}">
                <c16:uniqueId val="{00000008-A625-4681-A548-B98E8E4D72BD}"/>
              </c:ext>
            </c:extLst>
          </c:dPt>
          <c:dPt>
            <c:idx val="7"/>
            <c:invertIfNegative val="0"/>
            <c:bubble3D val="0"/>
            <c:extLst>
              <c:ext xmlns:c16="http://schemas.microsoft.com/office/drawing/2014/chart" uri="{C3380CC4-5D6E-409C-BE32-E72D297353CC}">
                <c16:uniqueId val="{00000009-A625-4681-A548-B98E8E4D72BD}"/>
              </c:ext>
            </c:extLst>
          </c:dPt>
          <c:dPt>
            <c:idx val="8"/>
            <c:invertIfNegative val="0"/>
            <c:bubble3D val="0"/>
            <c:extLst>
              <c:ext xmlns:c16="http://schemas.microsoft.com/office/drawing/2014/chart" uri="{C3380CC4-5D6E-409C-BE32-E72D297353CC}">
                <c16:uniqueId val="{0000000A-A625-4681-A548-B98E8E4D72BD}"/>
              </c:ext>
            </c:extLst>
          </c:dPt>
          <c:dPt>
            <c:idx val="9"/>
            <c:invertIfNegative val="0"/>
            <c:bubble3D val="0"/>
            <c:extLst>
              <c:ext xmlns:c16="http://schemas.microsoft.com/office/drawing/2014/chart" uri="{C3380CC4-5D6E-409C-BE32-E72D297353CC}">
                <c16:uniqueId val="{0000000B-A625-4681-A548-B98E8E4D72BD}"/>
              </c:ext>
            </c:extLst>
          </c:dPt>
          <c:dPt>
            <c:idx val="10"/>
            <c:invertIfNegative val="0"/>
            <c:bubble3D val="0"/>
            <c:extLst>
              <c:ext xmlns:c16="http://schemas.microsoft.com/office/drawing/2014/chart" uri="{C3380CC4-5D6E-409C-BE32-E72D297353CC}">
                <c16:uniqueId val="{0000000C-A625-4681-A548-B98E8E4D72B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8.6999999999999994E-2</c:v>
                </c:pt>
                <c:pt idx="1">
                  <c:v>9.5000000000000001E-2</c:v>
                </c:pt>
                <c:pt idx="2">
                  <c:v>0.1</c:v>
                </c:pt>
                <c:pt idx="3">
                  <c:v>0.106</c:v>
                </c:pt>
                <c:pt idx="4">
                  <c:v>0.109</c:v>
                </c:pt>
                <c:pt idx="5">
                  <c:v>0.114</c:v>
                </c:pt>
                <c:pt idx="6">
                  <c:v>0.12</c:v>
                </c:pt>
                <c:pt idx="7">
                  <c:v>0.124</c:v>
                </c:pt>
                <c:pt idx="8">
                  <c:v>0.124</c:v>
                </c:pt>
                <c:pt idx="9">
                  <c:v>0.122</c:v>
                </c:pt>
                <c:pt idx="10">
                  <c:v>0.12</c:v>
                </c:pt>
                <c:pt idx="11">
                  <c:v>0.115</c:v>
                </c:pt>
                <c:pt idx="12">
                  <c:v>0.114</c:v>
                </c:pt>
              </c:numCache>
            </c:numRef>
          </c:val>
          <c:extLst>
            <c:ext xmlns:c16="http://schemas.microsoft.com/office/drawing/2014/chart" uri="{C3380CC4-5D6E-409C-BE32-E72D297353CC}">
              <c16:uniqueId val="{0000000D-A625-4681-A548-B98E8E4D72BD}"/>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8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1396</c:v>
                </c:pt>
                <c:pt idx="1">
                  <c:v>1261</c:v>
                </c:pt>
                <c:pt idx="2">
                  <c:v>1186</c:v>
                </c:pt>
                <c:pt idx="3">
                  <c:v>1274</c:v>
                </c:pt>
                <c:pt idx="4">
                  <c:v>1240</c:v>
                </c:pt>
                <c:pt idx="5">
                  <c:v>1254</c:v>
                </c:pt>
                <c:pt idx="6">
                  <c:v>1196</c:v>
                </c:pt>
                <c:pt idx="7">
                  <c:v>1159</c:v>
                </c:pt>
                <c:pt idx="8">
                  <c:v>1235</c:v>
                </c:pt>
                <c:pt idx="9">
                  <c:v>1205</c:v>
                </c:pt>
                <c:pt idx="10">
                  <c:v>1365</c:v>
                </c:pt>
                <c:pt idx="11">
                  <c:v>1287</c:v>
                </c:pt>
                <c:pt idx="12">
                  <c:v>1397</c:v>
                </c:pt>
                <c:pt idx="13">
                  <c:v>1473</c:v>
                </c:pt>
                <c:pt idx="14">
                  <c:v>1373</c:v>
                </c:pt>
                <c:pt idx="15">
                  <c:v>1426</c:v>
                </c:pt>
                <c:pt idx="16">
                  <c:v>1404</c:v>
                </c:pt>
                <c:pt idx="17">
                  <c:v>1364</c:v>
                </c:pt>
                <c:pt idx="18">
                  <c:v>1276</c:v>
                </c:pt>
                <c:pt idx="19">
                  <c:v>1331</c:v>
                </c:pt>
                <c:pt idx="20">
                  <c:v>1411</c:v>
                </c:pt>
                <c:pt idx="21">
                  <c:v>1336</c:v>
                </c:pt>
                <c:pt idx="22">
                  <c:v>1297</c:v>
                </c:pt>
                <c:pt idx="23">
                  <c:v>1271</c:v>
                </c:pt>
              </c:numCache>
            </c:numRef>
          </c:val>
          <c:smooth val="0"/>
          <c:extLst>
            <c:ext xmlns:c16="http://schemas.microsoft.com/office/drawing/2014/chart" uri="{C3380CC4-5D6E-409C-BE32-E72D297353CC}">
              <c16:uniqueId val="{00000000-4EE3-47EB-BA01-2F1CEBFAA500}"/>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5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5-åringer'!$A$5:$A$10</c:f>
              <c:strCache>
                <c:ptCount val="5"/>
                <c:pt idx="0">
                  <c:v>2021</c:v>
                </c:pt>
                <c:pt idx="1">
                  <c:v>2022</c:v>
                </c:pt>
                <c:pt idx="2">
                  <c:v>2023</c:v>
                </c:pt>
                <c:pt idx="3">
                  <c:v>2024</c:v>
                </c:pt>
                <c:pt idx="4">
                  <c:v>2025</c:v>
                </c:pt>
              </c:strCache>
            </c:strRef>
          </c:cat>
          <c:val>
            <c:numRef>
              <c:f>'Tannhelse, 5-åringer'!$B$5:$B$10</c:f>
              <c:numCache>
                <c:formatCode>General</c:formatCode>
                <c:ptCount val="5"/>
                <c:pt idx="0">
                  <c:v>67</c:v>
                </c:pt>
                <c:pt idx="1">
                  <c:v>72.7</c:v>
                </c:pt>
                <c:pt idx="2">
                  <c:v>67</c:v>
                </c:pt>
                <c:pt idx="3">
                  <c:v>76</c:v>
                </c:pt>
                <c:pt idx="4">
                  <c:v>72</c:v>
                </c:pt>
              </c:numCache>
            </c:numRef>
          </c:val>
          <c:extLst>
            <c:ext xmlns:c16="http://schemas.microsoft.com/office/drawing/2014/chart" uri="{C3380CC4-5D6E-409C-BE32-E72D297353CC}">
              <c16:uniqueId val="{00000000-DF5A-4CB1-B0AA-BE4FE62A8024}"/>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6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5-åringer'!$A$5:$A$10</c:f>
              <c:strCache>
                <c:ptCount val="5"/>
                <c:pt idx="0">
                  <c:v>2021</c:v>
                </c:pt>
                <c:pt idx="1">
                  <c:v>2022</c:v>
                </c:pt>
                <c:pt idx="2">
                  <c:v>2023</c:v>
                </c:pt>
                <c:pt idx="3">
                  <c:v>2024</c:v>
                </c:pt>
                <c:pt idx="4">
                  <c:v>2025</c:v>
                </c:pt>
              </c:strCache>
            </c:strRef>
          </c:cat>
          <c:val>
            <c:numRef>
              <c:f>'Tannhelse, 5-åringer'!$B$5:$B$10</c:f>
              <c:numCache>
                <c:formatCode>General</c:formatCode>
                <c:ptCount val="5"/>
                <c:pt idx="0">
                  <c:v>1.2</c:v>
                </c:pt>
                <c:pt idx="1">
                  <c:v>1.1000000000000001</c:v>
                </c:pt>
                <c:pt idx="2">
                  <c:v>1.5</c:v>
                </c:pt>
                <c:pt idx="3">
                  <c:v>1</c:v>
                </c:pt>
                <c:pt idx="4">
                  <c:v>1.2</c:v>
                </c:pt>
              </c:numCache>
            </c:numRef>
          </c:val>
          <c:extLst>
            <c:ext xmlns:c16="http://schemas.microsoft.com/office/drawing/2014/chart" uri="{C3380CC4-5D6E-409C-BE32-E72D297353CC}">
              <c16:uniqueId val="{00000000-746A-4D0D-AD22-E892DDCC409E}"/>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362</cx:pt>
          <cx:pt idx="1">670</cx:pt>
          <cx:pt idx="2">5496</cx:pt>
          <cx:pt idx="3">992</cx:pt>
          <cx:pt idx="4">5963</cx:pt>
          <cx:pt idx="5">8416</cx:pt>
          <cx:pt idx="6">2344</cx:pt>
          <cx:pt idx="7">2493</cx:pt>
          <cx:pt idx="8">1846</cx:pt>
          <cx:pt idx="9">793</cx:pt>
          <cx:pt idx="10">4134</cx:pt>
          <cx:pt idx="11">3208</cx:pt>
          <cx:pt idx="12">3315</cx:pt>
          <cx:pt idx="13">5868</cx:pt>
          <cx:pt idx="14">14028</cx:pt>
          <cx:pt idx="15">3341</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1</a:t>
            </a:fld>
            <a:endParaRPr lang="nb-NO"/>
          </a:p>
        </p:txBody>
      </p:sp>
    </p:spTree>
    <p:extLst>
      <p:ext uri="{BB962C8B-B14F-4D97-AF65-F5344CB8AC3E}">
        <p14:creationId xmlns:p14="http://schemas.microsoft.com/office/powerpoint/2010/main" val="2013718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Kristiansand samlet for hele befolkningen: 39,7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a:t>
            </a:r>
            <a:r>
              <a:rPr lang="nb-NO" dirty="0"/>
              <a:t>2026</a:t>
            </a:r>
            <a:r>
              <a:rPr lang="nb-NO" baseline="0" dirty="0"/>
              <a:t>,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Kartet til høyre</a:t>
            </a:r>
            <a:r>
              <a:rPr lang="nb-NO" baseline="0" dirty="0"/>
              <a:t> er laget på grunnlag av </a:t>
            </a:r>
            <a:r>
              <a:rPr lang="nb-NO" baseline="0" dirty="0" err="1"/>
              <a:t>SSB’s</a:t>
            </a:r>
            <a:r>
              <a:rPr lang="nb-NO" baseline="0" dirty="0"/>
              <a:t> rutenettstatistikk. </a:t>
            </a:r>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Kilde for virksomhetsinfo:</a:t>
            </a:r>
            <a:r>
              <a:rPr lang="nb-NO" baseline="0"/>
              <a:t> Brønnøysundregisteret.</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Standpunktkarakterer og eksamensresultater inngår i elevenes sluttvurdering og skal gi informasjon om elevenes kompetanse ved avslutningen av grunnopplæringen.</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a:p>
            <a:pPr>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dirty="0"/>
              <a:t>Kilde: SSB tabell 11607.</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Statistikk for Agder samlet viser en markant nedgang i tenner med karies for 5-åringer.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pPr marL="0" indent="0">
              <a:buFont typeface="Arial" panose="020B0604020202020204" pitchFamily="34" charset="0"/>
              <a:buNone/>
            </a:pPr>
            <a:endParaRPr lang="nb-NO" dirty="0"/>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1994053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Kristiansand</a:t>
            </a:r>
          </a:p>
        </p:txBody>
      </p:sp>
      <p:sp>
        <p:nvSpPr>
          <p:cNvPr id="3" name="Undertittel 2"/>
          <p:cNvSpPr>
            <a:spLocks noGrp="1"/>
          </p:cNvSpPr>
          <p:nvPr>
            <p:ph type="subTitle" idx="1"/>
          </p:nvPr>
        </p:nvSpPr>
        <p:spPr>
          <a:xfrm>
            <a:off x="1193800" y="3594627"/>
            <a:ext cx="6607175" cy="1541688"/>
          </a:xfrm>
        </p:spPr>
        <p:txBody>
          <a:bodyPr/>
          <a:lstStyle/>
          <a:p>
            <a:endParaRPr lang="nb-NO" dirty="0"/>
          </a:p>
          <a:p>
            <a:r>
              <a:rPr lang="nb-NO" dirty="0"/>
              <a:t>Utvalgt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236" y="214806"/>
            <a:ext cx="643866" cy="898418"/>
          </a:xfrm>
          <a:prstGeom prst="rect">
            <a:avLst/>
          </a:prstGeom>
        </p:spPr>
      </p:pic>
      <p:sp>
        <p:nvSpPr>
          <p:cNvPr id="2" name="Tittel 1"/>
          <p:cNvSpPr>
            <a:spLocks noGrp="1"/>
          </p:cNvSpPr>
          <p:nvPr>
            <p:ph type="title"/>
          </p:nvPr>
        </p:nvSpPr>
        <p:spPr>
          <a:xfrm>
            <a:off x="1508127" y="321212"/>
            <a:ext cx="8064645" cy="685606"/>
          </a:xfrm>
        </p:spPr>
        <p:txBody>
          <a:bodyPr/>
          <a:lstStyle/>
          <a:p>
            <a:r>
              <a:rPr lang="nb-NO" sz="3200" dirty="0"/>
              <a:t>Kjappe fakta om Kristiansand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1464956148"/>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a:t>
                      </a:r>
                      <a:r>
                        <a:rPr lang="nb-NO" sz="1200" baseline="0" dirty="0"/>
                        <a:t> (km2)</a:t>
                      </a:r>
                      <a:endParaRPr lang="nb-NO" sz="1200" dirty="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644 </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609</a:t>
                      </a:r>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b-NO" sz="1200" dirty="0"/>
                        <a:t>61</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35</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25</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93</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3541154787"/>
              </p:ext>
            </p:extLst>
          </p:nvPr>
        </p:nvGraphicFramePr>
        <p:xfrm>
          <a:off x="748169" y="3758003"/>
          <a:ext cx="3986158" cy="2165228"/>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Barneskoler</a:t>
                      </a:r>
                    </a:p>
                  </a:txBody>
                  <a:tcPr/>
                </a:tc>
                <a:tc>
                  <a:txBody>
                    <a:bodyPr/>
                    <a:lstStyle/>
                    <a:p>
                      <a:pPr algn="ctr"/>
                      <a:r>
                        <a:rPr lang="nb-NO" sz="1200" dirty="0">
                          <a:solidFill>
                            <a:schemeClr val="tx1"/>
                          </a:solidFill>
                        </a:rPr>
                        <a:t>36 (9</a:t>
                      </a:r>
                      <a:r>
                        <a:rPr lang="nb-NO" sz="1200" baseline="0" dirty="0">
                          <a:solidFill>
                            <a:schemeClr val="tx1"/>
                          </a:solidFill>
                        </a:rPr>
                        <a:t> 046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dirty="0"/>
                        <a:t>Ungdomsskoler</a:t>
                      </a:r>
                    </a:p>
                  </a:txBody>
                  <a:tcPr/>
                </a:tc>
                <a:tc>
                  <a:txBody>
                    <a:bodyPr/>
                    <a:lstStyle/>
                    <a:p>
                      <a:pPr algn="ctr"/>
                      <a:r>
                        <a:rPr lang="nb-NO" sz="1200" dirty="0">
                          <a:solidFill>
                            <a:schemeClr val="tx1"/>
                          </a:solidFill>
                        </a:rPr>
                        <a:t>20 (4</a:t>
                      </a:r>
                      <a:r>
                        <a:rPr lang="nb-NO" sz="1200" baseline="0" dirty="0">
                          <a:solidFill>
                            <a:schemeClr val="tx1"/>
                          </a:solidFill>
                        </a:rPr>
                        <a:t> 266</a:t>
                      </a:r>
                      <a:r>
                        <a:rPr lang="nb-NO" sz="1200" dirty="0">
                          <a:solidFill>
                            <a:schemeClr val="tx1"/>
                          </a:solidFill>
                        </a:rPr>
                        <a:t> elever)</a:t>
                      </a:r>
                    </a:p>
                  </a:txBody>
                  <a:tcPr/>
                </a:tc>
                <a:extLst>
                  <a:ext uri="{0D108BD9-81ED-4DB2-BD59-A6C34878D82A}">
                    <a16:rowId xmlns:a16="http://schemas.microsoft.com/office/drawing/2014/main" val="291333389"/>
                  </a:ext>
                </a:extLst>
              </a:tr>
              <a:tr h="312707">
                <a:tc>
                  <a:txBody>
                    <a:bodyPr/>
                    <a:lstStyle/>
                    <a:p>
                      <a:r>
                        <a:rPr lang="nb-NO" sz="1200" dirty="0"/>
                        <a:t>Videregående skoler</a:t>
                      </a:r>
                    </a:p>
                  </a:txBody>
                  <a:tcPr/>
                </a:tc>
                <a:tc>
                  <a:txBody>
                    <a:bodyPr/>
                    <a:lstStyle/>
                    <a:p>
                      <a:pPr algn="ctr"/>
                      <a:r>
                        <a:rPr lang="da-DK" sz="1200" dirty="0">
                          <a:solidFill>
                            <a:schemeClr val="tx1"/>
                          </a:solidFill>
                        </a:rPr>
                        <a:t>KKG, Vågsbygd, Søgne, Tangen, Kvadraturen</a:t>
                      </a:r>
                      <a:endParaRPr lang="nb-NO" sz="1200" dirty="0">
                        <a:solidFill>
                          <a:schemeClr val="tx1"/>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Tannklinikk</a:t>
                      </a:r>
                    </a:p>
                  </a:txBody>
                  <a:tcPr/>
                </a:tc>
                <a:tc>
                  <a:txBody>
                    <a:bodyPr/>
                    <a:lstStyle/>
                    <a:p>
                      <a:pPr algn="ctr"/>
                      <a:r>
                        <a:rPr lang="nb-NO" sz="1200" dirty="0" err="1">
                          <a:solidFill>
                            <a:schemeClr val="tx1"/>
                          </a:solidFill>
                        </a:rPr>
                        <a:t>Rona</a:t>
                      </a:r>
                      <a:r>
                        <a:rPr lang="nb-NO" sz="1200" dirty="0">
                          <a:solidFill>
                            <a:schemeClr val="tx1"/>
                          </a:solidFill>
                        </a:rPr>
                        <a:t>, Slottet, Vågsbygd, Søgne</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Fylkesvei (km)</a:t>
                      </a:r>
                    </a:p>
                  </a:txBody>
                  <a:tcPr/>
                </a:tc>
                <a:tc>
                  <a:txBody>
                    <a:bodyPr/>
                    <a:lstStyle/>
                    <a:p>
                      <a:pPr algn="ctr"/>
                      <a:r>
                        <a:rPr lang="nb-NO" sz="1200" dirty="0"/>
                        <a:t>327</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1463675034"/>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119</a:t>
                      </a:r>
                      <a:r>
                        <a:rPr lang="nb-NO" sz="1200" baseline="0" dirty="0"/>
                        <a:t> 287</a:t>
                      </a:r>
                      <a:endParaRPr lang="nb-NO" sz="1200" dirty="0"/>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50,0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95 %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 39,0 - kvinner</a:t>
                      </a:r>
                      <a:r>
                        <a:rPr lang="nb-NO" sz="1200" dirty="0"/>
                        <a:t> 40,4 </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80,8 - kvinner 84,1</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dirty="0">
                          <a:solidFill>
                            <a:schemeClr val="tx1"/>
                          </a:solidFill>
                        </a:rPr>
                        <a:t>Personer per husholdning</a:t>
                      </a:r>
                      <a:endParaRPr lang="nb-NO" dirty="0">
                        <a:solidFill>
                          <a:schemeClr val="tx1"/>
                        </a:solidFill>
                      </a:endParaRPr>
                    </a:p>
                  </a:txBody>
                  <a:tcPr/>
                </a:tc>
                <a:tc>
                  <a:txBody>
                    <a:bodyPr/>
                    <a:lstStyle/>
                    <a:p>
                      <a:pPr lvl="0" algn="ctr">
                        <a:buNone/>
                      </a:pPr>
                      <a:r>
                        <a:rPr lang="nb-NO" sz="1200" b="0" u="none" strike="noStrike" noProof="0" dirty="0">
                          <a:solidFill>
                            <a:schemeClr val="tx1"/>
                          </a:solidFill>
                        </a:rPr>
                        <a:t>2,1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447236720"/>
              </p:ext>
            </p:extLst>
          </p:nvPr>
        </p:nvGraphicFramePr>
        <p:xfrm>
          <a:off x="4992520" y="3772583"/>
          <a:ext cx="3986158" cy="2142442"/>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09856">
                <a:tc gridSpan="2">
                  <a:txBody>
                    <a:bodyPr/>
                    <a:lstStyle/>
                    <a:p>
                      <a:pPr algn="ctr"/>
                      <a:r>
                        <a:rPr lang="nb-NO" sz="1200" dirty="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08586">
                <a:tc>
                  <a:txBody>
                    <a:bodyPr/>
                    <a:lstStyle/>
                    <a:p>
                      <a:r>
                        <a:rPr lang="nb-NO" sz="1200" dirty="0"/>
                        <a:t>Administrasjonssenter</a:t>
                      </a:r>
                    </a:p>
                  </a:txBody>
                  <a:tcPr/>
                </a:tc>
                <a:tc>
                  <a:txBody>
                    <a:bodyPr/>
                    <a:lstStyle/>
                    <a:p>
                      <a:pPr algn="ctr"/>
                      <a:r>
                        <a:rPr lang="nb-NO" sz="1200" dirty="0">
                          <a:solidFill>
                            <a:schemeClr val="tx1"/>
                          </a:solidFill>
                        </a:rPr>
                        <a:t>Kristiansand</a:t>
                      </a:r>
                    </a:p>
                  </a:txBody>
                  <a:tcPr/>
                </a:tc>
                <a:extLst>
                  <a:ext uri="{0D108BD9-81ED-4DB2-BD59-A6C34878D82A}">
                    <a16:rowId xmlns:a16="http://schemas.microsoft.com/office/drawing/2014/main" val="3696038960"/>
                  </a:ext>
                </a:extLst>
              </a:tr>
              <a:tr h="304800">
                <a:tc>
                  <a:txBody>
                    <a:bodyPr/>
                    <a:lstStyle/>
                    <a:p>
                      <a:r>
                        <a:rPr lang="nb-NO" sz="1200" dirty="0"/>
                        <a:t>Interkommunalt politisk</a:t>
                      </a:r>
                      <a:r>
                        <a:rPr lang="nb-NO" sz="1200" baseline="0" dirty="0"/>
                        <a:t> råd</a:t>
                      </a:r>
                      <a:endParaRPr lang="nb-NO" sz="1200" dirty="0"/>
                    </a:p>
                  </a:txBody>
                  <a:tcPr/>
                </a:tc>
                <a:tc>
                  <a:txBody>
                    <a:bodyPr/>
                    <a:lstStyle/>
                    <a:p>
                      <a:pPr algn="ctr"/>
                      <a:r>
                        <a:rPr lang="nb-NO" sz="1200" dirty="0"/>
                        <a:t>Kristiansandsregionen</a:t>
                      </a:r>
                    </a:p>
                  </a:txBody>
                  <a:tcPr/>
                </a:tc>
                <a:extLst>
                  <a:ext uri="{0D108BD9-81ED-4DB2-BD59-A6C34878D82A}">
                    <a16:rowId xmlns:a16="http://schemas.microsoft.com/office/drawing/2014/main" val="291333389"/>
                  </a:ext>
                </a:extLst>
              </a:tr>
              <a:tr h="457200">
                <a:tc>
                  <a:txBody>
                    <a:bodyPr/>
                    <a:lstStyle/>
                    <a:p>
                      <a:r>
                        <a:rPr lang="nb-NO" sz="1200"/>
                        <a:t>Sentralitetsklasse</a:t>
                      </a:r>
                    </a:p>
                  </a:txBody>
                  <a:tcPr/>
                </a:tc>
                <a:tc>
                  <a:txBody>
                    <a:bodyPr/>
                    <a:lstStyle/>
                    <a:p>
                      <a:pPr algn="ctr"/>
                      <a:r>
                        <a:rPr lang="nb-NO" sz="1200" dirty="0"/>
                        <a:t>3</a:t>
                      </a:r>
                    </a:p>
                  </a:txBody>
                  <a:tcPr/>
                </a:tc>
                <a:extLst>
                  <a:ext uri="{0D108BD9-81ED-4DB2-BD59-A6C34878D82A}">
                    <a16:rowId xmlns:a16="http://schemas.microsoft.com/office/drawing/2014/main" val="3873297019"/>
                  </a:ext>
                </a:extLst>
              </a:tr>
              <a:tr h="4476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77,5</a:t>
                      </a:r>
                    </a:p>
                  </a:txBody>
                  <a:tcPr/>
                </a:tc>
                <a:extLst>
                  <a:ext uri="{0D108BD9-81ED-4DB2-BD59-A6C34878D82A}">
                    <a16:rowId xmlns:a16="http://schemas.microsoft.com/office/drawing/2014/main" val="3931694125"/>
                  </a:ext>
                </a:extLst>
              </a:tr>
              <a:tr h="314325">
                <a:tc>
                  <a:txBody>
                    <a:bodyPr/>
                    <a:lstStyle/>
                    <a:p>
                      <a:r>
                        <a:rPr lang="nb-NO" sz="1200" dirty="0"/>
                        <a:t>BA-område</a:t>
                      </a:r>
                    </a:p>
                  </a:txBody>
                  <a:tcPr/>
                </a:tc>
                <a:tc>
                  <a:txBody>
                    <a:bodyPr/>
                    <a:lstStyle/>
                    <a:p>
                      <a:pPr algn="ctr"/>
                      <a:r>
                        <a:rPr lang="nb-NO" sz="1200" dirty="0"/>
                        <a:t>BA41 Kristiansand</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7934" y="438539"/>
            <a:ext cx="2721429" cy="5438254"/>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Befolkning og demografi</a:t>
            </a:r>
          </a:p>
        </p:txBody>
      </p:sp>
      <p:sp>
        <p:nvSpPr>
          <p:cNvPr id="4" name="TekstSylinder 3"/>
          <p:cNvSpPr txBox="1"/>
          <p:nvPr/>
        </p:nvSpPr>
        <p:spPr>
          <a:xfrm>
            <a:off x="479541" y="4941630"/>
            <a:ext cx="5173114" cy="830997"/>
          </a:xfrm>
          <a:prstGeom prst="rect">
            <a:avLst/>
          </a:prstGeom>
          <a:noFill/>
        </p:spPr>
        <p:txBody>
          <a:bodyPr wrap="square" rtlCol="0">
            <a:spAutoFit/>
          </a:bodyPr>
          <a:lstStyle/>
          <a:p>
            <a:pPr algn="l"/>
            <a:r>
              <a:rPr lang="nb-NO" sz="1600" dirty="0"/>
              <a:t>SSB spår befolkningsøkning i Kristiansand som følge av positiv netto innvandring, positiv netto innenlands flytting og positivt fødselsoverskudd.</a:t>
            </a:r>
          </a:p>
        </p:txBody>
      </p:sp>
      <p:sp>
        <p:nvSpPr>
          <p:cNvPr id="8" name="TekstSylinder 7"/>
          <p:cNvSpPr txBox="1"/>
          <p:nvPr/>
        </p:nvSpPr>
        <p:spPr>
          <a:xfrm>
            <a:off x="5867677" y="4941630"/>
            <a:ext cx="6084178"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4,0 til 3,1 i 2040. Aldringen er svakere i Kristiansand enn snittet for Agder. </a:t>
            </a:r>
          </a:p>
        </p:txBody>
      </p:sp>
      <p:sp>
        <p:nvSpPr>
          <p:cNvPr id="5" name="TekstSylinder 4">
            <a:extLst>
              <a:ext uri="{FF2B5EF4-FFF2-40B4-BE49-F238E27FC236}">
                <a16:creationId xmlns:a16="http://schemas.microsoft.com/office/drawing/2014/main" id="{4CC59F3F-DC85-1B00-5493-96BF526CF1E6}"/>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pic>
        <p:nvPicPr>
          <p:cNvPr id="7" name="Bilde 6">
            <a:extLst>
              <a:ext uri="{FF2B5EF4-FFF2-40B4-BE49-F238E27FC236}">
                <a16:creationId xmlns:a16="http://schemas.microsoft.com/office/drawing/2014/main" id="{C5101368-DCE2-1F88-A689-CF5EEAF870C6}"/>
              </a:ext>
            </a:extLst>
          </p:cNvPr>
          <p:cNvPicPr>
            <a:picLocks noChangeAspect="1"/>
          </p:cNvPicPr>
          <p:nvPr/>
        </p:nvPicPr>
        <p:blipFill>
          <a:blip r:embed="rId4"/>
          <a:stretch>
            <a:fillRect/>
          </a:stretch>
        </p:blipFill>
        <p:spPr>
          <a:xfrm>
            <a:off x="5867677" y="1409709"/>
            <a:ext cx="6084178" cy="3276873"/>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415226834"/>
              </p:ext>
            </p:extLst>
          </p:nvPr>
        </p:nvGraphicFramePr>
        <p:xfrm>
          <a:off x="313199" y="1409709"/>
          <a:ext cx="4951528" cy="327687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pPr algn="ctr"/>
            <a:r>
              <a:rPr lang="nb-NO" dirty="0"/>
              <a:t>Befolkningsutvikling og distrikt</a:t>
            </a:r>
          </a:p>
        </p:txBody>
      </p:sp>
      <p:sp>
        <p:nvSpPr>
          <p:cNvPr id="5" name="TekstSylinder 4"/>
          <p:cNvSpPr txBox="1"/>
          <p:nvPr/>
        </p:nvSpPr>
        <p:spPr>
          <a:xfrm>
            <a:off x="496763" y="1476245"/>
            <a:ext cx="5599237" cy="4247317"/>
          </a:xfrm>
          <a:prstGeom prst="rect">
            <a:avLst/>
          </a:prstGeom>
          <a:noFill/>
        </p:spPr>
        <p:txBody>
          <a:bodyPr wrap="square" rtlCol="0">
            <a:spAutoFit/>
          </a:bodyPr>
          <a:lstStyle/>
          <a:p>
            <a:pPr algn="l"/>
            <a:r>
              <a:rPr lang="nb-NO" dirty="0"/>
              <a:t>Fra 2020 til 2026 økte folketallet i Kristiansand med </a:t>
            </a:r>
            <a:br>
              <a:rPr lang="nb-NO" dirty="0"/>
            </a:br>
            <a:r>
              <a:rPr lang="nb-NO" dirty="0"/>
              <a:t>7 654 personer (6,9 %).</a:t>
            </a:r>
          </a:p>
          <a:p>
            <a:pPr algn="l"/>
            <a:endParaRPr lang="nb-NO" dirty="0"/>
          </a:p>
          <a:p>
            <a:r>
              <a:rPr lang="nb-NO" dirty="0"/>
              <a:t>Grunnkretsene som har hatt størst vekst er Kvadraturen Sørøst som har økt med 515 personer og </a:t>
            </a:r>
            <a:r>
              <a:rPr lang="nb-NO" dirty="0" err="1"/>
              <a:t>Justneshalvøya</a:t>
            </a:r>
            <a:r>
              <a:rPr lang="nb-NO" dirty="0"/>
              <a:t> som økte med 510 personer. De grunnkretsene som har hatt størst nedgang er Hånes Sør (-73) og Kvadraturen Nordøst (-83).</a:t>
            </a:r>
          </a:p>
          <a:p>
            <a:pPr algn="l"/>
            <a:endParaRPr lang="nb-NO" dirty="0"/>
          </a:p>
          <a:p>
            <a:r>
              <a:rPr lang="nb-NO" dirty="0"/>
              <a:t>Så sterk vekst som Kristiansand har hatt gjør at byspredning lett blir en konsekvens. Det mer alminnelige bildet i norske </a:t>
            </a:r>
            <a:r>
              <a:rPr lang="nb-NO"/>
              <a:t>kommuner med </a:t>
            </a:r>
            <a:r>
              <a:rPr lang="nb-NO" dirty="0"/>
              <a:t>nedgang i periferi og økning i sentrum blir dermed mindre tydelig. </a:t>
            </a:r>
          </a:p>
          <a:p>
            <a:endParaRPr lang="nb-NO" dirty="0"/>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b-NO" sz="1100" dirty="0"/>
              <a:t>Kart over befolkningsutvikling i kommuner og grunnkretser: </a:t>
            </a:r>
            <a:r>
              <a:rPr lang="nb-NO" sz="1100" dirty="0">
                <a:hlinkClick r:id="rId3"/>
              </a:rPr>
              <a:t>https://agderfk.maps.arcgis.com/apps/instant/media/index.html?appid=df4d1214bd3941d19d7a0b68de9145b1</a:t>
            </a:r>
            <a:r>
              <a:rPr lang="nb-NO" sz="1100" dirty="0"/>
              <a:t> </a:t>
            </a:r>
          </a:p>
        </p:txBody>
      </p:sp>
      <p:pic>
        <p:nvPicPr>
          <p:cNvPr id="7" name="Bilde 6">
            <a:extLst>
              <a:ext uri="{FF2B5EF4-FFF2-40B4-BE49-F238E27FC236}">
                <a16:creationId xmlns:a16="http://schemas.microsoft.com/office/drawing/2014/main" id="{2ED2CE36-6989-7D67-6171-075552A7E5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5254" y="120205"/>
            <a:ext cx="5823395" cy="5823395"/>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64030" y="350843"/>
            <a:ext cx="4493450" cy="685606"/>
          </a:xfrm>
        </p:spPr>
        <p:txBody>
          <a:bodyPr/>
          <a:lstStyle/>
          <a:p>
            <a:r>
              <a:rPr lang="nb-NO" dirty="0"/>
              <a:t>Boligbygging 	</a:t>
            </a:r>
          </a:p>
        </p:txBody>
      </p:sp>
      <p:sp>
        <p:nvSpPr>
          <p:cNvPr id="7" name="Plassholder for innhold 2"/>
          <p:cNvSpPr txBox="1">
            <a:spLocks/>
          </p:cNvSpPr>
          <p:nvPr/>
        </p:nvSpPr>
        <p:spPr>
          <a:xfrm>
            <a:off x="393858" y="1221115"/>
            <a:ext cx="5606892" cy="994184"/>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ca. 850 boliger i året, hvorav ca. 30 % var eneboliger.</a:t>
            </a:r>
          </a:p>
        </p:txBody>
      </p:sp>
      <p:sp>
        <p:nvSpPr>
          <p:cNvPr id="6" name="Tittel 1">
            <a:extLst>
              <a:ext uri="{FF2B5EF4-FFF2-40B4-BE49-F238E27FC236}">
                <a16:creationId xmlns:a16="http://schemas.microsoft.com/office/drawing/2014/main" id="{8D46C21A-165D-D809-391E-12EEA4D5FD64}"/>
              </a:ext>
            </a:extLst>
          </p:cNvPr>
          <p:cNvSpPr txBox="1">
            <a:spLocks/>
          </p:cNvSpPr>
          <p:nvPr/>
        </p:nvSpPr>
        <p:spPr>
          <a:xfrm>
            <a:off x="6565966" y="350843"/>
            <a:ext cx="4493450"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56 692 boliger i kommunen (bebodde og ubebodde).</a:t>
            </a:r>
          </a:p>
        </p:txBody>
      </p:sp>
      <p:sp>
        <p:nvSpPr>
          <p:cNvPr id="5" name="TekstSylinder 4">
            <a:extLst>
              <a:ext uri="{FF2B5EF4-FFF2-40B4-BE49-F238E27FC236}">
                <a16:creationId xmlns:a16="http://schemas.microsoft.com/office/drawing/2014/main" id="{E0F59E31-6F34-3A50-E51E-84E337A80BDC}"/>
              </a:ext>
            </a:extLst>
          </p:cNvPr>
          <p:cNvSpPr txBox="1"/>
          <p:nvPr/>
        </p:nvSpPr>
        <p:spPr>
          <a:xfrm>
            <a:off x="9521005" y="6251241"/>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233938473"/>
              </p:ext>
            </p:extLst>
          </p:nvPr>
        </p:nvGraphicFramePr>
        <p:xfrm>
          <a:off x="664030" y="2396803"/>
          <a:ext cx="5206153"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1915823963"/>
              </p:ext>
            </p:extLst>
          </p:nvPr>
        </p:nvGraphicFramePr>
        <p:xfrm>
          <a:off x="6565966" y="2396803"/>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2039441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65174"/>
            <a:ext cx="5277911" cy="685606"/>
          </a:xfrm>
        </p:spPr>
        <p:txBody>
          <a:bodyPr/>
          <a:lstStyle/>
          <a:p>
            <a:r>
              <a:rPr lang="nb-NO" dirty="0"/>
              <a:t>Sysselsetting</a:t>
            </a:r>
          </a:p>
        </p:txBody>
      </p:sp>
      <p:sp>
        <p:nvSpPr>
          <p:cNvPr id="5" name="Plassholder for innhold 3"/>
          <p:cNvSpPr>
            <a:spLocks noGrp="1"/>
          </p:cNvSpPr>
          <p:nvPr>
            <p:ph sz="half" idx="1"/>
          </p:nvPr>
        </p:nvSpPr>
        <p:spPr>
          <a:xfrm>
            <a:off x="573578" y="1213659"/>
            <a:ext cx="5277911" cy="2830440"/>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r>
              <a:rPr lang="nb-NO" sz="2000" i="1" dirty="0"/>
              <a:t>Kristiansand:</a:t>
            </a:r>
          </a:p>
          <a:p>
            <a:r>
              <a:rPr lang="nb-NO" sz="2000" dirty="0"/>
              <a:t>Høyere sysselsettingsandel enn gjennomsnittet for fylket for kvinner, men litt lavere for menn. </a:t>
            </a:r>
          </a:p>
        </p:txBody>
      </p:sp>
      <p:sp>
        <p:nvSpPr>
          <p:cNvPr id="4" name="TekstSylinder 3">
            <a:extLst>
              <a:ext uri="{FF2B5EF4-FFF2-40B4-BE49-F238E27FC236}">
                <a16:creationId xmlns:a16="http://schemas.microsoft.com/office/drawing/2014/main" id="{C7BF81A4-AFBB-2DD2-01F1-AB90C7AA6A3C}"/>
              </a:ext>
            </a:extLst>
          </p:cNvPr>
          <p:cNvSpPr txBox="1"/>
          <p:nvPr/>
        </p:nvSpPr>
        <p:spPr>
          <a:xfrm>
            <a:off x="9271729" y="6252734"/>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8" name="Tabell 7">
            <a:extLst>
              <a:ext uri="{FF2B5EF4-FFF2-40B4-BE49-F238E27FC236}">
                <a16:creationId xmlns:a16="http://schemas.microsoft.com/office/drawing/2014/main" id="{0A0065F7-761B-8A35-3A67-7C0681039379}"/>
              </a:ext>
            </a:extLst>
          </p:cNvPr>
          <p:cNvGraphicFramePr>
            <a:graphicFrameLocks noGrp="1"/>
          </p:cNvGraphicFramePr>
          <p:nvPr>
            <p:extLst>
              <p:ext uri="{D42A27DB-BD31-4B8C-83A1-F6EECF244321}">
                <p14:modId xmlns:p14="http://schemas.microsoft.com/office/powerpoint/2010/main" val="176664610"/>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a:t>Kvinner</a:t>
                      </a:r>
                      <a:endParaRPr lang="nb-NO" sz="1600" b="1"/>
                    </a:p>
                  </a:txBody>
                  <a:tcPr anchor="ctr"/>
                </a:tc>
                <a:extLst>
                  <a:ext uri="{0D108BD9-81ED-4DB2-BD59-A6C34878D82A}">
                    <a16:rowId xmlns:a16="http://schemas.microsoft.com/office/drawing/2014/main" val="957641228"/>
                  </a:ext>
                </a:extLst>
              </a:tr>
              <a:tr h="269427">
                <a:tc>
                  <a:txBody>
                    <a:bodyPr/>
                    <a:lstStyle/>
                    <a:p>
                      <a:pPr algn="ctr"/>
                      <a:r>
                        <a:rPr lang="nb-NO" sz="1400" b="0" dirty="0"/>
                        <a:t>Kristiansand</a:t>
                      </a:r>
                    </a:p>
                  </a:txBody>
                  <a:tcPr anchor="ctr"/>
                </a:tc>
                <a:tc>
                  <a:txBody>
                    <a:bodyPr/>
                    <a:lstStyle/>
                    <a:p>
                      <a:pPr algn="ctr"/>
                      <a:r>
                        <a:rPr lang="nb-NO" sz="1400" b="0" dirty="0"/>
                        <a:t>73,8</a:t>
                      </a:r>
                    </a:p>
                  </a:txBody>
                  <a:tcPr anchor="ctr"/>
                </a:tc>
                <a:tc>
                  <a:txBody>
                    <a:bodyPr/>
                    <a:lstStyle/>
                    <a:p>
                      <a:pPr algn="ctr"/>
                      <a:r>
                        <a:rPr lang="nb-NO" sz="1400" b="0" dirty="0"/>
                        <a:t>76,2</a:t>
                      </a:r>
                    </a:p>
                  </a:txBody>
                  <a:tcPr anchor="ctr"/>
                </a:tc>
                <a:tc>
                  <a:txBody>
                    <a:bodyPr/>
                    <a:lstStyle/>
                    <a:p>
                      <a:pPr algn="ctr"/>
                      <a:r>
                        <a:rPr lang="nb-NO" sz="1400" b="0" dirty="0"/>
                        <a:t>71,5</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B4FAC80E-CE4B-1390-F266-D4D2C3182069}"/>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50C180C4-A67E-A276-6B27-F1DAB0A278A3}"/>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uppe 66" descr="Bo- og arbeidsmarkedsregioner i Agder."/>
          <p:cNvGrpSpPr/>
          <p:nvPr/>
        </p:nvGrpSpPr>
        <p:grpSpPr>
          <a:xfrm>
            <a:off x="6581670" y="2295"/>
            <a:ext cx="5594730" cy="6047941"/>
            <a:chOff x="6581670" y="2295"/>
            <a:chExt cx="5594730" cy="6047941"/>
          </a:xfrm>
        </p:grpSpPr>
        <p:pic>
          <p:nvPicPr>
            <p:cNvPr id="6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9" name="Gruppe 68"/>
            <p:cNvGrpSpPr/>
            <p:nvPr/>
          </p:nvGrpSpPr>
          <p:grpSpPr>
            <a:xfrm>
              <a:off x="6922167" y="1071612"/>
              <a:ext cx="4781411" cy="4879626"/>
              <a:chOff x="6436923" y="1263224"/>
              <a:chExt cx="5163787" cy="5304513"/>
            </a:xfrm>
          </p:grpSpPr>
          <p:sp>
            <p:nvSpPr>
              <p:cNvPr id="79" name="Høyrepil med hakk 78"/>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0" name="Høyrepil med hakk 79"/>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1" name="Høyrepil med hakk 80"/>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2" name="Høyrepil med hakk 81"/>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3" name="Høyrepil med hakk 82"/>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4" name="Venstrebuet pil 83"/>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5" name="Oppoverbuet pil 84"/>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86" name="Høyrepil med hakk 85"/>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7" name="Høyrepil med hakk 86"/>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8" name="Høyrepil med hakk 87"/>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9" name="Høyrepil med hakk 88"/>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0" name="Høyrepil med hakk 89"/>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1" name="Høyrepil med hakk 90"/>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2" name="Høyrepil med hakk 91"/>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3" name="Høyrepil med hakk 92"/>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Høyrepil med hakk 93"/>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5" name="Høyrepil med hakk 94"/>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6" name="Høyrepil med hakk 95"/>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7" name="Høyrepil med hakk 96"/>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8" name="Høyrepil med hakk 97"/>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9" name="Pil opp og ned 98"/>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0" name="Høyrepil med hakk 99"/>
              <p:cNvSpPr/>
              <p:nvPr/>
            </p:nvSpPr>
            <p:spPr>
              <a:xfrm rot="3477990">
                <a:off x="11241414" y="3604433"/>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70" name="TekstSylinder 69"/>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71" name="TekstSylinder 70"/>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72" name="TekstSylinder 71"/>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73" name="TekstSylinder 72"/>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74" name="TekstSylinder 73"/>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75" name="TekstSylinder 74"/>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76" name="TekstSylinder 75"/>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77" name="TekstSylinder 76"/>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78" name="TekstSylinder 77"/>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grpSp>
      <p:sp>
        <p:nvSpPr>
          <p:cNvPr id="2" name="Tittel 1"/>
          <p:cNvSpPr>
            <a:spLocks noGrp="1"/>
          </p:cNvSpPr>
          <p:nvPr>
            <p:ph type="title"/>
          </p:nvPr>
        </p:nvSpPr>
        <p:spPr>
          <a:xfrm>
            <a:off x="450574" y="443797"/>
            <a:ext cx="5218706" cy="557044"/>
          </a:xfrm>
        </p:spPr>
        <p:txBody>
          <a:bodyPr/>
          <a:lstStyle/>
          <a:p>
            <a:pPr algn="ctr"/>
            <a:r>
              <a:rPr lang="nb-NO" dirty="0">
                <a:solidFill>
                  <a:schemeClr val="bg2">
                    <a:lumMod val="10000"/>
                  </a:schemeClr>
                </a:solidFill>
              </a:rPr>
              <a:t>Bo- og arbeidsmarkeder</a:t>
            </a:r>
          </a:p>
        </p:txBody>
      </p:sp>
      <p:sp>
        <p:nvSpPr>
          <p:cNvPr id="3" name="Plassholder for innhold 2"/>
          <p:cNvSpPr>
            <a:spLocks noGrp="1"/>
          </p:cNvSpPr>
          <p:nvPr>
            <p:ph idx="1"/>
          </p:nvPr>
        </p:nvSpPr>
        <p:spPr>
          <a:xfrm>
            <a:off x="450574" y="1156586"/>
            <a:ext cx="6569070" cy="1284933"/>
          </a:xfrm>
        </p:spPr>
        <p:txBody>
          <a:bodyPr>
            <a:noAutofit/>
          </a:bodyPr>
          <a:lstStyle/>
          <a:p>
            <a:r>
              <a:rPr lang="nb-NO" sz="2000" dirty="0"/>
              <a:t>Kristiansand er senterkommune for region Kristiansand, og har arbeidstakere fra alle kommunene på Agder</a:t>
            </a:r>
            <a:r>
              <a:rPr lang="nb-NO" sz="2000"/>
              <a:t>.     83 </a:t>
            </a:r>
            <a:r>
              <a:rPr lang="nb-NO" sz="2000" dirty="0"/>
              <a:t>% av sysselsatte med bosted i Kristiansand jobber i hjemkommunen. </a:t>
            </a:r>
          </a:p>
          <a:p>
            <a:endParaRPr lang="nb-NO" sz="2000" i="1" dirty="0"/>
          </a:p>
        </p:txBody>
      </p:sp>
      <p:sp>
        <p:nvSpPr>
          <p:cNvPr id="29" name="TekstSylinder 28"/>
          <p:cNvSpPr txBox="1"/>
          <p:nvPr/>
        </p:nvSpPr>
        <p:spPr>
          <a:xfrm>
            <a:off x="4802141" y="2576480"/>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sp>
        <p:nvSpPr>
          <p:cNvPr id="4" name="TekstSylinder 3">
            <a:extLst>
              <a:ext uri="{FF2B5EF4-FFF2-40B4-BE49-F238E27FC236}">
                <a16:creationId xmlns:a16="http://schemas.microsoft.com/office/drawing/2014/main" id="{44072D76-C993-9A78-5708-43432C5CD54F}"/>
              </a:ext>
            </a:extLst>
          </p:cNvPr>
          <p:cNvSpPr txBox="1"/>
          <p:nvPr/>
        </p:nvSpPr>
        <p:spPr>
          <a:xfrm>
            <a:off x="10235152" y="314950"/>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dirty="0"/>
              <a:t>Kilde: TØI 1713/2019</a:t>
            </a:r>
          </a:p>
        </p:txBody>
      </p:sp>
      <p:sp>
        <p:nvSpPr>
          <p:cNvPr id="5" name="TekstSylinder 4">
            <a:extLst>
              <a:ext uri="{FF2B5EF4-FFF2-40B4-BE49-F238E27FC236}">
                <a16:creationId xmlns:a16="http://schemas.microsoft.com/office/drawing/2014/main" id="{06DEEF49-4C7F-61CD-6054-55D1B1F5ABF3}"/>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6" name="Tabell 5">
            <a:extLst>
              <a:ext uri="{FF2B5EF4-FFF2-40B4-BE49-F238E27FC236}">
                <a16:creationId xmlns:a16="http://schemas.microsoft.com/office/drawing/2014/main" id="{68154B9D-A0C6-6218-C23F-EABD457696BC}"/>
              </a:ext>
            </a:extLst>
          </p:cNvPr>
          <p:cNvGraphicFramePr>
            <a:graphicFrameLocks noGrp="1"/>
          </p:cNvGraphicFramePr>
          <p:nvPr>
            <p:extLst>
              <p:ext uri="{D42A27DB-BD31-4B8C-83A1-F6EECF244321}">
                <p14:modId xmlns:p14="http://schemas.microsoft.com/office/powerpoint/2010/main" val="2086809507"/>
              </p:ext>
            </p:extLst>
          </p:nvPr>
        </p:nvGraphicFramePr>
        <p:xfrm>
          <a:off x="688579" y="2515243"/>
          <a:ext cx="3670301" cy="1543050"/>
        </p:xfrm>
        <a:graphic>
          <a:graphicData uri="http://schemas.openxmlformats.org/drawingml/2006/table">
            <a:tbl>
              <a:tblPr/>
              <a:tblGrid>
                <a:gridCol w="1433860">
                  <a:extLst>
                    <a:ext uri="{9D8B030D-6E8A-4147-A177-3AD203B41FA5}">
                      <a16:colId xmlns:a16="http://schemas.microsoft.com/office/drawing/2014/main" val="261575899"/>
                    </a:ext>
                  </a:extLst>
                </a:gridCol>
                <a:gridCol w="1322831">
                  <a:extLst>
                    <a:ext uri="{9D8B030D-6E8A-4147-A177-3AD203B41FA5}">
                      <a16:colId xmlns:a16="http://schemas.microsoft.com/office/drawing/2014/main" val="10814663"/>
                    </a:ext>
                  </a:extLst>
                </a:gridCol>
                <a:gridCol w="913610">
                  <a:extLst>
                    <a:ext uri="{9D8B030D-6E8A-4147-A177-3AD203B41FA5}">
                      <a16:colId xmlns:a16="http://schemas.microsoft.com/office/drawing/2014/main" val="1611994649"/>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583934094"/>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49 074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650701039"/>
                  </a:ext>
                </a:extLst>
              </a:tr>
              <a:tr h="219075">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1 190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855998608"/>
                  </a:ext>
                </a:extLst>
              </a:tr>
              <a:tr h="219075">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1 095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222622939"/>
                  </a:ext>
                </a:extLst>
              </a:tr>
              <a:tr h="219075">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806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545600064"/>
                  </a:ext>
                </a:extLst>
              </a:tr>
              <a:tr h="219075">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684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798393068"/>
                  </a:ext>
                </a:extLst>
              </a:tr>
              <a:tr h="219075">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633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82178213"/>
                  </a:ext>
                </a:extLst>
              </a:tr>
            </a:tbl>
          </a:graphicData>
        </a:graphic>
      </p:graphicFrame>
      <p:graphicFrame>
        <p:nvGraphicFramePr>
          <p:cNvPr id="8" name="Tabell 7">
            <a:extLst>
              <a:ext uri="{FF2B5EF4-FFF2-40B4-BE49-F238E27FC236}">
                <a16:creationId xmlns:a16="http://schemas.microsoft.com/office/drawing/2014/main" id="{393A3928-2933-443C-A440-9961623C37C8}"/>
              </a:ext>
            </a:extLst>
          </p:cNvPr>
          <p:cNvGraphicFramePr>
            <a:graphicFrameLocks noGrp="1"/>
          </p:cNvGraphicFramePr>
          <p:nvPr>
            <p:extLst>
              <p:ext uri="{D42A27DB-BD31-4B8C-83A1-F6EECF244321}">
                <p14:modId xmlns:p14="http://schemas.microsoft.com/office/powerpoint/2010/main" val="3806121258"/>
              </p:ext>
            </p:extLst>
          </p:nvPr>
        </p:nvGraphicFramePr>
        <p:xfrm>
          <a:off x="700663" y="4281333"/>
          <a:ext cx="3670301" cy="1600200"/>
        </p:xfrm>
        <a:graphic>
          <a:graphicData uri="http://schemas.openxmlformats.org/drawingml/2006/table">
            <a:tbl>
              <a:tblPr/>
              <a:tblGrid>
                <a:gridCol w="1433860">
                  <a:extLst>
                    <a:ext uri="{9D8B030D-6E8A-4147-A177-3AD203B41FA5}">
                      <a16:colId xmlns:a16="http://schemas.microsoft.com/office/drawing/2014/main" val="3827576619"/>
                    </a:ext>
                  </a:extLst>
                </a:gridCol>
                <a:gridCol w="1322831">
                  <a:extLst>
                    <a:ext uri="{9D8B030D-6E8A-4147-A177-3AD203B41FA5}">
                      <a16:colId xmlns:a16="http://schemas.microsoft.com/office/drawing/2014/main" val="3300555680"/>
                    </a:ext>
                  </a:extLst>
                </a:gridCol>
                <a:gridCol w="913610">
                  <a:extLst>
                    <a:ext uri="{9D8B030D-6E8A-4147-A177-3AD203B41FA5}">
                      <a16:colId xmlns:a16="http://schemas.microsoft.com/office/drawing/2014/main" val="156769148"/>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476253296"/>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49 074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216569275"/>
                  </a:ext>
                </a:extLst>
              </a:tr>
              <a:tr h="228600">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3 540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98173012"/>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1 644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730391271"/>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1 630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842808897"/>
                  </a:ext>
                </a:extLst>
              </a:tr>
              <a:tr h="228600">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1 248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4019638708"/>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1 052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432108604"/>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Sektorfordeling og ansattutvikling</a:t>
            </a:r>
          </a:p>
        </p:txBody>
      </p:sp>
      <p:sp>
        <p:nvSpPr>
          <p:cNvPr id="10" name="TekstSylinder 9"/>
          <p:cNvSpPr txBox="1"/>
          <p:nvPr/>
        </p:nvSpPr>
        <p:spPr>
          <a:xfrm>
            <a:off x="676026" y="4630502"/>
            <a:ext cx="5865341" cy="830997"/>
          </a:xfrm>
          <a:prstGeom prst="rect">
            <a:avLst/>
          </a:prstGeom>
          <a:noFill/>
        </p:spPr>
        <p:txBody>
          <a:bodyPr wrap="square" rtlCol="0">
            <a:spAutoFit/>
          </a:bodyPr>
          <a:lstStyle/>
          <a:p>
            <a:pPr algn="l"/>
            <a:r>
              <a:rPr lang="nb-NO" sz="1600" dirty="0"/>
              <a:t>Kristiansand har en høyere andel ansatte i privat sektor enn snittet for Agder og Norge. Antall ansatte i privat sektor har økt med mer enn 4 000 personer siden 2020.</a:t>
            </a:r>
          </a:p>
        </p:txBody>
      </p:sp>
      <p:graphicFrame>
        <p:nvGraphicFramePr>
          <p:cNvPr id="8" name="Tabell 7">
            <a:extLst>
              <a:ext uri="{FF2B5EF4-FFF2-40B4-BE49-F238E27FC236}">
                <a16:creationId xmlns:a16="http://schemas.microsoft.com/office/drawing/2014/main" id="{94F98CBA-E0CC-A793-BB44-7BBBC6234425}"/>
              </a:ext>
            </a:extLst>
          </p:cNvPr>
          <p:cNvGraphicFramePr>
            <a:graphicFrameLocks noGrp="1"/>
          </p:cNvGraphicFramePr>
          <p:nvPr>
            <p:extLst>
              <p:ext uri="{D42A27DB-BD31-4B8C-83A1-F6EECF244321}">
                <p14:modId xmlns:p14="http://schemas.microsoft.com/office/powerpoint/2010/main" val="3123972796"/>
              </p:ext>
            </p:extLst>
          </p:nvPr>
        </p:nvGraphicFramePr>
        <p:xfrm>
          <a:off x="7490930" y="4564742"/>
          <a:ext cx="4443403" cy="1357121"/>
        </p:xfrm>
        <a:graphic>
          <a:graphicData uri="http://schemas.openxmlformats.org/drawingml/2006/table">
            <a:tbl>
              <a:tblPr firstRow="1"/>
              <a:tblGrid>
                <a:gridCol w="1719058">
                  <a:extLst>
                    <a:ext uri="{9D8B030D-6E8A-4147-A177-3AD203B41FA5}">
                      <a16:colId xmlns:a16="http://schemas.microsoft.com/office/drawing/2014/main" val="3467224246"/>
                    </a:ext>
                  </a:extLst>
                </a:gridCol>
                <a:gridCol w="471340">
                  <a:extLst>
                    <a:ext uri="{9D8B030D-6E8A-4147-A177-3AD203B41FA5}">
                      <a16:colId xmlns:a16="http://schemas.microsoft.com/office/drawing/2014/main" val="3333111362"/>
                    </a:ext>
                  </a:extLst>
                </a:gridCol>
                <a:gridCol w="578183">
                  <a:extLst>
                    <a:ext uri="{9D8B030D-6E8A-4147-A177-3AD203B41FA5}">
                      <a16:colId xmlns:a16="http://schemas.microsoft.com/office/drawing/2014/main" val="454017618"/>
                    </a:ext>
                  </a:extLst>
                </a:gridCol>
                <a:gridCol w="717781">
                  <a:extLst>
                    <a:ext uri="{9D8B030D-6E8A-4147-A177-3AD203B41FA5}">
                      <a16:colId xmlns:a16="http://schemas.microsoft.com/office/drawing/2014/main" val="4182421696"/>
                    </a:ext>
                  </a:extLst>
                </a:gridCol>
                <a:gridCol w="957041">
                  <a:extLst>
                    <a:ext uri="{9D8B030D-6E8A-4147-A177-3AD203B41FA5}">
                      <a16:colId xmlns:a16="http://schemas.microsoft.com/office/drawing/2014/main" val="3418790617"/>
                    </a:ext>
                  </a:extLst>
                </a:gridCol>
              </a:tblGrid>
              <a:tr h="152688">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Kristiansand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439432948"/>
                  </a:ext>
                </a:extLst>
              </a:tr>
              <a:tr h="152688">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7002169"/>
                  </a:ext>
                </a:extLst>
              </a:tr>
              <a:tr h="221816">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1 542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0627707"/>
                  </a:ext>
                </a:extLst>
              </a:tr>
              <a:tr h="235670">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1 404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1062554"/>
                  </a:ext>
                </a:extLst>
              </a:tr>
              <a:tr h="152688">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7 887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12,4 %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1072739"/>
                  </a:ext>
                </a:extLst>
              </a:tr>
              <a:tr h="251935">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11 411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17,9 %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2696938"/>
                  </a:ext>
                </a:extLst>
              </a:tr>
              <a:tr h="152688">
                <a:tc>
                  <a:txBody>
                    <a:bodyPr/>
                    <a:lstStyle/>
                    <a:p>
                      <a:pPr algn="l" fontAlgn="b"/>
                      <a:r>
                        <a:rPr lang="nb-NO" sz="1000" b="0" i="0" u="none" strike="noStrike" dirty="0">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41 401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65,0 %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8432661"/>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317611896"/>
              </p:ext>
            </p:extLst>
          </p:nvPr>
        </p:nvGraphicFramePr>
        <p:xfrm>
          <a:off x="426317" y="1249740"/>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4273624881"/>
              </p:ext>
            </p:extLst>
          </p:nvPr>
        </p:nvGraphicFramePr>
        <p:xfrm>
          <a:off x="6962775" y="1249740"/>
          <a:ext cx="5229225" cy="34004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93904" y="226645"/>
            <a:ext cx="10153651" cy="685606"/>
          </a:xfrm>
        </p:spPr>
        <p:txBody>
          <a:bodyPr/>
          <a:lstStyle/>
          <a:p>
            <a:r>
              <a:rPr lang="nb-NO" dirty="0"/>
              <a:t>Næringsstruktur – 4. kvartal 2025</a:t>
            </a:r>
          </a:p>
        </p:txBody>
      </p:sp>
      <p:sp>
        <p:nvSpPr>
          <p:cNvPr id="10" name="TekstSylinder 9"/>
          <p:cNvSpPr txBox="1"/>
          <p:nvPr/>
        </p:nvSpPr>
        <p:spPr>
          <a:xfrm>
            <a:off x="144707" y="4684954"/>
            <a:ext cx="11873122" cy="1323439"/>
          </a:xfrm>
          <a:prstGeom prst="rect">
            <a:avLst/>
          </a:prstGeom>
          <a:noFill/>
        </p:spPr>
        <p:txBody>
          <a:bodyPr wrap="square" rtlCol="0">
            <a:spAutoFit/>
          </a:bodyPr>
          <a:lstStyle/>
          <a:p>
            <a:r>
              <a:rPr lang="nb-NO" sz="1600" dirty="0"/>
              <a:t>National Oilwell Varco Norway AS (Produksjon av maskiner og utstyr) og </a:t>
            </a:r>
            <a:r>
              <a:rPr lang="nb-NO" sz="1600" dirty="0" err="1"/>
              <a:t>Glencore</a:t>
            </a:r>
            <a:r>
              <a:rPr lang="nb-NO" sz="1600" dirty="0"/>
              <a:t> nikkelverk AS (produksjon av ikke-jernholdige metaller) er de største industribedriftene i Kristiansand. </a:t>
            </a:r>
          </a:p>
          <a:p>
            <a:endParaRPr lang="nb-NO" sz="1600" dirty="0">
              <a:highlight>
                <a:srgbClr val="FFFF00"/>
              </a:highlight>
            </a:endParaRPr>
          </a:p>
          <a:p>
            <a:r>
              <a:rPr lang="nb-NO" sz="1600" dirty="0" err="1"/>
              <a:t>Oneco</a:t>
            </a:r>
            <a:r>
              <a:rPr lang="nb-NO" sz="1600" dirty="0"/>
              <a:t> elektro AS (Elektrisk installasjonsarbeid) og Repstad anlegg AS avd. Kristiansand (Grunnarbeid) er de største bygge- og anleggsvirksomhetene.</a:t>
            </a:r>
          </a:p>
        </p:txBody>
      </p:sp>
      <p:sp>
        <p:nvSpPr>
          <p:cNvPr id="5" name="TekstSylinder 4">
            <a:extLst>
              <a:ext uri="{FF2B5EF4-FFF2-40B4-BE49-F238E27FC236}">
                <a16:creationId xmlns:a16="http://schemas.microsoft.com/office/drawing/2014/main" id="{3976E70E-3D72-93ED-5011-7073631BE45C}"/>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6" name="Diagram 5"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1452631933"/>
                  </p:ext>
                </p:extLst>
              </p:nvPr>
            </p:nvGraphicFramePr>
            <p:xfrm>
              <a:off x="144707" y="1019808"/>
              <a:ext cx="5300664"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6" name="Diagram 5"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144707" y="1019808"/>
                <a:ext cx="5300664" cy="3557588"/>
              </a:xfrm>
              <a:prstGeom prst="rect">
                <a:avLst/>
              </a:prstGeom>
            </p:spPr>
          </p:pic>
        </mc:Fallback>
      </mc:AlternateContent>
      <p:graphicFrame>
        <p:nvGraphicFramePr>
          <p:cNvPr id="7" name="Diagram 6"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2970766856"/>
              </p:ext>
            </p:extLst>
          </p:nvPr>
        </p:nvGraphicFramePr>
        <p:xfrm>
          <a:off x="5528550" y="1019808"/>
          <a:ext cx="6617974"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359017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Grunnskolepoeng</a:t>
            </a:r>
          </a:p>
        </p:txBody>
      </p:sp>
      <p:sp>
        <p:nvSpPr>
          <p:cNvPr id="3" name="Plassholder for innhold 2"/>
          <p:cNvSpPr>
            <a:spLocks noGrp="1"/>
          </p:cNvSpPr>
          <p:nvPr>
            <p:ph idx="1"/>
          </p:nvPr>
        </p:nvSpPr>
        <p:spPr>
          <a:xfrm>
            <a:off x="516862" y="1300163"/>
            <a:ext cx="4316396" cy="3946092"/>
          </a:xfrm>
        </p:spPr>
        <p:txBody>
          <a:bodyPr/>
          <a:lstStyle/>
          <a:p>
            <a:r>
              <a:rPr lang="nb-NO" sz="2000" dirty="0"/>
              <a:t>Kristiansand ligger over fylkessnittet for grunnskolepoeng i perioden 2022 til 2025, og likt som fylkessnittet i 2026.</a:t>
            </a:r>
          </a:p>
          <a:p>
            <a:endParaRPr lang="nb-NO" sz="1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5" name="TekstSylinder 4">
            <a:extLst>
              <a:ext uri="{FF2B5EF4-FFF2-40B4-BE49-F238E27FC236}">
                <a16:creationId xmlns:a16="http://schemas.microsoft.com/office/drawing/2014/main" id="{16E8EF3E-28C9-6D6A-9544-7B5DC1D0311D}"/>
              </a:ext>
            </a:extLst>
          </p:cNvPr>
          <p:cNvSpPr txBox="1"/>
          <p:nvPr/>
        </p:nvSpPr>
        <p:spPr>
          <a:xfrm>
            <a:off x="638059" y="5373171"/>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3343108090"/>
              </p:ext>
            </p:extLst>
          </p:nvPr>
        </p:nvGraphicFramePr>
        <p:xfrm>
          <a:off x="5330911" y="1300163"/>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85,7 %. Dette er over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5" name="Tabell 4">
            <a:extLst>
              <a:ext uri="{FF2B5EF4-FFF2-40B4-BE49-F238E27FC236}">
                <a16:creationId xmlns:a16="http://schemas.microsoft.com/office/drawing/2014/main" id="{E7320422-5DFE-6DC4-00D9-A8B01BACA08B}"/>
              </a:ext>
            </a:extLst>
          </p:cNvPr>
          <p:cNvGraphicFramePr>
            <a:graphicFrameLocks noGrp="1"/>
          </p:cNvGraphicFramePr>
          <p:nvPr>
            <p:extLst>
              <p:ext uri="{D42A27DB-BD31-4B8C-83A1-F6EECF244321}">
                <p14:modId xmlns:p14="http://schemas.microsoft.com/office/powerpoint/2010/main" val="2624637355"/>
              </p:ext>
            </p:extLst>
          </p:nvPr>
        </p:nvGraphicFramePr>
        <p:xfrm>
          <a:off x="695910" y="3508317"/>
          <a:ext cx="4038600" cy="1546860"/>
        </p:xfrm>
        <a:graphic>
          <a:graphicData uri="http://schemas.openxmlformats.org/drawingml/2006/table">
            <a:tbl>
              <a:tblPr firstRow="1"/>
              <a:tblGrid>
                <a:gridCol w="1054100">
                  <a:extLst>
                    <a:ext uri="{9D8B030D-6E8A-4147-A177-3AD203B41FA5}">
                      <a16:colId xmlns:a16="http://schemas.microsoft.com/office/drawing/2014/main" val="915972456"/>
                    </a:ext>
                  </a:extLst>
                </a:gridCol>
                <a:gridCol w="1054100">
                  <a:extLst>
                    <a:ext uri="{9D8B030D-6E8A-4147-A177-3AD203B41FA5}">
                      <a16:colId xmlns:a16="http://schemas.microsoft.com/office/drawing/2014/main" val="2662066025"/>
                    </a:ext>
                  </a:extLst>
                </a:gridCol>
                <a:gridCol w="965200">
                  <a:extLst>
                    <a:ext uri="{9D8B030D-6E8A-4147-A177-3AD203B41FA5}">
                      <a16:colId xmlns:a16="http://schemas.microsoft.com/office/drawing/2014/main" val="3999168762"/>
                    </a:ext>
                  </a:extLst>
                </a:gridCol>
                <a:gridCol w="965200">
                  <a:extLst>
                    <a:ext uri="{9D8B030D-6E8A-4147-A177-3AD203B41FA5}">
                      <a16:colId xmlns:a16="http://schemas.microsoft.com/office/drawing/2014/main" val="2917359059"/>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dirty="0" err="1">
                          <a:solidFill>
                            <a:srgbClr val="FFFFFF"/>
                          </a:solidFill>
                          <a:effectLst/>
                          <a:latin typeface="Calibri" panose="020F0502020204030204" pitchFamily="34" charset="0"/>
                        </a:rPr>
                        <a:t>Studieforb</a:t>
                      </a:r>
                      <a:r>
                        <a:rPr lang="nb-NO" sz="1300" b="1" i="0" u="none" strike="noStrike" dirty="0">
                          <a:solidFill>
                            <a:srgbClr val="FFFFFF"/>
                          </a:solidFill>
                          <a:effectLst/>
                          <a:latin typeface="Calibri" panose="020F0502020204030204" pitchFamily="34" charset="0"/>
                        </a:rPr>
                        <a: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1326432682"/>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Kristiansand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45,9 %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54,1 %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71616350"/>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42,4 %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57,6 %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8403185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49,2 %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50,8 %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73021295"/>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262178524"/>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8886991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85555283"/>
                  </a:ext>
                </a:extLst>
              </a:tr>
            </a:tbl>
          </a:graphicData>
        </a:graphic>
      </p:graphicFrame>
      <p:sp>
        <p:nvSpPr>
          <p:cNvPr id="2" name="TekstSylinder 1"/>
          <p:cNvSpPr txBox="1"/>
          <p:nvPr/>
        </p:nvSpPr>
        <p:spPr>
          <a:xfrm>
            <a:off x="5627077" y="6199833"/>
            <a:ext cx="5345723" cy="276999"/>
          </a:xfrm>
          <a:prstGeom prst="rect">
            <a:avLst/>
          </a:prstGeom>
          <a:noFill/>
        </p:spPr>
        <p:txBody>
          <a:bodyPr wrap="square" rtlCol="0">
            <a:spAutoFit/>
          </a:bodyPr>
          <a:lstStyle/>
          <a:p>
            <a:pPr algn="l"/>
            <a:r>
              <a:rPr lang="nb-NO" sz="1200" dirty="0"/>
              <a:t>Eventuelle 0-verdier skyldes at bakgrunnsdata er undertrykt </a:t>
            </a:r>
            <a:r>
              <a:rPr lang="nb-NO" sz="1200" dirty="0" err="1"/>
              <a:t>pga</a:t>
            </a:r>
            <a:r>
              <a:rPr lang="nb-NO" sz="1200" dirty="0"/>
              <a:t> lite utvalg.</a:t>
            </a:r>
          </a:p>
        </p:txBody>
      </p:sp>
      <p:sp>
        <p:nvSpPr>
          <p:cNvPr id="4" name="TekstSylinder 3">
            <a:extLst>
              <a:ext uri="{FF2B5EF4-FFF2-40B4-BE49-F238E27FC236}">
                <a16:creationId xmlns:a16="http://schemas.microsoft.com/office/drawing/2014/main" id="{776D23BC-A249-D522-42D5-6EB38F782A8A}"/>
              </a:ext>
            </a:extLst>
          </p:cNvPr>
          <p:cNvSpPr txBox="1"/>
          <p:nvPr/>
        </p:nvSpPr>
        <p:spPr>
          <a:xfrm>
            <a:off x="695910" y="5432459"/>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6" name="Diagram 5"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52528086"/>
              </p:ext>
            </p:extLst>
          </p:nvPr>
        </p:nvGraphicFramePr>
        <p:xfrm>
          <a:off x="4948238" y="1174007"/>
          <a:ext cx="7153274"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b-NO" dirty="0"/>
              <a:t>Lærekontrakter kommunal og privat sektor</a:t>
            </a:r>
          </a:p>
        </p:txBody>
      </p:sp>
      <p:sp>
        <p:nvSpPr>
          <p:cNvPr id="12" name="TekstSylinder 11"/>
          <p:cNvSpPr txBox="1"/>
          <p:nvPr/>
        </p:nvSpPr>
        <p:spPr>
          <a:xfrm>
            <a:off x="395424" y="1121307"/>
            <a:ext cx="4346591"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Det er fem kommuner i Agder som har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Kristiansand har 181 lærekontrakter i kommunal sektor, og mangler 177 for å nå målsetningen.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Kristiansand har 11 lærekontrakter per 1000 innbyggere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1755335664"/>
              </p:ext>
            </p:extLst>
          </p:nvPr>
        </p:nvGraphicFramePr>
        <p:xfrm>
          <a:off x="5071382" y="1121306"/>
          <a:ext cx="6924675" cy="23334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1951642976"/>
              </p:ext>
            </p:extLst>
          </p:nvPr>
        </p:nvGraphicFramePr>
        <p:xfrm>
          <a:off x="5071382" y="3710202"/>
          <a:ext cx="6924675"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47830" y="219944"/>
            <a:ext cx="6174393" cy="685606"/>
          </a:xfrm>
        </p:spPr>
        <p:txBody>
          <a:bodyPr/>
          <a:lstStyle/>
          <a:p>
            <a:r>
              <a:rPr lang="nb-NO" sz="4000" dirty="0"/>
              <a:t>Deltid kvinner 20-66 år</a:t>
            </a:r>
          </a:p>
        </p:txBody>
      </p:sp>
      <p:sp>
        <p:nvSpPr>
          <p:cNvPr id="5" name="TekstSylinder 4">
            <a:extLst>
              <a:ext uri="{FF2B5EF4-FFF2-40B4-BE49-F238E27FC236}">
                <a16:creationId xmlns:a16="http://schemas.microsoft.com/office/drawing/2014/main" id="{3836D7B9-FC57-3DE9-FD9A-A862974AE778}"/>
              </a:ext>
            </a:extLst>
          </p:cNvPr>
          <p:cNvSpPr txBox="1"/>
          <p:nvPr/>
        </p:nvSpPr>
        <p:spPr>
          <a:xfrm>
            <a:off x="9131670" y="6227636"/>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AF622283-6BFA-2049-3AAA-01391560266F}"/>
              </a:ext>
            </a:extLst>
          </p:cNvPr>
          <p:cNvGraphicFramePr>
            <a:graphicFrameLocks noGrp="1"/>
          </p:cNvGraphicFramePr>
          <p:nvPr>
            <p:extLst>
              <p:ext uri="{D42A27DB-BD31-4B8C-83A1-F6EECF244321}">
                <p14:modId xmlns:p14="http://schemas.microsoft.com/office/powerpoint/2010/main" val="4114916539"/>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Kristiansand</a:t>
                      </a:r>
                    </a:p>
                  </a:txBody>
                  <a:tcPr anchor="ctr"/>
                </a:tc>
                <a:tc>
                  <a:txBody>
                    <a:bodyPr/>
                    <a:lstStyle/>
                    <a:p>
                      <a:pPr algn="ctr"/>
                      <a:r>
                        <a:rPr lang="nb-NO" sz="1400" b="0" dirty="0"/>
                        <a:t>29,2</a:t>
                      </a:r>
                    </a:p>
                  </a:txBody>
                  <a:tcPr anchor="ctr"/>
                </a:tc>
                <a:tc>
                  <a:txBody>
                    <a:bodyPr/>
                    <a:lstStyle/>
                    <a:p>
                      <a:pPr algn="ctr"/>
                      <a:r>
                        <a:rPr lang="nb-NO" sz="1400" b="0" dirty="0"/>
                        <a:t>19,6</a:t>
                      </a:r>
                    </a:p>
                  </a:txBody>
                  <a:tcPr anchor="ctr"/>
                </a:tc>
                <a:tc>
                  <a:txBody>
                    <a:bodyPr/>
                    <a:lstStyle/>
                    <a:p>
                      <a:pPr algn="ctr"/>
                      <a:r>
                        <a:rPr lang="nb-NO" sz="1400" b="0" dirty="0"/>
                        <a:t>39,7</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C846A864-3C56-AFF0-DEF1-2BAEDFB52FDF}"/>
              </a:ext>
            </a:extLst>
          </p:cNvPr>
          <p:cNvGraphicFramePr>
            <a:graphicFrameLocks/>
          </p:cNvGraphicFramePr>
          <p:nvPr>
            <p:extLst>
              <p:ext uri="{D42A27DB-BD31-4B8C-83A1-F6EECF244321}">
                <p14:modId xmlns:p14="http://schemas.microsoft.com/office/powerpoint/2010/main" val="1932586465"/>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56D813C9-9FE1-6F74-B6E9-477F481DD849}"/>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3" y="1175211"/>
            <a:ext cx="3382819"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714B0F7B-9A3F-504F-52A9-455BA96552D1}"/>
              </a:ext>
            </a:extLst>
          </p:cNvPr>
          <p:cNvSpPr txBox="1"/>
          <p:nvPr/>
        </p:nvSpPr>
        <p:spPr>
          <a:xfrm>
            <a:off x="699647" y="5148174"/>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3887242583"/>
              </p:ext>
            </p:extLst>
          </p:nvPr>
        </p:nvGraphicFramePr>
        <p:xfrm>
          <a:off x="3966845" y="1175211"/>
          <a:ext cx="811911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4" name="TekstSylinder 3">
            <a:extLst>
              <a:ext uri="{FF2B5EF4-FFF2-40B4-BE49-F238E27FC236}">
                <a16:creationId xmlns:a16="http://schemas.microsoft.com/office/drawing/2014/main" id="{92EA6E24-C459-7A64-124C-968357AEF24A}"/>
              </a:ext>
            </a:extLst>
          </p:cNvPr>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2341852740"/>
              </p:ext>
            </p:extLst>
          </p:nvPr>
        </p:nvGraphicFramePr>
        <p:xfrm>
          <a:off x="3957377"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4" y="1175210"/>
            <a:ext cx="4578644" cy="3970318"/>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p>
          <a:p>
            <a:pPr marL="285750" indent="-285750">
              <a:buFont typeface="Arial" panose="020B0604020202020204" pitchFamily="34" charset="0"/>
              <a:buChar char="•"/>
            </a:pPr>
            <a:endParaRPr lang="nb-NO" dirty="0">
              <a:solidFill>
                <a:srgbClr val="FF0000"/>
              </a:solidFill>
            </a:endParaRPr>
          </a:p>
          <a:p>
            <a:pPr marL="285750" indent="-285750">
              <a:buFont typeface="Arial" panose="020B0604020202020204" pitchFamily="34" charset="0"/>
              <a:buChar char="•"/>
            </a:pPr>
            <a:r>
              <a:rPr lang="nb-NO" dirty="0"/>
              <a:t>Kun tilgjengelige </a:t>
            </a:r>
            <a:r>
              <a:rPr lang="nb-NO"/>
              <a:t>tall fra 2021.</a:t>
            </a:r>
            <a:endParaRPr lang="nb-NO" dirty="0"/>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568848769"/>
              </p:ext>
            </p:extLst>
          </p:nvPr>
        </p:nvGraphicFramePr>
        <p:xfrm>
          <a:off x="5501469" y="4471500"/>
          <a:ext cx="6267967"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Diagram 9"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567928925"/>
              </p:ext>
            </p:extLst>
          </p:nvPr>
        </p:nvGraphicFramePr>
        <p:xfrm>
          <a:off x="5501468" y="855005"/>
          <a:ext cx="6267967" cy="1628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Diagram 10"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900118941"/>
              </p:ext>
            </p:extLst>
          </p:nvPr>
        </p:nvGraphicFramePr>
        <p:xfrm>
          <a:off x="5501468" y="2668016"/>
          <a:ext cx="6267966" cy="1619250"/>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F3B3B199-B287-A68B-8BDB-ADBA0018C44B}"/>
              </a:ext>
            </a:extLst>
          </p:cNvPr>
          <p:cNvSpPr txBox="1"/>
          <p:nvPr/>
        </p:nvSpPr>
        <p:spPr>
          <a:xfrm>
            <a:off x="703859" y="5260971"/>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241412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472273" y="1348080"/>
            <a:ext cx="3509792" cy="3794192"/>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8" name="TekstSylinder 7">
            <a:extLst>
              <a:ext uri="{FF2B5EF4-FFF2-40B4-BE49-F238E27FC236}">
                <a16:creationId xmlns:a16="http://schemas.microsoft.com/office/drawing/2014/main" id="{404C1681-B962-69AA-299E-D7FC18A34EC9}"/>
              </a:ext>
            </a:extLst>
          </p:cNvPr>
          <p:cNvSpPr txBox="1"/>
          <p:nvPr/>
        </p:nvSpPr>
        <p:spPr>
          <a:xfrm>
            <a:off x="646546"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04EF834F-5A71-0BC6-9998-C740F9F94D90}"/>
              </a:ext>
            </a:extLst>
          </p:cNvPr>
          <p:cNvPicPr>
            <a:picLocks noChangeAspect="1"/>
          </p:cNvPicPr>
          <p:nvPr/>
        </p:nvPicPr>
        <p:blipFill>
          <a:blip r:embed="rId4"/>
          <a:stretch>
            <a:fillRect/>
          </a:stretch>
        </p:blipFill>
        <p:spPr>
          <a:xfrm>
            <a:off x="4323945" y="1348081"/>
            <a:ext cx="7737822" cy="4036720"/>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477328"/>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53</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Kristiansand kommune sitt areal dekket av skog, 29 % hav, 3 % myr,             2</a:t>
            </a:r>
            <a:r>
              <a:rPr lang="nb-NO" dirty="0">
                <a:solidFill>
                  <a:srgbClr val="000000"/>
                </a:solidFill>
                <a:latin typeface="Arial" panose="020B0604020202020204" pitchFamily="34" charset="0"/>
              </a:rPr>
              <a:t> % åpen fastmark</a:t>
            </a:r>
            <a:r>
              <a:rPr lang="nb-NO" b="0" i="0" dirty="0">
                <a:solidFill>
                  <a:srgbClr val="000000"/>
                </a:solidFill>
                <a:effectLst/>
                <a:latin typeface="Arial" panose="020B0604020202020204" pitchFamily="34" charset="0"/>
              </a:rPr>
              <a:t>, mens fulldyrka jord utgjør   2,3 %. Bebygd areal og samferdsel utgjør til sammen 6,5 %.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5 % av landarealet i Kristiansand er vernet etter naturmangfoldloven i 2025.</a:t>
            </a:r>
          </a:p>
          <a:p>
            <a:pPr marL="0" indent="0">
              <a:buNone/>
            </a:pPr>
            <a:r>
              <a:rPr lang="nb-NO" sz="1800" dirty="0"/>
              <a:t>Samlet for Agder er 18 % av landarealet vernet.  </a:t>
            </a:r>
          </a:p>
        </p:txBody>
      </p:sp>
      <p:pic>
        <p:nvPicPr>
          <p:cNvPr id="4" name="Bilde 3">
            <a:extLst>
              <a:ext uri="{FF2B5EF4-FFF2-40B4-BE49-F238E27FC236}">
                <a16:creationId xmlns:a16="http://schemas.microsoft.com/office/drawing/2014/main" id="{317A780C-E352-51A9-CF3E-9C20C4F63BA5}"/>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2B191ED6-C609-9898-FD58-54ABC0D6E8B6}"/>
              </a:ext>
            </a:extLst>
          </p:cNvPr>
          <p:cNvPicPr>
            <a:picLocks noChangeAspect="1"/>
          </p:cNvPicPr>
          <p:nvPr/>
        </p:nvPicPr>
        <p:blipFill>
          <a:blip r:embed="rId4"/>
          <a:stretch>
            <a:fillRect/>
          </a:stretch>
        </p:blipFill>
        <p:spPr>
          <a:xfrm>
            <a:off x="446522" y="2781609"/>
            <a:ext cx="5143946" cy="3033023"/>
          </a:xfrm>
          <a:prstGeom prst="rect">
            <a:avLst/>
          </a:prstGeom>
        </p:spPr>
      </p:pic>
    </p:spTree>
    <p:extLst>
      <p:ext uri="{BB962C8B-B14F-4D97-AF65-F5344CB8AC3E}">
        <p14:creationId xmlns:p14="http://schemas.microsoft.com/office/powerpoint/2010/main" val="166374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67705"/>
            <a:ext cx="4699774" cy="685606"/>
          </a:xfrm>
        </p:spPr>
        <p:txBody>
          <a:bodyPr/>
          <a:lstStyle/>
          <a:p>
            <a:r>
              <a:rPr lang="nb-NO" dirty="0"/>
              <a:t>Planlagt arealbruk</a:t>
            </a:r>
          </a:p>
        </p:txBody>
      </p:sp>
      <p:sp>
        <p:nvSpPr>
          <p:cNvPr id="3" name="TekstSylinder 2">
            <a:extLst>
              <a:ext uri="{FF2B5EF4-FFF2-40B4-BE49-F238E27FC236}">
                <a16:creationId xmlns:a16="http://schemas.microsoft.com/office/drawing/2014/main" id="{35131299-23A2-581B-249C-1A375BE6EA53}"/>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E25B1D6D-177D-E92B-C7E7-22DF41DF4193}"/>
              </a:ext>
            </a:extLst>
          </p:cNvPr>
          <p:cNvSpPr>
            <a:spLocks noGrp="1"/>
          </p:cNvSpPr>
          <p:nvPr>
            <p:ph idx="1"/>
          </p:nvPr>
        </p:nvSpPr>
        <p:spPr>
          <a:xfrm>
            <a:off x="472272" y="1167319"/>
            <a:ext cx="3610201"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Kristiansand har satt av store areal, og da mest til </a:t>
            </a:r>
            <a:r>
              <a:rPr lang="nn-NO" sz="2000" dirty="0" err="1"/>
              <a:t>boligbebyggelse</a:t>
            </a:r>
            <a:r>
              <a:rPr lang="nn-NO" sz="2000" dirty="0"/>
              <a:t>. </a:t>
            </a:r>
          </a:p>
        </p:txBody>
      </p:sp>
      <p:pic>
        <p:nvPicPr>
          <p:cNvPr id="10" name="Bilde 9">
            <a:extLst>
              <a:ext uri="{FF2B5EF4-FFF2-40B4-BE49-F238E27FC236}">
                <a16:creationId xmlns:a16="http://schemas.microsoft.com/office/drawing/2014/main" id="{F83F10AC-2FFF-1AEC-D862-F7E33A748943}"/>
              </a:ext>
            </a:extLst>
          </p:cNvPr>
          <p:cNvPicPr>
            <a:picLocks noChangeAspect="1"/>
          </p:cNvPicPr>
          <p:nvPr/>
        </p:nvPicPr>
        <p:blipFill>
          <a:blip r:embed="rId4"/>
          <a:stretch>
            <a:fillRect/>
          </a:stretch>
        </p:blipFill>
        <p:spPr>
          <a:xfrm>
            <a:off x="4694028" y="1240145"/>
            <a:ext cx="7155007" cy="2055693"/>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dirty="0"/>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3 500 bruksenheter til fritid i Kristiansand, og ca. 7 400 eiere (alle eierandeler inkludert).</a:t>
            </a:r>
          </a:p>
          <a:p>
            <a:endParaRPr lang="nb-NO" sz="2000" dirty="0"/>
          </a:p>
          <a:p>
            <a:r>
              <a:rPr lang="nb-NO" sz="2000" dirty="0"/>
              <a:t>Kristiansand er største «hytteeierkommune».</a:t>
            </a:r>
          </a:p>
          <a:p>
            <a:endParaRPr lang="nb-NO" sz="2000" dirty="0"/>
          </a:p>
          <a:p>
            <a:r>
              <a:rPr lang="nb-NO" sz="2000" dirty="0"/>
              <a:t>Figur gir en oversikt på antall hytteeiere fordelt på kommuner.</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EEF6D1D7-6834-E42B-B7B1-D19FDAB7CE9A}"/>
              </a:ext>
            </a:extLst>
          </p:cNvPr>
          <p:cNvPicPr>
            <a:picLocks noChangeAspect="1"/>
          </p:cNvPicPr>
          <p:nvPr/>
        </p:nvPicPr>
        <p:blipFill>
          <a:blip r:embed="rId3"/>
          <a:stretch>
            <a:fillRect/>
          </a:stretch>
        </p:blipFill>
        <p:spPr>
          <a:xfrm>
            <a:off x="5658464" y="1221114"/>
            <a:ext cx="4572000" cy="4229100"/>
          </a:xfrm>
          <a:prstGeom prst="rect">
            <a:avLst/>
          </a:prstGeom>
        </p:spPr>
      </p:pic>
      <p:sp>
        <p:nvSpPr>
          <p:cNvPr id="4" name="TekstSylinder 3">
            <a:extLst>
              <a:ext uri="{FF2B5EF4-FFF2-40B4-BE49-F238E27FC236}">
                <a16:creationId xmlns:a16="http://schemas.microsoft.com/office/drawing/2014/main" id="{18ED233A-C622-DBD5-7904-A1B7030EFA16}"/>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2.xml><?xml version="1.0" encoding="utf-8"?>
<ds:datastoreItem xmlns:ds="http://schemas.openxmlformats.org/officeDocument/2006/customXml" ds:itemID="{D2E84CB8-E3BC-4ED1-9892-48BFB2DA6766}">
  <ds:schemaRefs>
    <ds:schemaRef ds:uri="http://purl.org/dc/dcmitype/"/>
    <ds:schemaRef ds:uri="http://purl.org/dc/elements/1.1/"/>
    <ds:schemaRef ds:uri="b9237df9-74d4-4981-b925-a3afcda37962"/>
    <ds:schemaRef ds:uri="http://schemas.microsoft.com/office/infopath/2007/PartnerControls"/>
    <ds:schemaRef ds:uri="http://purl.org/dc/terms/"/>
    <ds:schemaRef ds:uri="294d40f2-363f-4de8-8168-aab5e855b592"/>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4EA30E44-0910-4A14-9C72-4F0961F602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5278</TotalTime>
  <Words>3025</Words>
  <Application>Microsoft Office PowerPoint</Application>
  <PresentationFormat>Widescreen</PresentationFormat>
  <Paragraphs>402</Paragraphs>
  <Slides>23</Slides>
  <Notes>21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Kristiansand</vt:lpstr>
      <vt:lpstr>Kjappe fakta om Kristiansand kommune</vt:lpstr>
      <vt:lpstr>Befolkning og demografi</vt:lpstr>
      <vt:lpstr>Befolkningsutvikling og distrikt</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380</cp:revision>
  <dcterms:created xsi:type="dcterms:W3CDTF">2021-09-13T19:20:02Z</dcterms:created>
  <dcterms:modified xsi:type="dcterms:W3CDTF">2026-10-23T11:28:12Z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