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92" r:id="rId9"/>
    <p:sldId id="1099" r:id="rId10"/>
    <p:sldId id="272" r:id="rId11"/>
    <p:sldId id="284" r:id="rId12"/>
    <p:sldId id="263" r:id="rId13"/>
    <p:sldId id="279" r:id="rId14"/>
    <p:sldId id="1098" r:id="rId15"/>
    <p:sldId id="282" r:id="rId16"/>
    <p:sldId id="285" r:id="rId17"/>
    <p:sldId id="283" r:id="rId18"/>
    <p:sldId id="276" r:id="rId19"/>
    <p:sldId id="275" r:id="rId20"/>
    <p:sldId id="277" r:id="rId21"/>
    <p:sldId id="289" r:id="rId22"/>
    <p:sldId id="1097" r:id="rId23"/>
    <p:sldId id="268" r:id="rId24"/>
    <p:sldId id="1096"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60"/>
    <a:srgbClr val="352D86"/>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FADD0C-EAC5-4F4A-BB72-7071301D7D74}" v="2" dt="2026-10-23T09:36:54.138"/>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3" autoAdjust="0"/>
    <p:restoredTop sz="92172" autoAdjust="0"/>
  </p:normalViewPr>
  <p:slideViewPr>
    <p:cSldViewPr snapToGrid="0">
      <p:cViewPr varScale="1">
        <p:scale>
          <a:sx n="102" d="100"/>
          <a:sy n="102" d="100"/>
        </p:scale>
        <p:origin x="780" y="102"/>
      </p:cViewPr>
      <p:guideLst/>
    </p:cSldViewPr>
  </p:slideViewPr>
  <p:outlineViewPr>
    <p:cViewPr>
      <p:scale>
        <a:sx n="33" d="100"/>
        <a:sy n="33" d="100"/>
      </p:scale>
      <p:origin x="0" y="-186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undo custSel modSld">
      <pc:chgData name="Michaelsen, Børje" userId="c36523e3-11ed-4011-9a41-1983019c0634" providerId="ADAL" clId="{83FF8062-202C-4766-8BEB-380B0CC5A041}" dt="2026-10-23T09:37:44.278" v="1237" actId="14100"/>
      <pc:docMkLst>
        <pc:docMk/>
      </pc:docMkLst>
      <pc:sldChg chg="addSp delSp modSp mod">
        <pc:chgData name="Michaelsen, Børje" userId="c36523e3-11ed-4011-9a41-1983019c0634" providerId="ADAL" clId="{83FF8062-202C-4766-8BEB-380B0CC5A041}" dt="2026-09-23T07:12:27.968" v="1020" actId="6549"/>
        <pc:sldMkLst>
          <pc:docMk/>
          <pc:sldMk cId="3237931907" sldId="263"/>
        </pc:sldMkLst>
        <pc:spChg chg="mod">
          <ac:chgData name="Michaelsen, Børje" userId="c36523e3-11ed-4011-9a41-1983019c0634" providerId="ADAL" clId="{83FF8062-202C-4766-8BEB-380B0CC5A041}" dt="2026-09-23T07:12:27.968" v="1020" actId="6549"/>
          <ac:spMkLst>
            <pc:docMk/>
            <pc:sldMk cId="3237931907" sldId="263"/>
            <ac:spMk id="10" creationId="{00000000-0000-0000-0000-000000000000}"/>
          </ac:spMkLst>
        </pc:spChg>
        <pc:graphicFrameChg chg="add mod">
          <ac:chgData name="Michaelsen, Børje" userId="c36523e3-11ed-4011-9a41-1983019c0634" providerId="ADAL" clId="{83FF8062-202C-4766-8BEB-380B0CC5A041}" dt="2026-09-23T07:11:10.871" v="911" actId="1037"/>
          <ac:graphicFrameMkLst>
            <pc:docMk/>
            <pc:sldMk cId="3237931907" sldId="263"/>
            <ac:graphicFrameMk id="3" creationId="{900796C7-9568-AA7D-48B1-D162673FAB3E}"/>
          </ac:graphicFrameMkLst>
        </pc:graphicFrameChg>
        <pc:graphicFrameChg chg="add mod">
          <ac:chgData name="Michaelsen, Børje" userId="c36523e3-11ed-4011-9a41-1983019c0634" providerId="ADAL" clId="{83FF8062-202C-4766-8BEB-380B0CC5A041}" dt="2026-09-23T07:11:41.568" v="916" actId="14100"/>
          <ac:graphicFrameMkLst>
            <pc:docMk/>
            <pc:sldMk cId="3237931907" sldId="263"/>
            <ac:graphicFrameMk id="5" creationId="{E5C71C2E-AF53-CAD5-0770-CF80592B48C1}"/>
          </ac:graphicFrameMkLst>
        </pc:graphicFrameChg>
        <pc:graphicFrameChg chg="mod">
          <ac:chgData name="Michaelsen, Børje" userId="c36523e3-11ed-4011-9a41-1983019c0634" providerId="ADAL" clId="{83FF8062-202C-4766-8BEB-380B0CC5A041}" dt="2026-09-23T07:11:50.818" v="917"/>
          <ac:graphicFrameMkLst>
            <pc:docMk/>
            <pc:sldMk cId="3237931907" sldId="263"/>
            <ac:graphicFrameMk id="8" creationId="{A2EA6BEA-40CE-FEB6-297B-67375B9B5C12}"/>
          </ac:graphicFrameMkLst>
        </pc:graphicFrameChg>
      </pc:sldChg>
      <pc:sldChg chg="addSp delSp modSp mod">
        <pc:chgData name="Michaelsen, Børje" userId="c36523e3-11ed-4011-9a41-1983019c0634" providerId="ADAL" clId="{83FF8062-202C-4766-8BEB-380B0CC5A041}" dt="2026-10-06T14:08:57.505" v="1125" actId="6549"/>
        <pc:sldMkLst>
          <pc:docMk/>
          <pc:sldMk cId="2044844844" sldId="273"/>
        </pc:sldMkLst>
        <pc:spChg chg="mod">
          <ac:chgData name="Michaelsen, Børje" userId="c36523e3-11ed-4011-9a41-1983019c0634" providerId="ADAL" clId="{83FF8062-202C-4766-8BEB-380B0CC5A041}" dt="2026-10-06T14:08:57.505" v="1125" actId="6549"/>
          <ac:spMkLst>
            <pc:docMk/>
            <pc:sldMk cId="2044844844" sldId="273"/>
            <ac:spMk id="5" creationId="{00000000-0000-0000-0000-000000000000}"/>
          </ac:spMkLst>
        </pc:spChg>
        <pc:picChg chg="add mod">
          <ac:chgData name="Michaelsen, Børje" userId="c36523e3-11ed-4011-9a41-1983019c0634" providerId="ADAL" clId="{83FF8062-202C-4766-8BEB-380B0CC5A041}" dt="2026-10-06T14:06:15.305" v="1034" actId="14100"/>
          <ac:picMkLst>
            <pc:docMk/>
            <pc:sldMk cId="2044844844" sldId="273"/>
            <ac:picMk id="7" creationId="{BB36B4CF-A683-AEE5-9C24-7E1DEDA88E9A}"/>
          </ac:picMkLst>
        </pc:picChg>
      </pc:sldChg>
      <pc:sldChg chg="addSp delSp modSp mod">
        <pc:chgData name="Michaelsen, Børje" userId="c36523e3-11ed-4011-9a41-1983019c0634" providerId="ADAL" clId="{83FF8062-202C-4766-8BEB-380B0CC5A041}" dt="2026-09-23T07:08:56.033" v="895" actId="6549"/>
        <pc:sldMkLst>
          <pc:docMk/>
          <pc:sldMk cId="662108869" sldId="279"/>
        </pc:sldMkLst>
        <pc:spChg chg="mod">
          <ac:chgData name="Michaelsen, Børje" userId="c36523e3-11ed-4011-9a41-1983019c0634" providerId="ADAL" clId="{83FF8062-202C-4766-8BEB-380B0CC5A041}" dt="2026-09-23T06:59:46.806" v="796" actId="20577"/>
          <ac:spMkLst>
            <pc:docMk/>
            <pc:sldMk cId="662108869" sldId="279"/>
            <ac:spMk id="2" creationId="{00000000-0000-0000-0000-000000000000}"/>
          </ac:spMkLst>
        </pc:spChg>
        <pc:spChg chg="mod">
          <ac:chgData name="Michaelsen, Børje" userId="c36523e3-11ed-4011-9a41-1983019c0634" providerId="ADAL" clId="{83FF8062-202C-4766-8BEB-380B0CC5A041}" dt="2026-09-23T07:08:56.033" v="895" actId="6549"/>
          <ac:spMkLst>
            <pc:docMk/>
            <pc:sldMk cId="662108869" sldId="279"/>
            <ac:spMk id="10" creationId="{00000000-0000-0000-0000-000000000000}"/>
          </ac:spMkLst>
        </pc:spChg>
        <pc:graphicFrameChg chg="add mod">
          <ac:chgData name="Michaelsen, Børje" userId="c36523e3-11ed-4011-9a41-1983019c0634" providerId="ADAL" clId="{83FF8062-202C-4766-8BEB-380B0CC5A041}" dt="2026-09-23T07:06:31.053" v="814" actId="1035"/>
          <ac:graphicFrameMkLst>
            <pc:docMk/>
            <pc:sldMk cId="662108869" sldId="279"/>
            <ac:graphicFrameMk id="3" creationId="{54099CEB-1703-8B3F-4851-D73D649045F6}"/>
          </ac:graphicFrameMkLst>
        </pc:graphicFrameChg>
        <pc:graphicFrameChg chg="add mod">
          <ac:chgData name="Michaelsen, Børje" userId="c36523e3-11ed-4011-9a41-1983019c0634" providerId="ADAL" clId="{83FF8062-202C-4766-8BEB-380B0CC5A041}" dt="2026-09-23T07:06:36.068" v="824" actId="1035"/>
          <ac:graphicFrameMkLst>
            <pc:docMk/>
            <pc:sldMk cId="662108869" sldId="279"/>
            <ac:graphicFrameMk id="6" creationId="{24E4A504-A222-3225-2904-7772932E33DE}"/>
          </ac:graphicFrameMkLst>
        </pc:graphicFrameChg>
      </pc:sldChg>
      <pc:sldChg chg="addSp delSp modSp mod">
        <pc:chgData name="Michaelsen, Børje" userId="c36523e3-11ed-4011-9a41-1983019c0634" providerId="ADAL" clId="{83FF8062-202C-4766-8BEB-380B0CC5A041}" dt="2026-10-12T11:04:07.821" v="1144" actId="207"/>
        <pc:sldMkLst>
          <pc:docMk/>
          <pc:sldMk cId="4206418978" sldId="283"/>
        </pc:sldMkLst>
        <pc:spChg chg="mod">
          <ac:chgData name="Michaelsen, Børje" userId="c36523e3-11ed-4011-9a41-1983019c0634" providerId="ADAL" clId="{83FF8062-202C-4766-8BEB-380B0CC5A041}" dt="2026-10-12T11:03:40.511" v="1138" actId="20577"/>
          <ac:spMkLst>
            <pc:docMk/>
            <pc:sldMk cId="4206418978" sldId="283"/>
            <ac:spMk id="12" creationId="{00000000-0000-0000-0000-000000000000}"/>
          </ac:spMkLst>
        </pc:spChg>
        <pc:graphicFrameChg chg="add mod">
          <ac:chgData name="Michaelsen, Børje" userId="c36523e3-11ed-4011-9a41-1983019c0634" providerId="ADAL" clId="{83FF8062-202C-4766-8BEB-380B0CC5A041}" dt="2026-10-12T11:03:17.529" v="1130" actId="207"/>
          <ac:graphicFrameMkLst>
            <pc:docMk/>
            <pc:sldMk cId="4206418978" sldId="283"/>
            <ac:graphicFrameMk id="2" creationId="{CB820AD4-0F80-475B-87E4-3F2CAC0140AD}"/>
          </ac:graphicFrameMkLst>
        </pc:graphicFrameChg>
        <pc:graphicFrameChg chg="add mod">
          <ac:chgData name="Michaelsen, Børje" userId="c36523e3-11ed-4011-9a41-1983019c0634" providerId="ADAL" clId="{83FF8062-202C-4766-8BEB-380B0CC5A041}" dt="2026-10-12T11:04:07.821" v="1144" actId="207"/>
          <ac:graphicFrameMkLst>
            <pc:docMk/>
            <pc:sldMk cId="4206418978" sldId="283"/>
            <ac:graphicFrameMk id="3" creationId="{FBB011A6-7FD3-43A1-AC1E-7AD921DD006D}"/>
          </ac:graphicFrameMkLst>
        </pc:graphicFrameChg>
      </pc:sldChg>
      <pc:sldChg chg="modSp mod">
        <pc:chgData name="Michaelsen, Børje" userId="c36523e3-11ed-4011-9a41-1983019c0634" providerId="ADAL" clId="{83FF8062-202C-4766-8BEB-380B0CC5A041}" dt="2026-09-23T10:37:01.620" v="1028" actId="20577"/>
        <pc:sldMkLst>
          <pc:docMk/>
          <pc:sldMk cId="3156779651" sldId="284"/>
        </pc:sldMkLst>
        <pc:spChg chg="mod">
          <ac:chgData name="Michaelsen, Børje" userId="c36523e3-11ed-4011-9a41-1983019c0634" providerId="ADAL" clId="{83FF8062-202C-4766-8BEB-380B0CC5A041}" dt="2026-09-23T10:37:01.620" v="1028" actId="20577"/>
          <ac:spMkLst>
            <pc:docMk/>
            <pc:sldMk cId="3156779651" sldId="284"/>
            <ac:spMk id="3" creationId="{00000000-0000-0000-0000-000000000000}"/>
          </ac:spMkLst>
        </pc:spChg>
        <pc:spChg chg="mod">
          <ac:chgData name="Michaelsen, Børje" userId="c36523e3-11ed-4011-9a41-1983019c0634" providerId="ADAL" clId="{83FF8062-202C-4766-8BEB-380B0CC5A041}" dt="2026-09-23T10:36:10.573" v="1022" actId="20577"/>
          <ac:spMkLst>
            <pc:docMk/>
            <pc:sldMk cId="3156779651" sldId="284"/>
            <ac:spMk id="29" creationId="{00000000-0000-0000-0000-000000000000}"/>
          </ac:spMkLst>
        </pc:spChg>
        <pc:graphicFrameChg chg="mod modGraphic">
          <ac:chgData name="Michaelsen, Børje" userId="c36523e3-11ed-4011-9a41-1983019c0634" providerId="ADAL" clId="{83FF8062-202C-4766-8BEB-380B0CC5A041}" dt="2026-09-23T10:36:37.522" v="1025" actId="20577"/>
          <ac:graphicFrameMkLst>
            <pc:docMk/>
            <pc:sldMk cId="3156779651" sldId="284"/>
            <ac:graphicFrameMk id="40" creationId="{FFF4DAEE-40CF-7BA4-DFB9-9B0F2A152CB8}"/>
          </ac:graphicFrameMkLst>
        </pc:graphicFrameChg>
        <pc:graphicFrameChg chg="mod modGraphic">
          <ac:chgData name="Michaelsen, Børje" userId="c36523e3-11ed-4011-9a41-1983019c0634" providerId="ADAL" clId="{83FF8062-202C-4766-8BEB-380B0CC5A041}" dt="2026-09-23T10:36:39.507" v="1026" actId="20577"/>
          <ac:graphicFrameMkLst>
            <pc:docMk/>
            <pc:sldMk cId="3156779651" sldId="284"/>
            <ac:graphicFrameMk id="41" creationId="{F1D4049E-9EB9-8CE8-325E-AD8DFBF045C4}"/>
          </ac:graphicFrameMkLst>
        </pc:graphicFrameChg>
      </pc:sldChg>
      <pc:sldChg chg="addSp delSp mod">
        <pc:chgData name="Michaelsen, Børje" userId="c36523e3-11ed-4011-9a41-1983019c0634" providerId="ADAL" clId="{83FF8062-202C-4766-8BEB-380B0CC5A041}" dt="2026-10-12T11:17:40.074" v="1146" actId="22"/>
        <pc:sldMkLst>
          <pc:docMk/>
          <pc:sldMk cId="2154520298" sldId="287"/>
        </pc:sldMkLst>
        <pc:spChg chg="add">
          <ac:chgData name="Michaelsen, Børje" userId="c36523e3-11ed-4011-9a41-1983019c0634" providerId="ADAL" clId="{83FF8062-202C-4766-8BEB-380B0CC5A041}" dt="2026-10-12T11:17:40.074" v="1146" actId="22"/>
          <ac:spMkLst>
            <pc:docMk/>
            <pc:sldMk cId="2154520298" sldId="287"/>
            <ac:spMk id="4" creationId="{BF7FF26B-6FC2-2D34-B1E6-F40F42F56DF3}"/>
          </ac:spMkLst>
        </pc:spChg>
      </pc:sldChg>
      <pc:sldChg chg="addSp delSp modSp mod">
        <pc:chgData name="Michaelsen, Børje" userId="c36523e3-11ed-4011-9a41-1983019c0634" providerId="ADAL" clId="{83FF8062-202C-4766-8BEB-380B0CC5A041}" dt="2026-10-23T09:34:05.476" v="1161" actId="1036"/>
        <pc:sldMkLst>
          <pc:docMk/>
          <pc:sldMk cId="1736272724" sldId="289"/>
        </pc:sldMkLst>
        <pc:spChg chg="add mod">
          <ac:chgData name="Michaelsen, Børje" userId="c36523e3-11ed-4011-9a41-1983019c0634" providerId="ADAL" clId="{83FF8062-202C-4766-8BEB-380B0CC5A041}" dt="2026-10-23T09:34:05.476" v="1161" actId="1036"/>
          <ac:spMkLst>
            <pc:docMk/>
            <pc:sldMk cId="1736272724" sldId="289"/>
            <ac:spMk id="5" creationId="{04EE1B9A-C060-D754-284F-E0DC0FB9B0D8}"/>
          </ac:spMkLst>
        </pc:spChg>
        <pc:spChg chg="del">
          <ac:chgData name="Michaelsen, Børje" userId="c36523e3-11ed-4011-9a41-1983019c0634" providerId="ADAL" clId="{83FF8062-202C-4766-8BEB-380B0CC5A041}" dt="2026-10-23T09:33:56.428" v="1147" actId="478"/>
          <ac:spMkLst>
            <pc:docMk/>
            <pc:sldMk cId="1736272724" sldId="289"/>
            <ac:spMk id="7" creationId="{47DCA46B-50E1-2FDE-FC96-1DC5282D5C2D}"/>
          </ac:spMkLst>
        </pc:spChg>
      </pc:sldChg>
      <pc:sldChg chg="addSp delSp modSp mod modNotesTx">
        <pc:chgData name="Michaelsen, Børje" userId="c36523e3-11ed-4011-9a41-1983019c0634" providerId="ADAL" clId="{83FF8062-202C-4766-8BEB-380B0CC5A041}" dt="2026-10-23T09:37:44.278" v="1237" actId="14100"/>
        <pc:sldMkLst>
          <pc:docMk/>
          <pc:sldMk cId="2611775227" sldId="1095"/>
        </pc:sldMkLst>
        <pc:spChg chg="del">
          <ac:chgData name="Michaelsen, Børje" userId="c36523e3-11ed-4011-9a41-1983019c0634" providerId="ADAL" clId="{83FF8062-202C-4766-8BEB-380B0CC5A041}" dt="2026-10-23T09:36:44.366" v="1195"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09:36:45.846" v="1196" actId="478"/>
          <ac:spMkLst>
            <pc:docMk/>
            <pc:sldMk cId="2611775227" sldId="1095"/>
            <ac:spMk id="7" creationId="{1562D2AA-E568-7C9A-0F08-301972FEA5C2}"/>
          </ac:spMkLst>
        </pc:spChg>
        <pc:spChg chg="add mod">
          <ac:chgData name="Michaelsen, Børje" userId="c36523e3-11ed-4011-9a41-1983019c0634" providerId="ADAL" clId="{83FF8062-202C-4766-8BEB-380B0CC5A041}" dt="2026-10-23T09:37:44.278" v="1237" actId="14100"/>
          <ac:spMkLst>
            <pc:docMk/>
            <pc:sldMk cId="2611775227" sldId="1095"/>
            <ac:spMk id="8" creationId="{34D8AE68-12D0-0711-413E-2E21369C079A}"/>
          </ac:spMkLst>
        </pc:spChg>
        <pc:picChg chg="del">
          <ac:chgData name="Michaelsen, Børje" userId="c36523e3-11ed-4011-9a41-1983019c0634" providerId="ADAL" clId="{83FF8062-202C-4766-8BEB-380B0CC5A041}" dt="2026-10-23T09:36:42.636" v="1194" actId="478"/>
          <ac:picMkLst>
            <pc:docMk/>
            <pc:sldMk cId="2611775227" sldId="1095"/>
            <ac:picMk id="6" creationId="{E3C0FC5F-41A2-7EE5-B057-ED4F1E5B5F1A}"/>
          </ac:picMkLst>
        </pc:picChg>
        <pc:picChg chg="add mod">
          <ac:chgData name="Michaelsen, Børje" userId="c36523e3-11ed-4011-9a41-1983019c0634" providerId="ADAL" clId="{83FF8062-202C-4766-8BEB-380B0CC5A041}" dt="2026-10-23T09:37:27.165" v="1218" actId="1038"/>
          <ac:picMkLst>
            <pc:docMk/>
            <pc:sldMk cId="2611775227" sldId="1095"/>
            <ac:picMk id="10" creationId="{0A94DDF7-9D3B-854B-1C18-0A9F107EEC18}"/>
          </ac:picMkLst>
        </pc:picChg>
      </pc:sldChg>
      <pc:sldChg chg="addSp delSp modSp mod">
        <pc:chgData name="Michaelsen, Børje" userId="c36523e3-11ed-4011-9a41-1983019c0634" providerId="ADAL" clId="{83FF8062-202C-4766-8BEB-380B0CC5A041}" dt="2026-10-23T09:36:15.750" v="1191" actId="20577"/>
        <pc:sldMkLst>
          <pc:docMk/>
          <pc:sldMk cId="1610994730" sldId="1096"/>
        </pc:sldMkLst>
        <pc:spChg chg="mod">
          <ac:chgData name="Michaelsen, Børje" userId="c36523e3-11ed-4011-9a41-1983019c0634" providerId="ADAL" clId="{83FF8062-202C-4766-8BEB-380B0CC5A041}" dt="2026-10-23T09:34:40.334" v="1182" actId="6549"/>
          <ac:spMkLst>
            <pc:docMk/>
            <pc:sldMk cId="1610994730" sldId="1096"/>
            <ac:spMk id="7" creationId="{00000000-0000-0000-0000-000000000000}"/>
          </ac:spMkLst>
        </pc:spChg>
        <pc:spChg chg="mod">
          <ac:chgData name="Michaelsen, Børje" userId="c36523e3-11ed-4011-9a41-1983019c0634" providerId="ADAL" clId="{83FF8062-202C-4766-8BEB-380B0CC5A041}" dt="2026-10-23T09:36:15.750" v="1191" actId="20577"/>
          <ac:spMkLst>
            <pc:docMk/>
            <pc:sldMk cId="1610994730" sldId="1096"/>
            <ac:spMk id="16" creationId="{01B63842-A613-4DE2-23CF-65894B874DE1}"/>
          </ac:spMkLst>
        </pc:spChg>
        <pc:graphicFrameChg chg="del">
          <ac:chgData name="Michaelsen, Børje" userId="c36523e3-11ed-4011-9a41-1983019c0634" providerId="ADAL" clId="{83FF8062-202C-4766-8BEB-380B0CC5A041}" dt="2026-10-23T09:34:13.137" v="1163" actId="478"/>
          <ac:graphicFrameMkLst>
            <pc:docMk/>
            <pc:sldMk cId="1610994730" sldId="1096"/>
            <ac:graphicFrameMk id="12" creationId="{02F3DED4-52B2-ED4A-F002-268A294A1591}"/>
          </ac:graphicFrameMkLst>
        </pc:graphicFrameChg>
        <pc:picChg chg="add">
          <ac:chgData name="Michaelsen, Børje" userId="c36523e3-11ed-4011-9a41-1983019c0634" providerId="ADAL" clId="{83FF8062-202C-4766-8BEB-380B0CC5A041}" dt="2026-10-23T09:34:47.261" v="1183" actId="22"/>
          <ac:picMkLst>
            <pc:docMk/>
            <pc:sldMk cId="1610994730" sldId="1096"/>
            <ac:picMk id="4" creationId="{0750074B-30C0-4FF4-2071-BB72FFA9FB27}"/>
          </ac:picMkLst>
        </pc:picChg>
        <pc:picChg chg="del">
          <ac:chgData name="Michaelsen, Børje" userId="c36523e3-11ed-4011-9a41-1983019c0634" providerId="ADAL" clId="{83FF8062-202C-4766-8BEB-380B0CC5A041}" dt="2026-10-23T09:34:11.059" v="1162" actId="478"/>
          <ac:picMkLst>
            <pc:docMk/>
            <pc:sldMk cId="1610994730" sldId="1096"/>
            <ac:picMk id="5" creationId="{FAA694B8-ED19-28F8-2D38-7B364AB484E4}"/>
          </ac:picMkLst>
        </pc:picChg>
        <pc:picChg chg="add mod">
          <ac:chgData name="Michaelsen, Børje" userId="c36523e3-11ed-4011-9a41-1983019c0634" providerId="ADAL" clId="{83FF8062-202C-4766-8BEB-380B0CC5A041}" dt="2026-10-23T09:35:13.961" v="1185" actId="1076"/>
          <ac:picMkLst>
            <pc:docMk/>
            <pc:sldMk cId="1610994730" sldId="1096"/>
            <ac:picMk id="8" creationId="{B2783983-D01F-B533-4A88-10B1F102BBAC}"/>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21"/>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Tvedestrand</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-17</c:v>
                </c:pt>
                <c:pt idx="1">
                  <c:v>-8</c:v>
                </c:pt>
                <c:pt idx="2">
                  <c:v>1</c:v>
                </c:pt>
                <c:pt idx="3">
                  <c:v>-15</c:v>
                </c:pt>
                <c:pt idx="4">
                  <c:v>-34</c:v>
                </c:pt>
                <c:pt idx="5">
                  <c:v>-35</c:v>
                </c:pt>
                <c:pt idx="6">
                  <c:v>-14</c:v>
                </c:pt>
                <c:pt idx="7">
                  <c:v>-16</c:v>
                </c:pt>
                <c:pt idx="8">
                  <c:v>-5</c:v>
                </c:pt>
                <c:pt idx="9">
                  <c:v>-1</c:v>
                </c:pt>
                <c:pt idx="10">
                  <c:v>-5</c:v>
                </c:pt>
                <c:pt idx="11">
                  <c:v>-2</c:v>
                </c:pt>
                <c:pt idx="12">
                  <c:v>-13</c:v>
                </c:pt>
                <c:pt idx="13">
                  <c:v>-14</c:v>
                </c:pt>
                <c:pt idx="14">
                  <c:v>-15</c:v>
                </c:pt>
                <c:pt idx="15">
                  <c:v>-16</c:v>
                </c:pt>
              </c:numCache>
            </c:numRef>
          </c:val>
          <c:smooth val="1"/>
          <c:extLst>
            <c:ext xmlns:c16="http://schemas.microsoft.com/office/drawing/2014/chart" uri="{C3380CC4-5D6E-409C-BE32-E72D297353CC}">
              <c16:uniqueId val="{00000000-2BD3-4D6E-9A76-70C53C8D8E52}"/>
            </c:ext>
          </c:extLst>
        </c:ser>
        <c:ser>
          <c:idx val="1"/>
          <c:order val="1"/>
          <c:tx>
            <c:strRef>
              <c:f>'Pivot kommuner'!$C$1:$C$3</c:f>
              <c:strCache>
                <c:ptCount val="1"/>
                <c:pt idx="0">
                  <c:v>Netto innlands - Tvedestrand</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-36</c:v>
                </c:pt>
                <c:pt idx="1">
                  <c:v>-14</c:v>
                </c:pt>
                <c:pt idx="2">
                  <c:v>19</c:v>
                </c:pt>
                <c:pt idx="3">
                  <c:v>-4</c:v>
                </c:pt>
                <c:pt idx="4">
                  <c:v>5</c:v>
                </c:pt>
                <c:pt idx="5">
                  <c:v>43</c:v>
                </c:pt>
                <c:pt idx="6">
                  <c:v>50</c:v>
                </c:pt>
                <c:pt idx="7">
                  <c:v>39</c:v>
                </c:pt>
                <c:pt idx="8">
                  <c:v>30</c:v>
                </c:pt>
                <c:pt idx="9">
                  <c:v>-14</c:v>
                </c:pt>
                <c:pt idx="10">
                  <c:v>9</c:v>
                </c:pt>
                <c:pt idx="11">
                  <c:v>5</c:v>
                </c:pt>
                <c:pt idx="12">
                  <c:v>54</c:v>
                </c:pt>
                <c:pt idx="13">
                  <c:v>50</c:v>
                </c:pt>
                <c:pt idx="14">
                  <c:v>46</c:v>
                </c:pt>
                <c:pt idx="15">
                  <c:v>44</c:v>
                </c:pt>
              </c:numCache>
            </c:numRef>
          </c:val>
          <c:smooth val="1"/>
          <c:extLst>
            <c:ext xmlns:c16="http://schemas.microsoft.com/office/drawing/2014/chart" uri="{C3380CC4-5D6E-409C-BE32-E72D297353CC}">
              <c16:uniqueId val="{00000001-2BD3-4D6E-9A76-70C53C8D8E52}"/>
            </c:ext>
          </c:extLst>
        </c:ser>
        <c:ser>
          <c:idx val="2"/>
          <c:order val="2"/>
          <c:tx>
            <c:strRef>
              <c:f>'Pivot kommuner'!$D$1:$D$3</c:f>
              <c:strCache>
                <c:ptCount val="1"/>
                <c:pt idx="0">
                  <c:v>Netto innvandring - Tvedestrand</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21</c:v>
                </c:pt>
                <c:pt idx="1">
                  <c:v>60</c:v>
                </c:pt>
                <c:pt idx="2">
                  <c:v>14</c:v>
                </c:pt>
                <c:pt idx="3">
                  <c:v>1</c:v>
                </c:pt>
                <c:pt idx="4">
                  <c:v>13</c:v>
                </c:pt>
                <c:pt idx="5">
                  <c:v>7</c:v>
                </c:pt>
                <c:pt idx="6">
                  <c:v>10</c:v>
                </c:pt>
                <c:pt idx="7">
                  <c:v>24</c:v>
                </c:pt>
                <c:pt idx="8">
                  <c:v>2</c:v>
                </c:pt>
                <c:pt idx="9">
                  <c:v>5</c:v>
                </c:pt>
                <c:pt idx="10">
                  <c:v>2</c:v>
                </c:pt>
                <c:pt idx="11">
                  <c:v>-1</c:v>
                </c:pt>
                <c:pt idx="12">
                  <c:v>9</c:v>
                </c:pt>
                <c:pt idx="13">
                  <c:v>10</c:v>
                </c:pt>
                <c:pt idx="14">
                  <c:v>14</c:v>
                </c:pt>
                <c:pt idx="15">
                  <c:v>15</c:v>
                </c:pt>
              </c:numCache>
            </c:numRef>
          </c:val>
          <c:smooth val="1"/>
          <c:extLst>
            <c:ext xmlns:c16="http://schemas.microsoft.com/office/drawing/2014/chart" uri="{C3380CC4-5D6E-409C-BE32-E72D297353CC}">
              <c16:uniqueId val="{00000002-2BD3-4D6E-9A76-70C53C8D8E52}"/>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Tvedestrand</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6048</c:v>
                </c:pt>
                <c:pt idx="1">
                  <c:v>6014</c:v>
                </c:pt>
                <c:pt idx="2">
                  <c:v>6051</c:v>
                </c:pt>
                <c:pt idx="3">
                  <c:v>6086</c:v>
                </c:pt>
                <c:pt idx="4">
                  <c:v>6069</c:v>
                </c:pt>
                <c:pt idx="5">
                  <c:v>6053</c:v>
                </c:pt>
                <c:pt idx="6">
                  <c:v>6067</c:v>
                </c:pt>
                <c:pt idx="7">
                  <c:v>6115</c:v>
                </c:pt>
                <c:pt idx="8">
                  <c:v>6184</c:v>
                </c:pt>
                <c:pt idx="9">
                  <c:v>6323</c:v>
                </c:pt>
                <c:pt idx="10">
                  <c:v>6464</c:v>
                </c:pt>
                <c:pt idx="11">
                  <c:v>6430</c:v>
                </c:pt>
                <c:pt idx="12">
                  <c:v>6482</c:v>
                </c:pt>
                <c:pt idx="13">
                  <c:v>6532</c:v>
                </c:pt>
                <c:pt idx="14">
                  <c:v>6578</c:v>
                </c:pt>
                <c:pt idx="15">
                  <c:v>6623</c:v>
                </c:pt>
              </c:numCache>
            </c:numRef>
          </c:val>
          <c:smooth val="0"/>
          <c:extLst>
            <c:ext xmlns:c16="http://schemas.microsoft.com/office/drawing/2014/chart" uri="{C3380CC4-5D6E-409C-BE32-E72D297353CC}">
              <c16:uniqueId val="{00000003-2BD3-4D6E-9A76-70C53C8D8E52}"/>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11</c:v>
                </c:pt>
                <c:pt idx="1">
                  <c:v>33</c:v>
                </c:pt>
                <c:pt idx="2">
                  <c:v>26</c:v>
                </c:pt>
                <c:pt idx="3">
                  <c:v>24</c:v>
                </c:pt>
                <c:pt idx="4">
                  <c:v>12</c:v>
                </c:pt>
                <c:pt idx="5">
                  <c:v>10</c:v>
                </c:pt>
              </c:numCache>
            </c:numRef>
          </c:val>
          <c:extLst>
            <c:ext xmlns:c16="http://schemas.microsoft.com/office/drawing/2014/chart" uri="{C3380CC4-5D6E-409C-BE32-E72D297353CC}">
              <c16:uniqueId val="{00000000-5152-4D24-B1F8-298BD1E15369}"/>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0</c:v>
                </c:pt>
                <c:pt idx="1">
                  <c:v>12</c:v>
                </c:pt>
                <c:pt idx="2">
                  <c:v>16</c:v>
                </c:pt>
                <c:pt idx="3">
                  <c:v>9</c:v>
                </c:pt>
                <c:pt idx="4">
                  <c:v>18</c:v>
                </c:pt>
                <c:pt idx="5">
                  <c:v>12</c:v>
                </c:pt>
              </c:numCache>
            </c:numRef>
          </c:val>
          <c:extLst>
            <c:ext xmlns:c16="http://schemas.microsoft.com/office/drawing/2014/chart" uri="{C3380CC4-5D6E-409C-BE32-E72D297353CC}">
              <c16:uniqueId val="{00000001-5152-4D24-B1F8-298BD1E15369}"/>
            </c:ext>
          </c:extLst>
        </c:ser>
        <c:ser>
          <c:idx val="2"/>
          <c:order val="2"/>
          <c:tx>
            <c:strRef>
              <c:f>'Bolig pivot'!$T$32</c:f>
              <c:strCache>
                <c:ptCount val="1"/>
                <c:pt idx="0">
                  <c:v>Leilighetsbygg</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10</c:v>
                </c:pt>
                <c:pt idx="1">
                  <c:v>8</c:v>
                </c:pt>
                <c:pt idx="2">
                  <c:v>0</c:v>
                </c:pt>
                <c:pt idx="3">
                  <c:v>0</c:v>
                </c:pt>
                <c:pt idx="4">
                  <c:v>0</c:v>
                </c:pt>
                <c:pt idx="5">
                  <c:v>0</c:v>
                </c:pt>
              </c:numCache>
            </c:numRef>
          </c:val>
          <c:extLst>
            <c:ext xmlns:c16="http://schemas.microsoft.com/office/drawing/2014/chart" uri="{C3380CC4-5D6E-409C-BE32-E72D297353CC}">
              <c16:uniqueId val="{00000002-5152-4D24-B1F8-298BD1E15369}"/>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dLbls>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152-4D24-B1F8-298BD1E15369}"/>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152-4D24-B1F8-298BD1E1536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10</c:v>
                </c:pt>
                <c:pt idx="1">
                  <c:v>7</c:v>
                </c:pt>
                <c:pt idx="2">
                  <c:v>2</c:v>
                </c:pt>
                <c:pt idx="3">
                  <c:v>0</c:v>
                </c:pt>
                <c:pt idx="4">
                  <c:v>0</c:v>
                </c:pt>
                <c:pt idx="5">
                  <c:v>0</c:v>
                </c:pt>
              </c:numCache>
            </c:numRef>
          </c:val>
          <c:extLst>
            <c:ext xmlns:c16="http://schemas.microsoft.com/office/drawing/2014/chart" uri="{C3380CC4-5D6E-409C-BE32-E72D297353CC}">
              <c16:uniqueId val="{00000005-5152-4D24-B1F8-298BD1E15369}"/>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51"/>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Tvedestrand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6</c:v>
                </c:pt>
                <c:pt idx="1">
                  <c:v>5</c:v>
                </c:pt>
                <c:pt idx="2">
                  <c:v>2</c:v>
                </c:pt>
                <c:pt idx="3">
                  <c:v>78</c:v>
                </c:pt>
                <c:pt idx="4">
                  <c:v>5</c:v>
                </c:pt>
                <c:pt idx="5">
                  <c:v>4</c:v>
                </c:pt>
              </c:numCache>
            </c:numRef>
          </c:val>
          <c:extLst>
            <c:ext xmlns:c16="http://schemas.microsoft.com/office/drawing/2014/chart" uri="{C3380CC4-5D6E-409C-BE32-E72D297353CC}">
              <c16:uniqueId val="{00000000-2470-4934-AC2A-FF758027C3EE}"/>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2470-4934-AC2A-FF758027C3EE}"/>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4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63</c:v>
                </c:pt>
                <c:pt idx="1">
                  <c:v>121</c:v>
                </c:pt>
                <c:pt idx="2">
                  <c:v>140</c:v>
                </c:pt>
                <c:pt idx="3">
                  <c:v>142</c:v>
                </c:pt>
                <c:pt idx="4">
                  <c:v>148</c:v>
                </c:pt>
                <c:pt idx="5">
                  <c:v>138</c:v>
                </c:pt>
              </c:numCache>
            </c:numRef>
          </c:val>
          <c:extLst>
            <c:ext xmlns:c16="http://schemas.microsoft.com/office/drawing/2014/chart" uri="{C3380CC4-5D6E-409C-BE32-E72D297353CC}">
              <c16:uniqueId val="{00000000-97A4-498C-BCD6-B3E56EADCA9C}"/>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663</c:v>
                </c:pt>
                <c:pt idx="1">
                  <c:v>678</c:v>
                </c:pt>
                <c:pt idx="2">
                  <c:v>724</c:v>
                </c:pt>
                <c:pt idx="3">
                  <c:v>727</c:v>
                </c:pt>
                <c:pt idx="4">
                  <c:v>716</c:v>
                </c:pt>
                <c:pt idx="5">
                  <c:v>707</c:v>
                </c:pt>
              </c:numCache>
            </c:numRef>
          </c:val>
          <c:extLst>
            <c:ext xmlns:c16="http://schemas.microsoft.com/office/drawing/2014/chart" uri="{C3380CC4-5D6E-409C-BE32-E72D297353CC}">
              <c16:uniqueId val="{00000001-97A4-498C-BCD6-B3E56EADCA9C}"/>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82</c:v>
                </c:pt>
                <c:pt idx="1">
                  <c:v>87</c:v>
                </c:pt>
                <c:pt idx="2">
                  <c:v>10</c:v>
                </c:pt>
                <c:pt idx="3">
                  <c:v>89</c:v>
                </c:pt>
                <c:pt idx="4">
                  <c:v>93</c:v>
                </c:pt>
                <c:pt idx="5">
                  <c:v>84</c:v>
                </c:pt>
              </c:numCache>
            </c:numRef>
          </c:val>
          <c:extLst>
            <c:ext xmlns:c16="http://schemas.microsoft.com/office/drawing/2014/chart" uri="{C3380CC4-5D6E-409C-BE32-E72D297353CC}">
              <c16:uniqueId val="{00000002-97A4-498C-BCD6-B3E56EADCA9C}"/>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1356</c:v>
                </c:pt>
                <c:pt idx="1">
                  <c:v>1407</c:v>
                </c:pt>
                <c:pt idx="2">
                  <c:v>1506</c:v>
                </c:pt>
                <c:pt idx="3">
                  <c:v>1355</c:v>
                </c:pt>
                <c:pt idx="4">
                  <c:v>1367</c:v>
                </c:pt>
                <c:pt idx="5">
                  <c:v>1418</c:v>
                </c:pt>
              </c:numCache>
            </c:numRef>
          </c:val>
          <c:extLst>
            <c:ext xmlns:c16="http://schemas.microsoft.com/office/drawing/2014/chart" uri="{C3380CC4-5D6E-409C-BE32-E72D297353CC}">
              <c16:uniqueId val="{00000003-97A4-498C-BCD6-B3E56EADCA9C}"/>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97A4-498C-BCD6-B3E56EADCA9C}"/>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97A4-498C-BCD6-B3E56EADCA9C}"/>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97A4-498C-BCD6-B3E56EADCA9C}"/>
              </c:ext>
            </c:extLst>
          </c:dPt>
          <c:dPt>
            <c:idx val="3"/>
            <c:invertIfNegative val="0"/>
            <c:bubble3D val="0"/>
            <c:extLst>
              <c:ext xmlns:c16="http://schemas.microsoft.com/office/drawing/2014/chart" uri="{C3380CC4-5D6E-409C-BE32-E72D297353CC}">
                <c16:uniqueId val="{0000000A-97A4-498C-BCD6-B3E56EADCA9C}"/>
              </c:ext>
            </c:extLst>
          </c:dPt>
          <c:dPt>
            <c:idx val="4"/>
            <c:invertIfNegative val="0"/>
            <c:bubble3D val="0"/>
            <c:extLst>
              <c:ext xmlns:c16="http://schemas.microsoft.com/office/drawing/2014/chart" uri="{C3380CC4-5D6E-409C-BE32-E72D297353CC}">
                <c16:uniqueId val="{0000000B-97A4-498C-BCD6-B3E56EADCA9C}"/>
              </c:ext>
            </c:extLst>
          </c:dPt>
          <c:dPt>
            <c:idx val="5"/>
            <c:invertIfNegative val="0"/>
            <c:bubble3D val="0"/>
            <c:extLst>
              <c:ext xmlns:c16="http://schemas.microsoft.com/office/drawing/2014/chart" uri="{C3380CC4-5D6E-409C-BE32-E72D297353CC}">
                <c16:uniqueId val="{0000000C-97A4-498C-BCD6-B3E56EADCA9C}"/>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7A4-498C-BCD6-B3E56EADCA9C}"/>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7A4-498C-BCD6-B3E56EADCA9C}"/>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7A4-498C-BCD6-B3E56EADCA9C}"/>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74</c:v>
                </c:pt>
                <c:pt idx="1">
                  <c:v>70</c:v>
                </c:pt>
                <c:pt idx="2">
                  <c:v>66</c:v>
                </c:pt>
                <c:pt idx="3">
                  <c:v>68</c:v>
                </c:pt>
                <c:pt idx="4">
                  <c:v>71</c:v>
                </c:pt>
                <c:pt idx="5">
                  <c:v>75</c:v>
                </c:pt>
              </c:numCache>
            </c:numRef>
          </c:val>
          <c:extLst>
            <c:ext xmlns:c16="http://schemas.microsoft.com/office/drawing/2014/chart" uri="{C3380CC4-5D6E-409C-BE32-E72D297353CC}">
              <c16:uniqueId val="{0000000D-97A4-498C-BCD6-B3E56EADCA9C}"/>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4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6A79-4FE9-81C6-41305DC20A02}"/>
              </c:ext>
            </c:extLst>
          </c:dPt>
          <c:dPt>
            <c:idx val="1"/>
            <c:bubble3D val="0"/>
            <c:spPr>
              <a:solidFill>
                <a:schemeClr val="accent2"/>
              </a:solidFill>
              <a:ln>
                <a:noFill/>
              </a:ln>
              <a:effectLst/>
            </c:spPr>
            <c:extLst>
              <c:ext xmlns:c16="http://schemas.microsoft.com/office/drawing/2014/chart" uri="{C3380CC4-5D6E-409C-BE32-E72D297353CC}">
                <c16:uniqueId val="{00000003-6A79-4FE9-81C6-41305DC20A02}"/>
              </c:ext>
            </c:extLst>
          </c:dPt>
          <c:dPt>
            <c:idx val="2"/>
            <c:bubble3D val="0"/>
            <c:spPr>
              <a:solidFill>
                <a:schemeClr val="accent3"/>
              </a:solidFill>
              <a:ln>
                <a:noFill/>
              </a:ln>
              <a:effectLst/>
            </c:spPr>
            <c:extLst>
              <c:ext xmlns:c16="http://schemas.microsoft.com/office/drawing/2014/chart" uri="{C3380CC4-5D6E-409C-BE32-E72D297353CC}">
                <c16:uniqueId val="{00000005-6A79-4FE9-81C6-41305DC20A02}"/>
              </c:ext>
            </c:extLst>
          </c:dPt>
          <c:dPt>
            <c:idx val="3"/>
            <c:bubble3D val="0"/>
            <c:spPr>
              <a:solidFill>
                <a:schemeClr val="accent4"/>
              </a:solidFill>
              <a:ln>
                <a:noFill/>
              </a:ln>
              <a:effectLst/>
            </c:spPr>
            <c:extLst>
              <c:ext xmlns:c16="http://schemas.microsoft.com/office/drawing/2014/chart" uri="{C3380CC4-5D6E-409C-BE32-E72D297353CC}">
                <c16:uniqueId val="{00000007-6A79-4FE9-81C6-41305DC20A02}"/>
              </c:ext>
            </c:extLst>
          </c:dPt>
          <c:dPt>
            <c:idx val="4"/>
            <c:bubble3D val="0"/>
            <c:spPr>
              <a:solidFill>
                <a:schemeClr val="accent5"/>
              </a:solidFill>
              <a:ln>
                <a:noFill/>
              </a:ln>
              <a:effectLst/>
            </c:spPr>
            <c:extLst>
              <c:ext xmlns:c16="http://schemas.microsoft.com/office/drawing/2014/chart" uri="{C3380CC4-5D6E-409C-BE32-E72D297353CC}">
                <c16:uniqueId val="{00000009-6A79-4FE9-81C6-41305DC20A02}"/>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A79-4FE9-81C6-41305DC20A02}"/>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138</c:v>
                </c:pt>
                <c:pt idx="1">
                  <c:v>707</c:v>
                </c:pt>
                <c:pt idx="2">
                  <c:v>84</c:v>
                </c:pt>
                <c:pt idx="3">
                  <c:v>1418</c:v>
                </c:pt>
                <c:pt idx="4">
                  <c:v>75</c:v>
                </c:pt>
              </c:numCache>
            </c:numRef>
          </c:val>
          <c:extLst>
            <c:ext xmlns:c16="http://schemas.microsoft.com/office/drawing/2014/chart" uri="{C3380CC4-5D6E-409C-BE32-E72D297353CC}">
              <c16:uniqueId val="{0000000A-6A79-4FE9-81C6-41305DC20A02}"/>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5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25 Metallvareindustri</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114</c:v>
                </c:pt>
                <c:pt idx="1">
                  <c:v>99</c:v>
                </c:pt>
                <c:pt idx="2">
                  <c:v>112</c:v>
                </c:pt>
                <c:pt idx="3">
                  <c:v>106</c:v>
                </c:pt>
                <c:pt idx="4">
                  <c:v>86</c:v>
                </c:pt>
                <c:pt idx="5">
                  <c:v>91</c:v>
                </c:pt>
                <c:pt idx="6">
                  <c:v>98</c:v>
                </c:pt>
              </c:numCache>
            </c:numRef>
          </c:val>
          <c:smooth val="0"/>
          <c:extLst>
            <c:ext xmlns:c16="http://schemas.microsoft.com/office/drawing/2014/chart" uri="{C3380CC4-5D6E-409C-BE32-E72D297353CC}">
              <c16:uniqueId val="{00000000-5ABF-43E6-8041-BBBDD3B59A66}"/>
            </c:ext>
          </c:extLst>
        </c:ser>
        <c:ser>
          <c:idx val="3"/>
          <c:order val="1"/>
          <c:tx>
            <c:strRef>
              <c:f>'pivot 2 siffer'!$C$4:$C$5</c:f>
              <c:strCache>
                <c:ptCount val="1"/>
                <c:pt idx="0">
                  <c:v>31 Møbelindustri</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18</c:v>
                </c:pt>
                <c:pt idx="1">
                  <c:v>11</c:v>
                </c:pt>
                <c:pt idx="2">
                  <c:v>15</c:v>
                </c:pt>
                <c:pt idx="3">
                  <c:v>14</c:v>
                </c:pt>
                <c:pt idx="4">
                  <c:v>10</c:v>
                </c:pt>
                <c:pt idx="5">
                  <c:v>12</c:v>
                </c:pt>
                <c:pt idx="6">
                  <c:v>11</c:v>
                </c:pt>
              </c:numCache>
            </c:numRef>
          </c:val>
          <c:smooth val="0"/>
          <c:extLst>
            <c:ext xmlns:c16="http://schemas.microsoft.com/office/drawing/2014/chart" uri="{C3380CC4-5D6E-409C-BE32-E72D297353CC}">
              <c16:uniqueId val="{00000001-5ABF-43E6-8041-BBBDD3B59A66}"/>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82</c:v>
                </c:pt>
                <c:pt idx="1">
                  <c:v>76</c:v>
                </c:pt>
                <c:pt idx="2">
                  <c:v>80</c:v>
                </c:pt>
                <c:pt idx="3">
                  <c:v>107</c:v>
                </c:pt>
                <c:pt idx="4">
                  <c:v>79</c:v>
                </c:pt>
                <c:pt idx="5">
                  <c:v>71</c:v>
                </c:pt>
                <c:pt idx="6">
                  <c:v>80</c:v>
                </c:pt>
              </c:numCache>
            </c:numRef>
          </c:val>
          <c:smooth val="0"/>
          <c:extLst>
            <c:ext xmlns:c16="http://schemas.microsoft.com/office/drawing/2014/chart" uri="{C3380CC4-5D6E-409C-BE32-E72D297353CC}">
              <c16:uniqueId val="{00000002-5ABF-43E6-8041-BBBDD3B59A66}"/>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130</c:v>
                </c:pt>
                <c:pt idx="1">
                  <c:v>127</c:v>
                </c:pt>
                <c:pt idx="2">
                  <c:v>130</c:v>
                </c:pt>
                <c:pt idx="3">
                  <c:v>127</c:v>
                </c:pt>
                <c:pt idx="4">
                  <c:v>137</c:v>
                </c:pt>
                <c:pt idx="5">
                  <c:v>149</c:v>
                </c:pt>
                <c:pt idx="6">
                  <c:v>143</c:v>
                </c:pt>
              </c:numCache>
            </c:numRef>
          </c:val>
          <c:smooth val="0"/>
          <c:extLst>
            <c:ext xmlns:c16="http://schemas.microsoft.com/office/drawing/2014/chart" uri="{C3380CC4-5D6E-409C-BE32-E72D297353CC}">
              <c16:uniqueId val="{00000003-5ABF-43E6-8041-BBBDD3B59A66}"/>
            </c:ext>
          </c:extLst>
        </c:ser>
        <c:dLbls>
          <c:showLegendKey val="0"/>
          <c:showVal val="0"/>
          <c:showCatName val="0"/>
          <c:showSerName val="0"/>
          <c:showPercent val="0"/>
          <c:showBubbleSize val="0"/>
        </c:dLbls>
        <c:marker val="1"/>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71"/>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Tvedestrand</c:v>
                </c:pt>
              </c:strCache>
            </c:strRef>
          </c:cat>
          <c:val>
            <c:numRef>
              <c:f>Pivot_2026!$B$5:$B$7</c:f>
              <c:numCache>
                <c:formatCode>General</c:formatCode>
                <c:ptCount val="2"/>
                <c:pt idx="0">
                  <c:v>42.8</c:v>
                </c:pt>
                <c:pt idx="1">
                  <c:v>43.8</c:v>
                </c:pt>
              </c:numCache>
            </c:numRef>
          </c:val>
          <c:extLst>
            <c:ext xmlns:c16="http://schemas.microsoft.com/office/drawing/2014/chart" uri="{C3380CC4-5D6E-409C-BE32-E72D297353CC}">
              <c16:uniqueId val="{00000000-81AF-42E9-9B74-C19A35CDDEB7}"/>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Tvedestrand</c:v>
                </c:pt>
              </c:strCache>
            </c:strRef>
          </c:cat>
          <c:val>
            <c:numRef>
              <c:f>Pivot_2026!$C$5:$C$7</c:f>
              <c:numCache>
                <c:formatCode>General</c:formatCode>
                <c:ptCount val="2"/>
                <c:pt idx="0">
                  <c:v>41.5</c:v>
                </c:pt>
                <c:pt idx="1">
                  <c:v>40.299999999999997</c:v>
                </c:pt>
              </c:numCache>
            </c:numRef>
          </c:val>
          <c:extLst>
            <c:ext xmlns:c16="http://schemas.microsoft.com/office/drawing/2014/chart" uri="{C3380CC4-5D6E-409C-BE32-E72D297353CC}">
              <c16:uniqueId val="{00000001-81AF-42E9-9B74-C19A35CDDEB7}"/>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Tvedestrand</c:v>
                </c:pt>
              </c:strCache>
            </c:strRef>
          </c:cat>
          <c:val>
            <c:numRef>
              <c:f>Pivot_2026!$D$5:$D$7</c:f>
              <c:numCache>
                <c:formatCode>General</c:formatCode>
                <c:ptCount val="2"/>
                <c:pt idx="0">
                  <c:v>41.6</c:v>
                </c:pt>
                <c:pt idx="1">
                  <c:v>40</c:v>
                </c:pt>
              </c:numCache>
            </c:numRef>
          </c:val>
          <c:extLst>
            <c:ext xmlns:c16="http://schemas.microsoft.com/office/drawing/2014/chart" uri="{C3380CC4-5D6E-409C-BE32-E72D297353CC}">
              <c16:uniqueId val="{00000002-81AF-42E9-9B74-C19A35CDDEB7}"/>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Tvedestrand</c:v>
                </c:pt>
              </c:strCache>
            </c:strRef>
          </c:cat>
          <c:val>
            <c:numRef>
              <c:f>Pivot_2026!$E$5:$E$7</c:f>
              <c:numCache>
                <c:formatCode>General</c:formatCode>
                <c:ptCount val="2"/>
                <c:pt idx="0">
                  <c:v>42</c:v>
                </c:pt>
                <c:pt idx="1">
                  <c:v>41.5</c:v>
                </c:pt>
              </c:numCache>
            </c:numRef>
          </c:val>
          <c:extLst>
            <c:ext xmlns:c16="http://schemas.microsoft.com/office/drawing/2014/chart" uri="{C3380CC4-5D6E-409C-BE32-E72D297353CC}">
              <c16:uniqueId val="{00000003-81AF-42E9-9B74-C19A35CDDEB7}"/>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Tvedestrand</c:v>
                </c:pt>
              </c:strCache>
            </c:strRef>
          </c:cat>
          <c:val>
            <c:numRef>
              <c:f>Pivot_2026!$F$5:$F$7</c:f>
              <c:numCache>
                <c:formatCode>General</c:formatCode>
                <c:ptCount val="2"/>
                <c:pt idx="0">
                  <c:v>42.2</c:v>
                </c:pt>
                <c:pt idx="1">
                  <c:v>44</c:v>
                </c:pt>
              </c:numCache>
            </c:numRef>
          </c:val>
          <c:extLst>
            <c:ext xmlns:c16="http://schemas.microsoft.com/office/drawing/2014/chart" uri="{C3380CC4-5D6E-409C-BE32-E72D297353CC}">
              <c16:uniqueId val="{00000004-81AF-42E9-9B74-C19A35CDDEB7}"/>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5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EC81-4765-B81F-4D8618F2C169}"/>
            </c:ext>
          </c:extLst>
        </c:ser>
        <c:ser>
          <c:idx val="1"/>
          <c:order val="1"/>
          <c:tx>
            <c:strRef>
              <c:f>'Pivot - bruk denne'!$C$5:$C$6</c:f>
              <c:strCache>
                <c:ptCount val="1"/>
                <c:pt idx="0">
                  <c:v>Tvedestrand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77.5</c:v>
                </c:pt>
                <c:pt idx="1">
                  <c:v>77.8</c:v>
                </c:pt>
                <c:pt idx="2">
                  <c:v>73.2</c:v>
                </c:pt>
                <c:pt idx="3">
                  <c:v>75.599999999999994</c:v>
                </c:pt>
                <c:pt idx="4">
                  <c:v>84.7</c:v>
                </c:pt>
                <c:pt idx="5">
                  <c:v>79.099999999999994</c:v>
                </c:pt>
              </c:numCache>
            </c:numRef>
          </c:val>
          <c:extLst>
            <c:ext xmlns:c16="http://schemas.microsoft.com/office/drawing/2014/chart" uri="{C3380CC4-5D6E-409C-BE32-E72D297353CC}">
              <c16:uniqueId val="{00000001-EC81-4765-B81F-4D8618F2C169}"/>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FFB5-420C-886F-F28911063DC2}"/>
              </c:ext>
            </c:extLst>
          </c:dPt>
          <c:dPt>
            <c:idx val="1"/>
            <c:invertIfNegative val="0"/>
            <c:bubble3D val="0"/>
            <c:spPr>
              <a:solidFill>
                <a:srgbClr val="002060"/>
              </a:solidFill>
              <a:ln>
                <a:noFill/>
              </a:ln>
              <a:effectLst/>
            </c:spPr>
            <c:extLst>
              <c:ext xmlns:c16="http://schemas.microsoft.com/office/drawing/2014/chart" uri="{C3380CC4-5D6E-409C-BE32-E72D297353CC}">
                <c16:uniqueId val="{00000003-FFB5-420C-886F-F28911063DC2}"/>
              </c:ext>
            </c:extLst>
          </c:dPt>
          <c:dPt>
            <c:idx val="2"/>
            <c:invertIfNegative val="0"/>
            <c:bubble3D val="0"/>
            <c:spPr>
              <a:solidFill>
                <a:srgbClr val="002060"/>
              </a:solidFill>
              <a:ln>
                <a:noFill/>
              </a:ln>
              <a:effectLst/>
            </c:spPr>
            <c:extLst>
              <c:ext xmlns:c16="http://schemas.microsoft.com/office/drawing/2014/chart" uri="{C3380CC4-5D6E-409C-BE32-E72D297353CC}">
                <c16:uniqueId val="{00000005-FFB5-420C-886F-F28911063DC2}"/>
              </c:ext>
            </c:extLst>
          </c:dPt>
          <c:dPt>
            <c:idx val="3"/>
            <c:invertIfNegative val="0"/>
            <c:bubble3D val="0"/>
            <c:spPr>
              <a:solidFill>
                <a:srgbClr val="002060"/>
              </a:solidFill>
              <a:ln>
                <a:noFill/>
              </a:ln>
              <a:effectLst/>
            </c:spPr>
            <c:extLst>
              <c:ext xmlns:c16="http://schemas.microsoft.com/office/drawing/2014/chart" uri="{C3380CC4-5D6E-409C-BE32-E72D297353CC}">
                <c16:uniqueId val="{00000007-FFB5-420C-886F-F28911063DC2}"/>
              </c:ext>
            </c:extLst>
          </c:dPt>
          <c:dPt>
            <c:idx val="4"/>
            <c:invertIfNegative val="0"/>
            <c:bubble3D val="0"/>
            <c:spPr>
              <a:solidFill>
                <a:srgbClr val="002060"/>
              </a:solidFill>
              <a:ln>
                <a:noFill/>
              </a:ln>
              <a:effectLst/>
            </c:spPr>
            <c:extLst>
              <c:ext xmlns:c16="http://schemas.microsoft.com/office/drawing/2014/chart" uri="{C3380CC4-5D6E-409C-BE32-E72D297353CC}">
                <c16:uniqueId val="{00000009-FFB5-420C-886F-F28911063DC2}"/>
              </c:ext>
            </c:extLst>
          </c:dPt>
          <c:dPt>
            <c:idx val="5"/>
            <c:invertIfNegative val="0"/>
            <c:bubble3D val="0"/>
            <c:spPr>
              <a:solidFill>
                <a:srgbClr val="002060"/>
              </a:solidFill>
              <a:ln>
                <a:noFill/>
              </a:ln>
              <a:effectLst/>
            </c:spPr>
            <c:extLst>
              <c:ext xmlns:c16="http://schemas.microsoft.com/office/drawing/2014/chart" uri="{C3380CC4-5D6E-409C-BE32-E72D297353CC}">
                <c16:uniqueId val="{0000000B-FFB5-420C-886F-F28911063DC2}"/>
              </c:ext>
            </c:extLst>
          </c:dPt>
          <c:dPt>
            <c:idx val="6"/>
            <c:invertIfNegative val="0"/>
            <c:bubble3D val="0"/>
            <c:spPr>
              <a:solidFill>
                <a:srgbClr val="002060"/>
              </a:solidFill>
              <a:ln>
                <a:noFill/>
              </a:ln>
              <a:effectLst/>
            </c:spPr>
            <c:extLst>
              <c:ext xmlns:c16="http://schemas.microsoft.com/office/drawing/2014/chart" uri="{C3380CC4-5D6E-409C-BE32-E72D297353CC}">
                <c16:uniqueId val="{0000000D-FFB5-420C-886F-F28911063DC2}"/>
              </c:ext>
            </c:extLst>
          </c:dPt>
          <c:dPt>
            <c:idx val="7"/>
            <c:invertIfNegative val="0"/>
            <c:bubble3D val="0"/>
            <c:spPr>
              <a:solidFill>
                <a:srgbClr val="002060"/>
              </a:solidFill>
              <a:ln>
                <a:noFill/>
              </a:ln>
              <a:effectLst/>
            </c:spPr>
            <c:extLst>
              <c:ext xmlns:c16="http://schemas.microsoft.com/office/drawing/2014/chart" uri="{C3380CC4-5D6E-409C-BE32-E72D297353CC}">
                <c16:uniqueId val="{0000000F-FFB5-420C-886F-F28911063DC2}"/>
              </c:ext>
            </c:extLst>
          </c:dPt>
          <c:dPt>
            <c:idx val="8"/>
            <c:invertIfNegative val="0"/>
            <c:bubble3D val="0"/>
            <c:spPr>
              <a:solidFill>
                <a:srgbClr val="002060"/>
              </a:solidFill>
              <a:ln>
                <a:noFill/>
              </a:ln>
              <a:effectLst/>
            </c:spPr>
            <c:extLst>
              <c:ext xmlns:c16="http://schemas.microsoft.com/office/drawing/2014/chart" uri="{C3380CC4-5D6E-409C-BE32-E72D297353CC}">
                <c16:uniqueId val="{00000011-FFB5-420C-886F-F28911063DC2}"/>
              </c:ext>
            </c:extLst>
          </c:dPt>
          <c:dPt>
            <c:idx val="9"/>
            <c:invertIfNegative val="0"/>
            <c:bubble3D val="0"/>
            <c:spPr>
              <a:solidFill>
                <a:srgbClr val="002060"/>
              </a:solidFill>
              <a:ln>
                <a:noFill/>
              </a:ln>
              <a:effectLst/>
            </c:spPr>
            <c:extLst>
              <c:ext xmlns:c16="http://schemas.microsoft.com/office/drawing/2014/chart" uri="{C3380CC4-5D6E-409C-BE32-E72D297353CC}">
                <c16:uniqueId val="{00000013-FFB5-420C-886F-F28911063DC2}"/>
              </c:ext>
            </c:extLst>
          </c:dPt>
          <c:dPt>
            <c:idx val="10"/>
            <c:invertIfNegative val="0"/>
            <c:bubble3D val="0"/>
            <c:spPr>
              <a:solidFill>
                <a:srgbClr val="00B0F0"/>
              </a:solidFill>
              <a:ln>
                <a:noFill/>
              </a:ln>
              <a:effectLst/>
            </c:spPr>
            <c:extLst>
              <c:ext xmlns:c16="http://schemas.microsoft.com/office/drawing/2014/chart" uri="{C3380CC4-5D6E-409C-BE32-E72D297353CC}">
                <c16:uniqueId val="{00000015-FFB5-420C-886F-F28911063DC2}"/>
              </c:ext>
            </c:extLst>
          </c:dPt>
          <c:dPt>
            <c:idx val="11"/>
            <c:invertIfNegative val="0"/>
            <c:bubble3D val="0"/>
            <c:spPr>
              <a:solidFill>
                <a:srgbClr val="002060"/>
              </a:solidFill>
              <a:ln>
                <a:noFill/>
              </a:ln>
              <a:effectLst/>
            </c:spPr>
            <c:extLst>
              <c:ext xmlns:c16="http://schemas.microsoft.com/office/drawing/2014/chart" uri="{C3380CC4-5D6E-409C-BE32-E72D297353CC}">
                <c16:uniqueId val="{00000017-FFB5-420C-886F-F28911063DC2}"/>
              </c:ext>
            </c:extLst>
          </c:dPt>
          <c:dPt>
            <c:idx val="12"/>
            <c:invertIfNegative val="0"/>
            <c:bubble3D val="0"/>
            <c:spPr>
              <a:solidFill>
                <a:srgbClr val="002060"/>
              </a:solidFill>
              <a:ln>
                <a:noFill/>
              </a:ln>
              <a:effectLst/>
            </c:spPr>
            <c:extLst>
              <c:ext xmlns:c16="http://schemas.microsoft.com/office/drawing/2014/chart" uri="{C3380CC4-5D6E-409C-BE32-E72D297353CC}">
                <c16:uniqueId val="{00000019-FFB5-420C-886F-F28911063DC2}"/>
              </c:ext>
            </c:extLst>
          </c:dPt>
          <c:dPt>
            <c:idx val="13"/>
            <c:invertIfNegative val="0"/>
            <c:bubble3D val="0"/>
            <c:spPr>
              <a:solidFill>
                <a:srgbClr val="002060"/>
              </a:solidFill>
              <a:ln>
                <a:noFill/>
              </a:ln>
              <a:effectLst/>
            </c:spPr>
            <c:extLst>
              <c:ext xmlns:c16="http://schemas.microsoft.com/office/drawing/2014/chart" uri="{C3380CC4-5D6E-409C-BE32-E72D297353CC}">
                <c16:uniqueId val="{0000001B-FFB5-420C-886F-F28911063DC2}"/>
              </c:ext>
            </c:extLst>
          </c:dPt>
          <c:dPt>
            <c:idx val="14"/>
            <c:invertIfNegative val="0"/>
            <c:bubble3D val="0"/>
            <c:spPr>
              <a:solidFill>
                <a:srgbClr val="FFC000"/>
              </a:solidFill>
              <a:ln>
                <a:noFill/>
              </a:ln>
              <a:effectLst/>
            </c:spPr>
            <c:extLst>
              <c:ext xmlns:c16="http://schemas.microsoft.com/office/drawing/2014/chart" uri="{C3380CC4-5D6E-409C-BE32-E72D297353CC}">
                <c16:uniqueId val="{0000001D-FFB5-420C-886F-F28911063DC2}"/>
              </c:ext>
            </c:extLst>
          </c:dPt>
          <c:dPt>
            <c:idx val="15"/>
            <c:invertIfNegative val="0"/>
            <c:bubble3D val="0"/>
            <c:spPr>
              <a:solidFill>
                <a:srgbClr val="002060"/>
              </a:solidFill>
              <a:ln>
                <a:noFill/>
              </a:ln>
              <a:effectLst/>
            </c:spPr>
            <c:extLst>
              <c:ext xmlns:c16="http://schemas.microsoft.com/office/drawing/2014/chart" uri="{C3380CC4-5D6E-409C-BE32-E72D297353CC}">
                <c16:uniqueId val="{0000001F-FFB5-420C-886F-F28911063DC2}"/>
              </c:ext>
            </c:extLst>
          </c:dPt>
          <c:dPt>
            <c:idx val="16"/>
            <c:invertIfNegative val="0"/>
            <c:bubble3D val="0"/>
            <c:spPr>
              <a:solidFill>
                <a:srgbClr val="002060"/>
              </a:solidFill>
              <a:ln>
                <a:noFill/>
              </a:ln>
              <a:effectLst/>
            </c:spPr>
            <c:extLst>
              <c:ext xmlns:c16="http://schemas.microsoft.com/office/drawing/2014/chart" uri="{C3380CC4-5D6E-409C-BE32-E72D297353CC}">
                <c16:uniqueId val="{00000021-FFB5-420C-886F-F28911063DC2}"/>
              </c:ext>
            </c:extLst>
          </c:dPt>
          <c:dPt>
            <c:idx val="17"/>
            <c:invertIfNegative val="0"/>
            <c:bubble3D val="0"/>
            <c:spPr>
              <a:solidFill>
                <a:srgbClr val="002060"/>
              </a:solidFill>
              <a:ln>
                <a:noFill/>
              </a:ln>
              <a:effectLst/>
            </c:spPr>
            <c:extLst>
              <c:ext xmlns:c16="http://schemas.microsoft.com/office/drawing/2014/chart" uri="{C3380CC4-5D6E-409C-BE32-E72D297353CC}">
                <c16:uniqueId val="{00000023-FFB5-420C-886F-F28911063DC2}"/>
              </c:ext>
            </c:extLst>
          </c:dPt>
          <c:dPt>
            <c:idx val="18"/>
            <c:invertIfNegative val="0"/>
            <c:bubble3D val="0"/>
            <c:spPr>
              <a:solidFill>
                <a:srgbClr val="002060"/>
              </a:solidFill>
              <a:ln>
                <a:noFill/>
              </a:ln>
              <a:effectLst/>
            </c:spPr>
            <c:extLst>
              <c:ext xmlns:c16="http://schemas.microsoft.com/office/drawing/2014/chart" uri="{C3380CC4-5D6E-409C-BE32-E72D297353CC}">
                <c16:uniqueId val="{00000025-FFB5-420C-886F-F28911063DC2}"/>
              </c:ext>
            </c:extLst>
          </c:dPt>
          <c:dPt>
            <c:idx val="19"/>
            <c:invertIfNegative val="0"/>
            <c:bubble3D val="0"/>
            <c:spPr>
              <a:solidFill>
                <a:srgbClr val="002060"/>
              </a:solidFill>
              <a:ln>
                <a:noFill/>
              </a:ln>
              <a:effectLst/>
            </c:spPr>
            <c:extLst>
              <c:ext xmlns:c16="http://schemas.microsoft.com/office/drawing/2014/chart" uri="{C3380CC4-5D6E-409C-BE32-E72D297353CC}">
                <c16:uniqueId val="{00000027-FFB5-420C-886F-F28911063DC2}"/>
              </c:ext>
            </c:extLst>
          </c:dPt>
          <c:dPt>
            <c:idx val="20"/>
            <c:invertIfNegative val="0"/>
            <c:bubble3D val="0"/>
            <c:spPr>
              <a:solidFill>
                <a:srgbClr val="002060"/>
              </a:solidFill>
              <a:ln>
                <a:noFill/>
              </a:ln>
              <a:effectLst/>
            </c:spPr>
            <c:extLst>
              <c:ext xmlns:c16="http://schemas.microsoft.com/office/drawing/2014/chart" uri="{C3380CC4-5D6E-409C-BE32-E72D297353CC}">
                <c16:uniqueId val="{00000029-FFB5-420C-886F-F28911063DC2}"/>
              </c:ext>
            </c:extLst>
          </c:dPt>
          <c:dPt>
            <c:idx val="22"/>
            <c:invertIfNegative val="0"/>
            <c:bubble3D val="0"/>
            <c:spPr>
              <a:solidFill>
                <a:srgbClr val="002060"/>
              </a:solidFill>
              <a:ln>
                <a:noFill/>
              </a:ln>
              <a:effectLst/>
            </c:spPr>
            <c:extLst>
              <c:ext xmlns:c16="http://schemas.microsoft.com/office/drawing/2014/chart" uri="{C3380CC4-5D6E-409C-BE32-E72D297353CC}">
                <c16:uniqueId val="{0000002B-FFB5-420C-886F-F28911063DC2}"/>
              </c:ext>
            </c:extLst>
          </c:dPt>
          <c:dPt>
            <c:idx val="24"/>
            <c:invertIfNegative val="0"/>
            <c:bubble3D val="0"/>
            <c:spPr>
              <a:solidFill>
                <a:srgbClr val="002060"/>
              </a:solidFill>
              <a:ln>
                <a:noFill/>
              </a:ln>
              <a:effectLst/>
            </c:spPr>
            <c:extLst>
              <c:ext xmlns:c16="http://schemas.microsoft.com/office/drawing/2014/chart" uri="{C3380CC4-5D6E-409C-BE32-E72D297353CC}">
                <c16:uniqueId val="{0000002D-FFB5-420C-886F-F28911063DC2}"/>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FFB5-420C-886F-F28911063DC2}"/>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12"/>
            <c:invertIfNegative val="0"/>
            <c:bubble3D val="0"/>
            <c:spPr>
              <a:solidFill>
                <a:srgbClr val="DF1F1D"/>
              </a:solidFill>
              <a:ln w="3175">
                <a:solidFill>
                  <a:schemeClr val="tx2"/>
                </a:solidFill>
              </a:ln>
              <a:effectLst/>
            </c:spPr>
            <c:extLst>
              <c:ext xmlns:c16="http://schemas.microsoft.com/office/drawing/2014/chart" uri="{C3380CC4-5D6E-409C-BE32-E72D297353CC}">
                <c16:uniqueId val="{00000004-28EA-42AA-BDF8-FF481B8BCCA0}"/>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28EA-42AA-BDF8-FF481B8BCCA0}"/>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28EA-42AA-BDF8-FF481B8BCCA0}"/>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28EA-42AA-BDF8-FF481B8BCCA0}"/>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6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3745-43D1-B6D7-F2A5B98E19BE}"/>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3745-43D1-B6D7-F2A5B98E19BE}"/>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3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70.2</c:v>
                </c:pt>
                <c:pt idx="1">
                  <c:v>74.099999999999994</c:v>
                </c:pt>
                <c:pt idx="2">
                  <c:v>45.3</c:v>
                </c:pt>
                <c:pt idx="3">
                  <c:v>57</c:v>
                </c:pt>
              </c:numCache>
            </c:numRef>
          </c:val>
          <c:extLst>
            <c:ext xmlns:c16="http://schemas.microsoft.com/office/drawing/2014/chart" uri="{C3380CC4-5D6E-409C-BE32-E72D297353CC}">
              <c16:uniqueId val="{00000000-C4C7-4304-860A-7582C14167D3}"/>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69.400000000000006</c:v>
                </c:pt>
                <c:pt idx="1">
                  <c:v>73.599999999999994</c:v>
                </c:pt>
                <c:pt idx="2">
                  <c:v>48.2</c:v>
                </c:pt>
                <c:pt idx="3">
                  <c:v>50.8</c:v>
                </c:pt>
              </c:numCache>
            </c:numRef>
          </c:val>
          <c:extLst>
            <c:ext xmlns:c16="http://schemas.microsoft.com/office/drawing/2014/chart" uri="{C3380CC4-5D6E-409C-BE32-E72D297353CC}">
              <c16:uniqueId val="{00000001-C4C7-4304-860A-7582C14167D3}"/>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69.5</c:v>
                </c:pt>
                <c:pt idx="1">
                  <c:v>73.599999999999994</c:v>
                </c:pt>
                <c:pt idx="2">
                  <c:v>52.1</c:v>
                </c:pt>
                <c:pt idx="3">
                  <c:v>53.8</c:v>
                </c:pt>
              </c:numCache>
            </c:numRef>
          </c:val>
          <c:extLst>
            <c:ext xmlns:c16="http://schemas.microsoft.com/office/drawing/2014/chart" uri="{C3380CC4-5D6E-409C-BE32-E72D297353CC}">
              <c16:uniqueId val="{00000002-C4C7-4304-860A-7582C14167D3}"/>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69.5</c:v>
                </c:pt>
                <c:pt idx="1">
                  <c:v>76.5</c:v>
                </c:pt>
                <c:pt idx="2">
                  <c:v>59.2</c:v>
                </c:pt>
                <c:pt idx="3">
                  <c:v>52.3</c:v>
                </c:pt>
              </c:numCache>
            </c:numRef>
          </c:val>
          <c:extLst>
            <c:ext xmlns:c16="http://schemas.microsoft.com/office/drawing/2014/chart" uri="{C3380CC4-5D6E-409C-BE32-E72D297353CC}">
              <c16:uniqueId val="{00000003-C4C7-4304-860A-7582C14167D3}"/>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33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4"/>
        <c:spPr>
          <a:solidFill>
            <a:schemeClr val="accent3"/>
          </a:solidFill>
          <a:ln>
            <a:noFill/>
          </a:ln>
          <a:effectLst/>
        </c:spPr>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spPr>
          <a:solidFill>
            <a:schemeClr val="accent3"/>
          </a:solidFill>
          <a:ln>
            <a:noFill/>
          </a:ln>
          <a:effectLst/>
        </c:spPr>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2609-4B4A-9254-934EE4EBE17F}"/>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2609-4B4A-9254-934EE4EBE17F}"/>
            </c:ext>
          </c:extLst>
        </c:ser>
        <c:ser>
          <c:idx val="2"/>
          <c:order val="2"/>
          <c:tx>
            <c:strRef>
              <c:f>Pivot!$D$3:$D$4</c:f>
              <c:strCache>
                <c:ptCount val="1"/>
                <c:pt idx="0">
                  <c:v>Tvedestrand</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2609-4B4A-9254-934EE4EBE17F}"/>
              </c:ext>
            </c:extLst>
          </c:dPt>
          <c:dPt>
            <c:idx val="1"/>
            <c:invertIfNegative val="0"/>
            <c:bubble3D val="0"/>
            <c:extLst>
              <c:ext xmlns:c16="http://schemas.microsoft.com/office/drawing/2014/chart" uri="{C3380CC4-5D6E-409C-BE32-E72D297353CC}">
                <c16:uniqueId val="{00000003-2609-4B4A-9254-934EE4EBE17F}"/>
              </c:ext>
            </c:extLst>
          </c:dPt>
          <c:dPt>
            <c:idx val="2"/>
            <c:invertIfNegative val="0"/>
            <c:bubble3D val="0"/>
            <c:extLst>
              <c:ext xmlns:c16="http://schemas.microsoft.com/office/drawing/2014/chart" uri="{C3380CC4-5D6E-409C-BE32-E72D297353CC}">
                <c16:uniqueId val="{00000004-2609-4B4A-9254-934EE4EBE17F}"/>
              </c:ext>
            </c:extLst>
          </c:dPt>
          <c:dPt>
            <c:idx val="3"/>
            <c:invertIfNegative val="0"/>
            <c:bubble3D val="0"/>
            <c:extLst>
              <c:ext xmlns:c16="http://schemas.microsoft.com/office/drawing/2014/chart" uri="{C3380CC4-5D6E-409C-BE32-E72D297353CC}">
                <c16:uniqueId val="{00000005-2609-4B4A-9254-934EE4EBE17F}"/>
              </c:ext>
            </c:extLst>
          </c:dPt>
          <c:dPt>
            <c:idx val="4"/>
            <c:invertIfNegative val="0"/>
            <c:bubble3D val="0"/>
            <c:extLst>
              <c:ext xmlns:c16="http://schemas.microsoft.com/office/drawing/2014/chart" uri="{C3380CC4-5D6E-409C-BE32-E72D297353CC}">
                <c16:uniqueId val="{00000006-2609-4B4A-9254-934EE4EBE17F}"/>
              </c:ext>
            </c:extLst>
          </c:dPt>
          <c:dPt>
            <c:idx val="5"/>
            <c:invertIfNegative val="0"/>
            <c:bubble3D val="0"/>
            <c:extLst>
              <c:ext xmlns:c16="http://schemas.microsoft.com/office/drawing/2014/chart" uri="{C3380CC4-5D6E-409C-BE32-E72D297353CC}">
                <c16:uniqueId val="{00000007-2609-4B4A-9254-934EE4EBE17F}"/>
              </c:ext>
            </c:extLst>
          </c:dPt>
          <c:dPt>
            <c:idx val="6"/>
            <c:invertIfNegative val="0"/>
            <c:bubble3D val="0"/>
            <c:extLst>
              <c:ext xmlns:c16="http://schemas.microsoft.com/office/drawing/2014/chart" uri="{C3380CC4-5D6E-409C-BE32-E72D297353CC}">
                <c16:uniqueId val="{00000008-2609-4B4A-9254-934EE4EBE17F}"/>
              </c:ext>
            </c:extLst>
          </c:dPt>
          <c:dPt>
            <c:idx val="7"/>
            <c:invertIfNegative val="0"/>
            <c:bubble3D val="0"/>
            <c:extLst>
              <c:ext xmlns:c16="http://schemas.microsoft.com/office/drawing/2014/chart" uri="{C3380CC4-5D6E-409C-BE32-E72D297353CC}">
                <c16:uniqueId val="{00000009-2609-4B4A-9254-934EE4EBE17F}"/>
              </c:ext>
            </c:extLst>
          </c:dPt>
          <c:dPt>
            <c:idx val="8"/>
            <c:invertIfNegative val="0"/>
            <c:bubble3D val="0"/>
            <c:extLst>
              <c:ext xmlns:c16="http://schemas.microsoft.com/office/drawing/2014/chart" uri="{C3380CC4-5D6E-409C-BE32-E72D297353CC}">
                <c16:uniqueId val="{0000000A-2609-4B4A-9254-934EE4EBE17F}"/>
              </c:ext>
            </c:extLst>
          </c:dPt>
          <c:dPt>
            <c:idx val="9"/>
            <c:invertIfNegative val="0"/>
            <c:bubble3D val="0"/>
            <c:extLst>
              <c:ext xmlns:c16="http://schemas.microsoft.com/office/drawing/2014/chart" uri="{C3380CC4-5D6E-409C-BE32-E72D297353CC}">
                <c16:uniqueId val="{0000000B-2609-4B4A-9254-934EE4EBE17F}"/>
              </c:ext>
            </c:extLst>
          </c:dPt>
          <c:dPt>
            <c:idx val="10"/>
            <c:invertIfNegative val="0"/>
            <c:bubble3D val="0"/>
            <c:extLst>
              <c:ext xmlns:c16="http://schemas.microsoft.com/office/drawing/2014/chart" uri="{C3380CC4-5D6E-409C-BE32-E72D297353CC}">
                <c16:uniqueId val="{0000000C-2609-4B4A-9254-934EE4EBE17F}"/>
              </c:ext>
            </c:extLst>
          </c:dPt>
          <c:dLbls>
            <c:dLbl>
              <c:idx val="8"/>
              <c:layout>
                <c:manualLayout>
                  <c:x val="1.0946907498631636E-2"/>
                  <c:y val="-3.00842287339445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609-4B4A-9254-934EE4EBE17F}"/>
                </c:ext>
              </c:extLst>
            </c:dLbl>
            <c:dLbl>
              <c:idx val="9"/>
              <c:layout>
                <c:manualLayout>
                  <c:x val="1.25107514270074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609-4B4A-9254-934EE4EBE17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0.11</c:v>
                </c:pt>
                <c:pt idx="1">
                  <c:v>0.114</c:v>
                </c:pt>
                <c:pt idx="2">
                  <c:v>0.12</c:v>
                </c:pt>
                <c:pt idx="3">
                  <c:v>0.12300000000000001</c:v>
                </c:pt>
                <c:pt idx="4">
                  <c:v>0.11900000000000001</c:v>
                </c:pt>
                <c:pt idx="5">
                  <c:v>0.12</c:v>
                </c:pt>
                <c:pt idx="6">
                  <c:v>0.11800000000000001</c:v>
                </c:pt>
                <c:pt idx="7">
                  <c:v>0.115</c:v>
                </c:pt>
                <c:pt idx="8">
                  <c:v>0.111</c:v>
                </c:pt>
                <c:pt idx="9">
                  <c:v>0.10800000000000001</c:v>
                </c:pt>
                <c:pt idx="10">
                  <c:v>0.109</c:v>
                </c:pt>
                <c:pt idx="11">
                  <c:v>0.11600000000000001</c:v>
                </c:pt>
                <c:pt idx="12">
                  <c:v>0.115</c:v>
                </c:pt>
              </c:numCache>
            </c:numRef>
          </c:val>
          <c:extLst>
            <c:ext xmlns:c16="http://schemas.microsoft.com/office/drawing/2014/chart" uri="{C3380CC4-5D6E-409C-BE32-E72D297353CC}">
              <c16:uniqueId val="{0000000D-2609-4B4A-9254-934EE4EBE17F}"/>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6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79</c:v>
                </c:pt>
                <c:pt idx="1">
                  <c:v>67</c:v>
                </c:pt>
                <c:pt idx="2">
                  <c:v>60</c:v>
                </c:pt>
                <c:pt idx="3">
                  <c:v>71</c:v>
                </c:pt>
                <c:pt idx="4">
                  <c:v>67</c:v>
                </c:pt>
                <c:pt idx="5">
                  <c:v>63</c:v>
                </c:pt>
                <c:pt idx="6">
                  <c:v>63</c:v>
                </c:pt>
                <c:pt idx="7">
                  <c:v>58</c:v>
                </c:pt>
                <c:pt idx="8">
                  <c:v>72</c:v>
                </c:pt>
                <c:pt idx="9">
                  <c:v>61</c:v>
                </c:pt>
                <c:pt idx="10">
                  <c:v>71</c:v>
                </c:pt>
                <c:pt idx="11">
                  <c:v>74</c:v>
                </c:pt>
                <c:pt idx="12">
                  <c:v>66</c:v>
                </c:pt>
                <c:pt idx="13">
                  <c:v>73</c:v>
                </c:pt>
                <c:pt idx="14">
                  <c:v>78</c:v>
                </c:pt>
                <c:pt idx="15">
                  <c:v>69</c:v>
                </c:pt>
                <c:pt idx="16">
                  <c:v>63</c:v>
                </c:pt>
                <c:pt idx="17">
                  <c:v>49</c:v>
                </c:pt>
                <c:pt idx="18">
                  <c:v>60</c:v>
                </c:pt>
                <c:pt idx="19">
                  <c:v>60</c:v>
                </c:pt>
                <c:pt idx="20">
                  <c:v>57</c:v>
                </c:pt>
                <c:pt idx="21">
                  <c:v>59</c:v>
                </c:pt>
                <c:pt idx="22">
                  <c:v>64</c:v>
                </c:pt>
                <c:pt idx="23">
                  <c:v>55</c:v>
                </c:pt>
              </c:numCache>
            </c:numRef>
          </c:val>
          <c:smooth val="0"/>
          <c:extLst>
            <c:ext xmlns:c16="http://schemas.microsoft.com/office/drawing/2014/chart" uri="{C3380CC4-5D6E-409C-BE32-E72D297353CC}">
              <c16:uniqueId val="{00000000-856C-44BD-8EB7-184FEA1A8367}"/>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2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2.4</c:v>
                </c:pt>
                <c:pt idx="1">
                  <c:v>1.1000000000000001</c:v>
                </c:pt>
                <c:pt idx="2">
                  <c:v>0.9</c:v>
                </c:pt>
                <c:pt idx="3">
                  <c:v>0.2</c:v>
                </c:pt>
                <c:pt idx="4">
                  <c:v>1.2</c:v>
                </c:pt>
                <c:pt idx="5">
                  <c:v>0.6</c:v>
                </c:pt>
                <c:pt idx="6">
                  <c:v>0.6</c:v>
                </c:pt>
                <c:pt idx="7">
                  <c:v>1.2</c:v>
                </c:pt>
                <c:pt idx="8">
                  <c:v>0.7</c:v>
                </c:pt>
                <c:pt idx="9">
                  <c:v>0.9</c:v>
                </c:pt>
                <c:pt idx="10">
                  <c:v>0.9</c:v>
                </c:pt>
                <c:pt idx="11">
                  <c:v>1</c:v>
                </c:pt>
                <c:pt idx="12">
                  <c:v>0.6</c:v>
                </c:pt>
                <c:pt idx="13">
                  <c:v>1</c:v>
                </c:pt>
                <c:pt idx="14">
                  <c:v>0.7</c:v>
                </c:pt>
                <c:pt idx="15">
                  <c:v>0.5</c:v>
                </c:pt>
                <c:pt idx="16">
                  <c:v>1.1000000000000001</c:v>
                </c:pt>
                <c:pt idx="17">
                  <c:v>0.9</c:v>
                </c:pt>
                <c:pt idx="18">
                  <c:v>0.5</c:v>
                </c:pt>
                <c:pt idx="19">
                  <c:v>0.3</c:v>
                </c:pt>
                <c:pt idx="20">
                  <c:v>0.5</c:v>
                </c:pt>
                <c:pt idx="21">
                  <c:v>0.7</c:v>
                </c:pt>
                <c:pt idx="22">
                  <c:v>0.5</c:v>
                </c:pt>
                <c:pt idx="23">
                  <c:v>1.3</c:v>
                </c:pt>
              </c:numCache>
            </c:numRef>
          </c:val>
          <c:extLst>
            <c:ext xmlns:c16="http://schemas.microsoft.com/office/drawing/2014/chart" uri="{C3380CC4-5D6E-409C-BE32-E72D297353CC}">
              <c16:uniqueId val="{00000000-8EEB-4456-AF9F-145D929B7FAB}"/>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2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59.5</c:v>
                </c:pt>
                <c:pt idx="1">
                  <c:v>70.8</c:v>
                </c:pt>
                <c:pt idx="2">
                  <c:v>70.2</c:v>
                </c:pt>
                <c:pt idx="3">
                  <c:v>89.3</c:v>
                </c:pt>
                <c:pt idx="4">
                  <c:v>76.400000000000006</c:v>
                </c:pt>
                <c:pt idx="5">
                  <c:v>80.400000000000006</c:v>
                </c:pt>
                <c:pt idx="6">
                  <c:v>80.900000000000006</c:v>
                </c:pt>
                <c:pt idx="7">
                  <c:v>74.2</c:v>
                </c:pt>
                <c:pt idx="8">
                  <c:v>85.4</c:v>
                </c:pt>
                <c:pt idx="9">
                  <c:v>73.400000000000006</c:v>
                </c:pt>
                <c:pt idx="10">
                  <c:v>78.099999999999994</c:v>
                </c:pt>
                <c:pt idx="11">
                  <c:v>69.8</c:v>
                </c:pt>
                <c:pt idx="12">
                  <c:v>82</c:v>
                </c:pt>
                <c:pt idx="13">
                  <c:v>81</c:v>
                </c:pt>
                <c:pt idx="14">
                  <c:v>83</c:v>
                </c:pt>
                <c:pt idx="15">
                  <c:v>84</c:v>
                </c:pt>
                <c:pt idx="16">
                  <c:v>78</c:v>
                </c:pt>
                <c:pt idx="17">
                  <c:v>79.2</c:v>
                </c:pt>
                <c:pt idx="18">
                  <c:v>84.2</c:v>
                </c:pt>
                <c:pt idx="19">
                  <c:v>89</c:v>
                </c:pt>
                <c:pt idx="20">
                  <c:v>83</c:v>
                </c:pt>
                <c:pt idx="21">
                  <c:v>83</c:v>
                </c:pt>
                <c:pt idx="22">
                  <c:v>86</c:v>
                </c:pt>
                <c:pt idx="23">
                  <c:v>72</c:v>
                </c:pt>
              </c:numCache>
            </c:numRef>
          </c:val>
          <c:extLst>
            <c:ext xmlns:c16="http://schemas.microsoft.com/office/drawing/2014/chart" uri="{C3380CC4-5D6E-409C-BE32-E72D297353CC}">
              <c16:uniqueId val="{00000000-C7AA-438B-91DD-11F8309BC1F6}"/>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49</cx:pt>
          <cx:pt idx="1">18</cx:pt>
          <cx:pt idx="2">235</cx:pt>
          <cx:pt idx="3">13</cx:pt>
          <cx:pt idx="4">235</cx:pt>
          <cx:pt idx="5">325</cx:pt>
          <cx:pt idx="6">113</cx:pt>
          <cx:pt idx="7">60</cx:pt>
          <cx:pt idx="8">12</cx:pt>
          <cx:pt idx="9">6</cx:pt>
          <cx:pt idx="10">127</cx:pt>
          <cx:pt idx="11">67</cx:pt>
          <cx:pt idx="12">87</cx:pt>
          <cx:pt idx="13">341</cx:pt>
          <cx:pt idx="14">624</cx:pt>
          <cx:pt idx="15">87</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Tvedestrand samlet for hele befolkningen: 44,6 år (SSB – 2026)</a:t>
            </a:r>
            <a:r>
              <a:rPr lang="en-US"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906128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dirty="0"/>
              <a:t>Figuren til venstre viser den faktiske befolkningsutviklinga fram til 2026, og deretter </a:t>
            </a:r>
            <a:r>
              <a:rPr lang="nn-NO" dirty="0" err="1"/>
              <a:t>SSB’s</a:t>
            </a:r>
            <a:r>
              <a:rPr lang="nn-NO" dirty="0"/>
              <a:t> middelalternativ fram til 2030. Denne framskrivinga viser ei nokså lineær utvikling og er basert på </a:t>
            </a:r>
            <a:r>
              <a:rPr lang="nn-NO" dirty="0" err="1"/>
              <a:t>seinere</a:t>
            </a:r>
            <a:r>
              <a:rPr lang="nn-NO" dirty="0"/>
              <a:t> års utvikling, og at </a:t>
            </a:r>
            <a:r>
              <a:rPr lang="nn-NO" dirty="0" err="1"/>
              <a:t>årlige</a:t>
            </a:r>
            <a:r>
              <a:rPr lang="nn-NO" dirty="0"/>
              <a:t> </a:t>
            </a:r>
            <a:r>
              <a:rPr lang="nn-NO" dirty="0" err="1"/>
              <a:t>svingninger</a:t>
            </a:r>
            <a:r>
              <a:rPr lang="nn-NO" dirty="0"/>
              <a:t> </a:t>
            </a:r>
            <a:r>
              <a:rPr lang="nn-NO" dirty="0" err="1"/>
              <a:t>selvsagt</a:t>
            </a:r>
            <a:r>
              <a:rPr lang="nn-NO" dirty="0"/>
              <a:t> </a:t>
            </a:r>
            <a:r>
              <a:rPr lang="nn-NO" dirty="0" err="1"/>
              <a:t>ikke</a:t>
            </a:r>
            <a:r>
              <a:rPr lang="nn-NO" dirty="0"/>
              <a:t> fanges opp. Jo lengre fram i tid en ser, jo mindre treffsikker er framskrivinga. Disse tar heller ikkje </a:t>
            </a:r>
            <a:r>
              <a:rPr lang="nn-NO" dirty="0" err="1"/>
              <a:t>hensyn</a:t>
            </a:r>
            <a:r>
              <a:rPr lang="nn-NO" dirty="0"/>
              <a:t> til </a:t>
            </a:r>
            <a:r>
              <a:rPr lang="nn-NO" dirty="0" err="1"/>
              <a:t>hendelser</a:t>
            </a:r>
            <a:r>
              <a:rPr lang="nn-NO" dirty="0"/>
              <a:t> det er grunn til å tro kan ha betyding, som for eksempel større </a:t>
            </a:r>
            <a:r>
              <a:rPr lang="nn-NO" dirty="0" err="1"/>
              <a:t>infrastrukturprosjekter</a:t>
            </a:r>
            <a:r>
              <a:rPr lang="nn-NO" dirty="0"/>
              <a:t> eller bedrifts </a:t>
            </a:r>
            <a:r>
              <a:rPr lang="nn-NO" dirty="0" err="1"/>
              <a:t>etableringer</a:t>
            </a:r>
            <a:r>
              <a:rPr lang="nn-NO" dirty="0"/>
              <a:t>. </a:t>
            </a:r>
            <a:endParaRPr lang="en-US" dirty="0"/>
          </a:p>
          <a:p>
            <a:r>
              <a:rPr lang="nn-NO" dirty="0"/>
              <a:t>Figuren til høgre er det knyta lite uvisse til auken i den aldrande befolkninga. Dette er menneskjer vi allereie har hos oss i dag.</a:t>
            </a:r>
            <a:endParaRPr lang="en-US" dirty="0"/>
          </a:p>
          <a:p>
            <a:endParaRPr lang="nb-NO" dirty="0"/>
          </a:p>
          <a:p>
            <a:endParaRPr lang="nb-NO" dirty="0">
              <a:cs typeface="Calibri"/>
            </a:endParaRPr>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Kartet til høyre</a:t>
            </a:r>
            <a:r>
              <a:rPr lang="nb-NO" baseline="0" dirty="0"/>
              <a:t> er laget på grunnlag av </a:t>
            </a:r>
            <a:r>
              <a:rPr lang="nb-NO" baseline="0" dirty="0" err="1"/>
              <a:t>SSB’s</a:t>
            </a:r>
            <a:r>
              <a:rPr lang="nb-NO" baseline="0" dirty="0"/>
              <a:t> rutenettstatistikk.</a:t>
            </a:r>
          </a:p>
          <a:p>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Sentralisering</a:t>
            </a:r>
            <a:r>
              <a:rPr lang="nb-NO" baseline="0" dirty="0"/>
              <a:t> er en global megatrend.</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3965798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1176222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1434356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1914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Kilde for virksomhetsinfo:</a:t>
            </a:r>
            <a:r>
              <a:rPr lang="nb-NO" baseline="0" dirty="0"/>
              <a:t> Brønnøysundregisteret.</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649118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Standpunktkarakterer og eksamensresultater inngår i elevenes sluttvurdering og skal gi informasjon om elevenes kompetanse ved avslutningen av </a:t>
            </a:r>
            <a:r>
              <a:rPr lang="nb-NO" sz="1200" b="0" i="0" kern="1200">
                <a:solidFill>
                  <a:schemeClr val="tx1"/>
                </a:solidFill>
                <a:effectLst/>
                <a:latin typeface="+mn-lt"/>
                <a:ea typeface="+mn-ea"/>
                <a:cs typeface="+mn-cs"/>
              </a:rPr>
              <a:t>grunnopplæringen.</a:t>
            </a:r>
            <a:endParaRPr lang="nb-NO" sz="1200" b="0" i="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696342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a:t>2019 – Agder - Alle sektorer 2 949 – kommunal sektor 734</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3349934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Det er kun Bykle</a:t>
            </a:r>
            <a:r>
              <a:rPr lang="nb-NO" sz="1200" dirty="0">
                <a:solidFill>
                  <a:schemeClr val="bg2">
                    <a:lumMod val="10000"/>
                  </a:schemeClr>
                </a:solidFill>
              </a:rPr>
              <a:t> av kommunene på Agder som har lavere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a:t>Kilde: SSB tabell 11607.</a:t>
            </a:r>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dirty="0">
                <a:solidFill>
                  <a:schemeClr val="tx1"/>
                </a:solidFill>
                <a:effectLst/>
                <a:latin typeface="+mn-lt"/>
                <a:ea typeface="+mn-ea"/>
                <a:cs typeface="+mn-cs"/>
              </a:rPr>
              <a:t>FHI</a:t>
            </a:r>
            <a:r>
              <a:rPr lang="nb-NO" sz="1200" b="0" i="0" kern="1200" dirty="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dirty="0"/>
          </a:p>
          <a:p>
            <a:endParaRPr lang="nb-NO" dirty="0"/>
          </a:p>
          <a:p>
            <a:r>
              <a:rPr lang="nb-NO" dirty="0"/>
              <a:t>Kilde: Folkehelseinstituttet,</a:t>
            </a:r>
            <a:r>
              <a:rPr lang="nb-NO" baseline="0" dirty="0"/>
              <a:t> kommunehelsa.</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dirty="0"/>
              <a:t>Blant 5 åringer har det vært en markant nedgang i tenner med karies.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832944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per 2025.</a:t>
            </a:r>
          </a:p>
        </p:txBody>
      </p:sp>
      <p:sp>
        <p:nvSpPr>
          <p:cNvPr id="4" name="Plassholder for lysbildenummer 3"/>
          <p:cNvSpPr>
            <a:spLocks noGrp="1"/>
          </p:cNvSpPr>
          <p:nvPr>
            <p:ph type="sldNum" sz="quarter" idx="5"/>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3660598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Tvedestrand</a:t>
            </a:r>
          </a:p>
        </p:txBody>
      </p:sp>
      <p:sp>
        <p:nvSpPr>
          <p:cNvPr id="3" name="Undertittel 2"/>
          <p:cNvSpPr>
            <a:spLocks noGrp="1"/>
          </p:cNvSpPr>
          <p:nvPr>
            <p:ph type="subTitle" idx="1"/>
          </p:nvPr>
        </p:nvSpPr>
        <p:spPr>
          <a:xfrm>
            <a:off x="1193800" y="3594627"/>
            <a:ext cx="7221538" cy="1541688"/>
          </a:xfrm>
        </p:spPr>
        <p:txBody>
          <a:bodyPr/>
          <a:lstStyle/>
          <a:p>
            <a:endParaRPr lang="nb-NO" dirty="0"/>
          </a:p>
          <a:p>
            <a:r>
              <a:rPr lang="nb-NO" dirty="0"/>
              <a:t>Utvalgt statistikk fordelt på økonomisk, sosial, og klima- og miljømessig bærekraft</a:t>
            </a:r>
          </a:p>
          <a:p>
            <a:endParaRPr lang="nb-NO"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022" y="295900"/>
            <a:ext cx="535072" cy="668841"/>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dirty="0"/>
              <a:t>Kjappe fakta om Tvedestrand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2577775675"/>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Areal (km</a:t>
                      </a:r>
                      <a:r>
                        <a:rPr lang="nb-NO" sz="1200" baseline="30000" dirty="0"/>
                        <a:t>2</a:t>
                      </a:r>
                      <a:r>
                        <a:rPr lang="nb-NO" sz="1200" dirty="0"/>
                        <a:t>)</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Areal</a:t>
                      </a:r>
                    </a:p>
                  </a:txBody>
                  <a:tcPr/>
                </a:tc>
                <a:tc>
                  <a:txBody>
                    <a:bodyPr/>
                    <a:lstStyle/>
                    <a:p>
                      <a:pPr algn="ctr"/>
                      <a:r>
                        <a:rPr lang="nb-NO" sz="1200" dirty="0"/>
                        <a:t>224</a:t>
                      </a:r>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212</a:t>
                      </a:r>
                    </a:p>
                  </a:txBody>
                  <a:tcPr/>
                </a:tc>
                <a:extLst>
                  <a:ext uri="{0D108BD9-81ED-4DB2-BD59-A6C34878D82A}">
                    <a16:rowId xmlns:a16="http://schemas.microsoft.com/office/drawing/2014/main" val="291333389"/>
                  </a:ext>
                </a:extLst>
              </a:tr>
              <a:tr h="312707">
                <a:tc>
                  <a:txBody>
                    <a:bodyPr/>
                    <a:lstStyle/>
                    <a:p>
                      <a:r>
                        <a:rPr lang="nb-NO" sz="1200" dirty="0"/>
                        <a:t>Bebygd/samferdsel areal</a:t>
                      </a:r>
                    </a:p>
                  </a:txBody>
                  <a:tcPr/>
                </a:tc>
                <a:tc>
                  <a:txBody>
                    <a:bodyPr/>
                    <a:lstStyle/>
                    <a:p>
                      <a:pPr algn="ctr"/>
                      <a:r>
                        <a:rPr lang="nb-NO" sz="1200" dirty="0"/>
                        <a:t>12</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Ferskvann</a:t>
                      </a:r>
                    </a:p>
                  </a:txBody>
                  <a:tcPr/>
                </a:tc>
                <a:tc>
                  <a:txBody>
                    <a:bodyPr/>
                    <a:lstStyle/>
                    <a:p>
                      <a:pPr algn="ctr"/>
                      <a:r>
                        <a:rPr lang="nb-NO" sz="1200" dirty="0"/>
                        <a:t>12</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8 </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79</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1427518887"/>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Barneskoler</a:t>
                      </a:r>
                    </a:p>
                  </a:txBody>
                  <a:tcPr/>
                </a:tc>
                <a:tc>
                  <a:txBody>
                    <a:bodyPr/>
                    <a:lstStyle/>
                    <a:p>
                      <a:pPr algn="ctr"/>
                      <a:r>
                        <a:rPr lang="nb-NO" sz="1200" dirty="0">
                          <a:solidFill>
                            <a:schemeClr val="tx1"/>
                          </a:solidFill>
                        </a:rPr>
                        <a:t>2 (420</a:t>
                      </a:r>
                      <a:r>
                        <a:rPr lang="nb-NO" sz="1200" baseline="0" dirty="0">
                          <a:solidFill>
                            <a:schemeClr val="tx1"/>
                          </a:solidFill>
                        </a:rPr>
                        <a:t>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a:t>Ungdomsskoler</a:t>
                      </a:r>
                    </a:p>
                  </a:txBody>
                  <a:tcPr/>
                </a:tc>
                <a:tc>
                  <a:txBody>
                    <a:bodyPr/>
                    <a:lstStyle/>
                    <a:p>
                      <a:pPr algn="ctr"/>
                      <a:r>
                        <a:rPr lang="nb-NO" sz="1200" dirty="0">
                          <a:solidFill>
                            <a:schemeClr val="tx1"/>
                          </a:solidFill>
                        </a:rPr>
                        <a:t>1 (223 elever)</a:t>
                      </a:r>
                    </a:p>
                  </a:txBody>
                  <a:tcPr/>
                </a:tc>
                <a:extLst>
                  <a:ext uri="{0D108BD9-81ED-4DB2-BD59-A6C34878D82A}">
                    <a16:rowId xmlns:a16="http://schemas.microsoft.com/office/drawing/2014/main" val="291333389"/>
                  </a:ext>
                </a:extLst>
              </a:tr>
              <a:tr h="312707">
                <a:tc>
                  <a:txBody>
                    <a:bodyPr/>
                    <a:lstStyle/>
                    <a:p>
                      <a:r>
                        <a:rPr lang="nb-NO" sz="1200"/>
                        <a:t>Videregående skoler</a:t>
                      </a:r>
                    </a:p>
                  </a:txBody>
                  <a:tcPr/>
                </a:tc>
                <a:tc>
                  <a:txBody>
                    <a:bodyPr/>
                    <a:lstStyle/>
                    <a:p>
                      <a:pPr algn="ctr"/>
                      <a:r>
                        <a:rPr lang="nb-NO" sz="1200" dirty="0"/>
                        <a:t>Østre Agder </a:t>
                      </a:r>
                      <a:r>
                        <a:rPr lang="nb-NO" sz="1200" dirty="0" err="1"/>
                        <a:t>vgs</a:t>
                      </a:r>
                      <a:endParaRPr lang="nb-NO" sz="1200" dirty="0"/>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Tannklinikk</a:t>
                      </a:r>
                    </a:p>
                  </a:txBody>
                  <a:tcPr/>
                </a:tc>
                <a:tc>
                  <a:txBody>
                    <a:bodyPr/>
                    <a:lstStyle/>
                    <a:p>
                      <a:pPr algn="ctr"/>
                      <a:r>
                        <a:rPr lang="nb-NO" sz="1200" dirty="0">
                          <a:solidFill>
                            <a:schemeClr val="tx1"/>
                          </a:solidFill>
                        </a:rPr>
                        <a:t>Tvedestrand</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Fylkesvei (km)</a:t>
                      </a:r>
                    </a:p>
                  </a:txBody>
                  <a:tcPr/>
                </a:tc>
                <a:tc>
                  <a:txBody>
                    <a:bodyPr/>
                    <a:lstStyle/>
                    <a:p>
                      <a:pPr algn="ctr"/>
                      <a:r>
                        <a:rPr lang="nb-NO" sz="1200" dirty="0"/>
                        <a:t>115</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2510128257"/>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6 430</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48,6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49 %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dirty="0"/>
                        <a:t>menn 44,0 – kvinner 45,3</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dirty="0">
                          <a:solidFill>
                            <a:schemeClr val="tx1"/>
                          </a:solidFill>
                        </a:rPr>
                        <a:t>menn 80,3 - kvinner 82,5</a:t>
                      </a:r>
                    </a:p>
                  </a:txBody>
                  <a:tcPr/>
                </a:tc>
                <a:extLst>
                  <a:ext uri="{0D108BD9-81ED-4DB2-BD59-A6C34878D82A}">
                    <a16:rowId xmlns:a16="http://schemas.microsoft.com/office/drawing/2014/main" val="2448623123"/>
                  </a:ext>
                </a:extLst>
              </a:tr>
              <a:tr h="312707">
                <a:tc>
                  <a:txBody>
                    <a:bodyPr/>
                    <a:lstStyle/>
                    <a:p>
                      <a:pPr lvl="0">
                        <a:buNone/>
                      </a:pPr>
                      <a:r>
                        <a:rPr lang="nb-NO" sz="1200" b="0" u="none" strike="noStrike" noProof="0"/>
                        <a:t>Personer per husholdning</a:t>
                      </a:r>
                      <a:endParaRPr lang="nb-NO"/>
                    </a:p>
                  </a:txBody>
                  <a:tcPr/>
                </a:tc>
                <a:tc>
                  <a:txBody>
                    <a:bodyPr/>
                    <a:lstStyle/>
                    <a:p>
                      <a:pPr lvl="0" algn="ctr">
                        <a:buNone/>
                      </a:pPr>
                      <a:r>
                        <a:rPr lang="nb-NO" sz="1200" b="0" u="none" strike="noStrike" noProof="0" dirty="0">
                          <a:solidFill>
                            <a:schemeClr val="tx1"/>
                          </a:solidFill>
                        </a:rPr>
                        <a:t>2,1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667979406"/>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217905">
                  <a:extLst>
                    <a:ext uri="{9D8B030D-6E8A-4147-A177-3AD203B41FA5}">
                      <a16:colId xmlns:a16="http://schemas.microsoft.com/office/drawing/2014/main" val="1134397318"/>
                    </a:ext>
                  </a:extLst>
                </a:gridCol>
                <a:gridCol w="1768253">
                  <a:extLst>
                    <a:ext uri="{9D8B030D-6E8A-4147-A177-3AD203B41FA5}">
                      <a16:colId xmlns:a16="http://schemas.microsoft.com/office/drawing/2014/main" val="4088212826"/>
                    </a:ext>
                  </a:extLst>
                </a:gridCol>
              </a:tblGrid>
              <a:tr h="312707">
                <a:tc gridSpan="2">
                  <a:txBody>
                    <a:bodyPr/>
                    <a:lstStyle/>
                    <a:p>
                      <a:pPr algn="ctr"/>
                      <a:r>
                        <a:rPr lang="nb-NO" sz="120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Administrasjonssenter</a:t>
                      </a:r>
                    </a:p>
                  </a:txBody>
                  <a:tcPr/>
                </a:tc>
                <a:tc>
                  <a:txBody>
                    <a:bodyPr/>
                    <a:lstStyle/>
                    <a:p>
                      <a:pPr algn="ctr"/>
                      <a:r>
                        <a:rPr lang="nb-NO" sz="1200" dirty="0">
                          <a:solidFill>
                            <a:schemeClr val="tx1"/>
                          </a:solidFill>
                        </a:rPr>
                        <a:t>Tvedestrand</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Interkommunalt politisk</a:t>
                      </a:r>
                      <a:r>
                        <a:rPr lang="nb-NO" sz="1200" baseline="0"/>
                        <a:t> råd</a:t>
                      </a:r>
                      <a:endParaRPr lang="nb-NO" sz="1200" dirty="0"/>
                    </a:p>
                  </a:txBody>
                  <a:tcPr/>
                </a:tc>
                <a:tc>
                  <a:txBody>
                    <a:bodyPr/>
                    <a:lstStyle/>
                    <a:p>
                      <a:pPr algn="ctr"/>
                      <a:r>
                        <a:rPr lang="nb-NO" sz="1200" dirty="0"/>
                        <a:t>Østre Agder</a:t>
                      </a:r>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dirty="0"/>
                        <a:t>4</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dirty="0"/>
                        <a:t>60,6</a:t>
                      </a:r>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BA40 Arendal</a:t>
                      </a:r>
                    </a:p>
                  </a:txBody>
                  <a:tcPr/>
                </a:tc>
                <a:extLst>
                  <a:ext uri="{0D108BD9-81ED-4DB2-BD59-A6C34878D82A}">
                    <a16:rowId xmlns:a16="http://schemas.microsoft.com/office/drawing/2014/main" val="2448623123"/>
                  </a:ext>
                </a:extLst>
              </a:tr>
            </a:tbl>
          </a:graphicData>
        </a:graphic>
      </p:graphicFrame>
      <p:pic>
        <p:nvPicPr>
          <p:cNvPr id="6" name="Bilde 5"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6763" y="124709"/>
            <a:ext cx="2904366" cy="5803817"/>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17329" y="285489"/>
            <a:ext cx="10153651" cy="685606"/>
          </a:xfrm>
        </p:spPr>
        <p:txBody>
          <a:bodyPr/>
          <a:lstStyle/>
          <a:p>
            <a:r>
              <a:rPr lang="nb-NO" dirty="0"/>
              <a:t>Befolkning og demografi</a:t>
            </a:r>
          </a:p>
        </p:txBody>
      </p:sp>
      <p:sp>
        <p:nvSpPr>
          <p:cNvPr id="4" name="TekstSylinder 3"/>
          <p:cNvSpPr txBox="1"/>
          <p:nvPr/>
        </p:nvSpPr>
        <p:spPr>
          <a:xfrm>
            <a:off x="417329" y="4734407"/>
            <a:ext cx="4918345" cy="1077218"/>
          </a:xfrm>
          <a:prstGeom prst="rect">
            <a:avLst/>
          </a:prstGeom>
          <a:noFill/>
        </p:spPr>
        <p:txBody>
          <a:bodyPr wrap="square" rtlCol="0">
            <a:spAutoFit/>
          </a:bodyPr>
          <a:lstStyle/>
          <a:p>
            <a:pPr algn="l"/>
            <a:r>
              <a:rPr lang="nb-NO" sz="1600" dirty="0"/>
              <a:t>SSB spår befolkningsøkning i Tvedestrand som følge av positiv innenlands flytting og positiv netto innvandring. Dette oppveier for forventet negativt fødselsoverskudd.</a:t>
            </a:r>
          </a:p>
        </p:txBody>
      </p:sp>
      <p:sp>
        <p:nvSpPr>
          <p:cNvPr id="8" name="TekstSylinder 7"/>
          <p:cNvSpPr txBox="1"/>
          <p:nvPr/>
        </p:nvSpPr>
        <p:spPr>
          <a:xfrm>
            <a:off x="5826990" y="4734408"/>
            <a:ext cx="6259148"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2,6 til 2,1 i 2040. Aldringen er svakere enn snittet for Agder, men utgangsbefolkningen (2026) er eldre. </a:t>
            </a:r>
          </a:p>
        </p:txBody>
      </p:sp>
      <p:sp>
        <p:nvSpPr>
          <p:cNvPr id="5" name="TekstSylinder 4">
            <a:extLst>
              <a:ext uri="{FF2B5EF4-FFF2-40B4-BE49-F238E27FC236}">
                <a16:creationId xmlns:a16="http://schemas.microsoft.com/office/drawing/2014/main" id="{6C9B66F4-BE42-6EAE-8E7C-40E98127D001}"/>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graphicFrame>
        <p:nvGraphicFramePr>
          <p:cNvPr id="3" name="Diagram 2"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1103823835"/>
              </p:ext>
            </p:extLst>
          </p:nvPr>
        </p:nvGraphicFramePr>
        <p:xfrm>
          <a:off x="251251" y="1171575"/>
          <a:ext cx="5084423" cy="3362352"/>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2A4E6C64-0FB7-5C23-2E5E-A170E978567F}"/>
              </a:ext>
            </a:extLst>
          </p:cNvPr>
          <p:cNvPicPr>
            <a:picLocks noChangeAspect="1"/>
          </p:cNvPicPr>
          <p:nvPr/>
        </p:nvPicPr>
        <p:blipFill>
          <a:blip r:embed="rId5"/>
          <a:stretch>
            <a:fillRect/>
          </a:stretch>
        </p:blipFill>
        <p:spPr>
          <a:xfrm>
            <a:off x="5826990" y="1171575"/>
            <a:ext cx="6259149" cy="3362353"/>
          </a:xfrm>
          <a:prstGeom prst="rect">
            <a:avLst/>
          </a:prstGeom>
        </p:spPr>
      </p:pic>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r>
              <a:rPr lang="nb-NO" dirty="0"/>
              <a:t>Befolkningsutvikling</a:t>
            </a:r>
          </a:p>
        </p:txBody>
      </p:sp>
      <p:sp>
        <p:nvSpPr>
          <p:cNvPr id="5" name="TekstSylinder 4"/>
          <p:cNvSpPr txBox="1"/>
          <p:nvPr/>
        </p:nvSpPr>
        <p:spPr>
          <a:xfrm>
            <a:off x="496763" y="1197551"/>
            <a:ext cx="5599237" cy="4524315"/>
          </a:xfrm>
          <a:prstGeom prst="rect">
            <a:avLst/>
          </a:prstGeom>
          <a:noFill/>
        </p:spPr>
        <p:txBody>
          <a:bodyPr wrap="square" rtlCol="0">
            <a:spAutoFit/>
          </a:bodyPr>
          <a:lstStyle/>
          <a:p>
            <a:r>
              <a:rPr lang="nb-NO" dirty="0"/>
              <a:t>Fra 2020 til 2026 vokste folketallet i Tvedestrand med 377 personer (6,2 %). De sentrumsnære grunnkretsene vokste en god del: Tveite (+117), </a:t>
            </a:r>
            <a:r>
              <a:rPr lang="nb-NO" dirty="0" err="1"/>
              <a:t>Myklebustad</a:t>
            </a:r>
            <a:r>
              <a:rPr lang="nb-NO" dirty="0"/>
              <a:t> (+108) og Gladstad (+101), mens Tvedestrand sentrum kun økte med </a:t>
            </a:r>
            <a:r>
              <a:rPr lang="nb-NO"/>
              <a:t>tre personer.</a:t>
            </a:r>
            <a:endParaRPr lang="nb-NO" dirty="0"/>
          </a:p>
          <a:p>
            <a:endParaRPr lang="nb-NO" dirty="0"/>
          </a:p>
          <a:p>
            <a:r>
              <a:rPr lang="nb-NO" dirty="0"/>
              <a:t>Samtidig har det vært nedgang i mindre sentrale områder. Dette utviklingstrekket, der mange tettsteder og byer vokser mer eller mindre uavhengig av utviklingen i kommunen totalt sett er ikke spesielt for Tvedestrand. </a:t>
            </a:r>
          </a:p>
          <a:p>
            <a:endParaRPr lang="nb-NO" dirty="0"/>
          </a:p>
          <a:p>
            <a:r>
              <a:rPr lang="nb-NO" dirty="0"/>
              <a:t>Innvandring til byene, aldring, og søken etter nærhet til service/tjenester​ og arbeidsmarked​ er vanlige forklaringer på at trykket er størst i de sentrale områdene i en kommune.</a:t>
            </a:r>
          </a:p>
        </p:txBody>
      </p:sp>
      <p:sp>
        <p:nvSpPr>
          <p:cNvPr id="3" name="TekstSylinder 2">
            <a:extLst>
              <a:ext uri="{FF2B5EF4-FFF2-40B4-BE49-F238E27FC236}">
                <a16:creationId xmlns:a16="http://schemas.microsoft.com/office/drawing/2014/main" id="{EA27315D-BF06-2FF4-884F-4E1145CA365E}"/>
              </a:ext>
            </a:extLst>
          </p:cNvPr>
          <p:cNvSpPr txBox="1"/>
          <p:nvPr/>
        </p:nvSpPr>
        <p:spPr>
          <a:xfrm>
            <a:off x="4511040" y="6226629"/>
            <a:ext cx="7114903" cy="430887"/>
          </a:xfrm>
          <a:prstGeom prst="rect">
            <a:avLst/>
          </a:prstGeom>
          <a:noFill/>
        </p:spPr>
        <p:txBody>
          <a:bodyPr wrap="square" rtlCol="0">
            <a:spAutoFit/>
          </a:bodyPr>
          <a:lstStyle/>
          <a:p>
            <a:r>
              <a:rPr lang="nb-NO" sz="1100" dirty="0"/>
              <a:t>Kart over befolkningsutvikling i kommuner og grunnkretser: </a:t>
            </a:r>
            <a:r>
              <a:rPr lang="nb-NO" sz="1100" dirty="0">
                <a:hlinkClick r:id="rId3"/>
              </a:rPr>
              <a:t>https://agderfk.maps.arcgis.com/apps/instant/media/index.html?appid=df4d1214bd3941d19d7a0b68de9145b1</a:t>
            </a:r>
            <a:r>
              <a:rPr lang="nb-NO" sz="1100" dirty="0"/>
              <a:t> </a:t>
            </a:r>
          </a:p>
        </p:txBody>
      </p:sp>
      <p:pic>
        <p:nvPicPr>
          <p:cNvPr id="7" name="Bilde 6">
            <a:extLst>
              <a:ext uri="{FF2B5EF4-FFF2-40B4-BE49-F238E27FC236}">
                <a16:creationId xmlns:a16="http://schemas.microsoft.com/office/drawing/2014/main" id="{BB36B4CF-A683-AEE5-9C24-7E1DEDA88E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2981" y="200484"/>
            <a:ext cx="5747829" cy="5747829"/>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12646" y="295470"/>
            <a:ext cx="4883086" cy="685606"/>
          </a:xfrm>
        </p:spPr>
        <p:txBody>
          <a:bodyPr/>
          <a:lstStyle/>
          <a:p>
            <a:r>
              <a:rPr lang="nb-NO" dirty="0"/>
              <a:t>Boligbygging 	</a:t>
            </a:r>
          </a:p>
        </p:txBody>
      </p:sp>
      <p:sp>
        <p:nvSpPr>
          <p:cNvPr id="7" name="Plassholder for innhold 2"/>
          <p:cNvSpPr txBox="1">
            <a:spLocks/>
          </p:cNvSpPr>
          <p:nvPr/>
        </p:nvSpPr>
        <p:spPr>
          <a:xfrm>
            <a:off x="379380" y="1221114"/>
            <a:ext cx="5639584" cy="1004969"/>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 gjennomsnitt igangsatt 37 boliger i året, hvorav ca. 53 % var eneboliger.</a:t>
            </a:r>
          </a:p>
        </p:txBody>
      </p:sp>
      <p:sp>
        <p:nvSpPr>
          <p:cNvPr id="6" name="Tittel 1">
            <a:extLst>
              <a:ext uri="{FF2B5EF4-FFF2-40B4-BE49-F238E27FC236}">
                <a16:creationId xmlns:a16="http://schemas.microsoft.com/office/drawing/2014/main" id="{FE1827B6-0835-954E-3585-D5D56FA7186C}"/>
              </a:ext>
            </a:extLst>
          </p:cNvPr>
          <p:cNvSpPr txBox="1">
            <a:spLocks/>
          </p:cNvSpPr>
          <p:nvPr/>
        </p:nvSpPr>
        <p:spPr>
          <a:xfrm>
            <a:off x="6540695" y="295470"/>
            <a:ext cx="4883086"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dirty="0"/>
              <a:t>Boligmasse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3 704 boliger i kommunen (bebodde og ubebodde).</a:t>
            </a:r>
          </a:p>
        </p:txBody>
      </p:sp>
      <p:sp>
        <p:nvSpPr>
          <p:cNvPr id="5" name="TekstSylinder 4">
            <a:extLst>
              <a:ext uri="{FF2B5EF4-FFF2-40B4-BE49-F238E27FC236}">
                <a16:creationId xmlns:a16="http://schemas.microsoft.com/office/drawing/2014/main" id="{7937958D-62FE-9603-BA05-2A8AC7B51C8D}"/>
              </a:ext>
            </a:extLst>
          </p:cNvPr>
          <p:cNvSpPr txBox="1"/>
          <p:nvPr/>
        </p:nvSpPr>
        <p:spPr>
          <a:xfrm>
            <a:off x="9516726" y="6193198"/>
            <a:ext cx="2423432" cy="369332"/>
          </a:xfrm>
          <a:prstGeom prst="rect">
            <a:avLst/>
          </a:prstGeom>
          <a:noFill/>
        </p:spPr>
        <p:txBody>
          <a:bodyPr wrap="square" rtlCol="0">
            <a:spAutoFit/>
          </a:bodyPr>
          <a:lstStyle/>
          <a:p>
            <a:pPr algn="l"/>
            <a:r>
              <a:rPr lang="nb-NO" dirty="0">
                <a:hlinkClick r:id="rId3"/>
              </a:rPr>
              <a:t>Rapport boligstatistikk</a:t>
            </a:r>
            <a:endParaRPr lang="nb-NO" dirty="0"/>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069107112"/>
              </p:ext>
            </p:extLst>
          </p:nvPr>
        </p:nvGraphicFramePr>
        <p:xfrm>
          <a:off x="606678" y="2447546"/>
          <a:ext cx="51849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8192532"/>
              </p:ext>
            </p:extLst>
          </p:nvPr>
        </p:nvGraphicFramePr>
        <p:xfrm>
          <a:off x="6540695" y="2447546"/>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6371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112627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265174"/>
            <a:ext cx="10153651" cy="685606"/>
          </a:xfrm>
        </p:spPr>
        <p:txBody>
          <a:bodyPr/>
          <a:lstStyle/>
          <a:p>
            <a:r>
              <a:rPr lang="nb-NO" dirty="0"/>
              <a:t>Sysselsetting</a:t>
            </a:r>
          </a:p>
        </p:txBody>
      </p:sp>
      <p:sp>
        <p:nvSpPr>
          <p:cNvPr id="5" name="Plassholder for innhold 3"/>
          <p:cNvSpPr>
            <a:spLocks noGrp="1"/>
          </p:cNvSpPr>
          <p:nvPr>
            <p:ph sz="half" idx="1"/>
          </p:nvPr>
        </p:nvSpPr>
        <p:spPr>
          <a:xfrm>
            <a:off x="573578" y="1156832"/>
            <a:ext cx="5277911" cy="2867561"/>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endParaRPr lang="nb-NO" sz="800" i="1" dirty="0"/>
          </a:p>
          <a:p>
            <a:pPr marL="0" indent="0">
              <a:buNone/>
            </a:pPr>
            <a:r>
              <a:rPr lang="nb-NO" sz="2000" i="1" dirty="0"/>
              <a:t>Tvedestrand:</a:t>
            </a:r>
          </a:p>
          <a:p>
            <a:r>
              <a:rPr lang="nb-NO" sz="2000" dirty="0"/>
              <a:t>Lavere sysselsettingsandel enn fylket for øvrig. Sysselsettingsandelen er lavere en snittet i fylket for både menn og kvinner.</a:t>
            </a:r>
          </a:p>
          <a:p>
            <a:endParaRPr lang="nb-NO" sz="2000" dirty="0"/>
          </a:p>
        </p:txBody>
      </p:sp>
      <p:sp>
        <p:nvSpPr>
          <p:cNvPr id="8" name="TekstSylinder 7">
            <a:extLst>
              <a:ext uri="{FF2B5EF4-FFF2-40B4-BE49-F238E27FC236}">
                <a16:creationId xmlns:a16="http://schemas.microsoft.com/office/drawing/2014/main" id="{6AA3FE37-C265-96AA-8008-EE89CF86C0C3}"/>
              </a:ext>
            </a:extLst>
          </p:cNvPr>
          <p:cNvSpPr txBox="1"/>
          <p:nvPr/>
        </p:nvSpPr>
        <p:spPr>
          <a:xfrm>
            <a:off x="9594445" y="6223494"/>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7" name="Tabell 6">
            <a:extLst>
              <a:ext uri="{FF2B5EF4-FFF2-40B4-BE49-F238E27FC236}">
                <a16:creationId xmlns:a16="http://schemas.microsoft.com/office/drawing/2014/main" id="{291A9B46-BB75-85C9-4673-EF0213CDCE29}"/>
              </a:ext>
            </a:extLst>
          </p:cNvPr>
          <p:cNvGraphicFramePr>
            <a:graphicFrameLocks noGrp="1"/>
          </p:cNvGraphicFramePr>
          <p:nvPr>
            <p:extLst>
              <p:ext uri="{D42A27DB-BD31-4B8C-83A1-F6EECF244321}">
                <p14:modId xmlns:p14="http://schemas.microsoft.com/office/powerpoint/2010/main" val="3259136013"/>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Tvedestrand</a:t>
                      </a:r>
                    </a:p>
                  </a:txBody>
                  <a:tcPr anchor="ctr"/>
                </a:tc>
                <a:tc>
                  <a:txBody>
                    <a:bodyPr/>
                    <a:lstStyle/>
                    <a:p>
                      <a:pPr algn="ctr"/>
                      <a:r>
                        <a:rPr lang="nb-NO" sz="1400" b="0" dirty="0"/>
                        <a:t>71,6</a:t>
                      </a:r>
                    </a:p>
                  </a:txBody>
                  <a:tcPr anchor="ctr"/>
                </a:tc>
                <a:tc>
                  <a:txBody>
                    <a:bodyPr/>
                    <a:lstStyle/>
                    <a:p>
                      <a:pPr algn="ctr"/>
                      <a:r>
                        <a:rPr lang="nb-NO" sz="1400" b="0" dirty="0"/>
                        <a:t>74,3</a:t>
                      </a:r>
                    </a:p>
                  </a:txBody>
                  <a:tcPr anchor="ctr"/>
                </a:tc>
                <a:tc>
                  <a:txBody>
                    <a:bodyPr/>
                    <a:lstStyle/>
                    <a:p>
                      <a:pPr algn="ctr"/>
                      <a:r>
                        <a:rPr lang="nb-NO" sz="1400" b="0" dirty="0"/>
                        <a:t>68,8</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dirty="0"/>
                        <a:t>Norge</a:t>
                      </a:r>
                      <a:endParaRPr lang="nb-NO" sz="1400" b="1" dirty="0"/>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BBA4D1DF-49B1-1260-67BA-D96E2123E986}"/>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E439D06C-CF6A-85AA-EF6A-5C5FB24EC30C}"/>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0574" y="443797"/>
            <a:ext cx="5218706" cy="557044"/>
          </a:xfrm>
        </p:spPr>
        <p:txBody>
          <a:bodyPr/>
          <a:lstStyle/>
          <a:p>
            <a:pPr algn="ctr"/>
            <a:r>
              <a:rPr lang="nb-NO" dirty="0">
                <a:solidFill>
                  <a:schemeClr val="bg2">
                    <a:lumMod val="10000"/>
                  </a:schemeClr>
                </a:solidFill>
              </a:rPr>
              <a:t>Bo- og arbeidsmarkeder</a:t>
            </a:r>
          </a:p>
        </p:txBody>
      </p:sp>
      <p:sp>
        <p:nvSpPr>
          <p:cNvPr id="3" name="Plassholder for innhold 2"/>
          <p:cNvSpPr>
            <a:spLocks noGrp="1"/>
          </p:cNvSpPr>
          <p:nvPr>
            <p:ph idx="1"/>
          </p:nvPr>
        </p:nvSpPr>
        <p:spPr>
          <a:xfrm>
            <a:off x="527348" y="1189554"/>
            <a:ext cx="5818344" cy="1313014"/>
          </a:xfrm>
        </p:spPr>
        <p:txBody>
          <a:bodyPr>
            <a:noAutofit/>
          </a:bodyPr>
          <a:lstStyle/>
          <a:p>
            <a:r>
              <a:rPr lang="nb-NO" sz="2000" dirty="0"/>
              <a:t>Tvedestrand hører til Arendal bo- og arbeidsmarkedsregion, og 22 % av de sysselsatte i kommunen hadde arbeidssted i Arendal kommune. 49 % jobber i egen kommune.</a:t>
            </a:r>
          </a:p>
          <a:p>
            <a:endParaRPr lang="nb-NO" sz="2000" i="1" dirty="0"/>
          </a:p>
        </p:txBody>
      </p:sp>
      <p:sp>
        <p:nvSpPr>
          <p:cNvPr id="29" name="TekstSylinder 28"/>
          <p:cNvSpPr txBox="1"/>
          <p:nvPr/>
        </p:nvSpPr>
        <p:spPr>
          <a:xfrm>
            <a:off x="4784817" y="3118118"/>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pic>
        <p:nvPicPr>
          <p:cNvPr id="2050" name="Picture 2" descr="Kart som viser 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215267" y="1071612"/>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dirty="0"/>
              <a:t>Kilde: TØI 1713/2019</a:t>
            </a:r>
          </a:p>
        </p:txBody>
      </p:sp>
      <p:sp>
        <p:nvSpPr>
          <p:cNvPr id="6" name="TekstSylinder 5">
            <a:extLst>
              <a:ext uri="{FF2B5EF4-FFF2-40B4-BE49-F238E27FC236}">
                <a16:creationId xmlns:a16="http://schemas.microsoft.com/office/drawing/2014/main" id="{398266D8-7163-451C-8819-F9EB656D47E9}"/>
              </a:ext>
            </a:extLst>
          </p:cNvPr>
          <p:cNvSpPr txBox="1"/>
          <p:nvPr/>
        </p:nvSpPr>
        <p:spPr>
          <a:xfrm>
            <a:off x="8281141" y="6135280"/>
            <a:ext cx="2067793" cy="369332"/>
          </a:xfrm>
          <a:prstGeom prst="rect">
            <a:avLst/>
          </a:prstGeom>
          <a:noFill/>
        </p:spPr>
        <p:txBody>
          <a:bodyPr wrap="square" rtlCol="0">
            <a:spAutoFit/>
          </a:bodyPr>
          <a:lstStyle/>
          <a:p>
            <a:pPr algn="l"/>
            <a:r>
              <a:rPr lang="nb-NO" dirty="0">
                <a:hlinkClick r:id="rId4"/>
              </a:rPr>
              <a:t>Rapport pendling</a:t>
            </a:r>
            <a:endParaRPr lang="nb-NO" dirty="0"/>
          </a:p>
        </p:txBody>
      </p:sp>
      <p:graphicFrame>
        <p:nvGraphicFramePr>
          <p:cNvPr id="40" name="Tabell 39">
            <a:extLst>
              <a:ext uri="{FF2B5EF4-FFF2-40B4-BE49-F238E27FC236}">
                <a16:creationId xmlns:a16="http://schemas.microsoft.com/office/drawing/2014/main" id="{FFF4DAEE-40CF-7BA4-DFB9-9B0F2A152CB8}"/>
              </a:ext>
            </a:extLst>
          </p:cNvPr>
          <p:cNvGraphicFramePr>
            <a:graphicFrameLocks noGrp="1"/>
          </p:cNvGraphicFramePr>
          <p:nvPr>
            <p:extLst>
              <p:ext uri="{D42A27DB-BD31-4B8C-83A1-F6EECF244321}">
                <p14:modId xmlns:p14="http://schemas.microsoft.com/office/powerpoint/2010/main" val="4203159446"/>
              </p:ext>
            </p:extLst>
          </p:nvPr>
        </p:nvGraphicFramePr>
        <p:xfrm>
          <a:off x="750160" y="2583603"/>
          <a:ext cx="3670301" cy="1543050"/>
        </p:xfrm>
        <a:graphic>
          <a:graphicData uri="http://schemas.openxmlformats.org/drawingml/2006/table">
            <a:tbl>
              <a:tblPr/>
              <a:tblGrid>
                <a:gridCol w="1433860">
                  <a:extLst>
                    <a:ext uri="{9D8B030D-6E8A-4147-A177-3AD203B41FA5}">
                      <a16:colId xmlns:a16="http://schemas.microsoft.com/office/drawing/2014/main" val="4276261041"/>
                    </a:ext>
                  </a:extLst>
                </a:gridCol>
                <a:gridCol w="1322831">
                  <a:extLst>
                    <a:ext uri="{9D8B030D-6E8A-4147-A177-3AD203B41FA5}">
                      <a16:colId xmlns:a16="http://schemas.microsoft.com/office/drawing/2014/main" val="2484920119"/>
                    </a:ext>
                  </a:extLst>
                </a:gridCol>
                <a:gridCol w="913610">
                  <a:extLst>
                    <a:ext uri="{9D8B030D-6E8A-4147-A177-3AD203B41FA5}">
                      <a16:colId xmlns:a16="http://schemas.microsoft.com/office/drawing/2014/main" val="1538001856"/>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dirty="0">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1067472353"/>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1 456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74694168"/>
                  </a:ext>
                </a:extLst>
              </a:tr>
              <a:tr h="219075">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643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709473579"/>
                  </a:ext>
                </a:extLst>
              </a:tr>
              <a:tr h="219075">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185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569786991"/>
                  </a:ext>
                </a:extLst>
              </a:tr>
              <a:tr h="219075">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89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933786800"/>
                  </a:ext>
                </a:extLst>
              </a:tr>
              <a:tr h="219075">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Grimstad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56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948633939"/>
                  </a:ext>
                </a:extLst>
              </a:tr>
              <a:tr h="219075">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48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604169142"/>
                  </a:ext>
                </a:extLst>
              </a:tr>
            </a:tbl>
          </a:graphicData>
        </a:graphic>
      </p:graphicFrame>
      <p:graphicFrame>
        <p:nvGraphicFramePr>
          <p:cNvPr id="41" name="Tabell 40">
            <a:extLst>
              <a:ext uri="{FF2B5EF4-FFF2-40B4-BE49-F238E27FC236}">
                <a16:creationId xmlns:a16="http://schemas.microsoft.com/office/drawing/2014/main" id="{F1D4049E-9EB9-8CE8-325E-AD8DFBF045C4}"/>
              </a:ext>
            </a:extLst>
          </p:cNvPr>
          <p:cNvGraphicFramePr>
            <a:graphicFrameLocks noGrp="1"/>
          </p:cNvGraphicFramePr>
          <p:nvPr>
            <p:extLst>
              <p:ext uri="{D42A27DB-BD31-4B8C-83A1-F6EECF244321}">
                <p14:modId xmlns:p14="http://schemas.microsoft.com/office/powerpoint/2010/main" val="2483612437"/>
              </p:ext>
            </p:extLst>
          </p:nvPr>
        </p:nvGraphicFramePr>
        <p:xfrm>
          <a:off x="750160" y="4344690"/>
          <a:ext cx="3670301" cy="1600200"/>
        </p:xfrm>
        <a:graphic>
          <a:graphicData uri="http://schemas.openxmlformats.org/drawingml/2006/table">
            <a:tbl>
              <a:tblPr/>
              <a:tblGrid>
                <a:gridCol w="1433860">
                  <a:extLst>
                    <a:ext uri="{9D8B030D-6E8A-4147-A177-3AD203B41FA5}">
                      <a16:colId xmlns:a16="http://schemas.microsoft.com/office/drawing/2014/main" val="4070737952"/>
                    </a:ext>
                  </a:extLst>
                </a:gridCol>
                <a:gridCol w="1322831">
                  <a:extLst>
                    <a:ext uri="{9D8B030D-6E8A-4147-A177-3AD203B41FA5}">
                      <a16:colId xmlns:a16="http://schemas.microsoft.com/office/drawing/2014/main" val="1982856205"/>
                    </a:ext>
                  </a:extLst>
                </a:gridCol>
                <a:gridCol w="913610">
                  <a:extLst>
                    <a:ext uri="{9D8B030D-6E8A-4147-A177-3AD203B41FA5}">
                      <a16:colId xmlns:a16="http://schemas.microsoft.com/office/drawing/2014/main" val="28281434"/>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dirty="0">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1969775117"/>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1 456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793471292"/>
                  </a:ext>
                </a:extLst>
              </a:tr>
              <a:tr h="228600">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378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906880352"/>
                  </a:ext>
                </a:extLst>
              </a:tr>
              <a:tr h="228600">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215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117862638"/>
                  </a:ext>
                </a:extLst>
              </a:tr>
              <a:tr h="228600">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131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721234999"/>
                  </a:ext>
                </a:extLst>
              </a:tr>
              <a:tr h="228600">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74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693277268"/>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811834730"/>
                  </a:ext>
                </a:extLst>
              </a:tr>
            </a:tbl>
          </a:graphicData>
        </a:graphic>
      </p:graphicFrame>
    </p:spTree>
    <p:extLst>
      <p:ext uri="{BB962C8B-B14F-4D97-AF65-F5344CB8AC3E}">
        <p14:creationId xmlns:p14="http://schemas.microsoft.com/office/powerpoint/2010/main" val="315677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83098" y="346758"/>
            <a:ext cx="10153651" cy="685606"/>
          </a:xfrm>
        </p:spPr>
        <p:txBody>
          <a:bodyPr/>
          <a:lstStyle/>
          <a:p>
            <a:r>
              <a:rPr lang="nb-NO" dirty="0"/>
              <a:t>Sektorfordeling og ansattutvikling</a:t>
            </a:r>
          </a:p>
        </p:txBody>
      </p:sp>
      <p:sp>
        <p:nvSpPr>
          <p:cNvPr id="10" name="TekstSylinder 9"/>
          <p:cNvSpPr txBox="1"/>
          <p:nvPr/>
        </p:nvSpPr>
        <p:spPr>
          <a:xfrm>
            <a:off x="637116" y="4646594"/>
            <a:ext cx="5990196" cy="830997"/>
          </a:xfrm>
          <a:prstGeom prst="rect">
            <a:avLst/>
          </a:prstGeom>
          <a:noFill/>
        </p:spPr>
        <p:txBody>
          <a:bodyPr wrap="square" rtlCol="0">
            <a:spAutoFit/>
          </a:bodyPr>
          <a:lstStyle/>
          <a:p>
            <a:pPr algn="l"/>
            <a:r>
              <a:rPr lang="nb-NO" sz="1600" dirty="0"/>
              <a:t>Tvedestrand har en lavere andel ansatte i privat sektor enn snittet for Agder og Norge. Antall ansatte i privat sektor økte med ca. 50 personer fra 2024 til 2025.</a:t>
            </a:r>
          </a:p>
        </p:txBody>
      </p:sp>
      <p:graphicFrame>
        <p:nvGraphicFramePr>
          <p:cNvPr id="8" name="Tabell 7">
            <a:extLst>
              <a:ext uri="{FF2B5EF4-FFF2-40B4-BE49-F238E27FC236}">
                <a16:creationId xmlns:a16="http://schemas.microsoft.com/office/drawing/2014/main" id="{A2EA6BEA-40CE-FEB6-297B-67375B9B5C12}"/>
              </a:ext>
            </a:extLst>
          </p:cNvPr>
          <p:cNvGraphicFramePr>
            <a:graphicFrameLocks noGrp="1"/>
          </p:cNvGraphicFramePr>
          <p:nvPr>
            <p:extLst>
              <p:ext uri="{D42A27DB-BD31-4B8C-83A1-F6EECF244321}">
                <p14:modId xmlns:p14="http://schemas.microsoft.com/office/powerpoint/2010/main" val="1873216633"/>
              </p:ext>
            </p:extLst>
          </p:nvPr>
        </p:nvGraphicFramePr>
        <p:xfrm>
          <a:off x="7596982" y="4510817"/>
          <a:ext cx="4433093" cy="1375149"/>
        </p:xfrm>
        <a:graphic>
          <a:graphicData uri="http://schemas.openxmlformats.org/drawingml/2006/table">
            <a:tbl>
              <a:tblPr firstRow="1"/>
              <a:tblGrid>
                <a:gridCol w="1457806">
                  <a:extLst>
                    <a:ext uri="{9D8B030D-6E8A-4147-A177-3AD203B41FA5}">
                      <a16:colId xmlns:a16="http://schemas.microsoft.com/office/drawing/2014/main" val="3932466336"/>
                    </a:ext>
                  </a:extLst>
                </a:gridCol>
                <a:gridCol w="613812">
                  <a:extLst>
                    <a:ext uri="{9D8B030D-6E8A-4147-A177-3AD203B41FA5}">
                      <a16:colId xmlns:a16="http://schemas.microsoft.com/office/drawing/2014/main" val="3515907419"/>
                    </a:ext>
                  </a:extLst>
                </a:gridCol>
                <a:gridCol w="690539">
                  <a:extLst>
                    <a:ext uri="{9D8B030D-6E8A-4147-A177-3AD203B41FA5}">
                      <a16:colId xmlns:a16="http://schemas.microsoft.com/office/drawing/2014/main" val="1296418327"/>
                    </a:ext>
                  </a:extLst>
                </a:gridCol>
                <a:gridCol w="716116">
                  <a:extLst>
                    <a:ext uri="{9D8B030D-6E8A-4147-A177-3AD203B41FA5}">
                      <a16:colId xmlns:a16="http://schemas.microsoft.com/office/drawing/2014/main" val="3909120981"/>
                    </a:ext>
                  </a:extLst>
                </a:gridCol>
                <a:gridCol w="954820">
                  <a:extLst>
                    <a:ext uri="{9D8B030D-6E8A-4147-A177-3AD203B41FA5}">
                      <a16:colId xmlns:a16="http://schemas.microsoft.com/office/drawing/2014/main" val="1352810705"/>
                    </a:ext>
                  </a:extLst>
                </a:gridCol>
              </a:tblGrid>
              <a:tr h="176804">
                <a:tc gridSpan="3">
                  <a:txBody>
                    <a:bodyPr/>
                    <a:lstStyle/>
                    <a:p>
                      <a:pPr algn="ctr" fontAlgn="b"/>
                      <a:r>
                        <a:rPr lang="nb-NO" sz="1000" b="1" i="0" u="none" strike="noStrike" dirty="0">
                          <a:solidFill>
                            <a:srgbClr val="FFFFFF"/>
                          </a:solidFill>
                          <a:effectLst/>
                          <a:highlight>
                            <a:srgbClr val="39575B"/>
                          </a:highlight>
                          <a:latin typeface="Arial" panose="020B0604020202020204" pitchFamily="34" charset="0"/>
                        </a:rPr>
                        <a:t>Tvedestrand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dirty="0">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3946568226"/>
                  </a:ext>
                </a:extLst>
              </a:tr>
              <a:tr h="176804">
                <a:tc>
                  <a:txBody>
                    <a:bodyPr/>
                    <a:lstStyle/>
                    <a:p>
                      <a:pPr algn="l" fontAlgn="b"/>
                      <a:r>
                        <a:rPr lang="nb-NO" sz="1000" b="1" i="0" u="none" strike="noStrike" dirty="0">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dirty="0">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dirty="0">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7850964"/>
                  </a:ext>
                </a:extLst>
              </a:tr>
              <a:tr h="176804">
                <a:tc>
                  <a:txBody>
                    <a:bodyPr/>
                    <a:lstStyle/>
                    <a:p>
                      <a:pPr algn="l" fontAlgn="b"/>
                      <a:r>
                        <a:rPr lang="nb-NO" sz="1000" b="0" i="0" u="none" strike="noStrike" dirty="0">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84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3,5 %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63915250"/>
                  </a:ext>
                </a:extLst>
              </a:tr>
              <a:tr h="291726">
                <a:tc>
                  <a:txBody>
                    <a:bodyPr/>
                    <a:lstStyle/>
                    <a:p>
                      <a:pPr algn="l" fontAlgn="b"/>
                      <a:r>
                        <a:rPr lang="nb-NO" sz="1000" b="0" i="0" u="none" strike="noStrike" dirty="0">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138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5,7 %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1401487"/>
                  </a:ext>
                </a:extLst>
              </a:tr>
              <a:tr h="176804">
                <a:tc>
                  <a:txBody>
                    <a:bodyPr/>
                    <a:lstStyle/>
                    <a:p>
                      <a:pPr algn="l" fontAlgn="b"/>
                      <a:r>
                        <a:rPr lang="nb-NO" sz="1000" b="0" i="0" u="none" strike="noStrike" dirty="0">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75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95082826"/>
                  </a:ext>
                </a:extLst>
              </a:tr>
              <a:tr h="176804">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707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29,2 %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7141920"/>
                  </a:ext>
                </a:extLst>
              </a:tr>
              <a:tr h="176804">
                <a:tc>
                  <a:txBody>
                    <a:bodyPr/>
                    <a:lstStyle/>
                    <a:p>
                      <a:pPr algn="l" fontAlgn="b"/>
                      <a:r>
                        <a:rPr lang="nb-NO" sz="1000" b="0" i="0" u="none" strike="noStrike" dirty="0">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1 418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58,5 %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8188553"/>
                  </a:ext>
                </a:extLst>
              </a:tr>
            </a:tbl>
          </a:graphicData>
        </a:graphic>
      </p:graphicFrame>
      <p:graphicFrame>
        <p:nvGraphicFramePr>
          <p:cNvPr id="3" name="Diagram 2"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4279923894"/>
              </p:ext>
            </p:extLst>
          </p:nvPr>
        </p:nvGraphicFramePr>
        <p:xfrm>
          <a:off x="500926" y="1286904"/>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570936181"/>
              </p:ext>
            </p:extLst>
          </p:nvPr>
        </p:nvGraphicFramePr>
        <p:xfrm>
          <a:off x="6962775" y="1286904"/>
          <a:ext cx="5229225" cy="303217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08349" y="314130"/>
            <a:ext cx="10153651" cy="685606"/>
          </a:xfrm>
        </p:spPr>
        <p:txBody>
          <a:bodyPr/>
          <a:lstStyle/>
          <a:p>
            <a:r>
              <a:rPr lang="nb-NO" dirty="0"/>
              <a:t>Næringsstruktur – 4. kvartal 2025</a:t>
            </a:r>
          </a:p>
        </p:txBody>
      </p:sp>
      <p:sp>
        <p:nvSpPr>
          <p:cNvPr id="10" name="TekstSylinder 9"/>
          <p:cNvSpPr txBox="1"/>
          <p:nvPr/>
        </p:nvSpPr>
        <p:spPr>
          <a:xfrm>
            <a:off x="508349" y="4958157"/>
            <a:ext cx="11510823" cy="830997"/>
          </a:xfrm>
          <a:prstGeom prst="rect">
            <a:avLst/>
          </a:prstGeom>
          <a:noFill/>
        </p:spPr>
        <p:txBody>
          <a:bodyPr wrap="square" rtlCol="0">
            <a:spAutoFit/>
          </a:bodyPr>
          <a:lstStyle/>
          <a:p>
            <a:r>
              <a:rPr lang="nb-NO" sz="1600" dirty="0" err="1"/>
              <a:t>Teamtec</a:t>
            </a:r>
            <a:r>
              <a:rPr lang="nb-NO" sz="1600" dirty="0"/>
              <a:t> AS og </a:t>
            </a:r>
            <a:r>
              <a:rPr lang="nb-NO" sz="1600" dirty="0" err="1"/>
              <a:t>Ertec</a:t>
            </a:r>
            <a:r>
              <a:rPr lang="nb-NO" sz="1600" dirty="0"/>
              <a:t> AS er de største industribedriftene i Tvedestrand (hhv. Maskin- og metallvareindustri).</a:t>
            </a:r>
          </a:p>
          <a:p>
            <a:endParaRPr lang="nb-NO" sz="1600" dirty="0"/>
          </a:p>
          <a:p>
            <a:r>
              <a:rPr lang="nb-NO" sz="1600" dirty="0"/>
              <a:t>Olsen Erling AS (Rørleggerarbeid) er den største bygg- og anleggsbedriften.</a:t>
            </a:r>
          </a:p>
        </p:txBody>
      </p:sp>
      <p:sp>
        <p:nvSpPr>
          <p:cNvPr id="5" name="TekstSylinder 4">
            <a:extLst>
              <a:ext uri="{FF2B5EF4-FFF2-40B4-BE49-F238E27FC236}">
                <a16:creationId xmlns:a16="http://schemas.microsoft.com/office/drawing/2014/main" id="{3CA819FE-FFDB-92CB-C35A-6A4FCDDF7E63}"/>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mc:AlternateContent xmlns:mc="http://schemas.openxmlformats.org/markup-compatibility/2006" xmlns:cx1="http://schemas.microsoft.com/office/drawing/2015/9/8/chartex">
        <mc:Choice Requires="cx1">
          <p:graphicFrame>
            <p:nvGraphicFramePr>
              <p:cNvPr id="3" name="Diagram 2"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740913623"/>
                  </p:ext>
                </p:extLst>
              </p:nvPr>
            </p:nvGraphicFramePr>
            <p:xfrm>
              <a:off x="368616" y="1272226"/>
              <a:ext cx="5300664"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Diagram 2"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368616" y="1272226"/>
                <a:ext cx="5300664" cy="3557588"/>
              </a:xfrm>
              <a:prstGeom prst="rect">
                <a:avLst/>
              </a:prstGeom>
            </p:spPr>
          </p:pic>
        </mc:Fallback>
      </mc:AlternateContent>
      <p:graphicFrame>
        <p:nvGraphicFramePr>
          <p:cNvPr id="6" name="Diagram 5"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428794748"/>
              </p:ext>
            </p:extLst>
          </p:nvPr>
        </p:nvGraphicFramePr>
        <p:xfrm>
          <a:off x="5804775" y="1272226"/>
          <a:ext cx="6341749"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1316757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6862" y="327929"/>
            <a:ext cx="10153651" cy="685606"/>
          </a:xfrm>
        </p:spPr>
        <p:txBody>
          <a:bodyPr/>
          <a:lstStyle/>
          <a:p>
            <a:r>
              <a:rPr lang="nb-NO" dirty="0"/>
              <a:t>Grunnskolepoeng</a:t>
            </a:r>
          </a:p>
        </p:txBody>
      </p:sp>
      <p:sp>
        <p:nvSpPr>
          <p:cNvPr id="3" name="Plassholder for innhold 2"/>
          <p:cNvSpPr>
            <a:spLocks noGrp="1"/>
          </p:cNvSpPr>
          <p:nvPr>
            <p:ph idx="1"/>
          </p:nvPr>
        </p:nvSpPr>
        <p:spPr>
          <a:xfrm>
            <a:off x="516862" y="1300163"/>
            <a:ext cx="4316396" cy="4066968"/>
          </a:xfrm>
        </p:spPr>
        <p:txBody>
          <a:bodyPr/>
          <a:lstStyle/>
          <a:p>
            <a:r>
              <a:rPr lang="nb-NO" sz="2000" dirty="0"/>
              <a:t>Tvedestrand ligger over snittet for fylket i 2022 og </a:t>
            </a:r>
            <a:r>
              <a:rPr lang="nb-NO" sz="2000"/>
              <a:t>siste måling i 2026.</a:t>
            </a:r>
            <a:endParaRPr lang="nb-NO" sz="2000" dirty="0"/>
          </a:p>
          <a:p>
            <a:endParaRPr lang="nb-NO" sz="2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6" name="TekstSylinder 5">
            <a:extLst>
              <a:ext uri="{FF2B5EF4-FFF2-40B4-BE49-F238E27FC236}">
                <a16:creationId xmlns:a16="http://schemas.microsoft.com/office/drawing/2014/main" id="{9E47B1A4-40A9-6245-1859-51F0D3DDBE40}"/>
              </a:ext>
            </a:extLst>
          </p:cNvPr>
          <p:cNvSpPr txBox="1"/>
          <p:nvPr/>
        </p:nvSpPr>
        <p:spPr>
          <a:xfrm>
            <a:off x="693477" y="5385413"/>
            <a:ext cx="3016078" cy="369332"/>
          </a:xfrm>
          <a:prstGeom prst="rect">
            <a:avLst/>
          </a:prstGeom>
          <a:noFill/>
        </p:spPr>
        <p:txBody>
          <a:bodyPr wrap="square" rtlCol="0">
            <a:spAutoFit/>
          </a:bodyPr>
          <a:lstStyle/>
          <a:p>
            <a:pPr algn="l"/>
            <a:r>
              <a:rPr lang="nb-NO" dirty="0">
                <a:hlinkClick r:id="rId3"/>
              </a:rPr>
              <a:t>Rapport grunnskolepoeng</a:t>
            </a:r>
            <a:endParaRPr lang="nb-NO" dirty="0"/>
          </a:p>
        </p:txBody>
      </p:sp>
      <p:graphicFrame>
        <p:nvGraphicFramePr>
          <p:cNvPr id="5" name="Diagram 4">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2809992978"/>
              </p:ext>
            </p:extLst>
          </p:nvPr>
        </p:nvGraphicFramePr>
        <p:xfrm>
          <a:off x="5225048" y="1300163"/>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79,1 %. Dette er lavere enn snittet for Agder.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5" name="Tabell 4">
            <a:extLst>
              <a:ext uri="{FF2B5EF4-FFF2-40B4-BE49-F238E27FC236}">
                <a16:creationId xmlns:a16="http://schemas.microsoft.com/office/drawing/2014/main" id="{69A96E7B-2E5C-0EF0-E6A9-A9E370BCA5D3}"/>
              </a:ext>
            </a:extLst>
          </p:cNvPr>
          <p:cNvGraphicFramePr>
            <a:graphicFrameLocks noGrp="1"/>
          </p:cNvGraphicFramePr>
          <p:nvPr>
            <p:extLst>
              <p:ext uri="{D42A27DB-BD31-4B8C-83A1-F6EECF244321}">
                <p14:modId xmlns:p14="http://schemas.microsoft.com/office/powerpoint/2010/main" val="775105840"/>
              </p:ext>
            </p:extLst>
          </p:nvPr>
        </p:nvGraphicFramePr>
        <p:xfrm>
          <a:off x="695910" y="3441498"/>
          <a:ext cx="4038600" cy="1546860"/>
        </p:xfrm>
        <a:graphic>
          <a:graphicData uri="http://schemas.openxmlformats.org/drawingml/2006/table">
            <a:tbl>
              <a:tblPr firstRow="1"/>
              <a:tblGrid>
                <a:gridCol w="1054100">
                  <a:extLst>
                    <a:ext uri="{9D8B030D-6E8A-4147-A177-3AD203B41FA5}">
                      <a16:colId xmlns:a16="http://schemas.microsoft.com/office/drawing/2014/main" val="4060268330"/>
                    </a:ext>
                  </a:extLst>
                </a:gridCol>
                <a:gridCol w="1054100">
                  <a:extLst>
                    <a:ext uri="{9D8B030D-6E8A-4147-A177-3AD203B41FA5}">
                      <a16:colId xmlns:a16="http://schemas.microsoft.com/office/drawing/2014/main" val="164148316"/>
                    </a:ext>
                  </a:extLst>
                </a:gridCol>
                <a:gridCol w="965200">
                  <a:extLst>
                    <a:ext uri="{9D8B030D-6E8A-4147-A177-3AD203B41FA5}">
                      <a16:colId xmlns:a16="http://schemas.microsoft.com/office/drawing/2014/main" val="2791556029"/>
                    </a:ext>
                  </a:extLst>
                </a:gridCol>
                <a:gridCol w="965200">
                  <a:extLst>
                    <a:ext uri="{9D8B030D-6E8A-4147-A177-3AD203B41FA5}">
                      <a16:colId xmlns:a16="http://schemas.microsoft.com/office/drawing/2014/main" val="3314683404"/>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998766021"/>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Tvedestrand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46,2 %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184090691"/>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12,0 %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88,0 %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80335981"/>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62,3 %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37,7 %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5631375"/>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560870390"/>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16761858"/>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39999691"/>
                  </a:ext>
                </a:extLst>
              </a:tr>
            </a:tbl>
          </a:graphicData>
        </a:graphic>
      </p:graphicFrame>
      <p:sp>
        <p:nvSpPr>
          <p:cNvPr id="2" name="TekstSylinder 1"/>
          <p:cNvSpPr txBox="1"/>
          <p:nvPr/>
        </p:nvSpPr>
        <p:spPr>
          <a:xfrm>
            <a:off x="5627077" y="6199833"/>
            <a:ext cx="5345723" cy="276999"/>
          </a:xfrm>
          <a:prstGeom prst="rect">
            <a:avLst/>
          </a:prstGeom>
          <a:noFill/>
        </p:spPr>
        <p:txBody>
          <a:bodyPr wrap="square" rtlCol="0">
            <a:spAutoFit/>
          </a:bodyPr>
          <a:lstStyle/>
          <a:p>
            <a:pPr algn="l"/>
            <a:r>
              <a:rPr lang="nb-NO" sz="1200" dirty="0"/>
              <a:t>Eventuelle 0-verdier skyldes at bakgrunnsdata er undertrykt </a:t>
            </a:r>
            <a:r>
              <a:rPr lang="nb-NO" sz="1200" dirty="0" err="1"/>
              <a:t>pga</a:t>
            </a:r>
            <a:r>
              <a:rPr lang="nb-NO" sz="1200" dirty="0"/>
              <a:t> lite utvalg.</a:t>
            </a:r>
          </a:p>
        </p:txBody>
      </p:sp>
      <p:sp>
        <p:nvSpPr>
          <p:cNvPr id="4" name="TekstSylinder 3">
            <a:extLst>
              <a:ext uri="{FF2B5EF4-FFF2-40B4-BE49-F238E27FC236}">
                <a16:creationId xmlns:a16="http://schemas.microsoft.com/office/drawing/2014/main" id="{A2C045A3-1F4B-4246-91CD-7D3279912321}"/>
              </a:ext>
            </a:extLst>
          </p:cNvPr>
          <p:cNvSpPr txBox="1"/>
          <p:nvPr/>
        </p:nvSpPr>
        <p:spPr>
          <a:xfrm>
            <a:off x="695910" y="5367121"/>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6" name="Diagram 5"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293212118"/>
              </p:ext>
            </p:extLst>
          </p:nvPr>
        </p:nvGraphicFramePr>
        <p:xfrm>
          <a:off x="5038726" y="1174007"/>
          <a:ext cx="7153274"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6833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355230" y="95933"/>
            <a:ext cx="10153651" cy="685606"/>
          </a:xfrm>
        </p:spPr>
        <p:txBody>
          <a:bodyPr/>
          <a:lstStyle/>
          <a:p>
            <a:r>
              <a:rPr lang="nb-NO" dirty="0"/>
              <a:t>Lærekontrakter kommunal og privat sektor</a:t>
            </a:r>
          </a:p>
        </p:txBody>
      </p:sp>
      <p:sp>
        <p:nvSpPr>
          <p:cNvPr id="12" name="TekstSylinder 11"/>
          <p:cNvSpPr txBox="1"/>
          <p:nvPr/>
        </p:nvSpPr>
        <p:spPr>
          <a:xfrm>
            <a:off x="308762" y="1003580"/>
            <a:ext cx="4076202" cy="4247317"/>
          </a:xfrm>
          <a:prstGeom prst="rect">
            <a:avLst/>
          </a:prstGeom>
          <a:noFill/>
        </p:spPr>
        <p:txBody>
          <a:bodyPr wrap="square" rtlCol="0">
            <a:spAutoFit/>
          </a:bodyPr>
          <a:lstStyle/>
          <a:p>
            <a:pPr marL="285750" indent="-285750" algn="l">
              <a:buFont typeface="Arial" panose="020B0604020202020204" pitchFamily="34" charset="0"/>
              <a:buChar char="•"/>
            </a:pPr>
            <a:r>
              <a:rPr lang="nb-NO" dirty="0"/>
              <a:t>Tvedestrand har ikke nådd målsetningen om tre lærekontrakter i kommunal sektor per 1000 innbyggere i 2026.</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Tvedestrand har 14 lærekontrakter i kommunal sektor, og mangler 5 for å nå målsetningen.</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Tvedestrand har 7 lærekontrakter per 1000 innbyggere i privat sektor (2026).</a:t>
            </a:r>
          </a:p>
          <a:p>
            <a:pPr marL="285750" indent="-285750">
              <a:buFont typeface="Arial" panose="020B0604020202020204" pitchFamily="34" charset="0"/>
              <a:buChar char="•"/>
            </a:pPr>
            <a:endParaRPr lang="nb-NO" dirty="0"/>
          </a:p>
          <a:p>
            <a:endParaRPr lang="nb-NO" dirty="0"/>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2914860602"/>
              </p:ext>
            </p:extLst>
          </p:nvPr>
        </p:nvGraphicFramePr>
        <p:xfrm>
          <a:off x="4922793" y="3671397"/>
          <a:ext cx="7073265" cy="22088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Diagram 2"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2847001059"/>
              </p:ext>
            </p:extLst>
          </p:nvPr>
        </p:nvGraphicFramePr>
        <p:xfrm>
          <a:off x="4922792" y="1003580"/>
          <a:ext cx="7073265" cy="22936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0641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3447" y="325005"/>
            <a:ext cx="6174393" cy="685606"/>
          </a:xfrm>
        </p:spPr>
        <p:txBody>
          <a:bodyPr/>
          <a:lstStyle/>
          <a:p>
            <a:r>
              <a:rPr lang="nb-NO" sz="4000" dirty="0"/>
              <a:t>Deltid kvinner 20-66 år</a:t>
            </a:r>
          </a:p>
        </p:txBody>
      </p:sp>
      <p:sp>
        <p:nvSpPr>
          <p:cNvPr id="5" name="TekstSylinder 4">
            <a:extLst>
              <a:ext uri="{FF2B5EF4-FFF2-40B4-BE49-F238E27FC236}">
                <a16:creationId xmlns:a16="http://schemas.microsoft.com/office/drawing/2014/main" id="{B21E2FD4-D9C7-8BE3-335D-DD3F9D2AE41F}"/>
              </a:ext>
            </a:extLst>
          </p:cNvPr>
          <p:cNvSpPr txBox="1"/>
          <p:nvPr/>
        </p:nvSpPr>
        <p:spPr>
          <a:xfrm>
            <a:off x="9143631" y="6237134"/>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547EAAC0-9AC6-C1D9-CDFF-3399114CCD9C}"/>
              </a:ext>
            </a:extLst>
          </p:cNvPr>
          <p:cNvGraphicFramePr>
            <a:graphicFrameLocks noGrp="1"/>
          </p:cNvGraphicFramePr>
          <p:nvPr>
            <p:extLst>
              <p:ext uri="{D42A27DB-BD31-4B8C-83A1-F6EECF244321}">
                <p14:modId xmlns:p14="http://schemas.microsoft.com/office/powerpoint/2010/main" val="3529019340"/>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Tvedestrand</a:t>
                      </a:r>
                    </a:p>
                  </a:txBody>
                  <a:tcPr anchor="ctr"/>
                </a:tc>
                <a:tc>
                  <a:txBody>
                    <a:bodyPr/>
                    <a:lstStyle/>
                    <a:p>
                      <a:pPr algn="ctr"/>
                      <a:r>
                        <a:rPr lang="nb-NO" sz="1400" b="0" dirty="0"/>
                        <a:t>33,3</a:t>
                      </a:r>
                    </a:p>
                  </a:txBody>
                  <a:tcPr anchor="ctr"/>
                </a:tc>
                <a:tc>
                  <a:txBody>
                    <a:bodyPr/>
                    <a:lstStyle/>
                    <a:p>
                      <a:pPr algn="ctr"/>
                      <a:r>
                        <a:rPr lang="nb-NO" sz="1400" b="0" dirty="0"/>
                        <a:t>19,4</a:t>
                      </a:r>
                    </a:p>
                  </a:txBody>
                  <a:tcPr anchor="ctr"/>
                </a:tc>
                <a:tc>
                  <a:txBody>
                    <a:bodyPr/>
                    <a:lstStyle/>
                    <a:p>
                      <a:pPr algn="ctr"/>
                      <a:r>
                        <a:rPr lang="nb-NO" sz="1400" b="0" dirty="0"/>
                        <a:t>48,3</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8ECC57E1-1AB0-3946-11C1-50C5BEE213F0}"/>
              </a:ext>
            </a:extLst>
          </p:cNvPr>
          <p:cNvGraphicFramePr>
            <a:graphicFrameLocks/>
          </p:cNvGraphicFramePr>
          <p:nvPr>
            <p:extLst>
              <p:ext uri="{D42A27DB-BD31-4B8C-83A1-F6EECF244321}">
                <p14:modId xmlns:p14="http://schemas.microsoft.com/office/powerpoint/2010/main" val="2647759705"/>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D7EA8DA5-CEB7-AC22-91FE-24AEF0B5CE22}"/>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dirty="0"/>
              <a:t>Sysselsetting etter landbakgrunn</a:t>
            </a:r>
          </a:p>
        </p:txBody>
      </p:sp>
      <p:sp>
        <p:nvSpPr>
          <p:cNvPr id="3" name="TekstSylinder 2"/>
          <p:cNvSpPr txBox="1"/>
          <p:nvPr/>
        </p:nvSpPr>
        <p:spPr>
          <a:xfrm>
            <a:off x="422563" y="1175211"/>
            <a:ext cx="3494809" cy="3139321"/>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4" name="TekstSylinder 3">
            <a:extLst>
              <a:ext uri="{FF2B5EF4-FFF2-40B4-BE49-F238E27FC236}">
                <a16:creationId xmlns:a16="http://schemas.microsoft.com/office/drawing/2014/main" id="{ADC4D27A-7104-89A3-9CDC-9CE0B0173FB4}"/>
              </a:ext>
            </a:extLst>
          </p:cNvPr>
          <p:cNvSpPr txBox="1"/>
          <p:nvPr/>
        </p:nvSpPr>
        <p:spPr>
          <a:xfrm>
            <a:off x="737112" y="4686479"/>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4207257455"/>
              </p:ext>
            </p:extLst>
          </p:nvPr>
        </p:nvGraphicFramePr>
        <p:xfrm>
          <a:off x="4350937" y="1175211"/>
          <a:ext cx="7526216"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dirty="0"/>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dirty="0"/>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Lav inntekt øker sannsynligheten for dårlig selvopplevd helse, sykdom og for tidlig død.</a:t>
            </a:r>
          </a:p>
        </p:txBody>
      </p:sp>
      <p:sp>
        <p:nvSpPr>
          <p:cNvPr id="4" name="TekstSylinder 3">
            <a:extLst>
              <a:ext uri="{FF2B5EF4-FFF2-40B4-BE49-F238E27FC236}">
                <a16:creationId xmlns:a16="http://schemas.microsoft.com/office/drawing/2014/main" id="{078294F2-A6F6-2263-1823-FD5A179C43EC}"/>
              </a:ext>
            </a:extLst>
          </p:cNvPr>
          <p:cNvSpPr txBox="1"/>
          <p:nvPr/>
        </p:nvSpPr>
        <p:spPr>
          <a:xfrm>
            <a:off x="693477" y="4938155"/>
            <a:ext cx="2423432" cy="369332"/>
          </a:xfrm>
          <a:prstGeom prst="rect">
            <a:avLst/>
          </a:prstGeom>
          <a:noFill/>
        </p:spPr>
        <p:txBody>
          <a:bodyPr wrap="square" rtlCol="0">
            <a:spAutoFit/>
          </a:bodyPr>
          <a:lstStyle/>
          <a:p>
            <a:pPr algn="l"/>
            <a:r>
              <a:rPr lang="nb-NO" dirty="0">
                <a:hlinkClick r:id="rId3"/>
              </a:rPr>
              <a:t>Rapport lavinntekt</a:t>
            </a:r>
            <a:endParaRPr lang="nb-NO" dirty="0"/>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4055205436"/>
              </p:ext>
            </p:extLst>
          </p:nvPr>
        </p:nvGraphicFramePr>
        <p:xfrm>
          <a:off x="3945225" y="1175211"/>
          <a:ext cx="8106296"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dirty="0"/>
              <a:t>Tannhelse</a:t>
            </a:r>
          </a:p>
        </p:txBody>
      </p:sp>
      <p:sp>
        <p:nvSpPr>
          <p:cNvPr id="3" name="TekstSylinder 2"/>
          <p:cNvSpPr txBox="1"/>
          <p:nvPr/>
        </p:nvSpPr>
        <p:spPr>
          <a:xfrm>
            <a:off x="422563" y="1175211"/>
            <a:ext cx="3973790" cy="3693319"/>
          </a:xfrm>
          <a:prstGeom prst="rect">
            <a:avLst/>
          </a:prstGeom>
          <a:noFill/>
        </p:spPr>
        <p:txBody>
          <a:bodyPr wrap="square" rtlCol="0">
            <a:spAutoFit/>
          </a:bodyPr>
          <a:lstStyle/>
          <a:p>
            <a:pPr marL="285750" indent="-285750">
              <a:buFont typeface="Arial" panose="020B0604020202020204" pitchFamily="34" charset="0"/>
              <a:buChar char="•"/>
            </a:pPr>
            <a:r>
              <a:rPr lang="nb-NO" dirty="0"/>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Registreringene gir et grovt mål på utviklingen i tannhelsen over flere år, og gir mulighet for å sammenligne tannhelsen mellom kommuner, fylker og gjennomsnitt for landet.</a:t>
            </a:r>
            <a:endParaRPr lang="nb-NO" dirty="0">
              <a:solidFill>
                <a:srgbClr val="FF0000"/>
              </a:solidFill>
            </a:endParaRP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249985896"/>
              </p:ext>
            </p:extLst>
          </p:nvPr>
        </p:nvGraphicFramePr>
        <p:xfrm>
          <a:off x="5059479" y="4400550"/>
          <a:ext cx="6541769"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287464143"/>
              </p:ext>
            </p:extLst>
          </p:nvPr>
        </p:nvGraphicFramePr>
        <p:xfrm>
          <a:off x="5059479" y="2530683"/>
          <a:ext cx="6541768" cy="1619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3429328924"/>
              </p:ext>
            </p:extLst>
          </p:nvPr>
        </p:nvGraphicFramePr>
        <p:xfrm>
          <a:off x="5059479" y="651289"/>
          <a:ext cx="6541768" cy="1628777"/>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04EE1B9A-C060-D754-284F-E0DC0FB9B0D8}"/>
              </a:ext>
            </a:extLst>
          </p:cNvPr>
          <p:cNvSpPr txBox="1"/>
          <p:nvPr/>
        </p:nvSpPr>
        <p:spPr>
          <a:xfrm>
            <a:off x="731568" y="5009130"/>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173627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2082266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316630" y="1282475"/>
            <a:ext cx="3602227" cy="3525499"/>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dirty="0"/>
              <a:t>Tonn CO</a:t>
            </a:r>
            <a:r>
              <a:rPr lang="nb-NO" sz="1400" baseline="30000" dirty="0"/>
              <a:t>2</a:t>
            </a:r>
            <a:r>
              <a:rPr lang="nb-NO" sz="1400" dirty="0"/>
              <a:t>, inkl. kvotepliktige utslipp, referanseår 2017</a:t>
            </a:r>
          </a:p>
        </p:txBody>
      </p:sp>
      <p:sp>
        <p:nvSpPr>
          <p:cNvPr id="8" name="TekstSylinder 7">
            <a:extLst>
              <a:ext uri="{FF2B5EF4-FFF2-40B4-BE49-F238E27FC236}">
                <a16:creationId xmlns:a16="http://schemas.microsoft.com/office/drawing/2014/main" id="{D3F4C939-0DF4-7233-A773-B7C3F3972BCA}"/>
              </a:ext>
            </a:extLst>
          </p:cNvPr>
          <p:cNvSpPr txBox="1"/>
          <p:nvPr/>
        </p:nvSpPr>
        <p:spPr>
          <a:xfrm>
            <a:off x="445582" y="5167886"/>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DCE17808-23B5-0DF6-3931-6E6425C352AA}"/>
              </a:ext>
            </a:extLst>
          </p:cNvPr>
          <p:cNvPicPr>
            <a:picLocks noChangeAspect="1"/>
          </p:cNvPicPr>
          <p:nvPr/>
        </p:nvPicPr>
        <p:blipFill>
          <a:blip r:embed="rId4"/>
          <a:stretch>
            <a:fillRect/>
          </a:stretch>
        </p:blipFill>
        <p:spPr>
          <a:xfrm>
            <a:off x="4194715" y="1282475"/>
            <a:ext cx="7906853" cy="4172532"/>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56</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 av Tvedestrand kommune sitt areal dekket av skog, 31 % hav, 4 % ferskvann</a:t>
            </a:r>
            <a:r>
              <a:rPr lang="nb-NO" dirty="0">
                <a:solidFill>
                  <a:srgbClr val="000000"/>
                </a:solidFill>
                <a:latin typeface="Arial" panose="020B0604020202020204" pitchFamily="34" charset="0"/>
              </a:rPr>
              <a:t>,   2 % myr</a:t>
            </a:r>
            <a:r>
              <a:rPr lang="nb-NO" b="0" i="0" dirty="0">
                <a:solidFill>
                  <a:srgbClr val="000000"/>
                </a:solidFill>
                <a:effectLst/>
                <a:latin typeface="Arial" panose="020B0604020202020204" pitchFamily="34" charset="0"/>
              </a:rPr>
              <a:t>, mens fulldyrka jord utgjør 2 %. Bebygd areal og samferdsel utgjør til sammen 3,5 %.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2 % av landarealet i Tvedestrand er vernet etter naturmangfoldloven i 2025.</a:t>
            </a:r>
          </a:p>
          <a:p>
            <a:pPr marL="0" indent="0">
              <a:buNone/>
            </a:pPr>
            <a:r>
              <a:rPr lang="nb-NO" sz="1800" dirty="0"/>
              <a:t>Samlet for Agder er 18 % av landarealet vernet.</a:t>
            </a:r>
          </a:p>
        </p:txBody>
      </p:sp>
      <p:pic>
        <p:nvPicPr>
          <p:cNvPr id="4" name="Bilde 3">
            <a:extLst>
              <a:ext uri="{FF2B5EF4-FFF2-40B4-BE49-F238E27FC236}">
                <a16:creationId xmlns:a16="http://schemas.microsoft.com/office/drawing/2014/main" id="{0750074B-30C0-4FF4-2071-BB72FFA9FB27}"/>
              </a:ext>
            </a:extLst>
          </p:cNvPr>
          <p:cNvPicPr>
            <a:picLocks noChangeAspect="1"/>
          </p:cNvPicPr>
          <p:nvPr/>
        </p:nvPicPr>
        <p:blipFill>
          <a:blip r:embed="rId3"/>
          <a:stretch>
            <a:fillRect/>
          </a:stretch>
        </p:blipFill>
        <p:spPr>
          <a:xfrm>
            <a:off x="6096000" y="2782740"/>
            <a:ext cx="5768840" cy="2903472"/>
          </a:xfrm>
          <a:prstGeom prst="rect">
            <a:avLst/>
          </a:prstGeom>
        </p:spPr>
      </p:pic>
      <p:pic>
        <p:nvPicPr>
          <p:cNvPr id="8" name="Bilde 7">
            <a:extLst>
              <a:ext uri="{FF2B5EF4-FFF2-40B4-BE49-F238E27FC236}">
                <a16:creationId xmlns:a16="http://schemas.microsoft.com/office/drawing/2014/main" id="{B2783983-D01F-B533-4A88-10B1F102BBAC}"/>
              </a:ext>
            </a:extLst>
          </p:cNvPr>
          <p:cNvPicPr>
            <a:picLocks noChangeAspect="1"/>
          </p:cNvPicPr>
          <p:nvPr/>
        </p:nvPicPr>
        <p:blipFill>
          <a:blip r:embed="rId4"/>
          <a:stretch>
            <a:fillRect/>
          </a:stretch>
        </p:blipFill>
        <p:spPr>
          <a:xfrm>
            <a:off x="446522" y="2729137"/>
            <a:ext cx="5143946" cy="3010161"/>
          </a:xfrm>
          <a:prstGeom prst="rect">
            <a:avLst/>
          </a:prstGeom>
        </p:spPr>
      </p:pic>
    </p:spTree>
    <p:extLst>
      <p:ext uri="{BB962C8B-B14F-4D97-AF65-F5344CB8AC3E}">
        <p14:creationId xmlns:p14="http://schemas.microsoft.com/office/powerpoint/2010/main" val="161099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3" y="267705"/>
            <a:ext cx="4699774" cy="685606"/>
          </a:xfrm>
        </p:spPr>
        <p:txBody>
          <a:bodyPr/>
          <a:lstStyle/>
          <a:p>
            <a:r>
              <a:rPr lang="nb-NO" dirty="0"/>
              <a:t>Planlagt arealbruk</a:t>
            </a:r>
          </a:p>
        </p:txBody>
      </p:sp>
      <p:sp>
        <p:nvSpPr>
          <p:cNvPr id="3" name="TekstSylinder 2">
            <a:extLst>
              <a:ext uri="{FF2B5EF4-FFF2-40B4-BE49-F238E27FC236}">
                <a16:creationId xmlns:a16="http://schemas.microsoft.com/office/drawing/2014/main" id="{CD9C356F-661F-3726-B778-142AE42AD9EB}"/>
              </a:ext>
            </a:extLst>
          </p:cNvPr>
          <p:cNvSpPr txBox="1"/>
          <p:nvPr/>
        </p:nvSpPr>
        <p:spPr>
          <a:xfrm>
            <a:off x="10572952" y="6163435"/>
            <a:ext cx="14311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a:ln>
                  <a:noFill/>
                </a:ln>
                <a:solidFill>
                  <a:srgbClr val="000000"/>
                </a:solidFill>
                <a:effectLst/>
                <a:uLnTx/>
                <a:uFillTx/>
                <a:latin typeface="Arial" panose="020B0604020202020204"/>
                <a:ea typeface="+mn-ea"/>
                <a:cs typeface="+mn-cs"/>
              </a:rPr>
              <a:t>Alle tall i dekar</a:t>
            </a:r>
          </a:p>
        </p:txBody>
      </p:sp>
      <p:sp>
        <p:nvSpPr>
          <p:cNvPr id="8" name="Plassholder for innhold 2">
            <a:extLst>
              <a:ext uri="{FF2B5EF4-FFF2-40B4-BE49-F238E27FC236}">
                <a16:creationId xmlns:a16="http://schemas.microsoft.com/office/drawing/2014/main" id="{34D8AE68-12D0-0711-413E-2E21369C079A}"/>
              </a:ext>
            </a:extLst>
          </p:cNvPr>
          <p:cNvSpPr>
            <a:spLocks noGrp="1"/>
          </p:cNvSpPr>
          <p:nvPr>
            <p:ph idx="1"/>
          </p:nvPr>
        </p:nvSpPr>
        <p:spPr>
          <a:xfrm>
            <a:off x="472273" y="1167319"/>
            <a:ext cx="3703802"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Tvedestrand har satt av store areal, og da mest til </a:t>
            </a:r>
            <a:r>
              <a:rPr lang="nn-NO" sz="2000" dirty="0" err="1"/>
              <a:t>boligbebyggelse</a:t>
            </a:r>
            <a:r>
              <a:rPr lang="nn-NO" sz="2000" dirty="0"/>
              <a:t>. </a:t>
            </a:r>
          </a:p>
        </p:txBody>
      </p:sp>
      <p:pic>
        <p:nvPicPr>
          <p:cNvPr id="10" name="Bilde 9">
            <a:extLst>
              <a:ext uri="{FF2B5EF4-FFF2-40B4-BE49-F238E27FC236}">
                <a16:creationId xmlns:a16="http://schemas.microsoft.com/office/drawing/2014/main" id="{0A94DDF7-9D3B-854B-1C18-0A9F107EEC18}"/>
              </a:ext>
            </a:extLst>
          </p:cNvPr>
          <p:cNvPicPr>
            <a:picLocks noChangeAspect="1"/>
          </p:cNvPicPr>
          <p:nvPr/>
        </p:nvPicPr>
        <p:blipFill>
          <a:blip r:embed="rId4"/>
          <a:stretch>
            <a:fillRect/>
          </a:stretch>
        </p:blipFill>
        <p:spPr>
          <a:xfrm>
            <a:off x="4815724" y="1226240"/>
            <a:ext cx="7045409" cy="2034031"/>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dirty="0"/>
              <a:t>Fritidsbebyggelse og eiere</a:t>
            </a:r>
          </a:p>
        </p:txBody>
      </p:sp>
      <p:sp>
        <p:nvSpPr>
          <p:cNvPr id="10" name="Plassholder for innhold 2"/>
          <p:cNvSpPr txBox="1">
            <a:spLocks/>
          </p:cNvSpPr>
          <p:nvPr/>
        </p:nvSpPr>
        <p:spPr>
          <a:xfrm>
            <a:off x="656705" y="1221114"/>
            <a:ext cx="4426572" cy="352056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1 800 bruksenheter til fritid i Tvedestrand, og ca. 3 600 eiere (alle eierandeler inkludert).</a:t>
            </a:r>
          </a:p>
          <a:p>
            <a:endParaRPr lang="nb-NO" sz="2000" dirty="0"/>
          </a:p>
          <a:p>
            <a:r>
              <a:rPr lang="nb-NO" sz="2000" dirty="0"/>
              <a:t>Figur gir en oversikt på antall hytteeiere fordelt på kommuner.</a:t>
            </a:r>
          </a:p>
          <a:p>
            <a:endParaRPr lang="nb-NO" sz="2000" dirty="0"/>
          </a:p>
          <a:p>
            <a:r>
              <a:rPr lang="nb-NO" sz="2000" dirty="0"/>
              <a:t>Kristiansand er største «hytteeierkommune».</a:t>
            </a:r>
          </a:p>
          <a:p>
            <a:endParaRPr lang="nb-NO" sz="2000" dirty="0"/>
          </a:p>
        </p:txBody>
      </p:sp>
      <p:pic>
        <p:nvPicPr>
          <p:cNvPr id="5" name="Bilde 4" descr="Bilde gir en oversikt på antall hytteeiere fordelt på kommuner. ">
            <a:extLst>
              <a:ext uri="{FF2B5EF4-FFF2-40B4-BE49-F238E27FC236}">
                <a16:creationId xmlns:a16="http://schemas.microsoft.com/office/drawing/2014/main" id="{B7A8BEB7-1899-1F5C-5076-A32E582C0BD1}"/>
              </a:ext>
            </a:extLst>
          </p:cNvPr>
          <p:cNvPicPr>
            <a:picLocks noChangeAspect="1"/>
          </p:cNvPicPr>
          <p:nvPr/>
        </p:nvPicPr>
        <p:blipFill>
          <a:blip r:embed="rId3"/>
          <a:stretch>
            <a:fillRect/>
          </a:stretch>
        </p:blipFill>
        <p:spPr>
          <a:xfrm>
            <a:off x="5650188" y="1221114"/>
            <a:ext cx="5324475" cy="4210050"/>
          </a:xfrm>
          <a:prstGeom prst="rect">
            <a:avLst/>
          </a:prstGeom>
        </p:spPr>
      </p:pic>
      <p:sp>
        <p:nvSpPr>
          <p:cNvPr id="4" name="TekstSylinder 3">
            <a:extLst>
              <a:ext uri="{FF2B5EF4-FFF2-40B4-BE49-F238E27FC236}">
                <a16:creationId xmlns:a16="http://schemas.microsoft.com/office/drawing/2014/main" id="{BF7FF26B-6FC2-2D34-B1E6-F40F42F56DF3}"/>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2.xml><?xml version="1.0" encoding="utf-8"?>
<ds:datastoreItem xmlns:ds="http://schemas.openxmlformats.org/officeDocument/2006/customXml" ds:itemID="{D2E84CB8-E3BC-4ED1-9892-48BFB2DA6766}">
  <ds:schemaRefs>
    <ds:schemaRef ds:uri="http://schemas.microsoft.com/office/2006/metadata/properties"/>
    <ds:schemaRef ds:uri="http://www.w3.org/XML/1998/namespace"/>
    <ds:schemaRef ds:uri="http://purl.org/dc/elements/1.1/"/>
    <ds:schemaRef ds:uri="http://schemas.microsoft.com/office/infopath/2007/PartnerControls"/>
    <ds:schemaRef ds:uri="294d40f2-363f-4de8-8168-aab5e855b592"/>
    <ds:schemaRef ds:uri="http://schemas.microsoft.com/office/2006/documentManagement/types"/>
    <ds:schemaRef ds:uri="http://schemas.openxmlformats.org/package/2006/metadata/core-properties"/>
    <ds:schemaRef ds:uri="b9237df9-74d4-4981-b925-a3afcda37962"/>
    <ds:schemaRef ds:uri="http://purl.org/dc/dcmitype/"/>
    <ds:schemaRef ds:uri="http://purl.org/dc/terms/"/>
  </ds:schemaRefs>
</ds:datastoreItem>
</file>

<file path=customXml/itemProps3.xml><?xml version="1.0" encoding="utf-8"?>
<ds:datastoreItem xmlns:ds="http://schemas.openxmlformats.org/officeDocument/2006/customXml" ds:itemID="{9048D2F1-7EF9-418F-AFB1-C51A206002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1193</TotalTime>
  <Words>2997</Words>
  <Application>Microsoft Office PowerPoint</Application>
  <PresentationFormat>Widescreen</PresentationFormat>
  <Paragraphs>407</Paragraphs>
  <Slides>23</Slides>
  <Notes>20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Tvedestrand</vt:lpstr>
      <vt:lpstr>Kjappe fakta om Tvedestrand kommune</vt:lpstr>
      <vt:lpstr>Befolkning og demografi</vt:lpstr>
      <vt:lpstr>Befolkningsutvikling</vt:lpstr>
      <vt:lpstr>Boligbygging  </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235</cp:revision>
  <dcterms:created xsi:type="dcterms:W3CDTF">2021-09-13T19:20:02Z</dcterms:created>
  <dcterms:modified xsi:type="dcterms:W3CDTF">2026-10-23T09:37:54Z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