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5.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6.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7.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8.xml" ContentType="application/vnd.openxmlformats-officedocument.themeOverr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9.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10.xml" ContentType="application/vnd.openxmlformats-officedocument.themeOverr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11.xml" ContentType="application/vnd.openxmlformats-officedocument.themeOverr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12.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13.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14.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15.xml" ContentType="application/vnd.openxmlformats-officedocument.themeOverr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16.xml" ContentType="application/vnd.openxmlformats-officedocument.themeOverr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theme/themeOverride17.xml" ContentType="application/vnd.openxmlformats-officedocument.themeOverr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theme/themeOverride18.xml" ContentType="application/vnd.openxmlformats-officedocument.themeOverr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theme/themeOverride19.xml" ContentType="application/vnd.openxmlformats-officedocument.themeOverr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theme/themeOverride20.xml" ContentType="application/vnd.openxmlformats-officedocument.themeOverr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theme/themeOverride21.xml" ContentType="application/vnd.openxmlformats-officedocument.themeOverr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theme/themeOverride22.xml" ContentType="application/vnd.openxmlformats-officedocument.themeOverr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heme/themeOverride23.xml" ContentType="application/vnd.openxmlformats-officedocument.themeOverr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theme/themeOverride24.xml" ContentType="application/vnd.openxmlformats-officedocument.themeOverr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theme/themeOverride25.xml" ContentType="application/vnd.openxmlformats-officedocument.themeOverr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theme/themeOverride26.xml" ContentType="application/vnd.openxmlformats-officedocument.themeOverr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theme/themeOverride27.xml" ContentType="application/vnd.openxmlformats-officedocument.themeOverr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theme/themeOverride28.xml" ContentType="application/vnd.openxmlformats-officedocument.themeOverr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theme/themeOverride29.xml" ContentType="application/vnd.openxmlformats-officedocument.themeOverrid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theme/themeOverride30.xml" ContentType="application/vnd.openxmlformats-officedocument.themeOverrid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theme/themeOverride31.xml" ContentType="application/vnd.openxmlformats-officedocument.themeOverrid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theme/themeOverride32.xml" ContentType="application/vnd.openxmlformats-officedocument.themeOverride+xml"/>
  <Override PartName="/ppt/charts/chart83.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84.xml" ContentType="application/vnd.openxmlformats-officedocument.drawingml.chart+xml"/>
  <Override PartName="/ppt/charts/style84.xml" ContentType="application/vnd.ms-office.chartstyle+xml"/>
  <Override PartName="/ppt/charts/colors84.xml" ContentType="application/vnd.ms-office.chartcolorstyle+xml"/>
  <Override PartName="/ppt/charts/chart85.xml" ContentType="application/vnd.openxmlformats-officedocument.drawingml.chart+xml"/>
  <Override PartName="/ppt/charts/style85.xml" ContentType="application/vnd.ms-office.chartstyle+xml"/>
  <Override PartName="/ppt/charts/colors85.xml" ContentType="application/vnd.ms-office.chartcolorstyle+xml"/>
  <Override PartName="/ppt/theme/themeOverride33.xml" ContentType="application/vnd.openxmlformats-officedocument.themeOverride+xml"/>
  <Override PartName="/ppt/charts/chart86.xml" ContentType="application/vnd.openxmlformats-officedocument.drawingml.chart+xml"/>
  <Override PartName="/ppt/charts/style86.xml" ContentType="application/vnd.ms-office.chartstyle+xml"/>
  <Override PartName="/ppt/charts/colors86.xml" ContentType="application/vnd.ms-office.chartcolorstyle+xml"/>
  <Override PartName="/ppt/theme/themeOverride34.xml" ContentType="application/vnd.openxmlformats-officedocument.themeOverride+xml"/>
  <Override PartName="/ppt/charts/chart87.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88.xml" ContentType="application/vnd.openxmlformats-officedocument.drawingml.chart+xml"/>
  <Override PartName="/ppt/charts/style88.xml" ContentType="application/vnd.ms-office.chartstyle+xml"/>
  <Override PartName="/ppt/charts/colors88.xml" ContentType="application/vnd.ms-office.chartcolorstyle+xml"/>
  <Override PartName="/ppt/charts/chart89.xml" ContentType="application/vnd.openxmlformats-officedocument.drawingml.chart+xml"/>
  <Override PartName="/ppt/charts/style89.xml" ContentType="application/vnd.ms-office.chartstyle+xml"/>
  <Override PartName="/ppt/charts/colors89.xml" ContentType="application/vnd.ms-office.chartcolorstyle+xml"/>
  <Override PartName="/ppt/theme/themeOverride35.xml" ContentType="application/vnd.openxmlformats-officedocument.themeOverride+xml"/>
  <Override PartName="/ppt/charts/chart90.xml" ContentType="application/vnd.openxmlformats-officedocument.drawingml.chart+xml"/>
  <Override PartName="/ppt/charts/style90.xml" ContentType="application/vnd.ms-office.chartstyle+xml"/>
  <Override PartName="/ppt/charts/colors90.xml" ContentType="application/vnd.ms-office.chartcolorstyle+xml"/>
  <Override PartName="/ppt/theme/themeOverride36.xml" ContentType="application/vnd.openxmlformats-officedocument.themeOverride+xml"/>
  <Override PartName="/ppt/charts/chart91.xml" ContentType="application/vnd.openxmlformats-officedocument.drawingml.chart+xml"/>
  <Override PartName="/ppt/charts/style91.xml" ContentType="application/vnd.ms-office.chartstyle+xml"/>
  <Override PartName="/ppt/charts/colors91.xml" ContentType="application/vnd.ms-office.chartcolorstyle+xml"/>
  <Override PartName="/ppt/theme/themeOverride37.xml" ContentType="application/vnd.openxmlformats-officedocument.themeOverride+xml"/>
  <Override PartName="/ppt/charts/chart92.xml" ContentType="application/vnd.openxmlformats-officedocument.drawingml.chart+xml"/>
  <Override PartName="/ppt/charts/style92.xml" ContentType="application/vnd.ms-office.chartstyle+xml"/>
  <Override PartName="/ppt/charts/colors92.xml" ContentType="application/vnd.ms-office.chartcolorstyle+xml"/>
  <Override PartName="/ppt/charts/chart93.xml" ContentType="application/vnd.openxmlformats-officedocument.drawingml.chart+xml"/>
  <Override PartName="/ppt/charts/style93.xml" ContentType="application/vnd.ms-office.chartstyle+xml"/>
  <Override PartName="/ppt/charts/colors93.xml" ContentType="application/vnd.ms-office.chartcolorstyle+xml"/>
  <Override PartName="/ppt/theme/themeOverride38.xml" ContentType="application/vnd.openxmlformats-officedocument.themeOverride+xml"/>
  <Override PartName="/ppt/charts/chart94.xml" ContentType="application/vnd.openxmlformats-officedocument.drawingml.chart+xml"/>
  <Override PartName="/ppt/charts/style94.xml" ContentType="application/vnd.ms-office.chartstyle+xml"/>
  <Override PartName="/ppt/charts/colors94.xml" ContentType="application/vnd.ms-office.chartcolorstyle+xml"/>
  <Override PartName="/ppt/charts/chart95.xml" ContentType="application/vnd.openxmlformats-officedocument.drawingml.chart+xml"/>
  <Override PartName="/ppt/charts/style95.xml" ContentType="application/vnd.ms-office.chartstyle+xml"/>
  <Override PartName="/ppt/charts/colors95.xml" ContentType="application/vnd.ms-office.chartcolorstyle+xml"/>
  <Override PartName="/ppt/charts/chart96.xml" ContentType="application/vnd.openxmlformats-officedocument.drawingml.chart+xml"/>
  <Override PartName="/ppt/charts/style96.xml" ContentType="application/vnd.ms-office.chartstyle+xml"/>
  <Override PartName="/ppt/charts/colors96.xml" ContentType="application/vnd.ms-office.chartcolorstyle+xml"/>
  <Override PartName="/ppt/charts/chart97.xml" ContentType="application/vnd.openxmlformats-officedocument.drawingml.chart+xml"/>
  <Override PartName="/ppt/charts/style97.xml" ContentType="application/vnd.ms-office.chartstyle+xml"/>
  <Override PartName="/ppt/charts/colors97.xml" ContentType="application/vnd.ms-office.chartcolorstyle+xml"/>
  <Override PartName="/ppt/charts/chart98.xml" ContentType="application/vnd.openxmlformats-officedocument.drawingml.chart+xml"/>
  <Override PartName="/ppt/charts/style98.xml" ContentType="application/vnd.ms-office.chartstyle+xml"/>
  <Override PartName="/ppt/charts/colors98.xml" ContentType="application/vnd.ms-office.chartcolorstyle+xml"/>
  <Override PartName="/ppt/charts/chart99.xml" ContentType="application/vnd.openxmlformats-officedocument.drawingml.chart+xml"/>
  <Override PartName="/ppt/charts/style99.xml" ContentType="application/vnd.ms-office.chartstyle+xml"/>
  <Override PartName="/ppt/charts/colors99.xml" ContentType="application/vnd.ms-office.chartcolorstyle+xml"/>
  <Override PartName="/ppt/theme/themeOverride39.xml" ContentType="application/vnd.openxmlformats-officedocument.themeOverride+xml"/>
  <Override PartName="/ppt/charts/chart100.xml" ContentType="application/vnd.openxmlformats-officedocument.drawingml.chart+xml"/>
  <Override PartName="/ppt/charts/style100.xml" ContentType="application/vnd.ms-office.chartstyle+xml"/>
  <Override PartName="/ppt/charts/colors100.xml" ContentType="application/vnd.ms-office.chartcolorstyle+xml"/>
  <Override PartName="/ppt/charts/chart101.xml" ContentType="application/vnd.openxmlformats-officedocument.drawingml.chart+xml"/>
  <Override PartName="/ppt/charts/style101.xml" ContentType="application/vnd.ms-office.chartstyle+xml"/>
  <Override PartName="/ppt/charts/colors101.xml" ContentType="application/vnd.ms-office.chartcolorstyle+xml"/>
  <Override PartName="/ppt/charts/chart102.xml" ContentType="application/vnd.openxmlformats-officedocument.drawingml.chart+xml"/>
  <Override PartName="/ppt/charts/style102.xml" ContentType="application/vnd.ms-office.chartstyle+xml"/>
  <Override PartName="/ppt/charts/colors102.xml" ContentType="application/vnd.ms-office.chartcolorstyle+xml"/>
  <Override PartName="/ppt/theme/themeOverride40.xml" ContentType="application/vnd.openxmlformats-officedocument.themeOverride+xml"/>
  <Override PartName="/ppt/charts/chart103.xml" ContentType="application/vnd.openxmlformats-officedocument.drawingml.chart+xml"/>
  <Override PartName="/ppt/charts/style103.xml" ContentType="application/vnd.ms-office.chartstyle+xml"/>
  <Override PartName="/ppt/charts/colors103.xml" ContentType="application/vnd.ms-office.chartcolorstyle+xml"/>
  <Override PartName="/ppt/theme/themeOverride41.xml" ContentType="application/vnd.openxmlformats-officedocument.themeOverride+xml"/>
  <Override PartName="/ppt/charts/chart104.xml" ContentType="application/vnd.openxmlformats-officedocument.drawingml.chart+xml"/>
  <Override PartName="/ppt/charts/style104.xml" ContentType="application/vnd.ms-office.chartstyle+xml"/>
  <Override PartName="/ppt/charts/colors104.xml" ContentType="application/vnd.ms-office.chartcolorstyle+xml"/>
  <Override PartName="/ppt/charts/chart105.xml" ContentType="application/vnd.openxmlformats-officedocument.drawingml.chart+xml"/>
  <Override PartName="/ppt/charts/style105.xml" ContentType="application/vnd.ms-office.chartstyle+xml"/>
  <Override PartName="/ppt/charts/colors105.xml" ContentType="application/vnd.ms-office.chartcolorstyle+xml"/>
  <Override PartName="/ppt/charts/chart106.xml" ContentType="application/vnd.openxmlformats-officedocument.drawingml.chart+xml"/>
  <Override PartName="/ppt/charts/style106.xml" ContentType="application/vnd.ms-office.chartstyle+xml"/>
  <Override PartName="/ppt/charts/colors106.xml" ContentType="application/vnd.ms-office.chartcolorstyle+xml"/>
  <Override PartName="/ppt/charts/chart107.xml" ContentType="application/vnd.openxmlformats-officedocument.drawingml.chart+xml"/>
  <Override PartName="/ppt/charts/style107.xml" ContentType="application/vnd.ms-office.chartstyle+xml"/>
  <Override PartName="/ppt/charts/colors107.xml" ContentType="application/vnd.ms-office.chartcolorstyle+xml"/>
  <Override PartName="/ppt/charts/chart108.xml" ContentType="application/vnd.openxmlformats-officedocument.drawingml.chart+xml"/>
  <Override PartName="/ppt/charts/style108.xml" ContentType="application/vnd.ms-office.chartstyle+xml"/>
  <Override PartName="/ppt/charts/colors108.xml" ContentType="application/vnd.ms-office.chartcolorstyle+xml"/>
  <Override PartName="/ppt/charts/chart109.xml" ContentType="application/vnd.openxmlformats-officedocument.drawingml.chart+xml"/>
  <Override PartName="/ppt/charts/style109.xml" ContentType="application/vnd.ms-office.chartstyle+xml"/>
  <Override PartName="/ppt/charts/colors109.xml" ContentType="application/vnd.ms-office.chartcolorstyle+xml"/>
  <Override PartName="/ppt/charts/chart110.xml" ContentType="application/vnd.openxmlformats-officedocument.drawingml.chart+xml"/>
  <Override PartName="/ppt/charts/style110.xml" ContentType="application/vnd.ms-office.chartstyle+xml"/>
  <Override PartName="/ppt/charts/colors110.xml" ContentType="application/vnd.ms-office.chartcolorstyle+xml"/>
  <Override PartName="/ppt/charts/chart111.xml" ContentType="application/vnd.openxmlformats-officedocument.drawingml.chart+xml"/>
  <Override PartName="/ppt/charts/style111.xml" ContentType="application/vnd.ms-office.chartstyle+xml"/>
  <Override PartName="/ppt/charts/colors111.xml" ContentType="application/vnd.ms-office.chartcolorstyle+xml"/>
  <Override PartName="/ppt/charts/chart112.xml" ContentType="application/vnd.openxmlformats-officedocument.drawingml.chart+xml"/>
  <Override PartName="/ppt/charts/style112.xml" ContentType="application/vnd.ms-office.chartstyle+xml"/>
  <Override PartName="/ppt/charts/colors112.xml" ContentType="application/vnd.ms-office.chartcolorstyle+xml"/>
  <Override PartName="/ppt/charts/chart113.xml" ContentType="application/vnd.openxmlformats-officedocument.drawingml.chart+xml"/>
  <Override PartName="/ppt/charts/style113.xml" ContentType="application/vnd.ms-office.chartstyle+xml"/>
  <Override PartName="/ppt/charts/colors113.xml" ContentType="application/vnd.ms-office.chartcolorstyle+xml"/>
  <Override PartName="/ppt/charts/chart114.xml" ContentType="application/vnd.openxmlformats-officedocument.drawingml.chart+xml"/>
  <Override PartName="/ppt/charts/style114.xml" ContentType="application/vnd.ms-office.chartstyle+xml"/>
  <Override PartName="/ppt/charts/colors114.xml" ContentType="application/vnd.ms-office.chartcolorstyle+xml"/>
  <Override PartName="/ppt/theme/themeOverride42.xml" ContentType="application/vnd.openxmlformats-officedocument.themeOverride+xml"/>
  <Override PartName="/ppt/charts/chart115.xml" ContentType="application/vnd.openxmlformats-officedocument.drawingml.chart+xml"/>
  <Override PartName="/ppt/charts/style115.xml" ContentType="application/vnd.ms-office.chartstyle+xml"/>
  <Override PartName="/ppt/charts/colors115.xml" ContentType="application/vnd.ms-office.chartcolorstyle+xml"/>
  <Override PartName="/ppt/charts/chart116.xml" ContentType="application/vnd.openxmlformats-officedocument.drawingml.chart+xml"/>
  <Override PartName="/ppt/charts/style116.xml" ContentType="application/vnd.ms-office.chartstyle+xml"/>
  <Override PartName="/ppt/charts/colors116.xml" ContentType="application/vnd.ms-office.chartcolorstyle+xml"/>
  <Override PartName="/ppt/charts/chart117.xml" ContentType="application/vnd.openxmlformats-officedocument.drawingml.chart+xml"/>
  <Override PartName="/ppt/charts/style117.xml" ContentType="application/vnd.ms-office.chartstyle+xml"/>
  <Override PartName="/ppt/charts/colors117.xml" ContentType="application/vnd.ms-office.chartcolorstyle+xml"/>
  <Override PartName="/ppt/theme/themeOverride43.xml" ContentType="application/vnd.openxmlformats-officedocument.themeOverride+xml"/>
  <Override PartName="/ppt/charts/chart118.xml" ContentType="application/vnd.openxmlformats-officedocument.drawingml.chart+xml"/>
  <Override PartName="/ppt/charts/style118.xml" ContentType="application/vnd.ms-office.chartstyle+xml"/>
  <Override PartName="/ppt/charts/colors118.xml" ContentType="application/vnd.ms-office.chartcolorstyle+xml"/>
  <Override PartName="/ppt/theme/themeOverride44.xml" ContentType="application/vnd.openxmlformats-officedocument.themeOverride+xml"/>
  <Override PartName="/ppt/charts/chart119.xml" ContentType="application/vnd.openxmlformats-officedocument.drawingml.chart+xml"/>
  <Override PartName="/ppt/charts/style119.xml" ContentType="application/vnd.ms-office.chartstyle+xml"/>
  <Override PartName="/ppt/charts/colors119.xml" ContentType="application/vnd.ms-office.chartcolorstyle+xml"/>
  <Override PartName="/ppt/charts/chart120.xml" ContentType="application/vnd.openxmlformats-officedocument.drawingml.chart+xml"/>
  <Override PartName="/ppt/charts/style120.xml" ContentType="application/vnd.ms-office.chartstyle+xml"/>
  <Override PartName="/ppt/charts/colors120.xml" ContentType="application/vnd.ms-office.chartcolorstyle+xml"/>
  <Override PartName="/ppt/charts/chart121.xml" ContentType="application/vnd.openxmlformats-officedocument.drawingml.chart+xml"/>
  <Override PartName="/ppt/charts/style121.xml" ContentType="application/vnd.ms-office.chartstyle+xml"/>
  <Override PartName="/ppt/charts/colors121.xml" ContentType="application/vnd.ms-office.chartcolorstyle+xml"/>
  <Override PartName="/ppt/charts/chart122.xml" ContentType="application/vnd.openxmlformats-officedocument.drawingml.chart+xml"/>
  <Override PartName="/ppt/charts/style122.xml" ContentType="application/vnd.ms-office.chartstyle+xml"/>
  <Override PartName="/ppt/charts/colors122.xml" ContentType="application/vnd.ms-office.chartcolorstyle+xml"/>
  <Override PartName="/ppt/charts/chart123.xml" ContentType="application/vnd.openxmlformats-officedocument.drawingml.chart+xml"/>
  <Override PartName="/ppt/charts/style123.xml" ContentType="application/vnd.ms-office.chartstyle+xml"/>
  <Override PartName="/ppt/charts/colors123.xml" ContentType="application/vnd.ms-office.chartcolorstyle+xml"/>
  <Override PartName="/ppt/charts/chart124.xml" ContentType="application/vnd.openxmlformats-officedocument.drawingml.chart+xml"/>
  <Override PartName="/ppt/charts/style124.xml" ContentType="application/vnd.ms-office.chartstyle+xml"/>
  <Override PartName="/ppt/charts/colors124.xml" ContentType="application/vnd.ms-office.chartcolorstyle+xml"/>
  <Override PartName="/ppt/charts/chart125.xml" ContentType="application/vnd.openxmlformats-officedocument.drawingml.chart+xml"/>
  <Override PartName="/ppt/charts/style125.xml" ContentType="application/vnd.ms-office.chartstyle+xml"/>
  <Override PartName="/ppt/charts/colors125.xml" ContentType="application/vnd.ms-office.chartcolorstyle+xml"/>
  <Override PartName="/ppt/charts/chart126.xml" ContentType="application/vnd.openxmlformats-officedocument.drawingml.chart+xml"/>
  <Override PartName="/ppt/charts/style126.xml" ContentType="application/vnd.ms-office.chartstyle+xml"/>
  <Override PartName="/ppt/charts/colors126.xml" ContentType="application/vnd.ms-office.chartcolorstyle+xml"/>
  <Override PartName="/ppt/charts/chart127.xml" ContentType="application/vnd.openxmlformats-officedocument.drawingml.chart+xml"/>
  <Override PartName="/ppt/charts/style127.xml" ContentType="application/vnd.ms-office.chartstyle+xml"/>
  <Override PartName="/ppt/charts/colors127.xml" ContentType="application/vnd.ms-office.chartcolorstyle+xml"/>
  <Override PartName="/ppt/charts/chart128.xml" ContentType="application/vnd.openxmlformats-officedocument.drawingml.chart+xml"/>
  <Override PartName="/ppt/charts/style128.xml" ContentType="application/vnd.ms-office.chartstyle+xml"/>
  <Override PartName="/ppt/charts/colors128.xml" ContentType="application/vnd.ms-office.chartcolorstyle+xml"/>
  <Override PartName="/ppt/charts/chart129.xml" ContentType="application/vnd.openxmlformats-officedocument.drawingml.chart+xml"/>
  <Override PartName="/ppt/charts/style129.xml" ContentType="application/vnd.ms-office.chartstyle+xml"/>
  <Override PartName="/ppt/charts/colors129.xml" ContentType="application/vnd.ms-office.chartcolorstyle+xml"/>
  <Override PartName="/ppt/charts/chart130.xml" ContentType="application/vnd.openxmlformats-officedocument.drawingml.chart+xml"/>
  <Override PartName="/ppt/charts/style130.xml" ContentType="application/vnd.ms-office.chartstyle+xml"/>
  <Override PartName="/ppt/charts/colors130.xml" ContentType="application/vnd.ms-office.chartcolorstyle+xml"/>
  <Override PartName="/ppt/charts/chart131.xml" ContentType="application/vnd.openxmlformats-officedocument.drawingml.chart+xml"/>
  <Override PartName="/ppt/charts/style131.xml" ContentType="application/vnd.ms-office.chartstyle+xml"/>
  <Override PartName="/ppt/charts/colors13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1"/>
  </p:notesMasterIdLst>
  <p:sldIdLst>
    <p:sldId id="436" r:id="rId5"/>
    <p:sldId id="444" r:id="rId6"/>
    <p:sldId id="439" r:id="rId7"/>
    <p:sldId id="440" r:id="rId8"/>
    <p:sldId id="441" r:id="rId9"/>
    <p:sldId id="302" r:id="rId10"/>
    <p:sldId id="305" r:id="rId11"/>
    <p:sldId id="310" r:id="rId12"/>
    <p:sldId id="311" r:id="rId13"/>
    <p:sldId id="322" r:id="rId14"/>
    <p:sldId id="323" r:id="rId15"/>
    <p:sldId id="306" r:id="rId16"/>
    <p:sldId id="307" r:id="rId17"/>
    <p:sldId id="314" r:id="rId18"/>
    <p:sldId id="315" r:id="rId19"/>
    <p:sldId id="316" r:id="rId20"/>
    <p:sldId id="317" r:id="rId21"/>
    <p:sldId id="312" r:id="rId22"/>
    <p:sldId id="313" r:id="rId23"/>
    <p:sldId id="318" r:id="rId24"/>
    <p:sldId id="319" r:id="rId25"/>
    <p:sldId id="320" r:id="rId26"/>
    <p:sldId id="321" r:id="rId27"/>
    <p:sldId id="324" r:id="rId28"/>
    <p:sldId id="325" r:id="rId29"/>
    <p:sldId id="326" r:id="rId30"/>
    <p:sldId id="327" r:id="rId31"/>
    <p:sldId id="328" r:id="rId32"/>
    <p:sldId id="329" r:id="rId33"/>
    <p:sldId id="330" r:id="rId34"/>
    <p:sldId id="331" r:id="rId35"/>
    <p:sldId id="332" r:id="rId36"/>
    <p:sldId id="333" r:id="rId37"/>
    <p:sldId id="457" r:id="rId38"/>
    <p:sldId id="458" r:id="rId39"/>
    <p:sldId id="335" r:id="rId40"/>
    <p:sldId id="336" r:id="rId41"/>
    <p:sldId id="337" r:id="rId42"/>
    <p:sldId id="459" r:id="rId43"/>
    <p:sldId id="460" r:id="rId44"/>
    <p:sldId id="338" r:id="rId45"/>
    <p:sldId id="339" r:id="rId46"/>
    <p:sldId id="340" r:id="rId47"/>
    <p:sldId id="341" r:id="rId48"/>
    <p:sldId id="342" r:id="rId49"/>
    <p:sldId id="344" r:id="rId50"/>
    <p:sldId id="343" r:id="rId51"/>
    <p:sldId id="455" r:id="rId52"/>
    <p:sldId id="456" r:id="rId53"/>
    <p:sldId id="308" r:id="rId54"/>
    <p:sldId id="309" r:id="rId55"/>
    <p:sldId id="442" r:id="rId56"/>
    <p:sldId id="443" r:id="rId57"/>
    <p:sldId id="453" r:id="rId58"/>
    <p:sldId id="454" r:id="rId59"/>
    <p:sldId id="429" r:id="rId60"/>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2414F3E1-EE51-49D6-9202-C5B086907445}">
          <p14:sldIdLst>
            <p14:sldId id="436"/>
            <p14:sldId id="444"/>
          </p14:sldIdLst>
        </p14:section>
        <p14:section name="Inndeling uten navn" id="{BDA72A35-018E-4921-A6B4-FE4F8A31AB15}">
          <p14:sldIdLst>
            <p14:sldId id="439"/>
            <p14:sldId id="440"/>
            <p14:sldId id="441"/>
            <p14:sldId id="302"/>
            <p14:sldId id="305"/>
            <p14:sldId id="310"/>
            <p14:sldId id="311"/>
            <p14:sldId id="322"/>
            <p14:sldId id="323"/>
            <p14:sldId id="306"/>
            <p14:sldId id="307"/>
            <p14:sldId id="314"/>
            <p14:sldId id="315"/>
            <p14:sldId id="316"/>
            <p14:sldId id="317"/>
            <p14:sldId id="312"/>
            <p14:sldId id="313"/>
            <p14:sldId id="318"/>
            <p14:sldId id="319"/>
            <p14:sldId id="320"/>
            <p14:sldId id="321"/>
            <p14:sldId id="324"/>
            <p14:sldId id="325"/>
            <p14:sldId id="326"/>
            <p14:sldId id="327"/>
            <p14:sldId id="328"/>
            <p14:sldId id="329"/>
            <p14:sldId id="330"/>
            <p14:sldId id="331"/>
            <p14:sldId id="332"/>
            <p14:sldId id="333"/>
            <p14:sldId id="457"/>
            <p14:sldId id="458"/>
            <p14:sldId id="335"/>
            <p14:sldId id="336"/>
            <p14:sldId id="337"/>
            <p14:sldId id="459"/>
            <p14:sldId id="460"/>
            <p14:sldId id="338"/>
            <p14:sldId id="339"/>
            <p14:sldId id="340"/>
            <p14:sldId id="341"/>
            <p14:sldId id="342"/>
            <p14:sldId id="344"/>
            <p14:sldId id="343"/>
            <p14:sldId id="455"/>
            <p14:sldId id="456"/>
            <p14:sldId id="308"/>
            <p14:sldId id="309"/>
            <p14:sldId id="442"/>
            <p14:sldId id="443"/>
            <p14:sldId id="453"/>
            <p14:sldId id="454"/>
            <p14:sldId id="429"/>
          </p14:sldIdLst>
        </p14:section>
      </p14:sectionLst>
    </p:ex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B33141-201B-DD1C-1250-075C1DDD6C60}" name="Anders Bakken" initials="AB" userId="S::abakk@oslomet.no::9660093a-afa7-4beb-ab6c-5af8078da4cd" providerId="AD"/>
  <p188:author id="{C42200A6-767E-F5D9-64FD-BF92DDFB6842}" name="Aud Christina Henriette Bjerén" initials="ACHB" userId="S::audchris@oslomet.no::335ee812-24c1-4bbe-a90a-50e3371d2d7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ders Bakken" initials="AB" lastIdx="7" clrIdx="0">
    <p:extLst>
      <p:ext uri="{19B8F6BF-5375-455C-9EA6-DF929625EA0E}">
        <p15:presenceInfo xmlns:p15="http://schemas.microsoft.com/office/powerpoint/2012/main" userId="9660093a-afa7-4beb-ab6c-5af8078da4cd" providerId="Windows Live"/>
      </p:ext>
    </p:extLst>
  </p:cmAuthor>
  <p:cmAuthor id="2" name="Anders Bakken" initials="AB [2]" lastIdx="5" clrIdx="1">
    <p:extLst>
      <p:ext uri="{19B8F6BF-5375-455C-9EA6-DF929625EA0E}">
        <p15:presenceInfo xmlns:p15="http://schemas.microsoft.com/office/powerpoint/2012/main" userId="S::abakk@oslomet.no::9660093a-afa7-4beb-ab6c-5af8078da4cd" providerId="AD"/>
      </p:ext>
    </p:extLst>
  </p:cmAuthor>
  <p:cmAuthor id="3" name="Mira Aaboen Sletten" initials="MAS" lastIdx="7" clrIdx="2">
    <p:extLst>
      <p:ext uri="{19B8F6BF-5375-455C-9EA6-DF929625EA0E}">
        <p15:presenceInfo xmlns:p15="http://schemas.microsoft.com/office/powerpoint/2012/main" userId="S::masle@oslomet.no::aa643e3f-7210-4b0f-bc40-b5147ad25f97" providerId="AD"/>
      </p:ext>
    </p:extLst>
  </p:cmAuthor>
  <p:cmAuthor id="4" name="Mira Aaboen Sletten" initials="MAS [2]" lastIdx="1" clrIdx="3">
    <p:extLst>
      <p:ext uri="{19B8F6BF-5375-455C-9EA6-DF929625EA0E}">
        <p15:presenceInfo xmlns:p15="http://schemas.microsoft.com/office/powerpoint/2012/main" userId="Mira Aaboen Slett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FBA"/>
    <a:srgbClr val="DE9F37"/>
    <a:srgbClr val="006FBA"/>
    <a:srgbClr val="97C1DB"/>
    <a:srgbClr val="D7D7D7"/>
    <a:srgbClr val="DCD7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04" autoAdjust="0"/>
    <p:restoredTop sz="96619" autoAdjust="0"/>
  </p:normalViewPr>
  <p:slideViewPr>
    <p:cSldViewPr snapToGrid="0">
      <p:cViewPr varScale="1">
        <p:scale>
          <a:sx n="77" d="100"/>
          <a:sy n="77" d="100"/>
        </p:scale>
        <p:origin x="3510" y="108"/>
      </p:cViewPr>
      <p:guideLst>
        <p:guide orient="horz" pos="3120"/>
        <p:guide pos="2160"/>
      </p:guideLst>
    </p:cSldViewPr>
  </p:slideViewPr>
  <p:notesTextViewPr>
    <p:cViewPr>
      <p:scale>
        <a:sx n="1" d="1"/>
        <a:sy n="1" d="1"/>
      </p:scale>
      <p:origin x="0" y="0"/>
    </p:cViewPr>
  </p:notesTextViewPr>
  <p:sorterViewPr>
    <p:cViewPr>
      <p:scale>
        <a:sx n="200" d="100"/>
        <a:sy n="200" d="100"/>
      </p:scale>
      <p:origin x="0" y="0"/>
    </p:cViewPr>
  </p:sorterViewPr>
  <p:notesViewPr>
    <p:cSldViewPr snapToGrid="0">
      <p:cViewPr varScale="1">
        <p:scale>
          <a:sx n="75" d="100"/>
          <a:sy n="75" d="100"/>
        </p:scale>
        <p:origin x="4026"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0.xml"/><Relationship Id="rId1" Type="http://schemas.microsoft.com/office/2011/relationships/chartStyle" Target="style100.xml"/></Relationships>
</file>

<file path=ppt/charts/_rels/chart10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1.xml"/><Relationship Id="rId1" Type="http://schemas.microsoft.com/office/2011/relationships/chartStyle" Target="style101.xml"/></Relationships>
</file>

<file path=ppt/charts/_rels/chart102.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102.xml"/><Relationship Id="rId1" Type="http://schemas.microsoft.com/office/2011/relationships/chartStyle" Target="style10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3.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103.xml"/><Relationship Id="rId1" Type="http://schemas.microsoft.com/office/2011/relationships/chartStyle" Target="style103.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0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4.xml"/><Relationship Id="rId1" Type="http://schemas.microsoft.com/office/2011/relationships/chartStyle" Target="style104.xml"/></Relationships>
</file>

<file path=ppt/charts/_rels/chart10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5.xml"/><Relationship Id="rId1" Type="http://schemas.microsoft.com/office/2011/relationships/chartStyle" Target="style105.xml"/></Relationships>
</file>

<file path=ppt/charts/_rels/chart10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6.xml"/><Relationship Id="rId1" Type="http://schemas.microsoft.com/office/2011/relationships/chartStyle" Target="style106.xml"/></Relationships>
</file>

<file path=ppt/charts/_rels/chart10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7.xml"/><Relationship Id="rId1" Type="http://schemas.microsoft.com/office/2011/relationships/chartStyle" Target="style107.xml"/></Relationships>
</file>

<file path=ppt/charts/_rels/chart10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8.xml"/><Relationship Id="rId1" Type="http://schemas.microsoft.com/office/2011/relationships/chartStyle" Target="style108.xml"/></Relationships>
</file>

<file path=ppt/charts/_rels/chart10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09.xml"/><Relationship Id="rId1" Type="http://schemas.microsoft.com/office/2011/relationships/chartStyle" Target="style109.xml"/></Relationships>
</file>

<file path=ppt/charts/_rels/chart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xml"/><Relationship Id="rId1" Type="http://schemas.microsoft.com/office/2011/relationships/chartStyle" Target="style11.xml"/></Relationships>
</file>

<file path=ppt/charts/_rels/chart11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0.xml"/><Relationship Id="rId1" Type="http://schemas.microsoft.com/office/2011/relationships/chartStyle" Target="style110.xml"/></Relationships>
</file>

<file path=ppt/charts/_rels/chart11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1.xml"/><Relationship Id="rId1" Type="http://schemas.microsoft.com/office/2011/relationships/chartStyle" Target="style111.xml"/></Relationships>
</file>

<file path=ppt/charts/_rels/chart1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2.xml"/><Relationship Id="rId1" Type="http://schemas.microsoft.com/office/2011/relationships/chartStyle" Target="style112.xml"/></Relationships>
</file>

<file path=ppt/charts/_rels/chart11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3.xml"/><Relationship Id="rId1" Type="http://schemas.microsoft.com/office/2011/relationships/chartStyle" Target="style113.xml"/></Relationships>
</file>

<file path=ppt/charts/_rels/chart114.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114.xml"/><Relationship Id="rId1" Type="http://schemas.microsoft.com/office/2011/relationships/chartStyle" Target="style11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5.xml"/><Relationship Id="rId1" Type="http://schemas.microsoft.com/office/2011/relationships/chartStyle" Target="style115.xml"/></Relationships>
</file>

<file path=ppt/charts/_rels/chart11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6.xml"/><Relationship Id="rId1" Type="http://schemas.microsoft.com/office/2011/relationships/chartStyle" Target="style116.xml"/></Relationships>
</file>

<file path=ppt/charts/_rels/chart117.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117.xml"/><Relationship Id="rId1" Type="http://schemas.microsoft.com/office/2011/relationships/chartStyle" Target="style11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18.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118.xml"/><Relationship Id="rId1" Type="http://schemas.microsoft.com/office/2011/relationships/chartStyle" Target="style118.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1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19.xml"/><Relationship Id="rId1" Type="http://schemas.microsoft.com/office/2011/relationships/chartStyle" Target="style119.xml"/></Relationships>
</file>

<file path=ppt/charts/_rels/chart1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xml"/><Relationship Id="rId1" Type="http://schemas.microsoft.com/office/2011/relationships/chartStyle" Target="style12.xml"/></Relationships>
</file>

<file path=ppt/charts/_rels/chart12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0.xml"/><Relationship Id="rId1" Type="http://schemas.microsoft.com/office/2011/relationships/chartStyle" Target="style120.xml"/></Relationships>
</file>

<file path=ppt/charts/_rels/chart12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1.xml"/><Relationship Id="rId1" Type="http://schemas.microsoft.com/office/2011/relationships/chartStyle" Target="style121.xml"/></Relationships>
</file>

<file path=ppt/charts/_rels/chart12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2.xml"/><Relationship Id="rId1" Type="http://schemas.microsoft.com/office/2011/relationships/chartStyle" Target="style122.xml"/></Relationships>
</file>

<file path=ppt/charts/_rels/chart12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3.xml"/><Relationship Id="rId1" Type="http://schemas.microsoft.com/office/2011/relationships/chartStyle" Target="style123.xml"/></Relationships>
</file>

<file path=ppt/charts/_rels/chart12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4.xml"/><Relationship Id="rId1" Type="http://schemas.microsoft.com/office/2011/relationships/chartStyle" Target="style124.xml"/></Relationships>
</file>

<file path=ppt/charts/_rels/chart1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5.xml"/><Relationship Id="rId1" Type="http://schemas.microsoft.com/office/2011/relationships/chartStyle" Target="style125.xml"/></Relationships>
</file>

<file path=ppt/charts/_rels/chart12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6.xml"/><Relationship Id="rId1" Type="http://schemas.microsoft.com/office/2011/relationships/chartStyle" Target="style126.xml"/></Relationships>
</file>

<file path=ppt/charts/_rels/chart1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7.xml"/><Relationship Id="rId1" Type="http://schemas.microsoft.com/office/2011/relationships/chartStyle" Target="style127.xml"/></Relationships>
</file>

<file path=ppt/charts/_rels/chart1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8.xml"/><Relationship Id="rId1" Type="http://schemas.microsoft.com/office/2011/relationships/chartStyle" Target="style128.xml"/></Relationships>
</file>

<file path=ppt/charts/_rels/chart1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29.xml"/><Relationship Id="rId1" Type="http://schemas.microsoft.com/office/2011/relationships/chartStyle" Target="style129.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3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0.xml"/><Relationship Id="rId1" Type="http://schemas.microsoft.com/office/2011/relationships/chartStyle" Target="style130.xml"/></Relationships>
</file>

<file path=ppt/charts/_rels/chart1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31.xml"/><Relationship Id="rId1" Type="http://schemas.microsoft.com/office/2011/relationships/chartStyle" Target="style131.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2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1.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3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4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51.xml"/><Relationship Id="rId1" Type="http://schemas.microsoft.com/office/2011/relationships/chartStyle" Target="style5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2.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52.xml"/><Relationship Id="rId1" Type="http://schemas.microsoft.com/office/2011/relationships/chartStyle" Target="style5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54.xml"/><Relationship Id="rId1" Type="http://schemas.microsoft.com/office/2011/relationships/chartStyle" Target="style54.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56.xml"/><Relationship Id="rId1" Type="http://schemas.microsoft.com/office/2011/relationships/chartStyle" Target="style5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7.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57.xml"/><Relationship Id="rId1" Type="http://schemas.microsoft.com/office/2011/relationships/chartStyle" Target="style57.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5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59.xml"/><Relationship Id="rId1" Type="http://schemas.microsoft.com/office/2011/relationships/chartStyle" Target="style5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61.xml"/><Relationship Id="rId1" Type="http://schemas.microsoft.com/office/2011/relationships/chartStyle" Target="style6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63.xml"/><Relationship Id="rId1" Type="http://schemas.microsoft.com/office/2011/relationships/chartStyle" Target="style63.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66.xml"/><Relationship Id="rId1" Type="http://schemas.microsoft.com/office/2011/relationships/chartStyle" Target="style6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68.xml"/><Relationship Id="rId1" Type="http://schemas.microsoft.com/office/2011/relationships/chartStyle" Target="style68.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6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71.xml"/><Relationship Id="rId1" Type="http://schemas.microsoft.com/office/2011/relationships/chartStyle" Target="style7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2.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72.xml"/><Relationship Id="rId1" Type="http://schemas.microsoft.com/office/2011/relationships/chartStyle" Target="style7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76.xml"/><Relationship Id="rId1" Type="http://schemas.microsoft.com/office/2011/relationships/chartStyle" Target="style7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78.xml"/><Relationship Id="rId1" Type="http://schemas.microsoft.com/office/2011/relationships/chartStyle" Target="style78.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7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81.xml"/><Relationship Id="rId1" Type="http://schemas.microsoft.com/office/2011/relationships/chartStyle" Target="style8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2.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82.xml"/><Relationship Id="rId1" Type="http://schemas.microsoft.com/office/2011/relationships/chartStyle" Target="style82.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3.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3.xml"/><Relationship Id="rId1" Type="http://schemas.microsoft.com/office/2011/relationships/chartStyle" Target="style83.xml"/></Relationships>
</file>

<file path=ppt/charts/_rels/chart8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4.xml"/><Relationship Id="rId1" Type="http://schemas.microsoft.com/office/2011/relationships/chartStyle" Target="style84.xml"/></Relationships>
</file>

<file path=ppt/charts/_rels/chart85.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85.xml"/><Relationship Id="rId1" Type="http://schemas.microsoft.com/office/2011/relationships/chartStyle" Target="style85.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6.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86.xml"/><Relationship Id="rId1" Type="http://schemas.microsoft.com/office/2011/relationships/chartStyle" Target="style86.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8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7.xml"/><Relationship Id="rId1" Type="http://schemas.microsoft.com/office/2011/relationships/chartStyle" Target="style87.xml"/></Relationships>
</file>

<file path=ppt/charts/_rels/chart8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88.xml"/><Relationship Id="rId1" Type="http://schemas.microsoft.com/office/2011/relationships/chartStyle" Target="style88.xml"/></Relationships>
</file>

<file path=ppt/charts/_rels/chart89.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89.xml"/><Relationship Id="rId1" Type="http://schemas.microsoft.com/office/2011/relationships/chartStyle" Target="style8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xml"/><Relationship Id="rId1" Type="http://schemas.microsoft.com/office/2011/relationships/chartStyle" Target="style9.xml"/></Relationships>
</file>

<file path=ppt/charts/_rels/chart90.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90.xml"/><Relationship Id="rId1" Type="http://schemas.microsoft.com/office/2011/relationships/chartStyle" Target="style90.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1.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91.xml"/><Relationship Id="rId1" Type="http://schemas.microsoft.com/office/2011/relationships/chartStyle" Target="style91.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2.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2.xml"/><Relationship Id="rId1" Type="http://schemas.microsoft.com/office/2011/relationships/chartStyle" Target="style92.xml"/></Relationships>
</file>

<file path=ppt/charts/_rels/chart93.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93.xml"/><Relationship Id="rId1" Type="http://schemas.microsoft.com/office/2011/relationships/chartStyle" Target="style93.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_rels/chart94.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4.xml"/><Relationship Id="rId1" Type="http://schemas.microsoft.com/office/2011/relationships/chartStyle" Target="style94.xml"/></Relationships>
</file>

<file path=ppt/charts/_rels/chart9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5.xml"/><Relationship Id="rId1" Type="http://schemas.microsoft.com/office/2011/relationships/chartStyle" Target="style95.xml"/></Relationships>
</file>

<file path=ppt/charts/_rels/chart96.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6.xml"/><Relationship Id="rId1" Type="http://schemas.microsoft.com/office/2011/relationships/chartStyle" Target="style96.xml"/></Relationships>
</file>

<file path=ppt/charts/_rels/chart97.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7.xml"/><Relationship Id="rId1" Type="http://schemas.microsoft.com/office/2011/relationships/chartStyle" Target="style97.xml"/></Relationships>
</file>

<file path=ppt/charts/_rels/chart98.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 TargetMode="External"/><Relationship Id="rId2" Type="http://schemas.microsoft.com/office/2011/relationships/chartColorStyle" Target="colors98.xml"/><Relationship Id="rId1" Type="http://schemas.microsoft.com/office/2011/relationships/chartStyle" Target="style98.xml"/></Relationships>
</file>

<file path=ppt/charts/_rels/chart99.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99.xml"/><Relationship Id="rId1" Type="http://schemas.microsoft.com/office/2011/relationships/chartStyle" Target="style99.xml"/><Relationship Id="rId4" Type="http://schemas.openxmlformats.org/officeDocument/2006/relationships/oleObject" Target="file:///\\milos.ada.hioa.no\felles\sva\sva-no-f-uf\Ungdata\Rapportering\Rapportmaler_ungdata\N&#248;kkeltallsrapporter%202020-2022\Data%20N&#248;Ra%2020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4653999008342202"/>
          <c:y val="7.9857822624279425E-3"/>
          <c:w val="0.47590126729453269"/>
          <c:h val="0.97545769189419762"/>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batterier'!$B$112:$B$116</c:f>
              <c:strCache>
                <c:ptCount val="5"/>
                <c:pt idx="0">
                  <c:v>Undersøkinga var altfor lang</c:v>
                </c:pt>
                <c:pt idx="1">
                  <c:v>Eg fekk god informasjon om undersøkinga på førehand</c:v>
                </c:pt>
                <c:pt idx="2">
                  <c:v>Det var lett å svare på spørsmåla</c:v>
                </c:pt>
                <c:pt idx="3">
                  <c:v>Undersøkinga gjev eit godt bilete av korleis eg har det</c:v>
                </c:pt>
                <c:pt idx="4">
                  <c:v>Eg har svart ærleg på spørsmåla</c:v>
                </c:pt>
              </c:strCache>
            </c:strRef>
          </c:cat>
          <c:val>
            <c:numRef>
              <c:f>'Type 2 Frekvens batterier'!$C$112:$C$116</c:f>
              <c:numCache>
                <c:formatCode>0</c:formatCode>
                <c:ptCount val="5"/>
                <c:pt idx="0">
                  <c:v>41.79</c:v>
                </c:pt>
                <c:pt idx="1">
                  <c:v>91.039999999999992</c:v>
                </c:pt>
                <c:pt idx="2">
                  <c:v>92.539999999999992</c:v>
                </c:pt>
                <c:pt idx="3">
                  <c:v>91.050000000000011</c:v>
                </c:pt>
                <c:pt idx="4">
                  <c:v>98.509999999999991</c:v>
                </c:pt>
              </c:numCache>
            </c:numRef>
          </c:val>
          <c:extLst>
            <c:ext xmlns:c16="http://schemas.microsoft.com/office/drawing/2014/chart" uri="{C3380CC4-5D6E-409C-BE32-E72D297353CC}">
              <c16:uniqueId val="{00000000-0B9E-4F90-8FCF-43494F21E95D}"/>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max val="120"/>
          <c:min val="0"/>
        </c:scaling>
        <c:delete val="1"/>
        <c:axPos val="b"/>
        <c:numFmt formatCode="0" sourceLinked="1"/>
        <c:majorTickMark val="out"/>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026231879723338E-2"/>
          <c:y val="0.18484122799062694"/>
          <c:w val="0.90394753624055335"/>
          <c:h val="0.66324525665613154"/>
        </c:manualLayout>
      </c:layout>
      <c:barChart>
        <c:barDir val="col"/>
        <c:grouping val="clustered"/>
        <c:varyColors val="0"/>
        <c:ser>
          <c:idx val="0"/>
          <c:order val="0"/>
          <c:tx>
            <c:strRef>
              <c:f>'Type 3 Kjønn&amp;Klasse'!$I$13</c:f>
              <c:strCache>
                <c:ptCount val="1"/>
                <c:pt idx="0">
                  <c:v>Har minst éin fortruleg venn</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13BB-419E-BC34-CFB01436147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3BB-419E-BC34-CFB01436147B}"/>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Kjønn&amp;Klasse'!$J$13:$K$13</c:f>
              <c:numCache>
                <c:formatCode>0</c:formatCode>
                <c:ptCount val="2"/>
                <c:pt idx="0">
                  <c:v>88.89</c:v>
                </c:pt>
                <c:pt idx="1">
                  <c:v>82.86</c:v>
                </c:pt>
              </c:numCache>
            </c:numRef>
          </c:val>
          <c:extLst>
            <c:ext xmlns:c16="http://schemas.microsoft.com/office/drawing/2014/chart" uri="{C3380CC4-5D6E-409C-BE32-E72D297353CC}">
              <c16:uniqueId val="{00000004-13BB-419E-BC34-CFB01436147B}"/>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enkelt'!$B$307</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e-sigarettar</c:v>
                </c:pt>
                <c:pt idx="1">
                  <c:v>Har brukt før, men har slutta heilt no</c:v>
                </c:pt>
                <c:pt idx="2">
                  <c:v>Bruker sjeldnare enn éin gong i veka</c:v>
                </c:pt>
                <c:pt idx="3">
                  <c:v>Bruker kvar veke, men ikkje kvar dag</c:v>
                </c:pt>
                <c:pt idx="4">
                  <c:v>Bruker dagleg</c:v>
                </c:pt>
              </c:strCache>
            </c:strRef>
          </c:cat>
          <c:val>
            <c:numRef>
              <c:f>'Type 1 Frekvens enkelt'!$C$307:$G$307</c:f>
              <c:numCache>
                <c:formatCode>0</c:formatCode>
                <c:ptCount val="5"/>
                <c:pt idx="0">
                  <c:v>53.52</c:v>
                </c:pt>
                <c:pt idx="1">
                  <c:v>18.309999999999999</c:v>
                </c:pt>
                <c:pt idx="2">
                  <c:v>11.27</c:v>
                </c:pt>
                <c:pt idx="3">
                  <c:v>4.2300000000000004</c:v>
                </c:pt>
                <c:pt idx="4">
                  <c:v>12.68</c:v>
                </c:pt>
              </c:numCache>
            </c:numRef>
          </c:val>
          <c:extLst>
            <c:ext xmlns:c16="http://schemas.microsoft.com/office/drawing/2014/chart" uri="{C3380CC4-5D6E-409C-BE32-E72D297353CC}">
              <c16:uniqueId val="{00000000-2258-48E7-BF9A-B298686603E0}"/>
            </c:ext>
          </c:extLst>
        </c:ser>
        <c:ser>
          <c:idx val="1"/>
          <c:order val="1"/>
          <c:tx>
            <c:strRef>
              <c:f>'Type 1 Frekvens enkelt'!$B$308</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enkelt'!$C$306:$G$306</c:f>
              <c:strCache>
                <c:ptCount val="5"/>
                <c:pt idx="0">
                  <c:v>Har aldri brukt e-sigarettar</c:v>
                </c:pt>
                <c:pt idx="1">
                  <c:v>Har brukt før, men har slutta heilt no</c:v>
                </c:pt>
                <c:pt idx="2">
                  <c:v>Bruker sjeldnare enn éin gong i veka</c:v>
                </c:pt>
                <c:pt idx="3">
                  <c:v>Bruker kvar veke, men ikkje kvar dag</c:v>
                </c:pt>
                <c:pt idx="4">
                  <c:v>Bruker dagleg</c:v>
                </c:pt>
              </c:strCache>
            </c:strRef>
          </c:cat>
          <c:val>
            <c:numRef>
              <c:f>'Type 1 Frekvens enkelt'!$C$308:$G$308</c:f>
              <c:numCache>
                <c:formatCode>0</c:formatCode>
                <c:ptCount val="5"/>
                <c:pt idx="0">
                  <c:v>60.4</c:v>
                </c:pt>
                <c:pt idx="1">
                  <c:v>20</c:v>
                </c:pt>
                <c:pt idx="2">
                  <c:v>12.9</c:v>
                </c:pt>
                <c:pt idx="3">
                  <c:v>3.75</c:v>
                </c:pt>
                <c:pt idx="4">
                  <c:v>2.95</c:v>
                </c:pt>
              </c:numCache>
            </c:numRef>
          </c:val>
          <c:extLst>
            <c:ext xmlns:c16="http://schemas.microsoft.com/office/drawing/2014/chart" uri="{C3380CC4-5D6E-409C-BE32-E72D297353CC}">
              <c16:uniqueId val="{00000001-2258-48E7-BF9A-B298686603E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enkelt'!$B$229</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slutta heilt no</c:v>
                </c:pt>
                <c:pt idx="2">
                  <c:v>Snusar sjeldnare enn éin gong i veka</c:v>
                </c:pt>
                <c:pt idx="3">
                  <c:v>Snusar kvar veke, men ikkje kvar dag</c:v>
                </c:pt>
                <c:pt idx="4">
                  <c:v>Snusar dagleg</c:v>
                </c:pt>
              </c:strCache>
            </c:strRef>
          </c:cat>
          <c:val>
            <c:numRef>
              <c:f>'Type 1 Frekvens enkelt'!$C$229:$G$229</c:f>
              <c:numCache>
                <c:formatCode>0</c:formatCode>
                <c:ptCount val="5"/>
                <c:pt idx="0">
                  <c:v>69.010000000000005</c:v>
                </c:pt>
                <c:pt idx="1">
                  <c:v>14.08</c:v>
                </c:pt>
                <c:pt idx="2">
                  <c:v>0</c:v>
                </c:pt>
                <c:pt idx="3">
                  <c:v>4.2300000000000004</c:v>
                </c:pt>
                <c:pt idx="4">
                  <c:v>12.68</c:v>
                </c:pt>
              </c:numCache>
            </c:numRef>
          </c:val>
          <c:extLst>
            <c:ext xmlns:c16="http://schemas.microsoft.com/office/drawing/2014/chart" uri="{C3380CC4-5D6E-409C-BE32-E72D297353CC}">
              <c16:uniqueId val="{00000000-A64D-45F1-8D9C-0658C2E5295E}"/>
            </c:ext>
          </c:extLst>
        </c:ser>
        <c:ser>
          <c:idx val="1"/>
          <c:order val="1"/>
          <c:tx>
            <c:strRef>
              <c:f>'Type 1 Frekvens enkelt'!$B$230</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enkelt'!$C$228:$G$228</c:f>
              <c:strCache>
                <c:ptCount val="5"/>
                <c:pt idx="0">
                  <c:v>Har aldri brukt snus</c:v>
                </c:pt>
                <c:pt idx="1">
                  <c:v>Har brukt før, men har slutta heilt no</c:v>
                </c:pt>
                <c:pt idx="2">
                  <c:v>Snusar sjeldnare enn éin gong i veka</c:v>
                </c:pt>
                <c:pt idx="3">
                  <c:v>Snusar kvar veke, men ikkje kvar dag</c:v>
                </c:pt>
                <c:pt idx="4">
                  <c:v>Snusar dagleg</c:v>
                </c:pt>
              </c:strCache>
            </c:strRef>
          </c:cat>
          <c:val>
            <c:numRef>
              <c:f>'Type 1 Frekvens enkelt'!$C$230:$G$230</c:f>
              <c:numCache>
                <c:formatCode>0</c:formatCode>
                <c:ptCount val="5"/>
                <c:pt idx="0">
                  <c:v>65.260000000000005</c:v>
                </c:pt>
                <c:pt idx="1">
                  <c:v>10.88</c:v>
                </c:pt>
                <c:pt idx="2">
                  <c:v>6.93</c:v>
                </c:pt>
                <c:pt idx="3">
                  <c:v>3.45</c:v>
                </c:pt>
                <c:pt idx="4">
                  <c:v>13.48</c:v>
                </c:pt>
              </c:numCache>
            </c:numRef>
          </c:val>
          <c:extLst>
            <c:ext xmlns:c16="http://schemas.microsoft.com/office/drawing/2014/chart" uri="{C3380CC4-5D6E-409C-BE32-E72D297353CC}">
              <c16:uniqueId val="{00000001-A64D-45F1-8D9C-0658C2E5295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998990205069127"/>
          <c:w val="0.99085337049866318"/>
          <c:h val="0.1198561821756403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Kjønn&amp;Klasse'!$I$77</c:f>
              <c:strCache>
                <c:ptCount val="1"/>
                <c:pt idx="0">
                  <c:v>Bruker e-sigarett ukentlig eller daglig</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83DB-4DDA-B191-ECAD02BD2B9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83DB-4DDA-B191-ECAD02BD2B9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Kjønn&amp;Klasse'!$J$77:$K$77</c:f>
              <c:numCache>
                <c:formatCode>0</c:formatCode>
                <c:ptCount val="2"/>
                <c:pt idx="0">
                  <c:v>14.29</c:v>
                </c:pt>
                <c:pt idx="1">
                  <c:v>19.440000000000001</c:v>
                </c:pt>
              </c:numCache>
            </c:numRef>
          </c:val>
          <c:extLst>
            <c:ext xmlns:c16="http://schemas.microsoft.com/office/drawing/2014/chart" uri="{C3380CC4-5D6E-409C-BE32-E72D297353CC}">
              <c16:uniqueId val="{00000004-83DB-4DDA-B191-ECAD02BD2B9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Kjønn&amp;Klasse'!$I$63</c:f>
              <c:strCache>
                <c:ptCount val="1"/>
                <c:pt idx="0">
                  <c:v>Snusar kvar dag/veke</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C2BA-467C-A228-08E735202C6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2BA-467C-A228-08E735202C6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Kjønn&amp;Klasse'!$J$63:$K$63</c:f>
              <c:numCache>
                <c:formatCode>0</c:formatCode>
                <c:ptCount val="2"/>
                <c:pt idx="0">
                  <c:v>25.71</c:v>
                </c:pt>
                <c:pt idx="1">
                  <c:v>8.33</c:v>
                </c:pt>
              </c:numCache>
            </c:numRef>
          </c:val>
          <c:extLst>
            <c:ext xmlns:c16="http://schemas.microsoft.com/office/drawing/2014/chart" uri="{C3380CC4-5D6E-409C-BE32-E72D297353CC}">
              <c16:uniqueId val="{00000004-C2BA-467C-A228-08E735202C6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enkelt'!$B$235</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gonger</c:v>
                </c:pt>
                <c:pt idx="1">
                  <c:v>1 gong</c:v>
                </c:pt>
                <c:pt idx="2">
                  <c:v>2-5 gonger</c:v>
                </c:pt>
                <c:pt idx="3">
                  <c:v>6-10 gonger</c:v>
                </c:pt>
                <c:pt idx="4">
                  <c:v>11 gonger eller meir</c:v>
                </c:pt>
              </c:strCache>
            </c:strRef>
          </c:cat>
          <c:val>
            <c:numRef>
              <c:f>'Type 1 Frekvens enkelt'!$C$235:$G$235</c:f>
              <c:numCache>
                <c:formatCode>0</c:formatCode>
                <c:ptCount val="5"/>
                <c:pt idx="0">
                  <c:v>94.12</c:v>
                </c:pt>
                <c:pt idx="1">
                  <c:v>2.94</c:v>
                </c:pt>
                <c:pt idx="2">
                  <c:v>2.94</c:v>
                </c:pt>
                <c:pt idx="3">
                  <c:v>0</c:v>
                </c:pt>
                <c:pt idx="4">
                  <c:v>0</c:v>
                </c:pt>
              </c:numCache>
            </c:numRef>
          </c:val>
          <c:extLst>
            <c:ext xmlns:c16="http://schemas.microsoft.com/office/drawing/2014/chart" uri="{C3380CC4-5D6E-409C-BE32-E72D297353CC}">
              <c16:uniqueId val="{00000000-17D5-4C24-A889-CF1E0BC257D1}"/>
            </c:ext>
          </c:extLst>
        </c:ser>
        <c:ser>
          <c:idx val="1"/>
          <c:order val="1"/>
          <c:tx>
            <c:strRef>
              <c:f>'Type 1 Frekvens enkelt'!$B$236</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enkelt'!$C$234:$G$234</c:f>
              <c:strCache>
                <c:ptCount val="5"/>
                <c:pt idx="0">
                  <c:v>Ingen gonger</c:v>
                </c:pt>
                <c:pt idx="1">
                  <c:v>1 gong</c:v>
                </c:pt>
                <c:pt idx="2">
                  <c:v>2-5 gonger</c:v>
                </c:pt>
                <c:pt idx="3">
                  <c:v>6-10 gonger</c:v>
                </c:pt>
                <c:pt idx="4">
                  <c:v>11 gonger eller meir</c:v>
                </c:pt>
              </c:strCache>
            </c:strRef>
          </c:cat>
          <c:val>
            <c:numRef>
              <c:f>'Type 1 Frekvens enkelt'!$C$236:$G$236</c:f>
              <c:numCache>
                <c:formatCode>0</c:formatCode>
                <c:ptCount val="5"/>
                <c:pt idx="0">
                  <c:v>83.34</c:v>
                </c:pt>
                <c:pt idx="1">
                  <c:v>5.41</c:v>
                </c:pt>
                <c:pt idx="2">
                  <c:v>5.54</c:v>
                </c:pt>
                <c:pt idx="3">
                  <c:v>1.69</c:v>
                </c:pt>
                <c:pt idx="4">
                  <c:v>4.01</c:v>
                </c:pt>
              </c:numCache>
            </c:numRef>
          </c:val>
          <c:extLst>
            <c:ext xmlns:c16="http://schemas.microsoft.com/office/drawing/2014/chart" uri="{C3380CC4-5D6E-409C-BE32-E72D297353CC}">
              <c16:uniqueId val="{00000001-17D5-4C24-A889-CF1E0BC257D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8578164081437314"/>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50197100534147487"/>
          <c:w val="0.90372090779398895"/>
          <c:h val="0.34611547930528358"/>
        </c:manualLayout>
      </c:layout>
      <c:barChart>
        <c:barDir val="col"/>
        <c:grouping val="clustered"/>
        <c:varyColors val="0"/>
        <c:ser>
          <c:idx val="0"/>
          <c:order val="0"/>
          <c:tx>
            <c:strRef>
              <c:f>'Type 3 Kjønn&amp;Klasse'!$I$64</c:f>
              <c:strCache>
                <c:ptCount val="1"/>
                <c:pt idx="0">
                  <c:v>Har brukt hasj eller marihuana det siste året</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9E64-4D04-AE40-5D025FFA3082}"/>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64-4D04-AE40-5D025FFA3082}"/>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64-4D04-AE40-5D025FFA308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Kjønn&amp;Klasse'!$J$64:$K$64</c:f>
              <c:numCache>
                <c:formatCode>0</c:formatCode>
                <c:ptCount val="2"/>
                <c:pt idx="0">
                  <c:v>11.76</c:v>
                </c:pt>
                <c:pt idx="1">
                  <c:v>0</c:v>
                </c:pt>
              </c:numCache>
            </c:numRef>
          </c:val>
          <c:extLst>
            <c:ext xmlns:c16="http://schemas.microsoft.com/office/drawing/2014/chart" uri="{C3380CC4-5D6E-409C-BE32-E72D297353CC}">
              <c16:uniqueId val="{00000003-9E64-4D04-AE40-5D025FFA308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0686942802973849"/>
        </c:manualLayout>
      </c:layout>
      <c:barChart>
        <c:barDir val="bar"/>
        <c:grouping val="clustered"/>
        <c:varyColors val="0"/>
        <c:ser>
          <c:idx val="0"/>
          <c:order val="0"/>
          <c:tx>
            <c:strRef>
              <c:f>'Type 1 Frekvens enkelt'!$B$303</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gonger</c:v>
                </c:pt>
                <c:pt idx="1">
                  <c:v>Éin gong</c:v>
                </c:pt>
                <c:pt idx="2">
                  <c:v>To eller fleire gonger</c:v>
                </c:pt>
              </c:strCache>
            </c:strRef>
          </c:cat>
          <c:val>
            <c:numRef>
              <c:f>'Type 1 Frekvens enkelt'!$C$303:$E$303</c:f>
              <c:numCache>
                <c:formatCode>0</c:formatCode>
                <c:ptCount val="3"/>
                <c:pt idx="0">
                  <c:v>98.51</c:v>
                </c:pt>
                <c:pt idx="1">
                  <c:v>0</c:v>
                </c:pt>
                <c:pt idx="2">
                  <c:v>1.49</c:v>
                </c:pt>
              </c:numCache>
            </c:numRef>
          </c:val>
          <c:extLst>
            <c:ext xmlns:c16="http://schemas.microsoft.com/office/drawing/2014/chart" uri="{C3380CC4-5D6E-409C-BE32-E72D297353CC}">
              <c16:uniqueId val="{00000000-C8AF-4851-972F-DDAB8657A855}"/>
            </c:ext>
          </c:extLst>
        </c:ser>
        <c:ser>
          <c:idx val="1"/>
          <c:order val="1"/>
          <c:tx>
            <c:strRef>
              <c:f>'Type 1 Frekvens enkelt'!$B$304</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enkelt'!$C$302:$E$302</c:f>
              <c:strCache>
                <c:ptCount val="3"/>
                <c:pt idx="0">
                  <c:v>Ingen gonger</c:v>
                </c:pt>
                <c:pt idx="1">
                  <c:v>Éin gong</c:v>
                </c:pt>
                <c:pt idx="2">
                  <c:v>To eller fleire gonger</c:v>
                </c:pt>
              </c:strCache>
            </c:strRef>
          </c:cat>
          <c:val>
            <c:numRef>
              <c:f>'Type 1 Frekvens enkelt'!$C$304:$E$304</c:f>
              <c:numCache>
                <c:formatCode>0</c:formatCode>
                <c:ptCount val="3"/>
                <c:pt idx="0">
                  <c:v>92.08</c:v>
                </c:pt>
                <c:pt idx="1">
                  <c:v>2.66</c:v>
                </c:pt>
                <c:pt idx="2">
                  <c:v>5.26</c:v>
                </c:pt>
              </c:numCache>
            </c:numRef>
          </c:val>
          <c:extLst>
            <c:ext xmlns:c16="http://schemas.microsoft.com/office/drawing/2014/chart" uri="{C3380CC4-5D6E-409C-BE32-E72D297353CC}">
              <c16:uniqueId val="{00000001-C8AF-4851-972F-DDAB8657A85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891869302536318"/>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31494790798029"/>
          <c:y val="2.1474740999156632E-2"/>
          <c:w val="0.60823154384325673"/>
          <c:h val="0.82361754999622205"/>
        </c:manualLayout>
      </c:layout>
      <c:barChart>
        <c:barDir val="bar"/>
        <c:grouping val="clustered"/>
        <c:varyColors val="0"/>
        <c:ser>
          <c:idx val="1"/>
          <c:order val="0"/>
          <c:tx>
            <c:strRef>
              <c:f>'Type 1 Frekvens enkelt'!$B$242</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fleire gonger</c:v>
                </c:pt>
                <c:pt idx="1">
                  <c:v>Ja, éin gong</c:v>
                </c:pt>
                <c:pt idx="2">
                  <c:v>Nei, aldri</c:v>
                </c:pt>
              </c:strCache>
            </c:strRef>
          </c:cat>
          <c:val>
            <c:numRef>
              <c:f>'Type 1 Frekvens enkelt'!$C$242:$E$242</c:f>
              <c:numCache>
                <c:formatCode>0</c:formatCode>
                <c:ptCount val="3"/>
                <c:pt idx="0">
                  <c:v>23.9</c:v>
                </c:pt>
                <c:pt idx="1">
                  <c:v>14.97</c:v>
                </c:pt>
                <c:pt idx="2">
                  <c:v>61.13</c:v>
                </c:pt>
              </c:numCache>
            </c:numRef>
          </c:val>
          <c:extLst>
            <c:ext xmlns:c16="http://schemas.microsoft.com/office/drawing/2014/chart" uri="{C3380CC4-5D6E-409C-BE32-E72D297353CC}">
              <c16:uniqueId val="{00000001-59FC-4EC0-A549-448F6A2812AF}"/>
            </c:ext>
          </c:extLst>
        </c:ser>
        <c:ser>
          <c:idx val="0"/>
          <c:order val="1"/>
          <c:tx>
            <c:strRef>
              <c:f>'Type 1 Frekvens enkelt'!$B$241</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enkelt'!$C$240:$E$240</c:f>
              <c:strCache>
                <c:ptCount val="3"/>
                <c:pt idx="0">
                  <c:v>Ja, fleire gonger</c:v>
                </c:pt>
                <c:pt idx="1">
                  <c:v>Ja, éin gong</c:v>
                </c:pt>
                <c:pt idx="2">
                  <c:v>Nei, aldri</c:v>
                </c:pt>
              </c:strCache>
            </c:strRef>
          </c:cat>
          <c:val>
            <c:numRef>
              <c:f>'Type 1 Frekvens enkelt'!$C$241:$E$241</c:f>
              <c:numCache>
                <c:formatCode>0</c:formatCode>
                <c:ptCount val="3"/>
                <c:pt idx="0">
                  <c:v>11.43</c:v>
                </c:pt>
                <c:pt idx="1">
                  <c:v>12.86</c:v>
                </c:pt>
                <c:pt idx="2">
                  <c:v>75.709999999999994</c:v>
                </c:pt>
              </c:numCache>
            </c:numRef>
          </c:val>
          <c:extLst>
            <c:ext xmlns:c16="http://schemas.microsoft.com/office/drawing/2014/chart" uri="{C3380CC4-5D6E-409C-BE32-E72D297353CC}">
              <c16:uniqueId val="{00000000-59FC-4EC0-A549-448F6A2812AF}"/>
            </c:ext>
          </c:extLst>
        </c:ser>
        <c:dLbls>
          <c:showLegendKey val="0"/>
          <c:showVal val="0"/>
          <c:showCatName val="0"/>
          <c:showSerName val="0"/>
          <c:showPercent val="0"/>
          <c:showBubbleSize val="0"/>
        </c:dLbls>
        <c:gapWidth val="50"/>
        <c:axId val="768245104"/>
        <c:axId val="1336693488"/>
      </c:barChart>
      <c:catAx>
        <c:axId val="768245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b"/>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8758656034528993"/>
          <c:w val="0.96741529739829146"/>
          <c:h val="7.760724438686479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30648557132200721"/>
          <c:w val="0.90372090779398895"/>
          <c:h val="0.53095691093025787"/>
        </c:manualLayout>
      </c:layout>
      <c:barChart>
        <c:barDir val="col"/>
        <c:grouping val="clustered"/>
        <c:varyColors val="0"/>
        <c:ser>
          <c:idx val="0"/>
          <c:order val="0"/>
          <c:tx>
            <c:strRef>
              <c:f>'Type 3 Kjønn&amp;Klasse'!$I$71</c:f>
              <c:strCache>
                <c:ptCount val="1"/>
                <c:pt idx="0">
                  <c:v>Har brukt andre narkotiske stoffer enn hasj eller marihuana siste år</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3279-4AE3-8A0C-CA289A98BCD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Kjønn&amp;Klasse'!$J$71:$K$71</c:f>
              <c:numCache>
                <c:formatCode>0</c:formatCode>
                <c:ptCount val="2"/>
                <c:pt idx="0">
                  <c:v>0</c:v>
                </c:pt>
                <c:pt idx="1">
                  <c:v>3.03</c:v>
                </c:pt>
              </c:numCache>
            </c:numRef>
          </c:val>
          <c:extLst>
            <c:ext xmlns:c16="http://schemas.microsoft.com/office/drawing/2014/chart" uri="{C3380CC4-5D6E-409C-BE32-E72D297353CC}">
              <c16:uniqueId val="{00000002-3279-4AE3-8A0C-CA289A98BCD0}"/>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0385143736166297"/>
          <c:w val="0.90372090779398895"/>
          <c:h val="0.74423504728509549"/>
        </c:manualLayout>
      </c:layout>
      <c:barChart>
        <c:barDir val="col"/>
        <c:grouping val="clustered"/>
        <c:varyColors val="0"/>
        <c:ser>
          <c:idx val="0"/>
          <c:order val="0"/>
          <c:tx>
            <c:strRef>
              <c:f>'Type 3 Kjønn&amp;Klasse'!$I$65</c:f>
              <c:strCache>
                <c:ptCount val="1"/>
                <c:pt idx="0">
                  <c:v>Har fått tilbod om hasj eller marihuana det siste året</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227B-40F6-8284-65928804B78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Kjønn&amp;Klasse'!$J$65:$K$65</c:f>
              <c:numCache>
                <c:formatCode>0</c:formatCode>
                <c:ptCount val="2"/>
                <c:pt idx="0">
                  <c:v>31.43</c:v>
                </c:pt>
                <c:pt idx="1">
                  <c:v>17.14</c:v>
                </c:pt>
              </c:numCache>
            </c:numRef>
          </c:val>
          <c:extLst>
            <c:ext xmlns:c16="http://schemas.microsoft.com/office/drawing/2014/chart" uri="{C3380CC4-5D6E-409C-BE32-E72D297353CC}">
              <c16:uniqueId val="{00000002-227B-40F6-8284-65928804B78C}"/>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0"/>
          <c:order val="0"/>
          <c:tx>
            <c:strRef>
              <c:f>'Type 1 Frekvens enkelt'!$B$14</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ikkje</c:v>
                </c:pt>
                <c:pt idx="3">
                  <c:v>Nei, aldri</c:v>
                </c:pt>
              </c:strCache>
            </c:strRef>
          </c:cat>
          <c:val>
            <c:numRef>
              <c:f>'Type 1 Frekvens enkelt'!$C$14:$F$14</c:f>
              <c:numCache>
                <c:formatCode>0</c:formatCode>
                <c:ptCount val="4"/>
                <c:pt idx="0">
                  <c:v>53.01</c:v>
                </c:pt>
                <c:pt idx="1">
                  <c:v>40.01</c:v>
                </c:pt>
                <c:pt idx="2">
                  <c:v>5.67</c:v>
                </c:pt>
                <c:pt idx="3">
                  <c:v>1.31</c:v>
                </c:pt>
              </c:numCache>
            </c:numRef>
          </c:val>
          <c:extLst>
            <c:ext xmlns:c16="http://schemas.microsoft.com/office/drawing/2014/chart" uri="{C3380CC4-5D6E-409C-BE32-E72D297353CC}">
              <c16:uniqueId val="{00000001-780D-4C44-A646-14DD1D5D68FC}"/>
            </c:ext>
          </c:extLst>
        </c:ser>
        <c:ser>
          <c:idx val="1"/>
          <c:order val="1"/>
          <c:tx>
            <c:strRef>
              <c:f>'Type 1 Frekvens enkelt'!$B$13</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enkelt'!$C$12:$F$12</c:f>
              <c:strCache>
                <c:ptCount val="4"/>
                <c:pt idx="0">
                  <c:v>Ja, alltid</c:v>
                </c:pt>
                <c:pt idx="1">
                  <c:v>Ja, som regel</c:v>
                </c:pt>
                <c:pt idx="2">
                  <c:v>Nei, som regel ikkje</c:v>
                </c:pt>
                <c:pt idx="3">
                  <c:v>Nei, aldri</c:v>
                </c:pt>
              </c:strCache>
            </c:strRef>
          </c:cat>
          <c:val>
            <c:numRef>
              <c:f>'Type 1 Frekvens enkelt'!$C$13:$F$13</c:f>
              <c:numCache>
                <c:formatCode>0</c:formatCode>
                <c:ptCount val="4"/>
                <c:pt idx="0">
                  <c:v>55.56</c:v>
                </c:pt>
                <c:pt idx="1">
                  <c:v>44.44</c:v>
                </c:pt>
                <c:pt idx="2">
                  <c:v>0</c:v>
                </c:pt>
                <c:pt idx="3">
                  <c:v>0</c:v>
                </c:pt>
              </c:numCache>
            </c:numRef>
          </c:val>
          <c:extLst>
            <c:ext xmlns:c16="http://schemas.microsoft.com/office/drawing/2014/chart" uri="{C3380CC4-5D6E-409C-BE32-E72D297353CC}">
              <c16:uniqueId val="{00000000-780D-4C44-A646-14DD1D5D68FC}"/>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8.3419791995838523E-3"/>
          <c:y val="0.89423310934356337"/>
          <c:w val="0.98331604160083219"/>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6732256679415E-2"/>
          <c:y val="0.28869266535228993"/>
          <c:w val="0.90807703586359745"/>
          <c:h val="0.49039799641513265"/>
        </c:manualLayout>
      </c:layout>
      <c:barChart>
        <c:barDir val="col"/>
        <c:grouping val="clustered"/>
        <c:varyColors val="0"/>
        <c:ser>
          <c:idx val="0"/>
          <c:order val="0"/>
          <c:tx>
            <c:strRef>
              <c:f>'Type 1 Frekvens enkelt'!$B$247</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regelbrot</c:v>
                </c:pt>
                <c:pt idx="1">
                  <c:v>Nokre regelbrot</c:v>
                </c:pt>
                <c:pt idx="2">
                  <c:v>Mange regelbrot</c:v>
                </c:pt>
              </c:strCache>
            </c:strRef>
          </c:cat>
          <c:val>
            <c:numRef>
              <c:f>'Type 1 Frekvens enkelt'!$C$247:$E$247</c:f>
              <c:numCache>
                <c:formatCode>0</c:formatCode>
                <c:ptCount val="3"/>
                <c:pt idx="0">
                  <c:v>43.66</c:v>
                </c:pt>
                <c:pt idx="1">
                  <c:v>33.799999999999997</c:v>
                </c:pt>
                <c:pt idx="2">
                  <c:v>22.54</c:v>
                </c:pt>
              </c:numCache>
            </c:numRef>
          </c:val>
          <c:extLst>
            <c:ext xmlns:c16="http://schemas.microsoft.com/office/drawing/2014/chart" uri="{C3380CC4-5D6E-409C-BE32-E72D297353CC}">
              <c16:uniqueId val="{00000000-CC06-4E4F-AFA6-9738FDA7A596}"/>
            </c:ext>
          </c:extLst>
        </c:ser>
        <c:ser>
          <c:idx val="1"/>
          <c:order val="1"/>
          <c:tx>
            <c:strRef>
              <c:f>'Type 1 Frekvens enkelt'!$B$248</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enkelt'!$C$246:$E$246</c:f>
              <c:strCache>
                <c:ptCount val="3"/>
                <c:pt idx="0">
                  <c:v>Ingen regelbrot</c:v>
                </c:pt>
                <c:pt idx="1">
                  <c:v>Nokre regelbrot</c:v>
                </c:pt>
                <c:pt idx="2">
                  <c:v>Mange regelbrot</c:v>
                </c:pt>
              </c:strCache>
            </c:strRef>
          </c:cat>
          <c:val>
            <c:numRef>
              <c:f>'Type 1 Frekvens enkelt'!$C$248:$E$248</c:f>
              <c:numCache>
                <c:formatCode>0</c:formatCode>
                <c:ptCount val="3"/>
                <c:pt idx="0">
                  <c:v>36.57</c:v>
                </c:pt>
                <c:pt idx="1">
                  <c:v>42.78</c:v>
                </c:pt>
                <c:pt idx="2">
                  <c:v>20.65</c:v>
                </c:pt>
              </c:numCache>
            </c:numRef>
          </c:val>
          <c:extLst>
            <c:ext xmlns:c16="http://schemas.microsoft.com/office/drawing/2014/chart" uri="{C3380CC4-5D6E-409C-BE32-E72D297353CC}">
              <c16:uniqueId val="{00000000-CFAF-43BF-A32E-248649CC65FF}"/>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layout>
        <c:manualLayout>
          <c:xMode val="edge"/>
          <c:yMode val="edge"/>
          <c:x val="2.9046072523391474E-3"/>
          <c:y val="0"/>
          <c:w val="0.98982476441534684"/>
          <c:h val="0.2104906073562554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
          <c:order val="0"/>
          <c:tx>
            <c:strRef>
              <c:f>'Type 2 Frekvens batterier'!$D$89</c:f>
              <c:strCache>
                <c:ptCount val="1"/>
                <c:pt idx="0">
                  <c:v>Ein gang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Teke med deg varer frå butikk utan å betale</c:v>
                </c:pt>
                <c:pt idx="1">
                  <c:v>Vore i slåsskamp</c:v>
                </c:pt>
                <c:pt idx="2">
                  <c:v>Med vilje øydelagt eller knust vindauge, bussete, postkassar e.l. (gjort hærverk)</c:v>
                </c:pt>
                <c:pt idx="3">
                  <c:v>Spraya eller tagga ulovleg på vegger, bygningar, tog, buss e.l.</c:v>
                </c:pt>
                <c:pt idx="4">
                  <c:v>Lurt deg frå å betale på kino, idrettsstemne, buss, tog e.l.</c:v>
                </c:pt>
                <c:pt idx="5">
                  <c:v>Vore borte ei heil natt utan at dine foreldre/føresette visste kvar du var</c:v>
                </c:pt>
                <c:pt idx="6">
                  <c:v>Skulka skulen</c:v>
                </c:pt>
              </c:strCache>
            </c:strRef>
          </c:cat>
          <c:val>
            <c:numRef>
              <c:f>'Type 2 Frekvens batterier'!$D$90:$D$96</c:f>
              <c:numCache>
                <c:formatCode>0</c:formatCode>
                <c:ptCount val="7"/>
                <c:pt idx="0">
                  <c:v>5.63</c:v>
                </c:pt>
                <c:pt idx="1">
                  <c:v>14.08</c:v>
                </c:pt>
                <c:pt idx="2">
                  <c:v>7.04</c:v>
                </c:pt>
                <c:pt idx="3">
                  <c:v>1.41</c:v>
                </c:pt>
                <c:pt idx="4">
                  <c:v>7.04</c:v>
                </c:pt>
                <c:pt idx="5">
                  <c:v>7.14</c:v>
                </c:pt>
                <c:pt idx="6">
                  <c:v>17.14</c:v>
                </c:pt>
              </c:numCache>
            </c:numRef>
          </c:val>
          <c:extLst>
            <c:ext xmlns:c16="http://schemas.microsoft.com/office/drawing/2014/chart" uri="{C3380CC4-5D6E-409C-BE32-E72D297353CC}">
              <c16:uniqueId val="{00000000-486B-4944-AF65-07C5E8AE40F4}"/>
            </c:ext>
          </c:extLst>
        </c:ser>
        <c:ser>
          <c:idx val="0"/>
          <c:order val="1"/>
          <c:tx>
            <c:strRef>
              <c:f>'Type 2 Frekvens batterier'!$E$89</c:f>
              <c:strCache>
                <c:ptCount val="1"/>
                <c:pt idx="0">
                  <c:v>To eller fleire gonger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batterier'!$B$90:$B$96</c:f>
              <c:strCache>
                <c:ptCount val="7"/>
                <c:pt idx="0">
                  <c:v>Teke med deg varer frå butikk utan å betale</c:v>
                </c:pt>
                <c:pt idx="1">
                  <c:v>Vore i slåsskamp</c:v>
                </c:pt>
                <c:pt idx="2">
                  <c:v>Med vilje øydelagt eller knust vindauge, bussete, postkassar e.l. (gjort hærverk)</c:v>
                </c:pt>
                <c:pt idx="3">
                  <c:v>Spraya eller tagga ulovleg på vegger, bygningar, tog, buss e.l.</c:v>
                </c:pt>
                <c:pt idx="4">
                  <c:v>Lurt deg frå å betale på kino, idrettsstemne, buss, tog e.l.</c:v>
                </c:pt>
                <c:pt idx="5">
                  <c:v>Vore borte ei heil natt utan at dine foreldre/føresette visste kvar du var</c:v>
                </c:pt>
                <c:pt idx="6">
                  <c:v>Skulka skulen</c:v>
                </c:pt>
              </c:strCache>
            </c:strRef>
          </c:cat>
          <c:val>
            <c:numRef>
              <c:f>'Type 2 Frekvens batterier'!$E$90:$E$96</c:f>
              <c:numCache>
                <c:formatCode>0</c:formatCode>
                <c:ptCount val="7"/>
                <c:pt idx="0">
                  <c:v>4.2300000000000004</c:v>
                </c:pt>
                <c:pt idx="1">
                  <c:v>9.86</c:v>
                </c:pt>
                <c:pt idx="2">
                  <c:v>7.04</c:v>
                </c:pt>
                <c:pt idx="3">
                  <c:v>1.41</c:v>
                </c:pt>
                <c:pt idx="4">
                  <c:v>8.4499999999999993</c:v>
                </c:pt>
                <c:pt idx="5">
                  <c:v>17.14</c:v>
                </c:pt>
                <c:pt idx="6">
                  <c:v>21.43</c:v>
                </c:pt>
              </c:numCache>
            </c:numRef>
          </c:val>
          <c:extLst>
            <c:ext xmlns:c16="http://schemas.microsoft.com/office/drawing/2014/chart" uri="{C3380CC4-5D6E-409C-BE32-E72D297353CC}">
              <c16:uniqueId val="{00000005-A4A9-458C-86DB-E677B8E03D6A}"/>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4.8907501518512017E-2"/>
          <c:y val="0.90334240430221735"/>
          <c:w val="0.63279231875054476"/>
          <c:h val="4.51058492424256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856337279597586E-2"/>
          <c:y val="0.11839633993836977"/>
          <c:w val="0.89084947300062878"/>
          <c:h val="0.75898144958449143"/>
        </c:manualLayout>
      </c:layout>
      <c:barChart>
        <c:barDir val="col"/>
        <c:grouping val="clustered"/>
        <c:varyColors val="0"/>
        <c:ser>
          <c:idx val="0"/>
          <c:order val="0"/>
          <c:tx>
            <c:strRef>
              <c:f>'Data fra SPSS'!$C$575</c:f>
              <c:strCache>
                <c:ptCount val="1"/>
                <c:pt idx="0">
                  <c:v>Gutar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regelbrot</c:v>
                </c:pt>
                <c:pt idx="1">
                  <c:v>Nokre regelbrot</c:v>
                </c:pt>
                <c:pt idx="2">
                  <c:v>Mange regelbrot</c:v>
                </c:pt>
              </c:strCache>
            </c:strRef>
          </c:cat>
          <c:val>
            <c:numRef>
              <c:f>'Data fra SPSS'!$C$640:$C$642</c:f>
              <c:numCache>
                <c:formatCode>0</c:formatCode>
                <c:ptCount val="3"/>
                <c:pt idx="0">
                  <c:v>34.29</c:v>
                </c:pt>
                <c:pt idx="1">
                  <c:v>31.43</c:v>
                </c:pt>
                <c:pt idx="2">
                  <c:v>34.29</c:v>
                </c:pt>
              </c:numCache>
            </c:numRef>
          </c:val>
          <c:extLst>
            <c:ext xmlns:c16="http://schemas.microsoft.com/office/drawing/2014/chart" uri="{C3380CC4-5D6E-409C-BE32-E72D297353CC}">
              <c16:uniqueId val="{00000000-C3D6-44DF-B56A-0632CA5EBCF4}"/>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SPSS'!$B$640:$B$642</c:f>
              <c:strCache>
                <c:ptCount val="3"/>
                <c:pt idx="0">
                  <c:v>Ingen regelbrot</c:v>
                </c:pt>
                <c:pt idx="1">
                  <c:v>Nokre regelbrot</c:v>
                </c:pt>
                <c:pt idx="2">
                  <c:v>Mange regelbrot</c:v>
                </c:pt>
              </c:strCache>
            </c:strRef>
          </c:cat>
          <c:val>
            <c:numRef>
              <c:f>'Data fra SPSS'!$D$640:$D$642</c:f>
              <c:numCache>
                <c:formatCode>0</c:formatCode>
                <c:ptCount val="3"/>
                <c:pt idx="0">
                  <c:v>52.78</c:v>
                </c:pt>
                <c:pt idx="1">
                  <c:v>36.11</c:v>
                </c:pt>
                <c:pt idx="2">
                  <c:v>11.11</c:v>
                </c:pt>
              </c:numCache>
            </c:numRef>
          </c:val>
          <c:extLst>
            <c:ext xmlns:c16="http://schemas.microsoft.com/office/drawing/2014/chart" uri="{C3380CC4-5D6E-409C-BE32-E72D297353CC}">
              <c16:uniqueId val="{00000000-3E3D-478F-B710-5B7FA4648DA7}"/>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4.1741911774058754E-3"/>
          <c:y val="2.0976831559173379E-2"/>
          <c:w val="0.99582580882259408"/>
          <c:h val="0.1012399881098429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34049568734708"/>
          <c:w val="0.60343894236040763"/>
          <c:h val="0.85125363506800555"/>
        </c:manualLayout>
      </c:layout>
      <c:barChart>
        <c:barDir val="bar"/>
        <c:grouping val="clustered"/>
        <c:varyColors val="0"/>
        <c:ser>
          <c:idx val="0"/>
          <c:order val="0"/>
          <c:tx>
            <c:strRef>
              <c:f>'Type 1 Frekvens enkelt'!$B$253</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fleire gonger i veka</c:v>
                </c:pt>
                <c:pt idx="1">
                  <c:v>Ja, om lag éin gong i veka</c:v>
                </c:pt>
                <c:pt idx="2">
                  <c:v>Ja, om lag kvar 14. dag</c:v>
                </c:pt>
                <c:pt idx="3">
                  <c:v>Ja, om lag éin gong i månaden</c:v>
                </c:pt>
                <c:pt idx="4">
                  <c:v>Nesten aldri</c:v>
                </c:pt>
                <c:pt idx="5">
                  <c:v>Aldri</c:v>
                </c:pt>
              </c:strCache>
            </c:strRef>
          </c:cat>
          <c:val>
            <c:numRef>
              <c:f>'Type 1 Frekvens enkelt'!$C$253:$H$253</c:f>
              <c:numCache>
                <c:formatCode>0</c:formatCode>
                <c:ptCount val="6"/>
                <c:pt idx="0">
                  <c:v>2.82</c:v>
                </c:pt>
                <c:pt idx="1">
                  <c:v>0</c:v>
                </c:pt>
                <c:pt idx="2">
                  <c:v>2.82</c:v>
                </c:pt>
                <c:pt idx="3">
                  <c:v>1.41</c:v>
                </c:pt>
                <c:pt idx="4">
                  <c:v>33.799999999999997</c:v>
                </c:pt>
                <c:pt idx="5">
                  <c:v>59.15</c:v>
                </c:pt>
              </c:numCache>
            </c:numRef>
          </c:val>
          <c:extLst>
            <c:ext xmlns:c16="http://schemas.microsoft.com/office/drawing/2014/chart" uri="{C3380CC4-5D6E-409C-BE32-E72D297353CC}">
              <c16:uniqueId val="{00000000-DCEF-4C1C-AD7F-E7CE018CFD21}"/>
            </c:ext>
          </c:extLst>
        </c:ser>
        <c:ser>
          <c:idx val="1"/>
          <c:order val="1"/>
          <c:tx>
            <c:strRef>
              <c:f>'Type 1 Frekvens enkelt'!$B$254</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enkelt'!$C$252:$H$252</c:f>
              <c:strCache>
                <c:ptCount val="6"/>
                <c:pt idx="0">
                  <c:v>Ja, fleire gonger i veka</c:v>
                </c:pt>
                <c:pt idx="1">
                  <c:v>Ja, om lag éin gong i veka</c:v>
                </c:pt>
                <c:pt idx="2">
                  <c:v>Ja, om lag kvar 14. dag</c:v>
                </c:pt>
                <c:pt idx="3">
                  <c:v>Ja, om lag éin gong i månaden</c:v>
                </c:pt>
                <c:pt idx="4">
                  <c:v>Nesten aldri</c:v>
                </c:pt>
                <c:pt idx="5">
                  <c:v>Aldri</c:v>
                </c:pt>
              </c:strCache>
            </c:strRef>
          </c:cat>
          <c:val>
            <c:numRef>
              <c:f>'Type 1 Frekvens enkelt'!$C$254:$H$254</c:f>
              <c:numCache>
                <c:formatCode>0</c:formatCode>
                <c:ptCount val="6"/>
                <c:pt idx="0">
                  <c:v>2.46</c:v>
                </c:pt>
                <c:pt idx="1">
                  <c:v>1.74</c:v>
                </c:pt>
                <c:pt idx="2">
                  <c:v>1.47</c:v>
                </c:pt>
                <c:pt idx="3">
                  <c:v>3.18</c:v>
                </c:pt>
                <c:pt idx="4">
                  <c:v>19.11</c:v>
                </c:pt>
                <c:pt idx="5">
                  <c:v>72.040000000000006</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8.1454356726831916E-4"/>
          <c:w val="0.99523238790232638"/>
          <c:h val="0.1066114987601637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Kjønn&amp;Klasse'!$I$66</c:f>
              <c:strCache>
                <c:ptCount val="1"/>
                <c:pt idx="0">
                  <c:v>Har blitt mobba minst kvar 14. dag</c:v>
                </c:pt>
              </c:strCache>
            </c:strRef>
          </c:tx>
          <c:spPr>
            <a:solidFill>
              <a:schemeClr val="accent1"/>
            </a:solidFill>
            <a:ln>
              <a:noFill/>
            </a:ln>
            <a:effectLst/>
          </c:spPr>
          <c:invertIfNegative val="0"/>
          <c:dPt>
            <c:idx val="1"/>
            <c:invertIfNegative val="0"/>
            <c:bubble3D val="0"/>
            <c:spPr>
              <a:solidFill>
                <a:srgbClr val="DE9F37"/>
              </a:solidFill>
              <a:ln>
                <a:noFill/>
              </a:ln>
              <a:effectLst/>
            </c:spPr>
            <c:extLst>
              <c:ext xmlns:c16="http://schemas.microsoft.com/office/drawing/2014/chart" uri="{C3380CC4-5D6E-409C-BE32-E72D297353CC}">
                <c16:uniqueId val="{00000001-9272-4E71-A322-EB62BEE19E3A}"/>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72-4E71-A322-EB62BEE19E3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72-4E71-A322-EB62BEE19E3A}"/>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Kjønn&amp;Klasse'!$J$66:$K$66</c:f>
              <c:numCache>
                <c:formatCode>0</c:formatCode>
                <c:ptCount val="2"/>
                <c:pt idx="0">
                  <c:v>5.71</c:v>
                </c:pt>
                <c:pt idx="1">
                  <c:v>5.56</c:v>
                </c:pt>
              </c:numCache>
            </c:numRef>
          </c:val>
          <c:extLst>
            <c:ext xmlns:c16="http://schemas.microsoft.com/office/drawing/2014/chart" uri="{C3380CC4-5D6E-409C-BE32-E72D297353CC}">
              <c16:uniqueId val="{00000003-9272-4E71-A322-EB62BEE19E3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enkelt'!$B$259</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fleire gonger i veka</c:v>
                </c:pt>
                <c:pt idx="1">
                  <c:v>Ja, om lag éin gong i veka</c:v>
                </c:pt>
                <c:pt idx="2">
                  <c:v>Ja, om lag kvar 14. dag</c:v>
                </c:pt>
                <c:pt idx="3">
                  <c:v>Ja, om lag éin gong i månaden</c:v>
                </c:pt>
                <c:pt idx="4">
                  <c:v>Nesten aldri</c:v>
                </c:pt>
                <c:pt idx="5">
                  <c:v>Aldri</c:v>
                </c:pt>
              </c:strCache>
            </c:strRef>
          </c:cat>
          <c:val>
            <c:numRef>
              <c:f>'Type 1 Frekvens enkelt'!$C$259:$H$259</c:f>
              <c:numCache>
                <c:formatCode>0</c:formatCode>
                <c:ptCount val="6"/>
                <c:pt idx="0">
                  <c:v>1.41</c:v>
                </c:pt>
                <c:pt idx="1">
                  <c:v>1.41</c:v>
                </c:pt>
                <c:pt idx="2">
                  <c:v>0</c:v>
                </c:pt>
                <c:pt idx="3">
                  <c:v>2.82</c:v>
                </c:pt>
                <c:pt idx="4">
                  <c:v>29.58</c:v>
                </c:pt>
                <c:pt idx="5">
                  <c:v>64.790000000000006</c:v>
                </c:pt>
              </c:numCache>
            </c:numRef>
          </c:val>
          <c:extLst>
            <c:ext xmlns:c16="http://schemas.microsoft.com/office/drawing/2014/chart" uri="{C3380CC4-5D6E-409C-BE32-E72D297353CC}">
              <c16:uniqueId val="{00000000-30C5-4876-B937-C81C11340C2F}"/>
            </c:ext>
          </c:extLst>
        </c:ser>
        <c:ser>
          <c:idx val="1"/>
          <c:order val="1"/>
          <c:tx>
            <c:strRef>
              <c:f>'Type 1 Frekvens enkelt'!$B$260</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enkelt'!$C$258:$H$258</c:f>
              <c:strCache>
                <c:ptCount val="6"/>
                <c:pt idx="0">
                  <c:v>Ja, fleire gonger i veka</c:v>
                </c:pt>
                <c:pt idx="1">
                  <c:v>Ja, om lag éin gong i veka</c:v>
                </c:pt>
                <c:pt idx="2">
                  <c:v>Ja, om lag kvar 14. dag</c:v>
                </c:pt>
                <c:pt idx="3">
                  <c:v>Ja, om lag éin gong i månaden</c:v>
                </c:pt>
                <c:pt idx="4">
                  <c:v>Nesten aldri</c:v>
                </c:pt>
                <c:pt idx="5">
                  <c:v>Aldri</c:v>
                </c:pt>
              </c:strCache>
            </c:strRef>
          </c:cat>
          <c:val>
            <c:numRef>
              <c:f>'Type 1 Frekvens enkelt'!$C$260:$H$260</c:f>
              <c:numCache>
                <c:formatCode>0</c:formatCode>
                <c:ptCount val="6"/>
                <c:pt idx="0">
                  <c:v>1.86</c:v>
                </c:pt>
                <c:pt idx="1">
                  <c:v>0.99</c:v>
                </c:pt>
                <c:pt idx="2">
                  <c:v>0.81</c:v>
                </c:pt>
                <c:pt idx="3">
                  <c:v>1.51</c:v>
                </c:pt>
                <c:pt idx="4">
                  <c:v>14.71</c:v>
                </c:pt>
                <c:pt idx="5">
                  <c:v>80.12</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4341654385879015"/>
          <c:y val="2.1474740999156632E-2"/>
          <c:w val="0.47892106528046052"/>
          <c:h val="0.82361754999622205"/>
        </c:manualLayout>
      </c:layout>
      <c:barChart>
        <c:barDir val="bar"/>
        <c:grouping val="clustered"/>
        <c:varyColors val="0"/>
        <c:ser>
          <c:idx val="0"/>
          <c:order val="0"/>
          <c:tx>
            <c:strRef>
              <c:f>'Type 1 Frekvens enkelt'!$B$265</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fleire gonger i veka</c:v>
                </c:pt>
                <c:pt idx="1">
                  <c:v>Ja, om lag éin gong i veka</c:v>
                </c:pt>
                <c:pt idx="2">
                  <c:v>Ja, om lag kvar 14. dag</c:v>
                </c:pt>
                <c:pt idx="3">
                  <c:v>Ja, om lag éin gong i månaden</c:v>
                </c:pt>
                <c:pt idx="4">
                  <c:v>Nesten aldri</c:v>
                </c:pt>
                <c:pt idx="5">
                  <c:v>Aldri</c:v>
                </c:pt>
              </c:strCache>
            </c:strRef>
          </c:cat>
          <c:val>
            <c:numRef>
              <c:f>'Type 1 Frekvens enkelt'!$C$265:$H$265</c:f>
              <c:numCache>
                <c:formatCode>0</c:formatCode>
                <c:ptCount val="6"/>
                <c:pt idx="0">
                  <c:v>0</c:v>
                </c:pt>
                <c:pt idx="1">
                  <c:v>4.2300000000000004</c:v>
                </c:pt>
                <c:pt idx="2">
                  <c:v>0</c:v>
                </c:pt>
                <c:pt idx="3">
                  <c:v>0</c:v>
                </c:pt>
                <c:pt idx="4">
                  <c:v>18.309999999999999</c:v>
                </c:pt>
                <c:pt idx="5">
                  <c:v>77.459999999999994</c:v>
                </c:pt>
              </c:numCache>
            </c:numRef>
          </c:val>
          <c:extLst>
            <c:ext xmlns:c16="http://schemas.microsoft.com/office/drawing/2014/chart" uri="{C3380CC4-5D6E-409C-BE32-E72D297353CC}">
              <c16:uniqueId val="{00000000-30C5-4876-B937-C81C11340C2F}"/>
            </c:ext>
          </c:extLst>
        </c:ser>
        <c:ser>
          <c:idx val="1"/>
          <c:order val="1"/>
          <c:tx>
            <c:strRef>
              <c:f>'Type 1 Frekvens enkelt'!$B$266</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enkelt'!$C$264:$H$264</c:f>
              <c:strCache>
                <c:ptCount val="6"/>
                <c:pt idx="0">
                  <c:v>Ja, fleire gonger i veka</c:v>
                </c:pt>
                <c:pt idx="1">
                  <c:v>Ja, om lag éin gong i veka</c:v>
                </c:pt>
                <c:pt idx="2">
                  <c:v>Ja, om lag kvar 14. dag</c:v>
                </c:pt>
                <c:pt idx="3">
                  <c:v>Ja, om lag éin gong i månaden</c:v>
                </c:pt>
                <c:pt idx="4">
                  <c:v>Nesten aldri</c:v>
                </c:pt>
                <c:pt idx="5">
                  <c:v>Aldri</c:v>
                </c:pt>
              </c:strCache>
            </c:strRef>
          </c:cat>
          <c:val>
            <c:numRef>
              <c:f>'Type 1 Frekvens enkelt'!$C$266:$H$266</c:f>
              <c:numCache>
                <c:formatCode>0</c:formatCode>
                <c:ptCount val="6"/>
                <c:pt idx="0">
                  <c:v>1.51</c:v>
                </c:pt>
                <c:pt idx="1">
                  <c:v>0.69</c:v>
                </c:pt>
                <c:pt idx="2">
                  <c:v>0.77</c:v>
                </c:pt>
                <c:pt idx="3">
                  <c:v>1.76</c:v>
                </c:pt>
                <c:pt idx="4">
                  <c:v>13.24</c:v>
                </c:pt>
                <c:pt idx="5">
                  <c:v>82.04</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266961951621347"/>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7726184198594039"/>
          <c:w val="0.90376206289497074"/>
          <c:h val="0.570824642660818"/>
        </c:manualLayout>
      </c:layout>
      <c:barChart>
        <c:barDir val="col"/>
        <c:grouping val="clustered"/>
        <c:varyColors val="0"/>
        <c:ser>
          <c:idx val="0"/>
          <c:order val="0"/>
          <c:tx>
            <c:strRef>
              <c:f>'Type 3 Kjønn&amp;Klasse'!$I$67</c:f>
              <c:strCache>
                <c:ptCount val="1"/>
                <c:pt idx="0">
                  <c:v>Mobber andre</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BAE5-4E9D-BFFC-295265F04B3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BAE5-4E9D-BFFC-295265F04B3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Kjønn&amp;Klasse'!$J$67:$K$67</c:f>
              <c:numCache>
                <c:formatCode>0</c:formatCode>
                <c:ptCount val="2"/>
                <c:pt idx="0">
                  <c:v>0</c:v>
                </c:pt>
                <c:pt idx="1">
                  <c:v>5.56</c:v>
                </c:pt>
              </c:numCache>
            </c:numRef>
          </c:val>
          <c:extLst>
            <c:ext xmlns:c16="http://schemas.microsoft.com/office/drawing/2014/chart" uri="{C3380CC4-5D6E-409C-BE32-E72D297353CC}">
              <c16:uniqueId val="{00000004-BAE5-4E9D-BFFC-295265F04B3F}"/>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7015256398630094"/>
          <c:w val="0.90376206289497074"/>
          <c:h val="0.57793392066045746"/>
        </c:manualLayout>
      </c:layout>
      <c:barChart>
        <c:barDir val="col"/>
        <c:grouping val="clustered"/>
        <c:varyColors val="0"/>
        <c:ser>
          <c:idx val="0"/>
          <c:order val="0"/>
          <c:tx>
            <c:strRef>
              <c:f>'Type 3 Kjønn&amp;Klasse'!$I$68</c:f>
              <c:strCache>
                <c:ptCount val="1"/>
                <c:pt idx="0">
                  <c:v>Blir mobbet på nett</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B0B9-49CC-A9C1-72DF4D15C0D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B0B9-49CC-A9C1-72DF4D15C0D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Kjønn&amp;Klasse'!$J$68:$K$68</c:f>
              <c:numCache>
                <c:formatCode>0</c:formatCode>
                <c:ptCount val="2"/>
                <c:pt idx="0">
                  <c:v>5.71</c:v>
                </c:pt>
                <c:pt idx="1">
                  <c:v>2.78</c:v>
                </c:pt>
              </c:numCache>
            </c:numRef>
          </c:val>
          <c:extLst>
            <c:ext xmlns:c16="http://schemas.microsoft.com/office/drawing/2014/chart" uri="{C3380CC4-5D6E-409C-BE32-E72D297353CC}">
              <c16:uniqueId val="{00000004-B0B9-49CC-A9C1-72DF4D15C0D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85228327088663591"/>
        </c:manualLayout>
      </c:layout>
      <c:barChart>
        <c:barDir val="bar"/>
        <c:grouping val="stacked"/>
        <c:varyColors val="0"/>
        <c:ser>
          <c:idx val="0"/>
          <c:order val="0"/>
          <c:tx>
            <c:strRef>
              <c:f>'Type 2 Frekvens batterier'!$D$103</c:f>
              <c:strCache>
                <c:ptCount val="1"/>
                <c:pt idx="0">
                  <c:v>1 gong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nokon på ein sårande måte kalla deg for hore, homo eller andre ord med seksuelt innhald</c:v>
                </c:pt>
                <c:pt idx="1">
                  <c:v>At nokon spreidde negative seksuelle rykte om deg</c:v>
                </c:pt>
                <c:pt idx="2">
                  <c:v>At nokon mot di vilje befølte deg på ein seksuell måte</c:v>
                </c:pt>
                <c:pt idx="3">
                  <c:v>At nokon mot di vilje delte bilete eller filmar av deg der du er naken eller deltek i seksuelle handlingar</c:v>
                </c:pt>
                <c:pt idx="4">
                  <c:v>At nokon pressa eller tvinga deg til samleie eller andre seksuelle handlingar</c:v>
                </c:pt>
              </c:strCache>
            </c:strRef>
          </c:cat>
          <c:val>
            <c:numRef>
              <c:f>'Type 2 Frekvens batterier'!$D$104:$D$108</c:f>
              <c:numCache>
                <c:formatCode>0</c:formatCode>
                <c:ptCount val="5"/>
                <c:pt idx="0">
                  <c:v>5.8</c:v>
                </c:pt>
                <c:pt idx="1">
                  <c:v>14.49</c:v>
                </c:pt>
                <c:pt idx="2">
                  <c:v>7.35</c:v>
                </c:pt>
                <c:pt idx="3">
                  <c:v>1.47</c:v>
                </c:pt>
                <c:pt idx="4">
                  <c:v>8.6999999999999993</c:v>
                </c:pt>
              </c:numCache>
            </c:numRef>
          </c:val>
          <c:extLst>
            <c:ext xmlns:c16="http://schemas.microsoft.com/office/drawing/2014/chart" uri="{C3380CC4-5D6E-409C-BE32-E72D297353CC}">
              <c16:uniqueId val="{00000000-1D9E-4525-91C1-F423A035CF90}"/>
            </c:ext>
          </c:extLst>
        </c:ser>
        <c:ser>
          <c:idx val="1"/>
          <c:order val="1"/>
          <c:tx>
            <c:strRef>
              <c:f>'Type 2 Frekvens batterier'!$E$103</c:f>
              <c:strCache>
                <c:ptCount val="1"/>
                <c:pt idx="0">
                  <c:v>2–5 gonger</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118A-499C-8F44-FA7782D3051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nokon på ein sårande måte kalla deg for hore, homo eller andre ord med seksuelt innhald</c:v>
                </c:pt>
                <c:pt idx="1">
                  <c:v>At nokon spreidde negative seksuelle rykte om deg</c:v>
                </c:pt>
                <c:pt idx="2">
                  <c:v>At nokon mot di vilje befølte deg på ein seksuell måte</c:v>
                </c:pt>
                <c:pt idx="3">
                  <c:v>At nokon mot di vilje delte bilete eller filmar av deg der du er naken eller deltek i seksuelle handlingar</c:v>
                </c:pt>
                <c:pt idx="4">
                  <c:v>At nokon pressa eller tvinga deg til samleie eller andre seksuelle handlingar</c:v>
                </c:pt>
              </c:strCache>
            </c:strRef>
          </c:cat>
          <c:val>
            <c:numRef>
              <c:f>'Type 2 Frekvens batterier'!$E$104:$E$108</c:f>
              <c:numCache>
                <c:formatCode>0</c:formatCode>
                <c:ptCount val="5"/>
                <c:pt idx="0">
                  <c:v>5.8</c:v>
                </c:pt>
                <c:pt idx="1">
                  <c:v>4.3499999999999996</c:v>
                </c:pt>
                <c:pt idx="2">
                  <c:v>8.82</c:v>
                </c:pt>
                <c:pt idx="3">
                  <c:v>0</c:v>
                </c:pt>
                <c:pt idx="4">
                  <c:v>2.9</c:v>
                </c:pt>
              </c:numCache>
            </c:numRef>
          </c:val>
          <c:extLst>
            <c:ext xmlns:c16="http://schemas.microsoft.com/office/drawing/2014/chart" uri="{C3380CC4-5D6E-409C-BE32-E72D297353CC}">
              <c16:uniqueId val="{00000000-4A36-4E12-803B-5622319292E6}"/>
            </c:ext>
          </c:extLst>
        </c:ser>
        <c:ser>
          <c:idx val="2"/>
          <c:order val="2"/>
          <c:tx>
            <c:strRef>
              <c:f>'Type 2 Frekvens batterier'!$F$103</c:f>
              <c:strCache>
                <c:ptCount val="1"/>
                <c:pt idx="0">
                  <c:v>6 gonger eller meir</c:v>
                </c:pt>
              </c:strCache>
            </c:strRef>
          </c:tx>
          <c:spPr>
            <a:solidFill>
              <a:schemeClr val="accent3"/>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118A-499C-8F44-FA7782D30515}"/>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batterier'!$B$104:$B$108</c:f>
              <c:strCache>
                <c:ptCount val="5"/>
                <c:pt idx="0">
                  <c:v>At nokon på ein sårande måte kalla deg for hore, homo eller andre ord med seksuelt innhald</c:v>
                </c:pt>
                <c:pt idx="1">
                  <c:v>At nokon spreidde negative seksuelle rykte om deg</c:v>
                </c:pt>
                <c:pt idx="2">
                  <c:v>At nokon mot di vilje befølte deg på ein seksuell måte</c:v>
                </c:pt>
                <c:pt idx="3">
                  <c:v>At nokon mot di vilje delte bilete eller filmar av deg der du er naken eller deltek i seksuelle handlingar</c:v>
                </c:pt>
                <c:pt idx="4">
                  <c:v>At nokon pressa eller tvinga deg til samleie eller andre seksuelle handlingar</c:v>
                </c:pt>
              </c:strCache>
            </c:strRef>
          </c:cat>
          <c:val>
            <c:numRef>
              <c:f>'Type 2 Frekvens batterier'!$F$104:$F$108</c:f>
              <c:numCache>
                <c:formatCode>0</c:formatCode>
                <c:ptCount val="5"/>
                <c:pt idx="0">
                  <c:v>2.9</c:v>
                </c:pt>
                <c:pt idx="1">
                  <c:v>1.45</c:v>
                </c:pt>
                <c:pt idx="2">
                  <c:v>1.47</c:v>
                </c:pt>
                <c:pt idx="3">
                  <c:v>0</c:v>
                </c:pt>
                <c:pt idx="4">
                  <c:v>2.9</c:v>
                </c:pt>
              </c:numCache>
            </c:numRef>
          </c:val>
          <c:extLst>
            <c:ext xmlns:c16="http://schemas.microsoft.com/office/drawing/2014/chart" uri="{C3380CC4-5D6E-409C-BE32-E72D297353CC}">
              <c16:uniqueId val="{00000001-4A36-4E12-803B-5622319292E6}"/>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48869711868273347"/>
          <c:y val="0.88207155974832119"/>
          <c:w val="0.38786849383315863"/>
          <c:h val="8.83344749107720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enkelt'!$B$20</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ikkje</c:v>
                </c:pt>
                <c:pt idx="3">
                  <c:v>Nei, aldri</c:v>
                </c:pt>
              </c:strCache>
            </c:strRef>
          </c:cat>
          <c:val>
            <c:numRef>
              <c:f>'Type 1 Frekvens enkelt'!$C$20:$F$20</c:f>
              <c:numCache>
                <c:formatCode>0</c:formatCode>
                <c:ptCount val="4"/>
                <c:pt idx="0">
                  <c:v>71.150000000000006</c:v>
                </c:pt>
                <c:pt idx="1">
                  <c:v>24.27</c:v>
                </c:pt>
                <c:pt idx="2">
                  <c:v>3.1</c:v>
                </c:pt>
                <c:pt idx="3">
                  <c:v>1.48</c:v>
                </c:pt>
              </c:numCache>
            </c:numRef>
          </c:val>
          <c:extLst>
            <c:ext xmlns:c16="http://schemas.microsoft.com/office/drawing/2014/chart" uri="{C3380CC4-5D6E-409C-BE32-E72D297353CC}">
              <c16:uniqueId val="{00000001-9F21-441E-BF2D-C502A5246825}"/>
            </c:ext>
          </c:extLst>
        </c:ser>
        <c:ser>
          <c:idx val="0"/>
          <c:order val="1"/>
          <c:tx>
            <c:strRef>
              <c:f>'Type 1 Frekvens enkelt'!$B$19</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enkelt'!$C$18:$F$18</c:f>
              <c:strCache>
                <c:ptCount val="4"/>
                <c:pt idx="0">
                  <c:v>Ja, alltid</c:v>
                </c:pt>
                <c:pt idx="1">
                  <c:v>Ja, som regel</c:v>
                </c:pt>
                <c:pt idx="2">
                  <c:v>Nei, som regel ikkje</c:v>
                </c:pt>
                <c:pt idx="3">
                  <c:v>Nei, aldri</c:v>
                </c:pt>
              </c:strCache>
            </c:strRef>
          </c:cat>
          <c:val>
            <c:numRef>
              <c:f>'Type 1 Frekvens enkelt'!$C$19:$F$19</c:f>
              <c:numCache>
                <c:formatCode>0</c:formatCode>
                <c:ptCount val="4"/>
                <c:pt idx="0">
                  <c:v>68.06</c:v>
                </c:pt>
                <c:pt idx="1">
                  <c:v>29.17</c:v>
                </c:pt>
                <c:pt idx="2">
                  <c:v>1.39</c:v>
                </c:pt>
                <c:pt idx="3">
                  <c:v>1.39</c:v>
                </c:pt>
              </c:numCache>
            </c:numRef>
          </c:val>
          <c:extLst>
            <c:ext xmlns:c16="http://schemas.microsoft.com/office/drawing/2014/chart" uri="{C3380CC4-5D6E-409C-BE32-E72D297353CC}">
              <c16:uniqueId val="{00000000-9F21-441E-BF2D-C502A524682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3.9025249658126799E-3"/>
          <c:y val="0.89423310934356337"/>
          <c:w val="0.99609747503418733"/>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7447410935301086"/>
          <c:w val="0.90394753624055335"/>
          <c:h val="0.57361237529374764"/>
        </c:manualLayout>
      </c:layout>
      <c:barChart>
        <c:barDir val="col"/>
        <c:grouping val="clustered"/>
        <c:varyColors val="0"/>
        <c:ser>
          <c:idx val="0"/>
          <c:order val="0"/>
          <c:tx>
            <c:strRef>
              <c:f>'Type 3 Kjønn&amp;Klasse'!$I$69</c:f>
              <c:strCache>
                <c:ptCount val="1"/>
                <c:pt idx="0">
                  <c:v>Befølt på en seksuell måte</c:v>
                </c:pt>
              </c:strCache>
            </c:strRef>
          </c:tx>
          <c:spPr>
            <a:solidFill>
              <a:schemeClr val="accent1"/>
            </a:solidFill>
            <a:ln>
              <a:noFill/>
            </a:ln>
            <a:effectLst/>
          </c:spPr>
          <c:invertIfNegative val="0"/>
          <c:dPt>
            <c:idx val="1"/>
            <c:invertIfNegative val="0"/>
            <c:bubble3D val="0"/>
            <c:spPr>
              <a:solidFill>
                <a:srgbClr val="DE9F37"/>
              </a:solidFill>
              <a:ln>
                <a:noFill/>
              </a:ln>
              <a:effectLst/>
            </c:spPr>
            <c:extLst>
              <c:ext xmlns:c16="http://schemas.microsoft.com/office/drawing/2014/chart" uri="{C3380CC4-5D6E-409C-BE32-E72D297353CC}">
                <c16:uniqueId val="{00000000-7FB6-40FB-9E4E-72D2EB0EF01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Kjønn&amp;Klasse'!$J$69:$K$69</c:f>
              <c:numCache>
                <c:formatCode>0</c:formatCode>
                <c:ptCount val="2"/>
                <c:pt idx="0">
                  <c:v>5.88</c:v>
                </c:pt>
                <c:pt idx="1">
                  <c:v>29.41</c:v>
                </c:pt>
              </c:numCache>
            </c:numRef>
          </c:val>
          <c:extLst>
            <c:ext xmlns:c16="http://schemas.microsoft.com/office/drawing/2014/chart" uri="{C3380CC4-5D6E-409C-BE32-E72D297353CC}">
              <c16:uniqueId val="{00000000-A62F-4488-8952-02E03D69C465}"/>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902803424542554E-2"/>
          <c:y val="0.34556688934940588"/>
          <c:w val="0.90619439315091488"/>
          <c:h val="0.50251959529735257"/>
        </c:manualLayout>
      </c:layout>
      <c:barChart>
        <c:barDir val="col"/>
        <c:grouping val="clustered"/>
        <c:varyColors val="0"/>
        <c:ser>
          <c:idx val="0"/>
          <c:order val="0"/>
          <c:tx>
            <c:strRef>
              <c:f>'Type 3 Kjønn&amp;Klasse'!$I$70</c:f>
              <c:strCache>
                <c:ptCount val="1"/>
                <c:pt idx="0">
                  <c:v>Delt seksuelle bilder eller videoer</c:v>
                </c:pt>
              </c:strCache>
            </c:strRef>
          </c:tx>
          <c:spPr>
            <a:solidFill>
              <a:schemeClr val="accent1"/>
            </a:solidFill>
            <a:ln>
              <a:noFill/>
            </a:ln>
            <a:effectLst/>
          </c:spPr>
          <c:invertIfNegative val="0"/>
          <c:dPt>
            <c:idx val="1"/>
            <c:invertIfNegative val="0"/>
            <c:bubble3D val="0"/>
            <c:spPr>
              <a:solidFill>
                <a:srgbClr val="DE9F37"/>
              </a:solidFill>
              <a:ln>
                <a:noFill/>
              </a:ln>
              <a:effectLst/>
            </c:spPr>
            <c:extLst>
              <c:ext xmlns:c16="http://schemas.microsoft.com/office/drawing/2014/chart" uri="{C3380CC4-5D6E-409C-BE32-E72D297353CC}">
                <c16:uniqueId val="{00000000-F9B3-4A91-9154-732A3D3BC96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Kjønn&amp;Klasse'!$J$70:$K$70</c:f>
              <c:numCache>
                <c:formatCode>0</c:formatCode>
                <c:ptCount val="2"/>
                <c:pt idx="0">
                  <c:v>0</c:v>
                </c:pt>
                <c:pt idx="1">
                  <c:v>2.94</c:v>
                </c:pt>
              </c:numCache>
            </c:numRef>
          </c:val>
          <c:extLst>
            <c:ext xmlns:c16="http://schemas.microsoft.com/office/drawing/2014/chart" uri="{C3380CC4-5D6E-409C-BE32-E72D297353CC}">
              <c16:uniqueId val="{00000000-0BA0-4F4E-8C30-17A193845546}"/>
            </c:ext>
          </c:extLst>
        </c:ser>
        <c:dLbls>
          <c:showLegendKey val="0"/>
          <c:showVal val="0"/>
          <c:showCatName val="0"/>
          <c:showSerName val="0"/>
          <c:showPercent val="0"/>
          <c:showBubbleSize val="0"/>
        </c:dLbls>
        <c:gapWidth val="10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SPSS'!$B$285</c:f>
              <c:strCache>
                <c:ptCount val="1"/>
                <c:pt idx="0">
                  <c:v>Har ein ungdom slått deg, sparka deg, rista deg hardt, lugga deg eller liknande?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SPSS'!$C$284:$D$284</c:f>
              <c:strCache>
                <c:ptCount val="2"/>
                <c:pt idx="0">
                  <c:v>Ingen gonger</c:v>
                </c:pt>
                <c:pt idx="1">
                  <c:v>Ein eller fleire gonger</c:v>
                </c:pt>
              </c:strCache>
            </c:strRef>
          </c:cat>
          <c:val>
            <c:numRef>
              <c:f>'Data fra SPSS'!$C$285:$D$285</c:f>
              <c:numCache>
                <c:formatCode>0</c:formatCode>
                <c:ptCount val="2"/>
                <c:pt idx="0">
                  <c:v>82.86</c:v>
                </c:pt>
                <c:pt idx="1">
                  <c:v>17.14</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SPSS'!$B$297</c:f>
              <c:strCache>
                <c:ptCount val="1"/>
                <c:pt idx="0">
                  <c:v>Har ein vaksen i familien din slått deg med vilje?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SPSS'!$C$296:$D$296</c:f>
              <c:strCache>
                <c:ptCount val="2"/>
                <c:pt idx="0">
                  <c:v>Ingen gonger</c:v>
                </c:pt>
                <c:pt idx="1">
                  <c:v>Ein eller fleire gonger</c:v>
                </c:pt>
              </c:strCache>
            </c:strRef>
          </c:cat>
          <c:val>
            <c:numRef>
              <c:f>'Data fra SPSS'!$C$297:$D$297</c:f>
              <c:numCache>
                <c:formatCode>0</c:formatCode>
                <c:ptCount val="2"/>
                <c:pt idx="0">
                  <c:v>97.14</c:v>
                </c:pt>
                <c:pt idx="1">
                  <c:v>2.86</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SPSS'!$B$303</c:f>
              <c:strCache>
                <c:ptCount val="1"/>
                <c:pt idx="0">
                  <c:v>Har du sett eller høyrt at ein vaksen i familien din har blitt slått, sparka, rista hardt eller lugga av ein annan vaksen i familien?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SPSS'!$C$302:$D$302</c:f>
              <c:strCache>
                <c:ptCount val="2"/>
                <c:pt idx="0">
                  <c:v>Ingen gonger</c:v>
                </c:pt>
                <c:pt idx="1">
                  <c:v>Ein eller fleire gonger</c:v>
                </c:pt>
              </c:strCache>
            </c:strRef>
          </c:cat>
          <c:val>
            <c:numRef>
              <c:f>'Data fra SPSS'!$C$303:$D$303</c:f>
              <c:numCache>
                <c:formatCode>0</c:formatCode>
                <c:ptCount val="2"/>
                <c:pt idx="0">
                  <c:v>98.57</c:v>
                </c:pt>
                <c:pt idx="1">
                  <c:v>1.43</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424270091652552E-2"/>
          <c:y val="8.5311335995673976E-2"/>
          <c:w val="0.90315145981669487"/>
          <c:h val="0.6937793257717485"/>
        </c:manualLayout>
      </c:layout>
      <c:barChart>
        <c:barDir val="col"/>
        <c:grouping val="clustered"/>
        <c:varyColors val="0"/>
        <c:ser>
          <c:idx val="0"/>
          <c:order val="0"/>
          <c:tx>
            <c:strRef>
              <c:f>'Data fra SPSS'!$B$291</c:f>
              <c:strCache>
                <c:ptCount val="1"/>
                <c:pt idx="0">
                  <c:v>Har ein ungdom med gjenstandar eller våpen truga, gått til angrep på eller rana deg?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SPSS'!$C$290:$D$290</c:f>
              <c:strCache>
                <c:ptCount val="2"/>
                <c:pt idx="0">
                  <c:v>Ingen gonger</c:v>
                </c:pt>
                <c:pt idx="1">
                  <c:v>Ein eller fleire gonger</c:v>
                </c:pt>
              </c:strCache>
            </c:strRef>
          </c:cat>
          <c:val>
            <c:numRef>
              <c:f>'Data fra SPSS'!$C$291:$D$291</c:f>
              <c:numCache>
                <c:formatCode>0</c:formatCode>
                <c:ptCount val="2"/>
                <c:pt idx="0">
                  <c:v>97.14</c:v>
                </c:pt>
                <c:pt idx="1">
                  <c:v>2.86</c:v>
                </c:pt>
              </c:numCache>
            </c:numRef>
          </c:val>
          <c:extLst>
            <c:ext xmlns:c16="http://schemas.microsoft.com/office/drawing/2014/chart" uri="{C3380CC4-5D6E-409C-BE32-E72D297353CC}">
              <c16:uniqueId val="{00000000-95F7-4A67-BBF9-2FACD3615EE5}"/>
            </c:ext>
          </c:extLst>
        </c:ser>
        <c:dLbls>
          <c:showLegendKey val="0"/>
          <c:showVal val="0"/>
          <c:showCatName val="0"/>
          <c:showSerName val="0"/>
          <c:showPercent val="0"/>
          <c:showBubbleSize val="0"/>
        </c:dLbls>
        <c:gapWidth val="225"/>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Noreg</c:v>
                </c:pt>
              </c:strCache>
            </c:strRef>
          </c:tx>
          <c:spPr>
            <a:solidFill>
              <a:srgbClr val="DE9F37"/>
            </a:solidFill>
            <a:ln>
              <a:noFill/>
            </a:ln>
            <a:effectLst/>
          </c:spPr>
          <c:invertIfNegative val="0"/>
          <c:cat>
            <c:strRef>
              <c:f>'Type 4 Nøkkelindikator'!$A$3</c:f>
              <c:strCache>
                <c:ptCount val="1"/>
                <c:pt idx="0">
                  <c:v>Har minst éin fortruleg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EB5E-4ECF-BC76-2B40D7EBB7EF}"/>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éin fortruleg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0-DCE4-4DD2-81C7-F54CAE040C99}"/>
            </c:ext>
          </c:extLst>
        </c:ser>
        <c:ser>
          <c:idx val="2"/>
          <c:order val="2"/>
          <c:tx>
            <c:strRef>
              <c:f>'Type 4 Nøkkelindikator'!$D$2</c:f>
              <c:strCache>
                <c:ptCount val="1"/>
                <c:pt idx="0">
                  <c:v>Bygland</c:v>
                </c:pt>
              </c:strCache>
            </c:strRef>
          </c:tx>
          <c:spPr>
            <a:solidFill>
              <a:schemeClr val="accent1"/>
            </a:solidFill>
            <a:ln>
              <a:noFill/>
            </a:ln>
            <a:effectLst/>
          </c:spPr>
          <c:invertIfNegative val="0"/>
          <c:cat>
            <c:strRef>
              <c:f>'Type 4 Nøkkelindikator'!$A$3</c:f>
              <c:strCache>
                <c:ptCount val="1"/>
                <c:pt idx="0">
                  <c:v>Har minst éin fortruleg venn</c:v>
                </c:pt>
              </c:strCache>
            </c:strRef>
          </c:cat>
          <c:val>
            <c:numRef>
              <c:f>'Type 4 Nøkkelindikator'!$D$3</c:f>
              <c:numCache>
                <c:formatCode>0</c:formatCode>
                <c:ptCount val="1"/>
                <c:pt idx="0">
                  <c:v>85.92</c:v>
                </c:pt>
              </c:numCache>
            </c:numRef>
          </c:val>
          <c:extLst>
            <c:ext xmlns:c16="http://schemas.microsoft.com/office/drawing/2014/chart" uri="{C3380CC4-5D6E-409C-BE32-E72D297353CC}">
              <c16:uniqueId val="{00000000-DF34-410E-AD8E-5F44008381B5}"/>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295883153552823"/>
          <c:h val="1"/>
        </c:manualLayout>
      </c:layout>
      <c:barChart>
        <c:barDir val="bar"/>
        <c:grouping val="clustered"/>
        <c:varyColors val="0"/>
        <c:ser>
          <c:idx val="0"/>
          <c:order val="0"/>
          <c:tx>
            <c:strRef>
              <c:f>'Type 4 Nøkkelindikator'!$D$2</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éin fortruleg venn</c:v>
                </c:pt>
                <c:pt idx="1">
                  <c:v>Har vore ute med venner størsteparten av kvelden minst to gonger i løpet av den siste veka</c:v>
                </c:pt>
                <c:pt idx="2">
                  <c:v>Har vore sosial på nettet størsteparten av kvelden minst to gonger i løpet av den siste veka.</c:v>
                </c:pt>
                <c:pt idx="3">
                  <c:v>Har vore veldig mykje plaga av kjensla av å vere einsam i løpet av den siste veka</c:v>
                </c:pt>
                <c:pt idx="4">
                  <c:v>Er nøgd med foreldra</c:v>
                </c:pt>
                <c:pt idx="5">
                  <c:v>Er nøgd er med skulen du går på</c:v>
                </c:pt>
                <c:pt idx="6">
                  <c:v>Bruker minst éin time kvar dag på lekser og anna skulearbeid utanom skulen</c:v>
                </c:pt>
                <c:pt idx="7">
                  <c:v>Har skulka skulen det siste året</c:v>
                </c:pt>
                <c:pt idx="8">
                  <c:v>Er nøgd med lokalmiljøet</c:v>
                </c:pt>
              </c:strCache>
            </c:strRef>
          </c:cat>
          <c:val>
            <c:numRef>
              <c:f>'Type 4 Nøkkelindikator'!$D$3:$D$11</c:f>
              <c:numCache>
                <c:formatCode>0</c:formatCode>
                <c:ptCount val="9"/>
                <c:pt idx="0">
                  <c:v>85.92</c:v>
                </c:pt>
                <c:pt idx="1">
                  <c:v>75.760000000000005</c:v>
                </c:pt>
                <c:pt idx="2">
                  <c:v>45.45</c:v>
                </c:pt>
                <c:pt idx="3">
                  <c:v>7.25</c:v>
                </c:pt>
                <c:pt idx="4">
                  <c:v>94.12</c:v>
                </c:pt>
                <c:pt idx="5">
                  <c:v>83.82</c:v>
                </c:pt>
                <c:pt idx="6">
                  <c:v>13.04</c:v>
                </c:pt>
                <c:pt idx="7">
                  <c:v>38.57</c:v>
                </c:pt>
                <c:pt idx="8">
                  <c:v>74.63</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éin fortruleg venn</c:v>
                </c:pt>
                <c:pt idx="1">
                  <c:v>Har vore ute med venner størsteparten av kvelden minst to gonger i løpet av den siste veka</c:v>
                </c:pt>
                <c:pt idx="2">
                  <c:v>Har vore sosial på nettet størsteparten av kvelden minst to gonger i løpet av den siste veka.</c:v>
                </c:pt>
                <c:pt idx="3">
                  <c:v>Har vore veldig mykje plaga av kjensla av å vere einsam i løpet av den siste veka</c:v>
                </c:pt>
                <c:pt idx="4">
                  <c:v>Er nøgd med foreldra</c:v>
                </c:pt>
                <c:pt idx="5">
                  <c:v>Er nøgd er med skulen du går på</c:v>
                </c:pt>
                <c:pt idx="6">
                  <c:v>Bruker minst éin time kvar dag på lekser og anna skulearbeid utanom skulen</c:v>
                </c:pt>
                <c:pt idx="7">
                  <c:v>Har skulka skulen det siste året</c:v>
                </c:pt>
                <c:pt idx="8">
                  <c:v>Er nøgd med lokalmiljøet</c:v>
                </c:pt>
              </c:strCache>
            </c:strRef>
          </c:cat>
          <c:val>
            <c:numRef>
              <c:f>'Type 4 Nøkkelindikator'!$C$3:$C$11</c:f>
              <c:numCache>
                <c:formatCode>0</c:formatCode>
                <c:ptCount val="9"/>
                <c:pt idx="0">
                  <c:v>89.84</c:v>
                </c:pt>
                <c:pt idx="1">
                  <c:v>45.71</c:v>
                </c:pt>
                <c:pt idx="2">
                  <c:v>68.44</c:v>
                </c:pt>
                <c:pt idx="3">
                  <c:v>7.47</c:v>
                </c:pt>
                <c:pt idx="4">
                  <c:v>85.32</c:v>
                </c:pt>
                <c:pt idx="5">
                  <c:v>74.37</c:v>
                </c:pt>
                <c:pt idx="6">
                  <c:v>24.72</c:v>
                </c:pt>
                <c:pt idx="7">
                  <c:v>47.52</c:v>
                </c:pt>
                <c:pt idx="8">
                  <c:v>67.7</c:v>
                </c:pt>
              </c:numCache>
            </c:numRef>
          </c:val>
          <c:extLst>
            <c:ext xmlns:c16="http://schemas.microsoft.com/office/drawing/2014/chart" uri="{C3380CC4-5D6E-409C-BE32-E72D297353CC}">
              <c16:uniqueId val="{00000000-1C4C-4E76-94D9-3C75546CA29D}"/>
            </c:ext>
          </c:extLst>
        </c:ser>
        <c:ser>
          <c:idx val="2"/>
          <c:order val="2"/>
          <c:tx>
            <c:strRef>
              <c:f>'Type 4 Nøkkelindikator'!$B$2</c:f>
              <c:strCache>
                <c:ptCount val="1"/>
                <c:pt idx="0">
                  <c:v>Noreg</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Nøkkelindikator'!$A$3:$A$11</c:f>
              <c:strCache>
                <c:ptCount val="9"/>
                <c:pt idx="0">
                  <c:v>Har minst éin fortruleg venn</c:v>
                </c:pt>
                <c:pt idx="1">
                  <c:v>Har vore ute med venner størsteparten av kvelden minst to gonger i løpet av den siste veka</c:v>
                </c:pt>
                <c:pt idx="2">
                  <c:v>Har vore sosial på nettet størsteparten av kvelden minst to gonger i løpet av den siste veka.</c:v>
                </c:pt>
                <c:pt idx="3">
                  <c:v>Har vore veldig mykje plaga av kjensla av å vere einsam i løpet av den siste veka</c:v>
                </c:pt>
                <c:pt idx="4">
                  <c:v>Er nøgd med foreldra</c:v>
                </c:pt>
                <c:pt idx="5">
                  <c:v>Er nøgd er med skulen du går på</c:v>
                </c:pt>
                <c:pt idx="6">
                  <c:v>Bruker minst éin time kvar dag på lekser og anna skulearbeid utanom skulen</c:v>
                </c:pt>
                <c:pt idx="7">
                  <c:v>Har skulka skulen det siste året</c:v>
                </c:pt>
                <c:pt idx="8">
                  <c:v>Er nøgd med lokalmiljøet</c:v>
                </c:pt>
              </c:strCache>
            </c:strRef>
          </c:cat>
          <c:val>
            <c:numRef>
              <c:f>'Type 4 Nøkkelindikator'!$B$3:$B$11</c:f>
              <c:numCache>
                <c:formatCode>0</c:formatCode>
                <c:ptCount val="9"/>
                <c:pt idx="0">
                  <c:v>88.67</c:v>
                </c:pt>
                <c:pt idx="1">
                  <c:v>41.07</c:v>
                </c:pt>
                <c:pt idx="2">
                  <c:v>71.06</c:v>
                </c:pt>
                <c:pt idx="3">
                  <c:v>8.99</c:v>
                </c:pt>
                <c:pt idx="4">
                  <c:v>85.01</c:v>
                </c:pt>
                <c:pt idx="5">
                  <c:v>68.900000000000006</c:v>
                </c:pt>
                <c:pt idx="6">
                  <c:v>29.56</c:v>
                </c:pt>
                <c:pt idx="7">
                  <c:v>46.75</c:v>
                </c:pt>
                <c:pt idx="8">
                  <c:v>65.02</c:v>
                </c:pt>
              </c:numCache>
            </c:numRef>
          </c:val>
          <c:extLst>
            <c:ext xmlns:c16="http://schemas.microsoft.com/office/drawing/2014/chart" uri="{C3380CC4-5D6E-409C-BE32-E72D297353CC}">
              <c16:uniqueId val="{00000000-3F86-433A-935D-075C0681D116}"/>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120445468282222"/>
          <c:h val="1"/>
        </c:manualLayout>
      </c:layout>
      <c:barChart>
        <c:barDir val="bar"/>
        <c:grouping val="clustered"/>
        <c:varyColors val="0"/>
        <c:ser>
          <c:idx val="0"/>
          <c:order val="0"/>
          <c:tx>
            <c:strRef>
              <c:f>'Type 4 Nøkkelindikator'!$D$2</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Kjenner seg trygg i nærområdet</c:v>
                </c:pt>
                <c:pt idx="1">
                  <c:v>Synest tilbodet av idrettsanlegg i nærområdet er bra</c:v>
                </c:pt>
                <c:pt idx="2">
                  <c:v>Synest tilbodet av lokale der ein kan treffe andre unge på fritida er bra</c:v>
                </c:pt>
                <c:pt idx="3">
                  <c:v>Synest kulturtilbodet er bra</c:v>
                </c:pt>
                <c:pt idx="4">
                  <c:v>Synest kollektivtilbodet er bra</c:v>
                </c:pt>
                <c:pt idx="5">
                  <c:v>Trur dei vil fullføre vidaregåande skule</c:v>
                </c:pt>
                <c:pt idx="6">
                  <c:v>Trur dei vil ta høgare utdanning</c:v>
                </c:pt>
                <c:pt idx="7">
                  <c:v>Trur dei kjem til å leve eit godt og lukkeleg liv</c:v>
                </c:pt>
                <c:pt idx="8">
                  <c:v>Trur dei nokon gong vil bli arbeidsledige</c:v>
                </c:pt>
              </c:strCache>
            </c:strRef>
          </c:cat>
          <c:val>
            <c:numRef>
              <c:f>'Type 4 Nøkkelindikator'!$D$12:$D$20</c:f>
              <c:numCache>
                <c:formatCode>0</c:formatCode>
                <c:ptCount val="9"/>
                <c:pt idx="0">
                  <c:v>97.18</c:v>
                </c:pt>
                <c:pt idx="1">
                  <c:v>59.38</c:v>
                </c:pt>
                <c:pt idx="2">
                  <c:v>48.44</c:v>
                </c:pt>
                <c:pt idx="3">
                  <c:v>30.16</c:v>
                </c:pt>
                <c:pt idx="4">
                  <c:v>21.88</c:v>
                </c:pt>
                <c:pt idx="5">
                  <c:v>95.89</c:v>
                </c:pt>
                <c:pt idx="6">
                  <c:v>30.99</c:v>
                </c:pt>
                <c:pt idx="7">
                  <c:v>66.67</c:v>
                </c:pt>
                <c:pt idx="8">
                  <c:v>9.86</c:v>
                </c:pt>
              </c:numCache>
            </c:numRef>
          </c:val>
          <c:extLst>
            <c:ext xmlns:c16="http://schemas.microsoft.com/office/drawing/2014/chart" uri="{C3380CC4-5D6E-409C-BE32-E72D297353CC}">
              <c16:uniqueId val="{00000000-A188-48EE-9C72-BD3C645992C4}"/>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Kjenner seg trygg i nærområdet</c:v>
                </c:pt>
                <c:pt idx="1">
                  <c:v>Synest tilbodet av idrettsanlegg i nærområdet er bra</c:v>
                </c:pt>
                <c:pt idx="2">
                  <c:v>Synest tilbodet av lokale der ein kan treffe andre unge på fritida er bra</c:v>
                </c:pt>
                <c:pt idx="3">
                  <c:v>Synest kulturtilbodet er bra</c:v>
                </c:pt>
                <c:pt idx="4">
                  <c:v>Synest kollektivtilbodet er bra</c:v>
                </c:pt>
                <c:pt idx="5">
                  <c:v>Trur dei vil fullføre vidaregåande skule</c:v>
                </c:pt>
                <c:pt idx="6">
                  <c:v>Trur dei vil ta høgare utdanning</c:v>
                </c:pt>
                <c:pt idx="7">
                  <c:v>Trur dei kjem til å leve eit godt og lukkeleg liv</c:v>
                </c:pt>
                <c:pt idx="8">
                  <c:v>Trur dei nokon gong vil bli arbeidsledige</c:v>
                </c:pt>
              </c:strCache>
            </c:strRef>
          </c:cat>
          <c:val>
            <c:numRef>
              <c:f>'Type 4 Nøkkelindikator'!$C$12:$C$20</c:f>
              <c:numCache>
                <c:formatCode>0</c:formatCode>
                <c:ptCount val="9"/>
                <c:pt idx="0">
                  <c:v>87.76</c:v>
                </c:pt>
                <c:pt idx="1">
                  <c:v>70.540000000000006</c:v>
                </c:pt>
                <c:pt idx="2">
                  <c:v>48.53</c:v>
                </c:pt>
                <c:pt idx="3">
                  <c:v>55.26</c:v>
                </c:pt>
                <c:pt idx="4">
                  <c:v>48.01</c:v>
                </c:pt>
                <c:pt idx="5">
                  <c:v>94.6</c:v>
                </c:pt>
                <c:pt idx="6">
                  <c:v>63.2</c:v>
                </c:pt>
                <c:pt idx="7">
                  <c:v>74.5</c:v>
                </c:pt>
                <c:pt idx="8">
                  <c:v>13.05</c:v>
                </c:pt>
              </c:numCache>
            </c:numRef>
          </c:val>
          <c:extLst>
            <c:ext xmlns:c16="http://schemas.microsoft.com/office/drawing/2014/chart" uri="{C3380CC4-5D6E-409C-BE32-E72D297353CC}">
              <c16:uniqueId val="{00000000-C3AE-47C1-8CBE-92A79752BEB2}"/>
            </c:ext>
          </c:extLst>
        </c:ser>
        <c:ser>
          <c:idx val="2"/>
          <c:order val="2"/>
          <c:tx>
            <c:strRef>
              <c:f>'Type 4 Nøkkelindikator'!$B$2</c:f>
              <c:strCache>
                <c:ptCount val="1"/>
                <c:pt idx="0">
                  <c:v>Noreg</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Nøkkelindikator'!$A$12:$A$20</c:f>
              <c:strCache>
                <c:ptCount val="9"/>
                <c:pt idx="0">
                  <c:v>Kjenner seg trygg i nærområdet</c:v>
                </c:pt>
                <c:pt idx="1">
                  <c:v>Synest tilbodet av idrettsanlegg i nærområdet er bra</c:v>
                </c:pt>
                <c:pt idx="2">
                  <c:v>Synest tilbodet av lokale der ein kan treffe andre unge på fritida er bra</c:v>
                </c:pt>
                <c:pt idx="3">
                  <c:v>Synest kulturtilbodet er bra</c:v>
                </c:pt>
                <c:pt idx="4">
                  <c:v>Synest kollektivtilbodet er bra</c:v>
                </c:pt>
                <c:pt idx="5">
                  <c:v>Trur dei vil fullføre vidaregåande skule</c:v>
                </c:pt>
                <c:pt idx="6">
                  <c:v>Trur dei vil ta høgare utdanning</c:v>
                </c:pt>
                <c:pt idx="7">
                  <c:v>Trur dei kjem til å leve eit godt og lukkeleg liv</c:v>
                </c:pt>
                <c:pt idx="8">
                  <c:v>Trur dei nokon gong vil bli arbeidsledige</c:v>
                </c:pt>
              </c:strCache>
            </c:strRef>
          </c:cat>
          <c:val>
            <c:numRef>
              <c:f>'Type 4 Nøkkelindikator'!$B$12:$B$20</c:f>
              <c:numCache>
                <c:formatCode>0</c:formatCode>
                <c:ptCount val="9"/>
                <c:pt idx="0">
                  <c:v>87.24</c:v>
                </c:pt>
                <c:pt idx="1">
                  <c:v>68.25</c:v>
                </c:pt>
                <c:pt idx="2">
                  <c:v>37.340000000000003</c:v>
                </c:pt>
                <c:pt idx="3">
                  <c:v>54.37</c:v>
                </c:pt>
                <c:pt idx="4">
                  <c:v>52.54</c:v>
                </c:pt>
                <c:pt idx="5">
                  <c:v>94.43</c:v>
                </c:pt>
                <c:pt idx="6">
                  <c:v>64.77</c:v>
                </c:pt>
                <c:pt idx="7">
                  <c:v>68.47</c:v>
                </c:pt>
                <c:pt idx="8">
                  <c:v>13.59</c:v>
                </c:pt>
              </c:numCache>
            </c:numRef>
          </c:val>
          <c:extLst>
            <c:ext xmlns:c16="http://schemas.microsoft.com/office/drawing/2014/chart" uri="{C3380CC4-5D6E-409C-BE32-E72D297353CC}">
              <c16:uniqueId val="{00000000-E0A9-4F96-9A87-8440A9A77FE4}"/>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0.61027183688727971"/>
          <c:w val="0.45120445468282222"/>
          <c:h val="0.38972816311272029"/>
        </c:manualLayout>
      </c:layout>
      <c:barChart>
        <c:barDir val="bar"/>
        <c:grouping val="clustered"/>
        <c:varyColors val="0"/>
        <c:ser>
          <c:idx val="0"/>
          <c:order val="0"/>
          <c:tx>
            <c:strRef>
              <c:f>'Type 4 Nøkkelindikator'!$B$2</c:f>
              <c:strCache>
                <c:ptCount val="1"/>
                <c:pt idx="0">
                  <c:v>Noreg</c:v>
                </c:pt>
              </c:strCache>
            </c:strRef>
          </c:tx>
          <c:spPr>
            <a:solidFill>
              <a:srgbClr val="DE9F37"/>
            </a:solidFill>
            <a:ln>
              <a:noFill/>
            </a:ln>
            <a:effectLst/>
          </c:spPr>
          <c:invertIfNegative val="0"/>
          <c:cat>
            <c:strRef>
              <c:f>'Type 4 Nøkkelindikator'!$A$3</c:f>
              <c:strCache>
                <c:ptCount val="1"/>
                <c:pt idx="0">
                  <c:v>Har minst éin fortruleg venn</c:v>
                </c:pt>
              </c:strCache>
            </c:strRef>
          </c:cat>
          <c:val>
            <c:numRef>
              <c:f>'Type 4 Nøkkelindikator'!$B$3</c:f>
              <c:numCache>
                <c:formatCode>0</c:formatCode>
                <c:ptCount val="1"/>
                <c:pt idx="0">
                  <c:v>88.67</c:v>
                </c:pt>
              </c:numCache>
            </c:numRef>
          </c:val>
          <c:extLst>
            <c:ext xmlns:c16="http://schemas.microsoft.com/office/drawing/2014/chart" uri="{C3380CC4-5D6E-409C-BE32-E72D297353CC}">
              <c16:uniqueId val="{00000000-F212-42DD-A2EF-ADA4253C8B1D}"/>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cat>
            <c:strRef>
              <c:f>'Type 4 Nøkkelindikator'!$A$3</c:f>
              <c:strCache>
                <c:ptCount val="1"/>
                <c:pt idx="0">
                  <c:v>Har minst éin fortruleg venn</c:v>
                </c:pt>
              </c:strCache>
            </c:strRef>
          </c:cat>
          <c:val>
            <c:numRef>
              <c:f>'Type 4 Nøkkelindikator'!$C$3</c:f>
              <c:numCache>
                <c:formatCode>0</c:formatCode>
                <c:ptCount val="1"/>
                <c:pt idx="0">
                  <c:v>89.84</c:v>
                </c:pt>
              </c:numCache>
            </c:numRef>
          </c:val>
          <c:extLst>
            <c:ext xmlns:c16="http://schemas.microsoft.com/office/drawing/2014/chart" uri="{C3380CC4-5D6E-409C-BE32-E72D297353CC}">
              <c16:uniqueId val="{00000001-F212-42DD-A2EF-ADA4253C8B1D}"/>
            </c:ext>
          </c:extLst>
        </c:ser>
        <c:ser>
          <c:idx val="2"/>
          <c:order val="2"/>
          <c:tx>
            <c:strRef>
              <c:f>'Type 4 Nøkkelindikator'!$D$2</c:f>
              <c:strCache>
                <c:ptCount val="1"/>
                <c:pt idx="0">
                  <c:v>Bygland</c:v>
                </c:pt>
              </c:strCache>
            </c:strRef>
          </c:tx>
          <c:spPr>
            <a:solidFill>
              <a:schemeClr val="accent1"/>
            </a:solidFill>
            <a:ln>
              <a:noFill/>
            </a:ln>
            <a:effectLst/>
          </c:spPr>
          <c:invertIfNegative val="0"/>
          <c:cat>
            <c:strRef>
              <c:f>'Type 4 Nøkkelindikator'!$A$3</c:f>
              <c:strCache>
                <c:ptCount val="1"/>
                <c:pt idx="0">
                  <c:v>Har minst éin fortruleg venn</c:v>
                </c:pt>
              </c:strCache>
            </c:strRef>
          </c:cat>
          <c:val>
            <c:numRef>
              <c:f>'Type 4 Nøkkelindikator'!$D$3</c:f>
              <c:numCache>
                <c:formatCode>0</c:formatCode>
                <c:ptCount val="1"/>
                <c:pt idx="0">
                  <c:v>85.92</c:v>
                </c:pt>
              </c:numCache>
            </c:numRef>
          </c:val>
          <c:extLst>
            <c:ext xmlns:c16="http://schemas.microsoft.com/office/drawing/2014/chart" uri="{C3380CC4-5D6E-409C-BE32-E72D297353CC}">
              <c16:uniqueId val="{00000002-F212-42DD-A2EF-ADA4253C8B1D}"/>
            </c:ext>
          </c:extLst>
        </c:ser>
        <c:dLbls>
          <c:showLegendKey val="0"/>
          <c:showVal val="0"/>
          <c:showCatName val="0"/>
          <c:showSerName val="0"/>
          <c:showPercent val="0"/>
          <c:showBubbleSize val="0"/>
        </c:dLbls>
        <c:gapWidth val="100"/>
        <c:axId val="2028958816"/>
        <c:axId val="1284670464"/>
      </c:barChart>
      <c:catAx>
        <c:axId val="20289588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b"/>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9195050599026645"/>
          <c:w val="0.90376206289497074"/>
          <c:h val="0.65613597865649198"/>
        </c:manualLayout>
      </c:layout>
      <c:barChart>
        <c:barDir val="col"/>
        <c:grouping val="clustered"/>
        <c:varyColors val="0"/>
        <c:ser>
          <c:idx val="0"/>
          <c:order val="0"/>
          <c:tx>
            <c:strRef>
              <c:f>'Type 3 Kjønn&amp;Klasse'!$I$15</c:f>
              <c:strCache>
                <c:ptCount val="1"/>
                <c:pt idx="0">
                  <c:v>Har noen å være sammen med på skolen</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F59A-45FC-A491-DA92906E63F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59A-45FC-A491-DA92906E63F7}"/>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Kjønn&amp;Klasse'!$J$15:$K$15</c:f>
              <c:numCache>
                <c:formatCode>0</c:formatCode>
                <c:ptCount val="2"/>
                <c:pt idx="0">
                  <c:v>94.59</c:v>
                </c:pt>
                <c:pt idx="1">
                  <c:v>100</c:v>
                </c:pt>
              </c:numCache>
            </c:numRef>
          </c:val>
          <c:extLst>
            <c:ext xmlns:c16="http://schemas.microsoft.com/office/drawing/2014/chart" uri="{C3380CC4-5D6E-409C-BE32-E72D297353CC}">
              <c16:uniqueId val="{00000004-F59A-45FC-A491-DA92906E63F7}"/>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4521549911001052"/>
          <c:h val="1"/>
        </c:manualLayout>
      </c:layout>
      <c:barChart>
        <c:barDir val="bar"/>
        <c:grouping val="clustered"/>
        <c:varyColors val="0"/>
        <c:ser>
          <c:idx val="2"/>
          <c:order val="0"/>
          <c:tx>
            <c:strRef>
              <c:f>'Type 4 Nøkkelindikator'!$D$2</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timar kvar dag på skjermaktivitetar</c:v>
                </c:pt>
                <c:pt idx="1">
                  <c:v>Bruker minst to timar kvar dag på elektroniske spel</c:v>
                </c:pt>
                <c:pt idx="2">
                  <c:v>Bruker minst to timar kvar dag på sosiale medium</c:v>
                </c:pt>
                <c:pt idx="3">
                  <c:v>Er med på organiserte fritidsaktivitetar</c:v>
                </c:pt>
                <c:pt idx="4">
                  <c:v>Har delteke i eit idrettslag den siste månaden</c:v>
                </c:pt>
                <c:pt idx="5">
                  <c:v>Har vore i ein fritidsklubb den siste månaden</c:v>
                </c:pt>
                <c:pt idx="6">
                  <c:v>Trenar minst éin gong i veka</c:v>
                </c:pt>
                <c:pt idx="7">
                  <c:v>Sjelden eller aldri fysisk aktiv</c:v>
                </c:pt>
                <c:pt idx="8">
                  <c:v>Sov seks timer eller mindre siste natt</c:v>
                </c:pt>
                <c:pt idx="9">
                  <c:v>Er nøgd med helsa si</c:v>
                </c:pt>
                <c:pt idx="10">
                  <c:v>Har vondt i hovudet kvar dag</c:v>
                </c:pt>
                <c:pt idx="11">
                  <c:v>Har hatt mange psykiske plager dei siste sju dagane</c:v>
                </c:pt>
              </c:strCache>
            </c:strRef>
          </c:cat>
          <c:val>
            <c:numRef>
              <c:f>'Type 4 Nøkkelindikator'!$D$21:$D$32</c:f>
              <c:numCache>
                <c:formatCode>0</c:formatCode>
                <c:ptCount val="12"/>
                <c:pt idx="0">
                  <c:v>51.39</c:v>
                </c:pt>
                <c:pt idx="1">
                  <c:v>25</c:v>
                </c:pt>
                <c:pt idx="2">
                  <c:v>46.48</c:v>
                </c:pt>
                <c:pt idx="3">
                  <c:v>52.05</c:v>
                </c:pt>
                <c:pt idx="4">
                  <c:v>38.46</c:v>
                </c:pt>
                <c:pt idx="5">
                  <c:v>34.92</c:v>
                </c:pt>
                <c:pt idx="6">
                  <c:v>70.42</c:v>
                </c:pt>
                <c:pt idx="7">
                  <c:v>2.82</c:v>
                </c:pt>
                <c:pt idx="8">
                  <c:v>31.43</c:v>
                </c:pt>
                <c:pt idx="9">
                  <c:v>66.180000000000007</c:v>
                </c:pt>
                <c:pt idx="10">
                  <c:v>10.29</c:v>
                </c:pt>
                <c:pt idx="11">
                  <c:v>18.309999999999999</c:v>
                </c:pt>
              </c:numCache>
            </c:numRef>
          </c:val>
          <c:extLst>
            <c:ext xmlns:c16="http://schemas.microsoft.com/office/drawing/2014/chart" uri="{C3380CC4-5D6E-409C-BE32-E72D297353CC}">
              <c16:uniqueId val="{00000000-5DD5-4880-823B-A8A3E0BBA90A}"/>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timar kvar dag på skjermaktivitetar</c:v>
                </c:pt>
                <c:pt idx="1">
                  <c:v>Bruker minst to timar kvar dag på elektroniske spel</c:v>
                </c:pt>
                <c:pt idx="2">
                  <c:v>Bruker minst to timar kvar dag på sosiale medium</c:v>
                </c:pt>
                <c:pt idx="3">
                  <c:v>Er med på organiserte fritidsaktivitetar</c:v>
                </c:pt>
                <c:pt idx="4">
                  <c:v>Har delteke i eit idrettslag den siste månaden</c:v>
                </c:pt>
                <c:pt idx="5">
                  <c:v>Har vore i ein fritidsklubb den siste månaden</c:v>
                </c:pt>
                <c:pt idx="6">
                  <c:v>Trenar minst éin gong i veka</c:v>
                </c:pt>
                <c:pt idx="7">
                  <c:v>Sjelden eller aldri fysisk aktiv</c:v>
                </c:pt>
                <c:pt idx="8">
                  <c:v>Sov seks timer eller mindre siste natt</c:v>
                </c:pt>
                <c:pt idx="9">
                  <c:v>Er nøgd med helsa si</c:v>
                </c:pt>
                <c:pt idx="10">
                  <c:v>Har vondt i hovudet kvar dag</c:v>
                </c:pt>
                <c:pt idx="11">
                  <c:v>Har hatt mange psykiske plager dei siste sju dagane</c:v>
                </c:pt>
              </c:strCache>
            </c:strRef>
          </c:cat>
          <c:val>
            <c:numRef>
              <c:f>'Type 4 Nøkkelindikator'!$C$21:$C$32</c:f>
              <c:numCache>
                <c:formatCode>0</c:formatCode>
                <c:ptCount val="12"/>
                <c:pt idx="0">
                  <c:v>73.7</c:v>
                </c:pt>
                <c:pt idx="1">
                  <c:v>31.09</c:v>
                </c:pt>
                <c:pt idx="2">
                  <c:v>59.18</c:v>
                </c:pt>
                <c:pt idx="3">
                  <c:v>44.07</c:v>
                </c:pt>
                <c:pt idx="4">
                  <c:v>40.119999999999997</c:v>
                </c:pt>
                <c:pt idx="5">
                  <c:v>18.190000000000001</c:v>
                </c:pt>
                <c:pt idx="6">
                  <c:v>77.92</c:v>
                </c:pt>
                <c:pt idx="7">
                  <c:v>10</c:v>
                </c:pt>
                <c:pt idx="8">
                  <c:v>40.229999999999997</c:v>
                </c:pt>
                <c:pt idx="9">
                  <c:v>63.41</c:v>
                </c:pt>
                <c:pt idx="10">
                  <c:v>7.36</c:v>
                </c:pt>
                <c:pt idx="11">
                  <c:v>16.73</c:v>
                </c:pt>
              </c:numCache>
            </c:numRef>
          </c:val>
          <c:extLst>
            <c:ext xmlns:c16="http://schemas.microsoft.com/office/drawing/2014/chart" uri="{C3380CC4-5D6E-409C-BE32-E72D297353CC}">
              <c16:uniqueId val="{00000000-200A-4388-9743-C97B7D74ED0D}"/>
            </c:ext>
          </c:extLst>
        </c:ser>
        <c:ser>
          <c:idx val="0"/>
          <c:order val="2"/>
          <c:tx>
            <c:strRef>
              <c:f>'Type 4 Nøkkelindikator'!$B$2</c:f>
              <c:strCache>
                <c:ptCount val="1"/>
                <c:pt idx="0">
                  <c:v>Noreg</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Nøkkelindikator'!$A$21:$A$32</c:f>
              <c:strCache>
                <c:ptCount val="12"/>
                <c:pt idx="0">
                  <c:v>Bruker minst tre timar kvar dag på skjermaktivitetar</c:v>
                </c:pt>
                <c:pt idx="1">
                  <c:v>Bruker minst to timar kvar dag på elektroniske spel</c:v>
                </c:pt>
                <c:pt idx="2">
                  <c:v>Bruker minst to timar kvar dag på sosiale medium</c:v>
                </c:pt>
                <c:pt idx="3">
                  <c:v>Er med på organiserte fritidsaktivitetar</c:v>
                </c:pt>
                <c:pt idx="4">
                  <c:v>Har delteke i eit idrettslag den siste månaden</c:v>
                </c:pt>
                <c:pt idx="5">
                  <c:v>Har vore i ein fritidsklubb den siste månaden</c:v>
                </c:pt>
                <c:pt idx="6">
                  <c:v>Trenar minst éin gong i veka</c:v>
                </c:pt>
                <c:pt idx="7">
                  <c:v>Sjelden eller aldri fysisk aktiv</c:v>
                </c:pt>
                <c:pt idx="8">
                  <c:v>Sov seks timer eller mindre siste natt</c:v>
                </c:pt>
                <c:pt idx="9">
                  <c:v>Er nøgd med helsa si</c:v>
                </c:pt>
                <c:pt idx="10">
                  <c:v>Har vondt i hovudet kvar dag</c:v>
                </c:pt>
                <c:pt idx="11">
                  <c:v>Har hatt mange psykiske plager dei siste sju dagane</c:v>
                </c:pt>
              </c:strCache>
            </c:strRef>
          </c:cat>
          <c:val>
            <c:numRef>
              <c:f>'Type 4 Nøkkelindikator'!$B$21:$B$32</c:f>
              <c:numCache>
                <c:formatCode>0</c:formatCode>
                <c:ptCount val="12"/>
                <c:pt idx="0">
                  <c:v>75.64</c:v>
                </c:pt>
                <c:pt idx="1">
                  <c:v>31.18</c:v>
                </c:pt>
                <c:pt idx="2">
                  <c:v>60.11</c:v>
                </c:pt>
                <c:pt idx="3">
                  <c:v>42.91</c:v>
                </c:pt>
                <c:pt idx="4">
                  <c:v>39.770000000000003</c:v>
                </c:pt>
                <c:pt idx="5">
                  <c:v>11.97</c:v>
                </c:pt>
                <c:pt idx="6">
                  <c:v>76.38</c:v>
                </c:pt>
                <c:pt idx="7">
                  <c:v>9.9499999999999993</c:v>
                </c:pt>
                <c:pt idx="8">
                  <c:v>44.63</c:v>
                </c:pt>
                <c:pt idx="9">
                  <c:v>61.94</c:v>
                </c:pt>
                <c:pt idx="10">
                  <c:v>8.6</c:v>
                </c:pt>
                <c:pt idx="11">
                  <c:v>19.8</c:v>
                </c:pt>
              </c:numCache>
            </c:numRef>
          </c:val>
          <c:extLst>
            <c:ext xmlns:c16="http://schemas.microsoft.com/office/drawing/2014/chart" uri="{C3380CC4-5D6E-409C-BE32-E72D297353CC}">
              <c16:uniqueId val="{00000000-D586-4535-A268-41800A07532A}"/>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45347203219966814"/>
          <c:h val="1"/>
        </c:manualLayout>
      </c:layout>
      <c:barChart>
        <c:barDir val="bar"/>
        <c:grouping val="clustered"/>
        <c:varyColors val="0"/>
        <c:ser>
          <c:idx val="0"/>
          <c:order val="0"/>
          <c:tx>
            <c:strRef>
              <c:f>'Type 4 Nøkkelindikator'!$D$2</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mykje press på minst to område</c:v>
                </c:pt>
                <c:pt idx="1">
                  <c:v>Drikk ikkje eller har berre smakt alkohol</c:v>
                </c:pt>
                <c:pt idx="2">
                  <c:v>Røykjer kvar dag/veke</c:v>
                </c:pt>
                <c:pt idx="3">
                  <c:v>Snusar kvar dag/veke</c:v>
                </c:pt>
                <c:pt idx="4">
                  <c:v>Bruker e-sigarett ukentlig eller daglig</c:v>
                </c:pt>
                <c:pt idx="5">
                  <c:v>Har vore rusa på alkohol det siste året</c:v>
                </c:pt>
                <c:pt idx="6">
                  <c:v>Har brukt hasj eller marihuana det siste året</c:v>
                </c:pt>
                <c:pt idx="7">
                  <c:v>Har fått tilbod om hasj eller marihuana det siste året</c:v>
                </c:pt>
                <c:pt idx="8">
                  <c:v>Har brukt andre narkotiske stoffer enn hasj eller marihuana siste år</c:v>
                </c:pt>
                <c:pt idx="9">
                  <c:v>Har teke varer frå ein butikk utan å betale det siste året</c:v>
                </c:pt>
                <c:pt idx="10">
                  <c:v>Har gjort hærverk med vilje det siste året</c:v>
                </c:pt>
                <c:pt idx="11">
                  <c:v>Har blitt mobba minst kvar 14. dag</c:v>
                </c:pt>
              </c:strCache>
            </c:strRef>
          </c:cat>
          <c:val>
            <c:numRef>
              <c:f>'Type 4 Nøkkelindikator'!$D$33:$D$44</c:f>
              <c:numCache>
                <c:formatCode>0</c:formatCode>
                <c:ptCount val="12"/>
                <c:pt idx="0">
                  <c:v>17.14</c:v>
                </c:pt>
                <c:pt idx="1">
                  <c:v>50</c:v>
                </c:pt>
                <c:pt idx="2">
                  <c:v>15.71</c:v>
                </c:pt>
                <c:pt idx="3">
                  <c:v>16.899999999999999</c:v>
                </c:pt>
                <c:pt idx="4">
                  <c:v>16.899999999999999</c:v>
                </c:pt>
                <c:pt idx="5">
                  <c:v>39.39</c:v>
                </c:pt>
                <c:pt idx="6">
                  <c:v>5.88</c:v>
                </c:pt>
                <c:pt idx="7">
                  <c:v>24.29</c:v>
                </c:pt>
                <c:pt idx="8">
                  <c:v>1.49</c:v>
                </c:pt>
                <c:pt idx="9">
                  <c:v>9.86</c:v>
                </c:pt>
                <c:pt idx="10">
                  <c:v>14.08</c:v>
                </c:pt>
                <c:pt idx="11">
                  <c:v>5.63</c:v>
                </c:pt>
              </c:numCache>
            </c:numRef>
          </c:val>
          <c:extLst>
            <c:ext xmlns:c16="http://schemas.microsoft.com/office/drawing/2014/chart" uri="{C3380CC4-5D6E-409C-BE32-E72D297353CC}">
              <c16:uniqueId val="{00000000-427C-468F-A569-821A9B57EEC6}"/>
            </c:ext>
          </c:extLst>
        </c:ser>
        <c:ser>
          <c:idx val="1"/>
          <c:order val="1"/>
          <c:tx>
            <c:strRef>
              <c:f>'Type 4 Nøkkelindikator'!$C$2</c:f>
              <c:strCache>
                <c:ptCount val="1"/>
                <c:pt idx="0">
                  <c:v>Agder</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mykje press på minst to område</c:v>
                </c:pt>
                <c:pt idx="1">
                  <c:v>Drikk ikkje eller har berre smakt alkohol</c:v>
                </c:pt>
                <c:pt idx="2">
                  <c:v>Røykjer kvar dag/veke</c:v>
                </c:pt>
                <c:pt idx="3">
                  <c:v>Snusar kvar dag/veke</c:v>
                </c:pt>
                <c:pt idx="4">
                  <c:v>Bruker e-sigarett ukentlig eller daglig</c:v>
                </c:pt>
                <c:pt idx="5">
                  <c:v>Har vore rusa på alkohol det siste året</c:v>
                </c:pt>
                <c:pt idx="6">
                  <c:v>Har brukt hasj eller marihuana det siste året</c:v>
                </c:pt>
                <c:pt idx="7">
                  <c:v>Har fått tilbod om hasj eller marihuana det siste året</c:v>
                </c:pt>
                <c:pt idx="8">
                  <c:v>Har brukt andre narkotiske stoffer enn hasj eller marihuana siste år</c:v>
                </c:pt>
                <c:pt idx="9">
                  <c:v>Har teke varer frå ein butikk utan å betale det siste året</c:v>
                </c:pt>
                <c:pt idx="10">
                  <c:v>Har gjort hærverk med vilje det siste året</c:v>
                </c:pt>
                <c:pt idx="11">
                  <c:v>Har blitt mobba minst kvar 14. dag</c:v>
                </c:pt>
              </c:strCache>
            </c:strRef>
          </c:cat>
          <c:val>
            <c:numRef>
              <c:f>'Type 4 Nøkkelindikator'!$C$33:$C$44</c:f>
              <c:numCache>
                <c:formatCode>0</c:formatCode>
                <c:ptCount val="12"/>
                <c:pt idx="0">
                  <c:v>24.53</c:v>
                </c:pt>
                <c:pt idx="1">
                  <c:v>41.97</c:v>
                </c:pt>
                <c:pt idx="2">
                  <c:v>4.33</c:v>
                </c:pt>
                <c:pt idx="3">
                  <c:v>17.72</c:v>
                </c:pt>
                <c:pt idx="4">
                  <c:v>11.21</c:v>
                </c:pt>
                <c:pt idx="5">
                  <c:v>53.54</c:v>
                </c:pt>
                <c:pt idx="6">
                  <c:v>10.15</c:v>
                </c:pt>
                <c:pt idx="7">
                  <c:v>29.89</c:v>
                </c:pt>
                <c:pt idx="8">
                  <c:v>5.22</c:v>
                </c:pt>
                <c:pt idx="9">
                  <c:v>10.59</c:v>
                </c:pt>
                <c:pt idx="10">
                  <c:v>7.35</c:v>
                </c:pt>
                <c:pt idx="11">
                  <c:v>4.71</c:v>
                </c:pt>
              </c:numCache>
            </c:numRef>
          </c:val>
          <c:extLst>
            <c:ext xmlns:c16="http://schemas.microsoft.com/office/drawing/2014/chart" uri="{C3380CC4-5D6E-409C-BE32-E72D297353CC}">
              <c16:uniqueId val="{00000000-699C-4C3A-A648-F9D3D62B058A}"/>
            </c:ext>
          </c:extLst>
        </c:ser>
        <c:ser>
          <c:idx val="2"/>
          <c:order val="2"/>
          <c:tx>
            <c:strRef>
              <c:f>'Type 4 Nøkkelindikator'!$B$2</c:f>
              <c:strCache>
                <c:ptCount val="1"/>
                <c:pt idx="0">
                  <c:v>Noreg</c:v>
                </c:pt>
              </c:strCache>
            </c:strRef>
          </c:tx>
          <c:spPr>
            <a:solidFill>
              <a:srgbClr val="DE9F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4 Nøkkelindikator'!$A$33:$A$44</c:f>
              <c:strCache>
                <c:ptCount val="12"/>
                <c:pt idx="0">
                  <c:v>Opplever mykje press på minst to område</c:v>
                </c:pt>
                <c:pt idx="1">
                  <c:v>Drikk ikkje eller har berre smakt alkohol</c:v>
                </c:pt>
                <c:pt idx="2">
                  <c:v>Røykjer kvar dag/veke</c:v>
                </c:pt>
                <c:pt idx="3">
                  <c:v>Snusar kvar dag/veke</c:v>
                </c:pt>
                <c:pt idx="4">
                  <c:v>Bruker e-sigarett ukentlig eller daglig</c:v>
                </c:pt>
                <c:pt idx="5">
                  <c:v>Har vore rusa på alkohol det siste året</c:v>
                </c:pt>
                <c:pt idx="6">
                  <c:v>Har brukt hasj eller marihuana det siste året</c:v>
                </c:pt>
                <c:pt idx="7">
                  <c:v>Har fått tilbod om hasj eller marihuana det siste året</c:v>
                </c:pt>
                <c:pt idx="8">
                  <c:v>Har brukt andre narkotiske stoffer enn hasj eller marihuana siste år</c:v>
                </c:pt>
                <c:pt idx="9">
                  <c:v>Har teke varer frå ein butikk utan å betale det siste året</c:v>
                </c:pt>
                <c:pt idx="10">
                  <c:v>Har gjort hærverk med vilje det siste året</c:v>
                </c:pt>
                <c:pt idx="11">
                  <c:v>Har blitt mobba minst kvar 14. dag</c:v>
                </c:pt>
              </c:strCache>
            </c:strRef>
          </c:cat>
          <c:val>
            <c:numRef>
              <c:f>'Type 4 Nøkkelindikator'!$B$33:$B$44</c:f>
              <c:numCache>
                <c:formatCode>0</c:formatCode>
                <c:ptCount val="12"/>
                <c:pt idx="0">
                  <c:v>27.03</c:v>
                </c:pt>
                <c:pt idx="1">
                  <c:v>32.31</c:v>
                </c:pt>
                <c:pt idx="2">
                  <c:v>5.0999999999999996</c:v>
                </c:pt>
                <c:pt idx="3">
                  <c:v>16.93</c:v>
                </c:pt>
                <c:pt idx="4">
                  <c:v>6.7</c:v>
                </c:pt>
                <c:pt idx="5">
                  <c:v>62.05</c:v>
                </c:pt>
                <c:pt idx="6">
                  <c:v>16.66</c:v>
                </c:pt>
                <c:pt idx="7">
                  <c:v>38.869999999999997</c:v>
                </c:pt>
                <c:pt idx="8">
                  <c:v>7.92</c:v>
                </c:pt>
                <c:pt idx="9">
                  <c:v>13.19</c:v>
                </c:pt>
                <c:pt idx="10">
                  <c:v>6.92</c:v>
                </c:pt>
                <c:pt idx="11">
                  <c:v>5.67</c:v>
                </c:pt>
              </c:numCache>
            </c:numRef>
          </c:val>
          <c:extLst>
            <c:ext xmlns:c16="http://schemas.microsoft.com/office/drawing/2014/chart" uri="{C3380CC4-5D6E-409C-BE32-E72D297353CC}">
              <c16:uniqueId val="{00000000-AC84-4F5F-BAA4-C6E34411D94B}"/>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9195050599026645"/>
          <c:w val="0.90376206289497074"/>
          <c:h val="0.65613597865649198"/>
        </c:manualLayout>
      </c:layout>
      <c:barChart>
        <c:barDir val="col"/>
        <c:grouping val="clustered"/>
        <c:varyColors val="0"/>
        <c:ser>
          <c:idx val="0"/>
          <c:order val="0"/>
          <c:tx>
            <c:strRef>
              <c:f>'Type 3 Kjønn&amp;Klasse'!$I$14</c:f>
              <c:strCache>
                <c:ptCount val="1"/>
                <c:pt idx="0">
                  <c:v>Har noen å være sammen med på fritiden</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A200-43DD-8C1E-B7CBBD8438C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200-43DD-8C1E-B7CBBD8438C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Kjønn&amp;Klasse'!$J$14:$K$14</c:f>
              <c:numCache>
                <c:formatCode>0</c:formatCode>
                <c:ptCount val="2"/>
                <c:pt idx="0">
                  <c:v>100</c:v>
                </c:pt>
                <c:pt idx="1">
                  <c:v>100</c:v>
                </c:pt>
              </c:numCache>
            </c:numRef>
          </c:val>
          <c:extLst>
            <c:ext xmlns:c16="http://schemas.microsoft.com/office/drawing/2014/chart" uri="{C3380CC4-5D6E-409C-BE32-E72D297353CC}">
              <c16:uniqueId val="{00000004-A200-43DD-8C1E-B7CBBD8438C3}"/>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enkelt'!$B$25</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gonger</c:v>
                </c:pt>
                <c:pt idx="1">
                  <c:v>1 gong</c:v>
                </c:pt>
                <c:pt idx="2">
                  <c:v>2-5 gonger</c:v>
                </c:pt>
                <c:pt idx="3">
                  <c:v>6 gonger eller meir</c:v>
                </c:pt>
              </c:strCache>
            </c:strRef>
          </c:cat>
          <c:val>
            <c:numRef>
              <c:f>'Type 1 Frekvens enkelt'!$C$25:$F$25</c:f>
              <c:numCache>
                <c:formatCode>0</c:formatCode>
                <c:ptCount val="4"/>
                <c:pt idx="0">
                  <c:v>13.64</c:v>
                </c:pt>
                <c:pt idx="1">
                  <c:v>7.58</c:v>
                </c:pt>
                <c:pt idx="2">
                  <c:v>28.79</c:v>
                </c:pt>
                <c:pt idx="3">
                  <c:v>50</c:v>
                </c:pt>
              </c:numCache>
            </c:numRef>
          </c:val>
          <c:extLst>
            <c:ext xmlns:c16="http://schemas.microsoft.com/office/drawing/2014/chart" uri="{C3380CC4-5D6E-409C-BE32-E72D297353CC}">
              <c16:uniqueId val="{00000000-5540-4709-AE8D-9AF6DFA85F1A}"/>
            </c:ext>
          </c:extLst>
        </c:ser>
        <c:ser>
          <c:idx val="0"/>
          <c:order val="1"/>
          <c:tx>
            <c:strRef>
              <c:f>'Type 1 Frekvens enkelt'!$B$26</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enkelt'!$C$24:$F$24</c:f>
              <c:strCache>
                <c:ptCount val="4"/>
                <c:pt idx="0">
                  <c:v>Ingen gonger</c:v>
                </c:pt>
                <c:pt idx="1">
                  <c:v>1 gong</c:v>
                </c:pt>
                <c:pt idx="2">
                  <c:v>2-5 gonger</c:v>
                </c:pt>
                <c:pt idx="3">
                  <c:v>6 gonger eller meir</c:v>
                </c:pt>
              </c:strCache>
            </c:strRef>
          </c:cat>
          <c:val>
            <c:numRef>
              <c:f>'Type 1 Frekvens enkelt'!$C$26:$F$26</c:f>
              <c:numCache>
                <c:formatCode>0</c:formatCode>
                <c:ptCount val="4"/>
                <c:pt idx="0">
                  <c:v>24.4</c:v>
                </c:pt>
                <c:pt idx="1">
                  <c:v>24.17</c:v>
                </c:pt>
                <c:pt idx="2">
                  <c:v>42.47</c:v>
                </c:pt>
                <c:pt idx="3">
                  <c:v>8.9600000000000009</c:v>
                </c:pt>
              </c:numCache>
            </c:numRef>
          </c:val>
          <c:extLst>
            <c:ext xmlns:c16="http://schemas.microsoft.com/office/drawing/2014/chart" uri="{C3380CC4-5D6E-409C-BE32-E72D297353CC}">
              <c16:uniqueId val="{00000001-5540-4709-AE8D-9AF6DFA85F1A}"/>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0.99663440430214578"/>
          <c:h val="8.419047894112485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20122403094055"/>
          <c:y val="5.9335132217107969E-2"/>
          <c:w val="0.60466939698928102"/>
          <c:h val="0.81871566833997134"/>
        </c:manualLayout>
      </c:layout>
      <c:barChart>
        <c:barDir val="bar"/>
        <c:grouping val="clustered"/>
        <c:varyColors val="0"/>
        <c:ser>
          <c:idx val="1"/>
          <c:order val="0"/>
          <c:tx>
            <c:strRef>
              <c:f>'Type 1 Frekvens enkelt'!$B$31</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gonger</c:v>
                </c:pt>
                <c:pt idx="1">
                  <c:v>1 gong</c:v>
                </c:pt>
                <c:pt idx="2">
                  <c:v>2-5 gonger</c:v>
                </c:pt>
                <c:pt idx="3">
                  <c:v>6 gonger eller meir</c:v>
                </c:pt>
              </c:strCache>
            </c:strRef>
          </c:cat>
          <c:val>
            <c:numRef>
              <c:f>'Type 1 Frekvens enkelt'!$C$31:$F$31</c:f>
              <c:numCache>
                <c:formatCode>0</c:formatCode>
                <c:ptCount val="4"/>
                <c:pt idx="0">
                  <c:v>10.61</c:v>
                </c:pt>
                <c:pt idx="1">
                  <c:v>13.64</c:v>
                </c:pt>
                <c:pt idx="2">
                  <c:v>54.55</c:v>
                </c:pt>
                <c:pt idx="3">
                  <c:v>21.21</c:v>
                </c:pt>
              </c:numCache>
            </c:numRef>
          </c:val>
          <c:extLst>
            <c:ext xmlns:c16="http://schemas.microsoft.com/office/drawing/2014/chart" uri="{C3380CC4-5D6E-409C-BE32-E72D297353CC}">
              <c16:uniqueId val="{00000000-A0D5-48C2-9BD1-FFA9F37CB429}"/>
            </c:ext>
          </c:extLst>
        </c:ser>
        <c:ser>
          <c:idx val="0"/>
          <c:order val="1"/>
          <c:tx>
            <c:strRef>
              <c:f>'Type 1 Frekvens enkelt'!$B$32</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enkelt'!$C$30:$F$30</c:f>
              <c:strCache>
                <c:ptCount val="4"/>
                <c:pt idx="0">
                  <c:v>Ingen gonger</c:v>
                </c:pt>
                <c:pt idx="1">
                  <c:v>1 gong</c:v>
                </c:pt>
                <c:pt idx="2">
                  <c:v>2-5 gonger</c:v>
                </c:pt>
                <c:pt idx="3">
                  <c:v>6 gonger eller meir</c:v>
                </c:pt>
              </c:strCache>
            </c:strRef>
          </c:cat>
          <c:val>
            <c:numRef>
              <c:f>'Type 1 Frekvens enkelt'!$C$32:$F$32</c:f>
              <c:numCache>
                <c:formatCode>0</c:formatCode>
                <c:ptCount val="4"/>
                <c:pt idx="0">
                  <c:v>30</c:v>
                </c:pt>
                <c:pt idx="1">
                  <c:v>28.93</c:v>
                </c:pt>
                <c:pt idx="2">
                  <c:v>34.869999999999997</c:v>
                </c:pt>
                <c:pt idx="3">
                  <c:v>6.2</c:v>
                </c:pt>
              </c:numCache>
            </c:numRef>
          </c:val>
          <c:extLst>
            <c:ext xmlns:c16="http://schemas.microsoft.com/office/drawing/2014/chart" uri="{C3380CC4-5D6E-409C-BE32-E72D297353CC}">
              <c16:uniqueId val="{00000001-A0D5-48C2-9BD1-FFA9F37CB429}"/>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layout>
        <c:manualLayout>
          <c:xMode val="edge"/>
          <c:yMode val="edge"/>
          <c:x val="0"/>
          <c:y val="0.89423310934356337"/>
          <c:w val="1"/>
          <c:h val="0.1057668906564368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0402001141293202"/>
          <c:w val="0.90376206289497074"/>
          <c:h val="0.64406610636187855"/>
        </c:manualLayout>
      </c:layout>
      <c:barChart>
        <c:barDir val="col"/>
        <c:grouping val="clustered"/>
        <c:varyColors val="0"/>
        <c:ser>
          <c:idx val="0"/>
          <c:order val="0"/>
          <c:tx>
            <c:strRef>
              <c:f>'Type 3 Kjønn&amp;Klasse'!$I$16</c:f>
              <c:strCache>
                <c:ptCount val="1"/>
                <c:pt idx="0">
                  <c:v>Hjemme med venner</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77D2-4985-ACE5-9E00AF18F62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7D2-4985-ACE5-9E00AF18F62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Kjønn&amp;Klasse'!$J$16:$K$16</c:f>
              <c:numCache>
                <c:formatCode>0</c:formatCode>
                <c:ptCount val="2"/>
                <c:pt idx="0">
                  <c:v>70</c:v>
                </c:pt>
                <c:pt idx="1">
                  <c:v>86.11</c:v>
                </c:pt>
              </c:numCache>
            </c:numRef>
          </c:val>
          <c:extLst>
            <c:ext xmlns:c16="http://schemas.microsoft.com/office/drawing/2014/chart" uri="{C3380CC4-5D6E-409C-BE32-E72D297353CC}">
              <c16:uniqueId val="{00000004-77D2-4985-ACE5-9E00AF18F625}"/>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36037841195267634"/>
          <c:w val="0.90376206289497074"/>
          <c:h val="0.4877077058221343"/>
        </c:manualLayout>
      </c:layout>
      <c:barChart>
        <c:barDir val="col"/>
        <c:grouping val="clustered"/>
        <c:varyColors val="0"/>
        <c:ser>
          <c:idx val="0"/>
          <c:order val="0"/>
          <c:tx>
            <c:strRef>
              <c:f>'Type 3 Kjønn&amp;Klasse'!$I$17</c:f>
              <c:strCache>
                <c:ptCount val="1"/>
                <c:pt idx="0">
                  <c:v>Har vore ute med venner størsteparten av kvelden minst to gonger i løpet av den siste veka</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72D7-4D3E-8A50-BD949ABC88D6}"/>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2D7-4D3E-8A50-BD949ABC88D6}"/>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Kjønn&amp;Klasse'!$J$17:$K$17</c:f>
              <c:numCache>
                <c:formatCode>0</c:formatCode>
                <c:ptCount val="2"/>
                <c:pt idx="0">
                  <c:v>74.19</c:v>
                </c:pt>
                <c:pt idx="1">
                  <c:v>77.14</c:v>
                </c:pt>
              </c:numCache>
            </c:numRef>
          </c:val>
          <c:extLst>
            <c:ext xmlns:c16="http://schemas.microsoft.com/office/drawing/2014/chart" uri="{C3380CC4-5D6E-409C-BE32-E72D297353CC}">
              <c16:uniqueId val="{00000004-72D7-4D3E-8A50-BD949ABC88D6}"/>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817545148168402"/>
        </c:manualLayout>
      </c:layout>
      <c:barChart>
        <c:barDir val="bar"/>
        <c:grouping val="clustered"/>
        <c:varyColors val="0"/>
        <c:ser>
          <c:idx val="0"/>
          <c:order val="0"/>
          <c:tx>
            <c:strRef>
              <c:f>'Type 1 Frekvens enkelt'!$B$37</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gonger</c:v>
                </c:pt>
                <c:pt idx="1">
                  <c:v>1 gong</c:v>
                </c:pt>
                <c:pt idx="2">
                  <c:v>2-5 gonger</c:v>
                </c:pt>
                <c:pt idx="3">
                  <c:v>6 gonger eller meir</c:v>
                </c:pt>
              </c:strCache>
            </c:strRef>
          </c:cat>
          <c:val>
            <c:numRef>
              <c:f>'Type 1 Frekvens enkelt'!$C$37:$F$37</c:f>
              <c:numCache>
                <c:formatCode>0</c:formatCode>
                <c:ptCount val="4"/>
                <c:pt idx="0">
                  <c:v>30.3</c:v>
                </c:pt>
                <c:pt idx="1">
                  <c:v>24.24</c:v>
                </c:pt>
                <c:pt idx="2">
                  <c:v>28.79</c:v>
                </c:pt>
                <c:pt idx="3">
                  <c:v>16.670000000000002</c:v>
                </c:pt>
              </c:numCache>
            </c:numRef>
          </c:val>
          <c:extLst>
            <c:ext xmlns:c16="http://schemas.microsoft.com/office/drawing/2014/chart" uri="{C3380CC4-5D6E-409C-BE32-E72D297353CC}">
              <c16:uniqueId val="{00000000-8FB5-4E6A-AB81-8E5903386586}"/>
            </c:ext>
          </c:extLst>
        </c:ser>
        <c:ser>
          <c:idx val="1"/>
          <c:order val="1"/>
          <c:tx>
            <c:strRef>
              <c:f>'Type 1 Frekvens enkelt'!$B$38</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enkelt'!$C$36:$F$36</c:f>
              <c:strCache>
                <c:ptCount val="4"/>
                <c:pt idx="0">
                  <c:v>Ingen gonger</c:v>
                </c:pt>
                <c:pt idx="1">
                  <c:v>1 gong</c:v>
                </c:pt>
                <c:pt idx="2">
                  <c:v>2-5 gonger</c:v>
                </c:pt>
                <c:pt idx="3">
                  <c:v>6 gonger eller meir</c:v>
                </c:pt>
              </c:strCache>
            </c:strRef>
          </c:cat>
          <c:val>
            <c:numRef>
              <c:f>'Type 1 Frekvens enkelt'!$C$38:$F$38</c:f>
              <c:numCache>
                <c:formatCode>0</c:formatCode>
                <c:ptCount val="4"/>
                <c:pt idx="0">
                  <c:v>13.74</c:v>
                </c:pt>
                <c:pt idx="1">
                  <c:v>15.21</c:v>
                </c:pt>
                <c:pt idx="2">
                  <c:v>35.79</c:v>
                </c:pt>
                <c:pt idx="3">
                  <c:v>35.270000000000003</c:v>
                </c:pt>
              </c:numCache>
            </c:numRef>
          </c:val>
          <c:extLst>
            <c:ext xmlns:c16="http://schemas.microsoft.com/office/drawing/2014/chart" uri="{C3380CC4-5D6E-409C-BE32-E72D297353CC}">
              <c16:uniqueId val="{00000000-7FD6-4FD9-A569-A23DF6FEEF6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6.171931946621502E-2"/>
          <c:y val="0.89960938254068801"/>
          <c:w val="0.74081182155400638"/>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1891-4188-9FD9-F4848C6477D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891-4188-9FD9-F4848C6477DE}"/>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Akkurat" charset="0"/>
                    <a:cs typeface="Akkurat" charset="0"/>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'Om undersøkelsen'!$E$1:$F$1</c:f>
              <c:strCache>
                <c:ptCount val="2"/>
                <c:pt idx="0">
                  <c:v>Gutar</c:v>
                </c:pt>
                <c:pt idx="1">
                  <c:v>Jenter</c:v>
                </c:pt>
              </c:strCache>
            </c:strRef>
          </c:cat>
          <c:val>
            <c:numRef>
              <c:f>'Om undersøkelsen'!$E$2:$F$2</c:f>
              <c:numCache>
                <c:formatCode>0</c:formatCode>
                <c:ptCount val="2"/>
                <c:pt idx="0">
                  <c:v>41</c:v>
                </c:pt>
                <c:pt idx="1">
                  <c:v>36</c:v>
                </c:pt>
              </c:numCache>
            </c:numRef>
          </c:val>
          <c:extLst>
            <c:ext xmlns:c16="http://schemas.microsoft.com/office/drawing/2014/chart" uri="{C3380CC4-5D6E-409C-BE32-E72D297353CC}">
              <c16:uniqueId val="{00000004-1891-4188-9FD9-F4848C6477DE}"/>
            </c:ext>
          </c:extLst>
        </c:ser>
        <c:dLbls>
          <c:showLegendKey val="0"/>
          <c:showVal val="0"/>
          <c:showCatName val="0"/>
          <c:showSerName val="0"/>
          <c:showPercent val="0"/>
          <c:showBubbleSize val="0"/>
        </c:dLbls>
        <c:gapWidth val="50"/>
        <c:overlap val="-10"/>
        <c:axId val="1880218912"/>
        <c:axId val="1882197504"/>
      </c:barChart>
      <c:catAx>
        <c:axId val="188021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Akkurat" charset="0"/>
                <a:cs typeface="Akkurat" charset="0"/>
              </a:defRPr>
            </a:pPr>
            <a:endParaRPr lang="nb-NO"/>
          </a:p>
        </c:txPr>
        <c:crossAx val="1882197504"/>
        <c:crosses val="autoZero"/>
        <c:auto val="1"/>
        <c:lblAlgn val="ctr"/>
        <c:lblOffset val="100"/>
        <c:noMultiLvlLbl val="0"/>
      </c:catAx>
      <c:valAx>
        <c:axId val="1882197504"/>
        <c:scaling>
          <c:orientation val="minMax"/>
          <c:min val="0"/>
        </c:scaling>
        <c:delete val="1"/>
        <c:axPos val="l"/>
        <c:numFmt formatCode="0" sourceLinked="1"/>
        <c:majorTickMark val="out"/>
        <c:minorTickMark val="none"/>
        <c:tickLblPos val="nextTo"/>
        <c:crossAx val="1880218912"/>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Akkurat Pro" panose="020B0504020101020102" pitchFamily="34" charset="0"/>
          <a:ea typeface="Akkurat" charset="0"/>
          <a:cs typeface="Akkurat" charset="0"/>
        </a:defRPr>
      </a:pPr>
      <a:endParaRPr lang="nb-NO"/>
    </a:p>
  </c:txPr>
  <c:externalData r:id="rId3">
    <c:autoUpdate val="1"/>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2751228161"/>
          <c:y val="2.1241527614559844E-2"/>
          <c:w val="0.62533402937872429"/>
          <c:h val="0.80685434213210505"/>
        </c:manualLayout>
      </c:layout>
      <c:barChart>
        <c:barDir val="bar"/>
        <c:grouping val="clustered"/>
        <c:varyColors val="0"/>
        <c:ser>
          <c:idx val="0"/>
          <c:order val="0"/>
          <c:tx>
            <c:strRef>
              <c:f>'Type 1 Frekvens enkelt'!$B$43</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gonger</c:v>
                </c:pt>
                <c:pt idx="1">
                  <c:v>1 gong</c:v>
                </c:pt>
                <c:pt idx="2">
                  <c:v>2-5 gonger</c:v>
                </c:pt>
                <c:pt idx="3">
                  <c:v>6 gonger eller meir</c:v>
                </c:pt>
              </c:strCache>
            </c:strRef>
          </c:cat>
          <c:val>
            <c:numRef>
              <c:f>'Type 1 Frekvens enkelt'!$C$43:$F$43</c:f>
              <c:numCache>
                <c:formatCode>0</c:formatCode>
                <c:ptCount val="4"/>
                <c:pt idx="0">
                  <c:v>70.77</c:v>
                </c:pt>
                <c:pt idx="1">
                  <c:v>16.920000000000002</c:v>
                </c:pt>
                <c:pt idx="2">
                  <c:v>9.23</c:v>
                </c:pt>
                <c:pt idx="3">
                  <c:v>3.08</c:v>
                </c:pt>
              </c:numCache>
            </c:numRef>
          </c:val>
          <c:extLst>
            <c:ext xmlns:c16="http://schemas.microsoft.com/office/drawing/2014/chart" uri="{C3380CC4-5D6E-409C-BE32-E72D297353CC}">
              <c16:uniqueId val="{00000000-6DB8-4FB1-B4B6-BE2961903E91}"/>
            </c:ext>
          </c:extLst>
        </c:ser>
        <c:ser>
          <c:idx val="1"/>
          <c:order val="1"/>
          <c:tx>
            <c:strRef>
              <c:f>'Type 1 Frekvens enkelt'!$B$44</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enkelt'!$C$42:$F$42</c:f>
              <c:strCache>
                <c:ptCount val="4"/>
                <c:pt idx="0">
                  <c:v>Ingen gonger</c:v>
                </c:pt>
                <c:pt idx="1">
                  <c:v>1 gong</c:v>
                </c:pt>
                <c:pt idx="2">
                  <c:v>2-5 gonger</c:v>
                </c:pt>
                <c:pt idx="3">
                  <c:v>6 gonger eller meir</c:v>
                </c:pt>
              </c:strCache>
            </c:strRef>
          </c:cat>
          <c:val>
            <c:numRef>
              <c:f>'Type 1 Frekvens enkelt'!$C$44:$F$44</c:f>
              <c:numCache>
                <c:formatCode>0</c:formatCode>
                <c:ptCount val="4"/>
                <c:pt idx="0">
                  <c:v>59.96</c:v>
                </c:pt>
                <c:pt idx="1">
                  <c:v>12.83</c:v>
                </c:pt>
                <c:pt idx="2">
                  <c:v>18.16</c:v>
                </c:pt>
                <c:pt idx="3">
                  <c:v>9.0500000000000007</c:v>
                </c:pt>
              </c:numCache>
            </c:numRef>
          </c:val>
          <c:extLst>
            <c:ext xmlns:c16="http://schemas.microsoft.com/office/drawing/2014/chart" uri="{C3380CC4-5D6E-409C-BE32-E72D297353CC}">
              <c16:uniqueId val="{00000000-88B6-4255-A54A-DFC590F4FAD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0224190988921784"/>
          <c:y val="0.88980552901709564"/>
          <c:w val="0.59551618022156427"/>
          <c:h val="8.771483430339455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694950751570412"/>
          <c:y val="1.9478789649160527E-2"/>
          <c:w val="0.62533402937872429"/>
          <c:h val="0.81247410155955702"/>
        </c:manualLayout>
      </c:layout>
      <c:barChart>
        <c:barDir val="bar"/>
        <c:grouping val="clustered"/>
        <c:varyColors val="0"/>
        <c:ser>
          <c:idx val="0"/>
          <c:order val="0"/>
          <c:tx>
            <c:strRef>
              <c:f>'Type 1 Frekvens enkelt'!$B$49</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Ikkje plaga i det heile teke</c:v>
                </c:pt>
                <c:pt idx="1">
                  <c:v>Lite plaga</c:v>
                </c:pt>
                <c:pt idx="2">
                  <c:v>Ganske mykje plaga</c:v>
                </c:pt>
                <c:pt idx="3">
                  <c:v>Veldig mykje plaga</c:v>
                </c:pt>
              </c:strCache>
            </c:strRef>
          </c:cat>
          <c:val>
            <c:numRef>
              <c:f>'Type 1 Frekvens enkelt'!$C$49:$F$49</c:f>
              <c:numCache>
                <c:formatCode>0</c:formatCode>
                <c:ptCount val="4"/>
                <c:pt idx="0">
                  <c:v>36.229999999999997</c:v>
                </c:pt>
                <c:pt idx="1">
                  <c:v>42.03</c:v>
                </c:pt>
                <c:pt idx="2">
                  <c:v>14.49</c:v>
                </c:pt>
                <c:pt idx="3">
                  <c:v>7.25</c:v>
                </c:pt>
              </c:numCache>
            </c:numRef>
          </c:val>
          <c:extLst>
            <c:ext xmlns:c16="http://schemas.microsoft.com/office/drawing/2014/chart" uri="{C3380CC4-5D6E-409C-BE32-E72D297353CC}">
              <c16:uniqueId val="{00000000-8FB5-4E6A-AB81-8E5903386586}"/>
            </c:ext>
          </c:extLst>
        </c:ser>
        <c:ser>
          <c:idx val="1"/>
          <c:order val="1"/>
          <c:tx>
            <c:strRef>
              <c:f>'Type 1 Frekvens enkelt'!$B$50</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enkelt'!$C$48:$F$48</c:f>
              <c:strCache>
                <c:ptCount val="4"/>
                <c:pt idx="0">
                  <c:v>Ikkje plaga i det heile teke</c:v>
                </c:pt>
                <c:pt idx="1">
                  <c:v>Lite plaga</c:v>
                </c:pt>
                <c:pt idx="2">
                  <c:v>Ganske mykje plaga</c:v>
                </c:pt>
                <c:pt idx="3">
                  <c:v>Veldig mykje plaga</c:v>
                </c:pt>
              </c:strCache>
            </c:strRef>
          </c:cat>
          <c:val>
            <c:numRef>
              <c:f>'Type 1 Frekvens enkelt'!$C$50:$F$50</c:f>
              <c:numCache>
                <c:formatCode>0</c:formatCode>
                <c:ptCount val="4"/>
                <c:pt idx="0">
                  <c:v>44.41</c:v>
                </c:pt>
                <c:pt idx="1">
                  <c:v>31.89</c:v>
                </c:pt>
                <c:pt idx="2">
                  <c:v>14.71</c:v>
                </c:pt>
                <c:pt idx="3">
                  <c:v>8.99</c:v>
                </c:pt>
              </c:numCache>
            </c:numRef>
          </c:val>
          <c:extLst>
            <c:ext xmlns:c16="http://schemas.microsoft.com/office/drawing/2014/chart" uri="{C3380CC4-5D6E-409C-BE32-E72D297353CC}">
              <c16:uniqueId val="{00000000-7F4E-4BD5-836F-00574B03B66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7.7173458051426919E-2"/>
          <c:y val="0.87680353616320361"/>
          <c:w val="0.86316915351179957"/>
          <c:h val="8.8987694270569823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Kjønn&amp;Klasse'!$I$20</c:f>
              <c:strCache>
                <c:ptCount val="1"/>
                <c:pt idx="0">
                  <c:v>Har vore veldig mykje plaga av kjensla av å vere einsam i løpet av den siste veka</c:v>
                </c:pt>
              </c:strCache>
            </c:strRef>
          </c:tx>
          <c:spPr>
            <a:solidFill>
              <a:schemeClr val="accent1"/>
            </a:solidFill>
            <a:ln>
              <a:noFill/>
            </a:ln>
            <a:effectLst/>
          </c:spPr>
          <c:invertIfNegative val="0"/>
          <c:dPt>
            <c:idx val="0"/>
            <c:invertIfNegative val="0"/>
            <c:bubble3D val="0"/>
            <c:spPr>
              <a:solidFill>
                <a:srgbClr val="026FBA"/>
              </a:solidFill>
              <a:ln>
                <a:noFill/>
              </a:ln>
              <a:effectLst/>
            </c:spPr>
            <c:extLst>
              <c:ext xmlns:c16="http://schemas.microsoft.com/office/drawing/2014/chart" uri="{C3380CC4-5D6E-409C-BE32-E72D297353CC}">
                <c16:uniqueId val="{00000001-71A1-4302-B042-6EBB86DB9354}"/>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1A1-4302-B042-6EBB86DB9354}"/>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Kjønn&amp;Klasse'!$J$2:$O$2</c:f>
              <c:strCache>
                <c:ptCount val="6"/>
                <c:pt idx="0">
                  <c:v>Gutar</c:v>
                </c:pt>
                <c:pt idx="1">
                  <c:v>Jenter</c:v>
                </c:pt>
                <c:pt idx="3">
                  <c:v>Vg1</c:v>
                </c:pt>
                <c:pt idx="4">
                  <c:v>Vg2</c:v>
                </c:pt>
                <c:pt idx="5">
                  <c:v>Vg3</c:v>
                </c:pt>
              </c:strCache>
            </c:strRef>
          </c:cat>
          <c:val>
            <c:numRef>
              <c:f>'Type 3 Kjønn&amp;Klasse'!$J$20:$K$20</c:f>
              <c:numCache>
                <c:formatCode>0</c:formatCode>
                <c:ptCount val="2"/>
                <c:pt idx="0">
                  <c:v>5.88</c:v>
                </c:pt>
                <c:pt idx="1">
                  <c:v>8.57</c:v>
                </c:pt>
              </c:numCache>
            </c:numRef>
          </c:val>
          <c:extLst>
            <c:ext xmlns:c16="http://schemas.microsoft.com/office/drawing/2014/chart" uri="{C3380CC4-5D6E-409C-BE32-E72D297353CC}">
              <c16:uniqueId val="{00000004-71A1-4302-B042-6EBB86DB9354}"/>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509081162388786"/>
          <c:w val="0.90376206289497074"/>
          <c:h val="0.59717872459103327"/>
        </c:manualLayout>
      </c:layout>
      <c:barChart>
        <c:barDir val="col"/>
        <c:grouping val="clustered"/>
        <c:varyColors val="0"/>
        <c:ser>
          <c:idx val="0"/>
          <c:order val="0"/>
          <c:tx>
            <c:strRef>
              <c:f>'Type 3 Kjønn&amp;Klasse'!$I$18</c:f>
              <c:strCache>
                <c:ptCount val="1"/>
                <c:pt idx="0">
                  <c:v>Har vore sosial på nettet størsteparten av kvelden minst to gonger i løpet av den siste veka.</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051E-4B9B-851A-68295FE53CD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051E-4B9B-851A-68295FE53CDE}"/>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Kjønn&amp;Klasse'!$J$18:$K$18</c:f>
              <c:numCache>
                <c:formatCode>0</c:formatCode>
                <c:ptCount val="2"/>
                <c:pt idx="0">
                  <c:v>38.71</c:v>
                </c:pt>
                <c:pt idx="1">
                  <c:v>51.43</c:v>
                </c:pt>
              </c:numCache>
            </c:numRef>
          </c:val>
          <c:extLst>
            <c:ext xmlns:c16="http://schemas.microsoft.com/office/drawing/2014/chart" uri="{C3380CC4-5D6E-409C-BE32-E72D297353CC}">
              <c16:uniqueId val="{00000004-051E-4B9B-851A-68295FE53CDE}"/>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4365004434853377"/>
          <c:w val="0.90376206289497074"/>
          <c:h val="0.60443679648137816"/>
        </c:manualLayout>
      </c:layout>
      <c:barChart>
        <c:barDir val="col"/>
        <c:grouping val="clustered"/>
        <c:varyColors val="0"/>
        <c:ser>
          <c:idx val="0"/>
          <c:order val="0"/>
          <c:tx>
            <c:strRef>
              <c:f>'Type 3 Kjønn&amp;Klasse'!$I$19</c:f>
              <c:strCache>
                <c:ptCount val="1"/>
                <c:pt idx="0">
                  <c:v>Har spilt onlinespill med andre størstedelen av kvelden minst to ganger siste uke</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FFB1-48CB-A189-805B1CF5B74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FB1-48CB-A189-805B1CF5B74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Kjønn&amp;Klasse'!$J$19:$K$19</c:f>
              <c:numCache>
                <c:formatCode>0</c:formatCode>
                <c:ptCount val="2"/>
                <c:pt idx="0">
                  <c:v>16.670000000000002</c:v>
                </c:pt>
                <c:pt idx="1">
                  <c:v>8.57</c:v>
                </c:pt>
              </c:numCache>
            </c:numRef>
          </c:val>
          <c:extLst>
            <c:ext xmlns:c16="http://schemas.microsoft.com/office/drawing/2014/chart" uri="{C3380CC4-5D6E-409C-BE32-E72D297353CC}">
              <c16:uniqueId val="{00000004-FFB1-48CB-A189-805B1CF5B74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enkelt'!$B$55</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misnøgd</c:v>
                </c:pt>
                <c:pt idx="1">
                  <c:v>Litt misnøgd</c:v>
                </c:pt>
                <c:pt idx="2">
                  <c:v>Verken nøgd eller misnøgd</c:v>
                </c:pt>
                <c:pt idx="3">
                  <c:v>Litt nøgd</c:v>
                </c:pt>
                <c:pt idx="4">
                  <c:v>Svært nøgd</c:v>
                </c:pt>
              </c:strCache>
            </c:strRef>
          </c:cat>
          <c:val>
            <c:numRef>
              <c:f>'Type 1 Frekvens enkelt'!$C$55:$G$55</c:f>
              <c:numCache>
                <c:formatCode>0</c:formatCode>
                <c:ptCount val="5"/>
                <c:pt idx="0">
                  <c:v>1.47</c:v>
                </c:pt>
                <c:pt idx="1">
                  <c:v>0</c:v>
                </c:pt>
                <c:pt idx="2">
                  <c:v>4.41</c:v>
                </c:pt>
                <c:pt idx="3">
                  <c:v>14.71</c:v>
                </c:pt>
                <c:pt idx="4">
                  <c:v>79.41</c:v>
                </c:pt>
              </c:numCache>
            </c:numRef>
          </c:val>
          <c:extLst>
            <c:ext xmlns:c16="http://schemas.microsoft.com/office/drawing/2014/chart" uri="{C3380CC4-5D6E-409C-BE32-E72D297353CC}">
              <c16:uniqueId val="{00000000-E47B-460A-AEDD-7101AD8AC7C0}"/>
            </c:ext>
          </c:extLst>
        </c:ser>
        <c:ser>
          <c:idx val="1"/>
          <c:order val="1"/>
          <c:tx>
            <c:strRef>
              <c:f>'Type 1 Frekvens enkelt'!$B$56</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enkelt'!$C$54:$G$54</c:f>
              <c:strCache>
                <c:ptCount val="5"/>
                <c:pt idx="0">
                  <c:v>Svært misnøgd</c:v>
                </c:pt>
                <c:pt idx="1">
                  <c:v>Litt misnøgd</c:v>
                </c:pt>
                <c:pt idx="2">
                  <c:v>Verken nøgd eller misnøgd</c:v>
                </c:pt>
                <c:pt idx="3">
                  <c:v>Litt nøgd</c:v>
                </c:pt>
                <c:pt idx="4">
                  <c:v>Svært nøgd</c:v>
                </c:pt>
              </c:strCache>
            </c:strRef>
          </c:cat>
          <c:val>
            <c:numRef>
              <c:f>'Type 1 Frekvens enkelt'!$C$56:$G$56</c:f>
              <c:numCache>
                <c:formatCode>0</c:formatCode>
                <c:ptCount val="5"/>
                <c:pt idx="0">
                  <c:v>4.21</c:v>
                </c:pt>
                <c:pt idx="1">
                  <c:v>5.08</c:v>
                </c:pt>
                <c:pt idx="2">
                  <c:v>5.7</c:v>
                </c:pt>
                <c:pt idx="3">
                  <c:v>13.14</c:v>
                </c:pt>
                <c:pt idx="4">
                  <c:v>71.87</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413305773754865E-2"/>
          <c:w val="0.99523238790232638"/>
          <c:h val="9.79910378396256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Kjønn&amp;Klasse'!$I$21</c:f>
              <c:strCache>
                <c:ptCount val="1"/>
                <c:pt idx="0">
                  <c:v>Er nøgd med foreldra</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FCCC-4DC9-A7DA-BD5FE509CF6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CCC-4DC9-A7DA-BD5FE509CF6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Kjønn&amp;Klasse'!$J$21:$K$21</c:f>
              <c:numCache>
                <c:formatCode>0</c:formatCode>
                <c:ptCount val="2"/>
                <c:pt idx="0">
                  <c:v>94.12</c:v>
                </c:pt>
                <c:pt idx="1">
                  <c:v>94.12</c:v>
                </c:pt>
              </c:numCache>
            </c:numRef>
          </c:val>
          <c:extLst>
            <c:ext xmlns:c16="http://schemas.microsoft.com/office/drawing/2014/chart" uri="{C3380CC4-5D6E-409C-BE32-E72D297353CC}">
              <c16:uniqueId val="{00000004-FCCC-4DC9-A7DA-BD5FE509CF6F}"/>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'Type 2 Frekvens batterier'!$C$14:$C$15</c:f>
              <c:strCache>
                <c:ptCount val="2"/>
                <c:pt idx="1">
                  <c:v>Passar godt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Dei bruker å vite kvar eg er og kven eg er saman med på fritida</c:v>
                </c:pt>
                <c:pt idx="1">
                  <c:v>Dei kjenner dei fleste av vennene eg er saman med på fritida</c:v>
                </c:pt>
                <c:pt idx="2">
                  <c:v>Eg likar å vere saman med dei</c:v>
                </c:pt>
                <c:pt idx="3">
                  <c:v>Eg prøver å halde mesteparten av fritida mi skjult for dei</c:v>
                </c:pt>
                <c:pt idx="4">
                  <c:v>Det er ofte krangling mellom dei vaksne i familien min</c:v>
                </c:pt>
              </c:strCache>
            </c:strRef>
          </c:cat>
          <c:val>
            <c:numRef>
              <c:f>'Type 2 Frekvens batterier'!$C$16:$C$20</c:f>
              <c:numCache>
                <c:formatCode>0</c:formatCode>
                <c:ptCount val="5"/>
                <c:pt idx="0">
                  <c:v>91.67</c:v>
                </c:pt>
                <c:pt idx="1">
                  <c:v>76.06</c:v>
                </c:pt>
                <c:pt idx="2">
                  <c:v>95.71</c:v>
                </c:pt>
                <c:pt idx="3">
                  <c:v>19.72</c:v>
                </c:pt>
                <c:pt idx="4">
                  <c:v>12.5</c:v>
                </c:pt>
              </c:numCache>
            </c:numRef>
          </c:val>
          <c:extLst>
            <c:ext xmlns:c16="http://schemas.microsoft.com/office/drawing/2014/chart" uri="{C3380CC4-5D6E-409C-BE32-E72D297353CC}">
              <c16:uniqueId val="{00000000-8149-475E-86B0-7937816A9F05}"/>
            </c:ext>
          </c:extLst>
        </c:ser>
        <c:ser>
          <c:idx val="1"/>
          <c:order val="1"/>
          <c:tx>
            <c:strRef>
              <c:f>'Type 2 Frekvens batterier'!$D$14:$D$15</c:f>
              <c:strCache>
                <c:ptCount val="2"/>
                <c:pt idx="1">
                  <c:v>Passar dårleg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batterier'!$B$16:$B$20</c:f>
              <c:strCache>
                <c:ptCount val="5"/>
                <c:pt idx="0">
                  <c:v>Dei bruker å vite kvar eg er og kven eg er saman med på fritida</c:v>
                </c:pt>
                <c:pt idx="1">
                  <c:v>Dei kjenner dei fleste av vennene eg er saman med på fritida</c:v>
                </c:pt>
                <c:pt idx="2">
                  <c:v>Eg likar å vere saman med dei</c:v>
                </c:pt>
                <c:pt idx="3">
                  <c:v>Eg prøver å halde mesteparten av fritida mi skjult for dei</c:v>
                </c:pt>
                <c:pt idx="4">
                  <c:v>Det er ofte krangling mellom dei vaksne i familien min</c:v>
                </c:pt>
              </c:strCache>
            </c:strRef>
          </c:cat>
          <c:val>
            <c:numRef>
              <c:f>'Type 2 Frekvens batterier'!$D$16:$D$20</c:f>
              <c:numCache>
                <c:formatCode>0</c:formatCode>
                <c:ptCount val="5"/>
                <c:pt idx="0">
                  <c:v>8.33</c:v>
                </c:pt>
                <c:pt idx="1">
                  <c:v>23.94</c:v>
                </c:pt>
                <c:pt idx="2">
                  <c:v>4.29</c:v>
                </c:pt>
                <c:pt idx="3">
                  <c:v>80.28</c:v>
                </c:pt>
                <c:pt idx="4">
                  <c:v>87.5</c:v>
                </c:pt>
              </c:numCache>
            </c:numRef>
          </c:val>
          <c:extLst>
            <c:ext xmlns:c16="http://schemas.microsoft.com/office/drawing/2014/chart" uri="{C3380CC4-5D6E-409C-BE32-E72D297353CC}">
              <c16:uniqueId val="{00000001-8149-475E-86B0-7937816A9F0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595154430082335"/>
          <c:y val="0.90334240430221735"/>
          <c:w val="0.57733584504674529"/>
          <c:h val="6.981804758842080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1"/>
          <c:order val="0"/>
          <c:tx>
            <c:strRef>
              <c:f>'Type 1 Frekvens enkelt'!$B$62</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enkelt'!$C$62:$E$62</c:f>
              <c:numCache>
                <c:formatCode>0</c:formatCode>
                <c:ptCount val="3"/>
                <c:pt idx="0">
                  <c:v>81.94</c:v>
                </c:pt>
                <c:pt idx="1">
                  <c:v>14.24</c:v>
                </c:pt>
                <c:pt idx="2">
                  <c:v>3.82</c:v>
                </c:pt>
              </c:numCache>
            </c:numRef>
          </c:val>
          <c:extLst>
            <c:ext xmlns:c16="http://schemas.microsoft.com/office/drawing/2014/chart" uri="{C3380CC4-5D6E-409C-BE32-E72D297353CC}">
              <c16:uniqueId val="{00000000-04F5-48AD-830F-6D570D60A79D}"/>
            </c:ext>
          </c:extLst>
        </c:ser>
        <c:ser>
          <c:idx val="0"/>
          <c:order val="1"/>
          <c:tx>
            <c:strRef>
              <c:f>'Type 1 Frekvens enkelt'!$B$61</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enkelt'!$C$60:$E$60</c:f>
              <c:strCache>
                <c:ptCount val="3"/>
                <c:pt idx="0">
                  <c:v>Nei, aldri</c:v>
                </c:pt>
                <c:pt idx="1">
                  <c:v>Ja, av og til</c:v>
                </c:pt>
                <c:pt idx="2">
                  <c:v>Ja, ofte</c:v>
                </c:pt>
              </c:strCache>
            </c:strRef>
          </c:cat>
          <c:val>
            <c:numRef>
              <c:f>'Type 1 Frekvens enkelt'!$C$61:$E$61</c:f>
              <c:numCache>
                <c:formatCode>0</c:formatCode>
                <c:ptCount val="3"/>
                <c:pt idx="0">
                  <c:v>80.28</c:v>
                </c:pt>
                <c:pt idx="1">
                  <c:v>16.899999999999999</c:v>
                </c:pt>
                <c:pt idx="2">
                  <c:v>2.82</c:v>
                </c:pt>
              </c:numCache>
            </c:numRef>
          </c:val>
          <c:extLst>
            <c:ext xmlns:c16="http://schemas.microsoft.com/office/drawing/2014/chart" uri="{C3380CC4-5D6E-409C-BE32-E72D297353CC}">
              <c16:uniqueId val="{00000000-10EC-4B95-8D6C-49991D3EB343}"/>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392938727564739"/>
          <c:w val="0.99055057100256683"/>
          <c:h val="9.828699385693892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1339007470116838"/>
          <c:w val="0.62533402937872429"/>
          <c:h val="0.84181258202484999"/>
        </c:manualLayout>
      </c:layout>
      <c:barChart>
        <c:barDir val="bar"/>
        <c:grouping val="clustered"/>
        <c:varyColors val="0"/>
        <c:ser>
          <c:idx val="0"/>
          <c:order val="0"/>
          <c:tx>
            <c:strRef>
              <c:f>'Type 1 Frekvens enkelt'!$B$73</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misnøgd</c:v>
                </c:pt>
                <c:pt idx="1">
                  <c:v>Litt misnøgd</c:v>
                </c:pt>
                <c:pt idx="2">
                  <c:v>Verken nøgd eller misnøgd</c:v>
                </c:pt>
                <c:pt idx="3">
                  <c:v>Litt nøgd</c:v>
                </c:pt>
                <c:pt idx="4">
                  <c:v>Svært nøgd</c:v>
                </c:pt>
              </c:strCache>
            </c:strRef>
          </c:cat>
          <c:val>
            <c:numRef>
              <c:f>'Type 1 Frekvens enkelt'!$C$73:$G$73</c:f>
              <c:numCache>
                <c:formatCode>0</c:formatCode>
                <c:ptCount val="5"/>
                <c:pt idx="0">
                  <c:v>4.41</c:v>
                </c:pt>
                <c:pt idx="1">
                  <c:v>2.94</c:v>
                </c:pt>
                <c:pt idx="2">
                  <c:v>8.82</c:v>
                </c:pt>
                <c:pt idx="3">
                  <c:v>29.41</c:v>
                </c:pt>
                <c:pt idx="4">
                  <c:v>54.41</c:v>
                </c:pt>
              </c:numCache>
            </c:numRef>
          </c:val>
          <c:extLst>
            <c:ext xmlns:c16="http://schemas.microsoft.com/office/drawing/2014/chart" uri="{C3380CC4-5D6E-409C-BE32-E72D297353CC}">
              <c16:uniqueId val="{00000000-DCEF-4C1C-AD7F-E7CE018CFD21}"/>
            </c:ext>
          </c:extLst>
        </c:ser>
        <c:ser>
          <c:idx val="1"/>
          <c:order val="1"/>
          <c:tx>
            <c:strRef>
              <c:f>'Type 1 Frekvens enkelt'!$B$74</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enkelt'!$C$72:$G$72</c:f>
              <c:strCache>
                <c:ptCount val="5"/>
                <c:pt idx="0">
                  <c:v>Svært misnøgd</c:v>
                </c:pt>
                <c:pt idx="1">
                  <c:v>Litt misnøgd</c:v>
                </c:pt>
                <c:pt idx="2">
                  <c:v>Verken nøgd eller misnøgd</c:v>
                </c:pt>
                <c:pt idx="3">
                  <c:v>Litt nøgd</c:v>
                </c:pt>
                <c:pt idx="4">
                  <c:v>Svært nøgd</c:v>
                </c:pt>
              </c:strCache>
            </c:strRef>
          </c:cat>
          <c:val>
            <c:numRef>
              <c:f>'Type 1 Frekvens enkelt'!$C$74:$G$74</c:f>
              <c:numCache>
                <c:formatCode>0</c:formatCode>
                <c:ptCount val="5"/>
                <c:pt idx="0">
                  <c:v>5.52</c:v>
                </c:pt>
                <c:pt idx="1">
                  <c:v>8.4</c:v>
                </c:pt>
                <c:pt idx="2">
                  <c:v>17.18</c:v>
                </c:pt>
                <c:pt idx="3">
                  <c:v>34.299999999999997</c:v>
                </c:pt>
                <c:pt idx="4">
                  <c:v>34.6</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6.2609923027953642E-3"/>
          <c:w val="0.99997138122484219"/>
          <c:h val="9.20247535889353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enkelt'!$B$295</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enkelt'!$C$295:$G$295</c:f>
              <c:numCache>
                <c:formatCode>0</c:formatCode>
                <c:ptCount val="5"/>
                <c:pt idx="0">
                  <c:v>1.33</c:v>
                </c:pt>
                <c:pt idx="1">
                  <c:v>5.33</c:v>
                </c:pt>
                <c:pt idx="2">
                  <c:v>10.67</c:v>
                </c:pt>
                <c:pt idx="3">
                  <c:v>32</c:v>
                </c:pt>
                <c:pt idx="4">
                  <c:v>50.67</c:v>
                </c:pt>
              </c:numCache>
            </c:numRef>
          </c:val>
          <c:extLst>
            <c:ext xmlns:c16="http://schemas.microsoft.com/office/drawing/2014/chart" uri="{C3380CC4-5D6E-409C-BE32-E72D297353CC}">
              <c16:uniqueId val="{00000000-58F0-4FE1-9155-63B9D1B2A3A9}"/>
            </c:ext>
          </c:extLst>
        </c:ser>
        <c:ser>
          <c:idx val="1"/>
          <c:order val="1"/>
          <c:tx>
            <c:strRef>
              <c:f>'Type 1 Frekvens enkelt'!$B$296</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enkelt'!$C$294:$G$294</c:f>
              <c:strCache>
                <c:ptCount val="5"/>
                <c:pt idx="0">
                  <c:v>0-2 poeng</c:v>
                </c:pt>
                <c:pt idx="1">
                  <c:v>3-4 poeng</c:v>
                </c:pt>
                <c:pt idx="2">
                  <c:v>5 poeng</c:v>
                </c:pt>
                <c:pt idx="3">
                  <c:v>6-7 poeng</c:v>
                </c:pt>
                <c:pt idx="4">
                  <c:v>8-10 poeng</c:v>
                </c:pt>
              </c:strCache>
            </c:strRef>
          </c:cat>
          <c:val>
            <c:numRef>
              <c:f>'Type 1 Frekvens enkelt'!$C$296:$G$296</c:f>
              <c:numCache>
                <c:formatCode>0</c:formatCode>
                <c:ptCount val="5"/>
                <c:pt idx="0">
                  <c:v>1.82</c:v>
                </c:pt>
                <c:pt idx="1">
                  <c:v>7.1</c:v>
                </c:pt>
                <c:pt idx="2">
                  <c:v>8.65</c:v>
                </c:pt>
                <c:pt idx="3">
                  <c:v>39.32</c:v>
                </c:pt>
                <c:pt idx="4">
                  <c:v>43.11</c:v>
                </c:pt>
              </c:numCache>
            </c:numRef>
          </c:val>
          <c:extLst>
            <c:ext xmlns:c16="http://schemas.microsoft.com/office/drawing/2014/chart" uri="{C3380CC4-5D6E-409C-BE32-E72D297353CC}">
              <c16:uniqueId val="{00000001-58F0-4FE1-9155-63B9D1B2A3A9}"/>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9858967598485892"/>
          <c:w val="0.90376206289497074"/>
          <c:h val="0.54949680866189943"/>
        </c:manualLayout>
      </c:layout>
      <c:barChart>
        <c:barDir val="col"/>
        <c:grouping val="clustered"/>
        <c:varyColors val="0"/>
        <c:ser>
          <c:idx val="0"/>
          <c:order val="0"/>
          <c:tx>
            <c:strRef>
              <c:f>'Type 3 Kjønn&amp;Klasse'!$I$22</c:f>
              <c:strCache>
                <c:ptCount val="1"/>
                <c:pt idx="0">
                  <c:v>Er nøgd er med skulen du går på</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3209-4FE3-96B6-4CB84F1973B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3209-4FE3-96B6-4CB84F1973B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Kjønn&amp;Klasse'!$J$22:$K$22</c:f>
              <c:numCache>
                <c:formatCode>0</c:formatCode>
                <c:ptCount val="2"/>
                <c:pt idx="0">
                  <c:v>80</c:v>
                </c:pt>
                <c:pt idx="1">
                  <c:v>87.88</c:v>
                </c:pt>
              </c:numCache>
            </c:numRef>
          </c:val>
          <c:extLst>
            <c:ext xmlns:c16="http://schemas.microsoft.com/office/drawing/2014/chart" uri="{C3380CC4-5D6E-409C-BE32-E72D297353CC}">
              <c16:uniqueId val="{00000004-3209-4FE3-96B6-4CB84F1973BF}"/>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88614746050627"/>
          <c:y val="1.8008471071352776E-2"/>
          <c:w val="0.569064969168671"/>
          <c:h val="0.85228327088663591"/>
        </c:manualLayout>
      </c:layout>
      <c:barChart>
        <c:barDir val="bar"/>
        <c:grouping val="stacked"/>
        <c:varyColors val="0"/>
        <c:ser>
          <c:idx val="0"/>
          <c:order val="0"/>
          <c:tx>
            <c:strRef>
              <c:f>'Type 2 Frekvens batterier'!$C$22</c:f>
              <c:strCache>
                <c:ptCount val="1"/>
                <c:pt idx="0">
                  <c:v>Heilt einig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Eg trivst på skulen</c:v>
                </c:pt>
                <c:pt idx="1">
                  <c:v>Lærarane mine bryr seg om meg</c:v>
                </c:pt>
                <c:pt idx="2">
                  <c:v>Eg føler at eg passar inn blant elevane på skulen</c:v>
                </c:pt>
                <c:pt idx="3">
                  <c:v>Eg kjedar meg på skulen</c:v>
                </c:pt>
                <c:pt idx="4">
                  <c:v>Eg gruer meg ofte til å gå på skulen</c:v>
                </c:pt>
              </c:strCache>
            </c:strRef>
          </c:cat>
          <c:val>
            <c:numRef>
              <c:f>'Type 2 Frekvens batterier'!$C$23:$C$27</c:f>
              <c:numCache>
                <c:formatCode>0</c:formatCode>
                <c:ptCount val="5"/>
                <c:pt idx="0">
                  <c:v>56.34</c:v>
                </c:pt>
                <c:pt idx="1">
                  <c:v>38.03</c:v>
                </c:pt>
                <c:pt idx="2">
                  <c:v>39.44</c:v>
                </c:pt>
                <c:pt idx="3">
                  <c:v>20</c:v>
                </c:pt>
                <c:pt idx="4">
                  <c:v>8.57</c:v>
                </c:pt>
              </c:numCache>
            </c:numRef>
          </c:val>
          <c:extLst>
            <c:ext xmlns:c16="http://schemas.microsoft.com/office/drawing/2014/chart" uri="{C3380CC4-5D6E-409C-BE32-E72D297353CC}">
              <c16:uniqueId val="{00000000-79B5-46A7-99CE-51D14EEC0754}"/>
            </c:ext>
          </c:extLst>
        </c:ser>
        <c:ser>
          <c:idx val="1"/>
          <c:order val="1"/>
          <c:tx>
            <c:strRef>
              <c:f>'Type 2 Frekvens batterier'!$D$22</c:f>
              <c:strCache>
                <c:ptCount val="1"/>
                <c:pt idx="0">
                  <c:v>Litt einig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Eg trivst på skulen</c:v>
                </c:pt>
                <c:pt idx="1">
                  <c:v>Lærarane mine bryr seg om meg</c:v>
                </c:pt>
                <c:pt idx="2">
                  <c:v>Eg føler at eg passar inn blant elevane på skulen</c:v>
                </c:pt>
                <c:pt idx="3">
                  <c:v>Eg kjedar meg på skulen</c:v>
                </c:pt>
                <c:pt idx="4">
                  <c:v>Eg gruer meg ofte til å gå på skulen</c:v>
                </c:pt>
              </c:strCache>
            </c:strRef>
          </c:cat>
          <c:val>
            <c:numRef>
              <c:f>'Type 2 Frekvens batterier'!$D$23:$D$27</c:f>
              <c:numCache>
                <c:formatCode>0</c:formatCode>
                <c:ptCount val="5"/>
                <c:pt idx="0">
                  <c:v>32.39</c:v>
                </c:pt>
                <c:pt idx="1">
                  <c:v>54.93</c:v>
                </c:pt>
                <c:pt idx="2">
                  <c:v>43.66</c:v>
                </c:pt>
                <c:pt idx="3">
                  <c:v>40</c:v>
                </c:pt>
                <c:pt idx="4">
                  <c:v>8.57</c:v>
                </c:pt>
              </c:numCache>
            </c:numRef>
          </c:val>
          <c:extLst>
            <c:ext xmlns:c16="http://schemas.microsoft.com/office/drawing/2014/chart" uri="{C3380CC4-5D6E-409C-BE32-E72D297353CC}">
              <c16:uniqueId val="{00000001-79B5-46A7-99CE-51D14EEC0754}"/>
            </c:ext>
          </c:extLst>
        </c:ser>
        <c:ser>
          <c:idx val="2"/>
          <c:order val="2"/>
          <c:tx>
            <c:strRef>
              <c:f>'Type 2 Frekvens batterier'!$E$22</c:f>
              <c:strCache>
                <c:ptCount val="1"/>
                <c:pt idx="0">
                  <c:v>Litt ueinig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Eg trivst på skulen</c:v>
                </c:pt>
                <c:pt idx="1">
                  <c:v>Lærarane mine bryr seg om meg</c:v>
                </c:pt>
                <c:pt idx="2">
                  <c:v>Eg føler at eg passar inn blant elevane på skulen</c:v>
                </c:pt>
                <c:pt idx="3">
                  <c:v>Eg kjedar meg på skulen</c:v>
                </c:pt>
                <c:pt idx="4">
                  <c:v>Eg gruer meg ofte til å gå på skulen</c:v>
                </c:pt>
              </c:strCache>
            </c:strRef>
          </c:cat>
          <c:val>
            <c:numRef>
              <c:f>'Type 2 Frekvens batterier'!$E$23:$E$27</c:f>
              <c:numCache>
                <c:formatCode>0</c:formatCode>
                <c:ptCount val="5"/>
                <c:pt idx="0">
                  <c:v>5.63</c:v>
                </c:pt>
                <c:pt idx="1">
                  <c:v>5.63</c:v>
                </c:pt>
                <c:pt idx="2">
                  <c:v>12.68</c:v>
                </c:pt>
                <c:pt idx="3">
                  <c:v>35.71</c:v>
                </c:pt>
                <c:pt idx="4">
                  <c:v>32.86</c:v>
                </c:pt>
              </c:numCache>
            </c:numRef>
          </c:val>
          <c:extLst>
            <c:ext xmlns:c16="http://schemas.microsoft.com/office/drawing/2014/chart" uri="{C3380CC4-5D6E-409C-BE32-E72D297353CC}">
              <c16:uniqueId val="{00000002-79B5-46A7-99CE-51D14EEC0754}"/>
            </c:ext>
          </c:extLst>
        </c:ser>
        <c:ser>
          <c:idx val="3"/>
          <c:order val="3"/>
          <c:tx>
            <c:strRef>
              <c:f>'Type 2 Frekvens batterier'!$F$22</c:f>
              <c:strCache>
                <c:ptCount val="1"/>
                <c:pt idx="0">
                  <c:v>Heilt ueinig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batterier'!$B$23:$B$27</c:f>
              <c:strCache>
                <c:ptCount val="5"/>
                <c:pt idx="0">
                  <c:v>Eg trivst på skulen</c:v>
                </c:pt>
                <c:pt idx="1">
                  <c:v>Lærarane mine bryr seg om meg</c:v>
                </c:pt>
                <c:pt idx="2">
                  <c:v>Eg føler at eg passar inn blant elevane på skulen</c:v>
                </c:pt>
                <c:pt idx="3">
                  <c:v>Eg kjedar meg på skulen</c:v>
                </c:pt>
                <c:pt idx="4">
                  <c:v>Eg gruer meg ofte til å gå på skulen</c:v>
                </c:pt>
              </c:strCache>
            </c:strRef>
          </c:cat>
          <c:val>
            <c:numRef>
              <c:f>'Type 2 Frekvens batterier'!$F$23:$F$27</c:f>
              <c:numCache>
                <c:formatCode>0</c:formatCode>
                <c:ptCount val="5"/>
                <c:pt idx="0">
                  <c:v>5.63</c:v>
                </c:pt>
                <c:pt idx="1">
                  <c:v>1.41</c:v>
                </c:pt>
                <c:pt idx="2">
                  <c:v>4.2300000000000004</c:v>
                </c:pt>
                <c:pt idx="3">
                  <c:v>4.29</c:v>
                </c:pt>
                <c:pt idx="4">
                  <c:v>50</c:v>
                </c:pt>
              </c:numCache>
            </c:numRef>
          </c:val>
          <c:extLst>
            <c:ext xmlns:c16="http://schemas.microsoft.com/office/drawing/2014/chart" uri="{C3380CC4-5D6E-409C-BE32-E72D297353CC}">
              <c16:uniqueId val="{00000003-79B5-46A7-99CE-51D14EEC0754}"/>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9728891448786746"/>
          <c:y val="0.91197064892789337"/>
          <c:w val="0.59820018545550879"/>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0"/>
          <c:w val="0.50905270746062659"/>
          <c:h val="0.87098655772537226"/>
        </c:manualLayout>
      </c:layout>
      <c:barChart>
        <c:barDir val="bar"/>
        <c:grouping val="clustered"/>
        <c:varyColors val="0"/>
        <c:ser>
          <c:idx val="0"/>
          <c:order val="0"/>
          <c:tx>
            <c:strRef>
              <c:f>'Type 3 Kjønn&amp;Klasse'!$J$2</c:f>
              <c:strCache>
                <c:ptCount val="1"/>
                <c:pt idx="0">
                  <c:v>Gutar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Eg trivst på skulen</c:v>
                </c:pt>
                <c:pt idx="1">
                  <c:v>Lærarane mine bryr seg om meg</c:v>
                </c:pt>
                <c:pt idx="2">
                  <c:v>Eg føler at eg passar inn blant elevane på skulen</c:v>
                </c:pt>
                <c:pt idx="3">
                  <c:v>Eg kjedar meg på skulen</c:v>
                </c:pt>
                <c:pt idx="4">
                  <c:v>Eg gruer meg ofte til å gå på skulen</c:v>
                </c:pt>
              </c:strCache>
            </c:strRef>
          </c:cat>
          <c:val>
            <c:numRef>
              <c:f>'Type 3 Kjønn&amp;Klasse'!$J$23:$J$27</c:f>
              <c:numCache>
                <c:formatCode>0</c:formatCode>
                <c:ptCount val="5"/>
                <c:pt idx="0">
                  <c:v>83.78</c:v>
                </c:pt>
                <c:pt idx="1">
                  <c:v>91.89</c:v>
                </c:pt>
                <c:pt idx="2">
                  <c:v>86.49</c:v>
                </c:pt>
                <c:pt idx="3">
                  <c:v>63.89</c:v>
                </c:pt>
                <c:pt idx="4">
                  <c:v>27.78</c:v>
                </c:pt>
              </c:numCache>
            </c:numRef>
          </c:val>
          <c:extLst>
            <c:ext xmlns:c16="http://schemas.microsoft.com/office/drawing/2014/chart" uri="{C3380CC4-5D6E-409C-BE32-E72D297353CC}">
              <c16:uniqueId val="{00000000-50D0-4C2D-98AF-FD96C41BDA28}"/>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Kjønn&amp;Klasse'!$I$23:$I$27</c:f>
              <c:strCache>
                <c:ptCount val="5"/>
                <c:pt idx="0">
                  <c:v>Eg trivst på skulen</c:v>
                </c:pt>
                <c:pt idx="1">
                  <c:v>Lærarane mine bryr seg om meg</c:v>
                </c:pt>
                <c:pt idx="2">
                  <c:v>Eg føler at eg passar inn blant elevane på skulen</c:v>
                </c:pt>
                <c:pt idx="3">
                  <c:v>Eg kjedar meg på skulen</c:v>
                </c:pt>
                <c:pt idx="4">
                  <c:v>Eg gruer meg ofte til å gå på skulen</c:v>
                </c:pt>
              </c:strCache>
            </c:strRef>
          </c:cat>
          <c:val>
            <c:numRef>
              <c:f>'Type 3 Kjønn&amp;Klasse'!$K$23:$K$27</c:f>
              <c:numCache>
                <c:formatCode>0</c:formatCode>
                <c:ptCount val="5"/>
                <c:pt idx="0">
                  <c:v>94.12</c:v>
                </c:pt>
                <c:pt idx="1">
                  <c:v>94.12</c:v>
                </c:pt>
                <c:pt idx="2">
                  <c:v>79.41</c:v>
                </c:pt>
                <c:pt idx="3">
                  <c:v>55.88</c:v>
                </c:pt>
                <c:pt idx="4">
                  <c:v>5.88</c:v>
                </c:pt>
              </c:numCache>
            </c:numRef>
          </c:val>
          <c:extLst>
            <c:ext xmlns:c16="http://schemas.microsoft.com/office/drawing/2014/chart" uri="{C3380CC4-5D6E-409C-BE32-E72D297353CC}">
              <c16:uniqueId val="{00000001-50D0-4C2D-98AF-FD96C41BDA28}"/>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1836325432022823"/>
          <c:y val="0"/>
          <c:w val="0.44034226675870647"/>
          <c:h val="0.83547834432393731"/>
        </c:manualLayout>
      </c:layout>
      <c:barChart>
        <c:barDir val="bar"/>
        <c:grouping val="clustered"/>
        <c:varyColors val="0"/>
        <c:ser>
          <c:idx val="0"/>
          <c:order val="0"/>
          <c:tx>
            <c:strRef>
              <c:f>'Type 1 Frekvens enkelt'!$B$79</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Gjer aldri/nesten aldri lekser</c:v>
                </c:pt>
                <c:pt idx="1">
                  <c:v>Mindre enn ein halvtime</c:v>
                </c:pt>
                <c:pt idx="2">
                  <c:v>½–1 time</c:v>
                </c:pt>
                <c:pt idx="3">
                  <c:v>1–2 timar</c:v>
                </c:pt>
                <c:pt idx="4">
                  <c:v>2–3 timar</c:v>
                </c:pt>
                <c:pt idx="5">
                  <c:v>3–4 timar</c:v>
                </c:pt>
                <c:pt idx="6">
                  <c:v>Meir enn 4 timar</c:v>
                </c:pt>
              </c:strCache>
            </c:strRef>
          </c:cat>
          <c:val>
            <c:numRef>
              <c:f>'Type 1 Frekvens enkelt'!$C$79:$I$79</c:f>
              <c:numCache>
                <c:formatCode>0</c:formatCode>
                <c:ptCount val="7"/>
                <c:pt idx="0">
                  <c:v>50.72</c:v>
                </c:pt>
                <c:pt idx="1">
                  <c:v>27.54</c:v>
                </c:pt>
                <c:pt idx="2">
                  <c:v>8.6999999999999993</c:v>
                </c:pt>
                <c:pt idx="3">
                  <c:v>7.25</c:v>
                </c:pt>
                <c:pt idx="4">
                  <c:v>2.9</c:v>
                </c:pt>
                <c:pt idx="5">
                  <c:v>1.45</c:v>
                </c:pt>
                <c:pt idx="6">
                  <c:v>1.45</c:v>
                </c:pt>
              </c:numCache>
            </c:numRef>
          </c:val>
          <c:extLst>
            <c:ext xmlns:c16="http://schemas.microsoft.com/office/drawing/2014/chart" uri="{C3380CC4-5D6E-409C-BE32-E72D297353CC}">
              <c16:uniqueId val="{00000000-78F8-4BE1-816F-0C0695C499AE}"/>
            </c:ext>
          </c:extLst>
        </c:ser>
        <c:ser>
          <c:idx val="1"/>
          <c:order val="1"/>
          <c:tx>
            <c:strRef>
              <c:f>'Type 1 Frekvens enkelt'!$B$80</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enkelt'!$C$78:$I$78</c:f>
              <c:strCache>
                <c:ptCount val="7"/>
                <c:pt idx="0">
                  <c:v>Gjer aldri/nesten aldri lekser</c:v>
                </c:pt>
                <c:pt idx="1">
                  <c:v>Mindre enn ein halvtime</c:v>
                </c:pt>
                <c:pt idx="2">
                  <c:v>½–1 time</c:v>
                </c:pt>
                <c:pt idx="3">
                  <c:v>1–2 timar</c:v>
                </c:pt>
                <c:pt idx="4">
                  <c:v>2–3 timar</c:v>
                </c:pt>
                <c:pt idx="5">
                  <c:v>3–4 timar</c:v>
                </c:pt>
                <c:pt idx="6">
                  <c:v>Meir enn 4 timar</c:v>
                </c:pt>
              </c:strCache>
            </c:strRef>
          </c:cat>
          <c:val>
            <c:numRef>
              <c:f>'Type 1 Frekvens enkelt'!$C$80:$I$80</c:f>
              <c:numCache>
                <c:formatCode>0</c:formatCode>
                <c:ptCount val="7"/>
                <c:pt idx="0">
                  <c:v>25.62</c:v>
                </c:pt>
                <c:pt idx="1">
                  <c:v>20.88</c:v>
                </c:pt>
                <c:pt idx="2">
                  <c:v>23.94</c:v>
                </c:pt>
                <c:pt idx="3">
                  <c:v>17.34</c:v>
                </c:pt>
                <c:pt idx="4">
                  <c:v>7.37</c:v>
                </c:pt>
                <c:pt idx="5">
                  <c:v>2.65</c:v>
                </c:pt>
                <c:pt idx="6">
                  <c:v>2.2000000000000002</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91140536021563823"/>
          <c:w val="0.99961140530598991"/>
          <c:h val="7.431122841086738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281122793269335"/>
        </c:manualLayout>
      </c:layout>
      <c:barChart>
        <c:barDir val="bar"/>
        <c:grouping val="clustered"/>
        <c:varyColors val="0"/>
        <c:ser>
          <c:idx val="0"/>
          <c:order val="0"/>
          <c:tx>
            <c:strRef>
              <c:f>'Type 1 Frekvens enkelt'!$B$85</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Sjeldan</c:v>
                </c:pt>
                <c:pt idx="2">
                  <c:v>Av og til</c:v>
                </c:pt>
                <c:pt idx="3">
                  <c:v>Ofte</c:v>
                </c:pt>
                <c:pt idx="4">
                  <c:v>Svært ofte</c:v>
                </c:pt>
              </c:strCache>
            </c:strRef>
          </c:cat>
          <c:val>
            <c:numRef>
              <c:f>'Type 1 Frekvens enkelt'!$C$85:$G$85</c:f>
              <c:numCache>
                <c:formatCode>0</c:formatCode>
                <c:ptCount val="5"/>
                <c:pt idx="0">
                  <c:v>8.4499999999999993</c:v>
                </c:pt>
                <c:pt idx="1">
                  <c:v>19.72</c:v>
                </c:pt>
                <c:pt idx="2">
                  <c:v>33.799999999999997</c:v>
                </c:pt>
                <c:pt idx="3">
                  <c:v>25.35</c:v>
                </c:pt>
                <c:pt idx="4">
                  <c:v>12.68</c:v>
                </c:pt>
              </c:numCache>
            </c:numRef>
          </c:val>
          <c:extLst>
            <c:ext xmlns:c16="http://schemas.microsoft.com/office/drawing/2014/chart" uri="{C3380CC4-5D6E-409C-BE32-E72D297353CC}">
              <c16:uniqueId val="{00000000-0FCE-4E53-BB1F-98529D7B7E6E}"/>
            </c:ext>
          </c:extLst>
        </c:ser>
        <c:ser>
          <c:idx val="1"/>
          <c:order val="1"/>
          <c:tx>
            <c:strRef>
              <c:f>'Type 1 Frekvens enkelt'!$B$86</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enkelt'!$C$84:$G$84</c:f>
              <c:strCache>
                <c:ptCount val="5"/>
                <c:pt idx="0">
                  <c:v>Aldri</c:v>
                </c:pt>
                <c:pt idx="1">
                  <c:v>Sjeldan</c:v>
                </c:pt>
                <c:pt idx="2">
                  <c:v>Av og til</c:v>
                </c:pt>
                <c:pt idx="3">
                  <c:v>Ofte</c:v>
                </c:pt>
                <c:pt idx="4">
                  <c:v>Svært ofte</c:v>
                </c:pt>
              </c:strCache>
            </c:strRef>
          </c:cat>
          <c:val>
            <c:numRef>
              <c:f>'Type 1 Frekvens enkelt'!$C$86:$G$86</c:f>
              <c:numCache>
                <c:formatCode>0</c:formatCode>
                <c:ptCount val="5"/>
                <c:pt idx="0">
                  <c:v>5.52</c:v>
                </c:pt>
                <c:pt idx="1">
                  <c:v>13.63</c:v>
                </c:pt>
                <c:pt idx="2">
                  <c:v>28.32</c:v>
                </c:pt>
                <c:pt idx="3">
                  <c:v>24.05</c:v>
                </c:pt>
                <c:pt idx="4">
                  <c:v>28.48</c:v>
                </c:pt>
              </c:numCache>
            </c:numRef>
          </c:val>
          <c:extLst>
            <c:ext xmlns:c16="http://schemas.microsoft.com/office/drawing/2014/chart" uri="{C3380CC4-5D6E-409C-BE32-E72D297353CC}">
              <c16:uniqueId val="{00000001-0FCE-4E53-BB1F-98529D7B7E6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24541909954989219"/>
          <c:y val="0.85652169180870286"/>
          <c:w val="0.50916145609569563"/>
          <c:h val="0.1348391345044515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9195050599026645"/>
          <c:w val="0.90376206289497074"/>
          <c:h val="0.65613597865649198"/>
        </c:manualLayout>
      </c:layout>
      <c:barChart>
        <c:barDir val="col"/>
        <c:grouping val="clustered"/>
        <c:varyColors val="0"/>
        <c:ser>
          <c:idx val="0"/>
          <c:order val="0"/>
          <c:tx>
            <c:strRef>
              <c:f>'Type 3 Kjønn&amp;Klasse'!$I$28</c:f>
              <c:strCache>
                <c:ptCount val="1"/>
                <c:pt idx="0">
                  <c:v>Bruker minst éin time kvar dag på lekser og anna skulearbeid utanom skulen</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6224-48EE-8301-37CF672CBFA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224-48EE-8301-37CF672CBFA8}"/>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Kjønn&amp;Klasse'!$J$28:$K$28</c:f>
              <c:numCache>
                <c:formatCode>0</c:formatCode>
                <c:ptCount val="2"/>
                <c:pt idx="0">
                  <c:v>17.14</c:v>
                </c:pt>
                <c:pt idx="1">
                  <c:v>8.82</c:v>
                </c:pt>
              </c:numCache>
            </c:numRef>
          </c:val>
          <c:extLst>
            <c:ext xmlns:c16="http://schemas.microsoft.com/office/drawing/2014/chart" uri="{C3380CC4-5D6E-409C-BE32-E72D297353CC}">
              <c16:uniqueId val="{00000004-6224-48EE-8301-37CF672CBFA8}"/>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39999792687"/>
          <c:y val="0"/>
          <c:w val="0.62533402937872429"/>
          <c:h val="0.87154090835274778"/>
        </c:manualLayout>
      </c:layout>
      <c:barChart>
        <c:barDir val="bar"/>
        <c:grouping val="clustered"/>
        <c:varyColors val="0"/>
        <c:ser>
          <c:idx val="0"/>
          <c:order val="0"/>
          <c:tx>
            <c:strRef>
              <c:f>'Type 1 Frekvens enkelt'!$B$91</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gonger</c:v>
                </c:pt>
                <c:pt idx="1">
                  <c:v>1 gong</c:v>
                </c:pt>
                <c:pt idx="2">
                  <c:v>2–5 gonger</c:v>
                </c:pt>
                <c:pt idx="3">
                  <c:v>6 gonger eller meir</c:v>
                </c:pt>
              </c:strCache>
            </c:strRef>
          </c:cat>
          <c:val>
            <c:numRef>
              <c:f>'Type 1 Frekvens enkelt'!$C$91:$F$91</c:f>
              <c:numCache>
                <c:formatCode>0</c:formatCode>
                <c:ptCount val="4"/>
                <c:pt idx="0">
                  <c:v>61.43</c:v>
                </c:pt>
                <c:pt idx="1">
                  <c:v>17.14</c:v>
                </c:pt>
                <c:pt idx="2">
                  <c:v>12.86</c:v>
                </c:pt>
                <c:pt idx="3">
                  <c:v>8.57</c:v>
                </c:pt>
              </c:numCache>
            </c:numRef>
          </c:val>
          <c:extLst>
            <c:ext xmlns:c16="http://schemas.microsoft.com/office/drawing/2014/chart" uri="{C3380CC4-5D6E-409C-BE32-E72D297353CC}">
              <c16:uniqueId val="{00000000-2549-47EF-90BE-737E2D01D932}"/>
            </c:ext>
          </c:extLst>
        </c:ser>
        <c:ser>
          <c:idx val="1"/>
          <c:order val="1"/>
          <c:tx>
            <c:strRef>
              <c:f>'Type 1 Frekvens enkelt'!$B$92</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enkelt'!$C$90:$F$90</c:f>
              <c:strCache>
                <c:ptCount val="4"/>
                <c:pt idx="0">
                  <c:v>Ingen gonger</c:v>
                </c:pt>
                <c:pt idx="1">
                  <c:v>1 gong</c:v>
                </c:pt>
                <c:pt idx="2">
                  <c:v>2–5 gonger</c:v>
                </c:pt>
                <c:pt idx="3">
                  <c:v>6 gonger eller meir</c:v>
                </c:pt>
              </c:strCache>
            </c:strRef>
          </c:cat>
          <c:val>
            <c:numRef>
              <c:f>'Type 1 Frekvens enkelt'!$C$92:$F$92</c:f>
              <c:numCache>
                <c:formatCode>0</c:formatCode>
                <c:ptCount val="4"/>
                <c:pt idx="0">
                  <c:v>53.25</c:v>
                </c:pt>
                <c:pt idx="1">
                  <c:v>15.79</c:v>
                </c:pt>
                <c:pt idx="2">
                  <c:v>18.64</c:v>
                </c:pt>
                <c:pt idx="3">
                  <c:v>12.32</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972039339152209"/>
          <c:w val="0.99729699846934705"/>
          <c:h val="0.1102796066084778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026231879723338E-2"/>
          <c:y val="0.23460617398810343"/>
          <c:w val="0.90394753624055335"/>
          <c:h val="0.61348031065865494"/>
        </c:manualLayout>
      </c:layout>
      <c:barChart>
        <c:barDir val="col"/>
        <c:grouping val="clustered"/>
        <c:varyColors val="0"/>
        <c:ser>
          <c:idx val="0"/>
          <c:order val="0"/>
          <c:tx>
            <c:strRef>
              <c:f>'Type 3 Kjønn&amp;Klasse'!$I$29</c:f>
              <c:strCache>
                <c:ptCount val="1"/>
                <c:pt idx="0">
                  <c:v>Har skulka skulen det siste året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B1D0-411F-8EAE-3403BF4FBFB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B1D0-411F-8EAE-3403BF4FBFB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Kjønn&amp;Klasse'!$J$29:$K$29</c:f>
              <c:numCache>
                <c:formatCode>0</c:formatCode>
                <c:ptCount val="2"/>
                <c:pt idx="0">
                  <c:v>40</c:v>
                </c:pt>
                <c:pt idx="1">
                  <c:v>37.14</c:v>
                </c:pt>
              </c:numCache>
            </c:numRef>
          </c:val>
          <c:extLst>
            <c:ext xmlns:c16="http://schemas.microsoft.com/office/drawing/2014/chart" uri="{C3380CC4-5D6E-409C-BE32-E72D297353CC}">
              <c16:uniqueId val="{00000004-B1D0-411F-8EAE-3403BF4FBFB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enkelt'!$B$103</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misnøgd</c:v>
                </c:pt>
                <c:pt idx="1">
                  <c:v>Litt misnøgd</c:v>
                </c:pt>
                <c:pt idx="2">
                  <c:v>Verken nøgd eller misnøgd</c:v>
                </c:pt>
                <c:pt idx="3">
                  <c:v>Litt nøgd</c:v>
                </c:pt>
                <c:pt idx="4">
                  <c:v>Svært nøgd</c:v>
                </c:pt>
              </c:strCache>
            </c:strRef>
          </c:cat>
          <c:val>
            <c:numRef>
              <c:f>'Type 1 Frekvens enkelt'!$C$103:$G$103</c:f>
              <c:numCache>
                <c:formatCode>0</c:formatCode>
                <c:ptCount val="5"/>
                <c:pt idx="0">
                  <c:v>2.99</c:v>
                </c:pt>
                <c:pt idx="1">
                  <c:v>8.9600000000000009</c:v>
                </c:pt>
                <c:pt idx="2">
                  <c:v>13.43</c:v>
                </c:pt>
                <c:pt idx="3">
                  <c:v>34.33</c:v>
                </c:pt>
                <c:pt idx="4">
                  <c:v>40.299999999999997</c:v>
                </c:pt>
              </c:numCache>
            </c:numRef>
          </c:val>
          <c:extLst>
            <c:ext xmlns:c16="http://schemas.microsoft.com/office/drawing/2014/chart" uri="{C3380CC4-5D6E-409C-BE32-E72D297353CC}">
              <c16:uniqueId val="{00000000-DCEF-4C1C-AD7F-E7CE018CFD21}"/>
            </c:ext>
          </c:extLst>
        </c:ser>
        <c:ser>
          <c:idx val="1"/>
          <c:order val="1"/>
          <c:tx>
            <c:strRef>
              <c:f>'Type 1 Frekvens enkelt'!$B$104</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enkelt'!$C$102:$G$102</c:f>
              <c:strCache>
                <c:ptCount val="5"/>
                <c:pt idx="0">
                  <c:v>Svært misnøgd</c:v>
                </c:pt>
                <c:pt idx="1">
                  <c:v>Litt misnøgd</c:v>
                </c:pt>
                <c:pt idx="2">
                  <c:v>Verken nøgd eller misnøgd</c:v>
                </c:pt>
                <c:pt idx="3">
                  <c:v>Litt nøgd</c:v>
                </c:pt>
                <c:pt idx="4">
                  <c:v>Svært nøgd</c:v>
                </c:pt>
              </c:strCache>
            </c:strRef>
          </c:cat>
          <c:val>
            <c:numRef>
              <c:f>'Type 1 Frekvens enkelt'!$C$104:$G$104</c:f>
              <c:numCache>
                <c:formatCode>0</c:formatCode>
                <c:ptCount val="5"/>
                <c:pt idx="0">
                  <c:v>5.49</c:v>
                </c:pt>
                <c:pt idx="1">
                  <c:v>9.0500000000000007</c:v>
                </c:pt>
                <c:pt idx="2">
                  <c:v>20.440000000000001</c:v>
                </c:pt>
                <c:pt idx="3">
                  <c:v>31.82</c:v>
                </c:pt>
                <c:pt idx="4">
                  <c:v>33.19</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7.6018546414336006E-4"/>
          <c:w val="0.99997138122484219"/>
          <c:h val="9.719841941999662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'Type 1 Frekvens enkelt'!$B$299</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enkelt'!$C$298:$G$298</c:f>
              <c:strCache>
                <c:ptCount val="5"/>
                <c:pt idx="0">
                  <c:v>0-2 poeng</c:v>
                </c:pt>
                <c:pt idx="1">
                  <c:v>3-4 poeng</c:v>
                </c:pt>
                <c:pt idx="2">
                  <c:v>5 poeng</c:v>
                </c:pt>
                <c:pt idx="3">
                  <c:v>6-7 poeng</c:v>
                </c:pt>
                <c:pt idx="4">
                  <c:v>8-10 poeng</c:v>
                </c:pt>
              </c:strCache>
            </c:strRef>
          </c:cat>
          <c:val>
            <c:numRef>
              <c:f>'Type 1 Frekvens enkelt'!$C$299:$G$299</c:f>
              <c:numCache>
                <c:formatCode>0</c:formatCode>
                <c:ptCount val="5"/>
                <c:pt idx="0">
                  <c:v>1.39</c:v>
                </c:pt>
                <c:pt idx="1">
                  <c:v>6.94</c:v>
                </c:pt>
                <c:pt idx="2">
                  <c:v>5.56</c:v>
                </c:pt>
                <c:pt idx="3">
                  <c:v>30.56</c:v>
                </c:pt>
                <c:pt idx="4">
                  <c:v>55.56</c:v>
                </c:pt>
              </c:numCache>
            </c:numRef>
          </c:val>
          <c:extLst>
            <c:ext xmlns:c16="http://schemas.microsoft.com/office/drawing/2014/chart" uri="{C3380CC4-5D6E-409C-BE32-E72D297353CC}">
              <c16:uniqueId val="{00000000-D68C-4A04-8CCE-50ABC4D5FA55}"/>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026231879723338E-2"/>
          <c:y val="0.16608068270556453"/>
          <c:w val="0.90394753624055335"/>
          <c:h val="0.66492552835078833"/>
        </c:manualLayout>
      </c:layout>
      <c:barChart>
        <c:barDir val="col"/>
        <c:grouping val="clustered"/>
        <c:varyColors val="0"/>
        <c:ser>
          <c:idx val="0"/>
          <c:order val="0"/>
          <c:tx>
            <c:strRef>
              <c:f>'Type 3 Kjønn&amp;Klasse'!$I$3</c:f>
              <c:strCache>
                <c:ptCount val="1"/>
                <c:pt idx="0">
                  <c:v>Tilfreds med livet</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1CC5-48D5-B677-317379F8DE8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CC5-48D5-B677-317379F8DE8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Kjønn&amp;Klasse'!$J$3:$K$3</c:f>
              <c:numCache>
                <c:formatCode>0</c:formatCode>
                <c:ptCount val="2"/>
                <c:pt idx="0">
                  <c:v>87.5</c:v>
                </c:pt>
                <c:pt idx="1">
                  <c:v>77.14</c:v>
                </c:pt>
              </c:numCache>
            </c:numRef>
          </c:val>
          <c:extLst>
            <c:ext xmlns:c16="http://schemas.microsoft.com/office/drawing/2014/chart" uri="{C3380CC4-5D6E-409C-BE32-E72D297353CC}">
              <c16:uniqueId val="{00000004-1CC5-48D5-B677-317379F8DE80}"/>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026231879723338E-2"/>
          <c:y val="0.13507628199315047"/>
          <c:w val="0.90394753624055335"/>
          <c:h val="0.71301020265360804"/>
        </c:manualLayout>
      </c:layout>
      <c:barChart>
        <c:barDir val="col"/>
        <c:grouping val="clustered"/>
        <c:varyColors val="0"/>
        <c:ser>
          <c:idx val="0"/>
          <c:order val="0"/>
          <c:tx>
            <c:strRef>
              <c:f>'Type 3 Kjønn&amp;Klasse'!$I$58</c:f>
              <c:strCache>
                <c:ptCount val="1"/>
                <c:pt idx="0">
                  <c:v>Føler tilhørighet til stedet der du bor</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0043-471A-BC55-08A76C077AD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0043-471A-BC55-08A76C077AD8}"/>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Kjønn&amp;Klasse'!$J$58:$K$58</c:f>
              <c:numCache>
                <c:formatCode>0</c:formatCode>
                <c:ptCount val="2"/>
                <c:pt idx="0">
                  <c:v>94.59</c:v>
                </c:pt>
                <c:pt idx="1">
                  <c:v>77.14</c:v>
                </c:pt>
              </c:numCache>
            </c:numRef>
          </c:val>
          <c:extLst>
            <c:ext xmlns:c16="http://schemas.microsoft.com/office/drawing/2014/chart" uri="{C3380CC4-5D6E-409C-BE32-E72D297353CC}">
              <c16:uniqueId val="{00000004-0043-471A-BC55-08A76C077AD8}"/>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026231879723338E-2"/>
          <c:y val="0.2843711199855799"/>
          <c:w val="0.90394753624055335"/>
          <c:h val="0.56371536466117844"/>
        </c:manualLayout>
      </c:layout>
      <c:barChart>
        <c:barDir val="col"/>
        <c:grouping val="clustered"/>
        <c:varyColors val="0"/>
        <c:ser>
          <c:idx val="0"/>
          <c:order val="0"/>
          <c:tx>
            <c:strRef>
              <c:f>'Type 3 Kjønn&amp;Klasse'!$I$30</c:f>
              <c:strCache>
                <c:ptCount val="1"/>
                <c:pt idx="0">
                  <c:v>Er nøgd med lokalmiljøet</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FCBF-4583-9C37-DE0B697E28E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CBF-4583-9C37-DE0B697E28E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Kjønn&amp;Klasse'!$J$30:$K$30</c:f>
              <c:numCache>
                <c:formatCode>0</c:formatCode>
                <c:ptCount val="2"/>
                <c:pt idx="0">
                  <c:v>79.41</c:v>
                </c:pt>
                <c:pt idx="1">
                  <c:v>69.7</c:v>
                </c:pt>
              </c:numCache>
            </c:numRef>
          </c:val>
          <c:extLst>
            <c:ext xmlns:c16="http://schemas.microsoft.com/office/drawing/2014/chart" uri="{C3380CC4-5D6E-409C-BE32-E72D297353CC}">
              <c16:uniqueId val="{00000004-FCBF-4583-9C37-DE0B697E28E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58398963780172"/>
          <c:y val="5.3008387239739066E-2"/>
          <c:w val="0.63238534189624129"/>
          <c:h val="0.78985608431558851"/>
        </c:manualLayout>
      </c:layout>
      <c:barChart>
        <c:barDir val="bar"/>
        <c:grouping val="stacked"/>
        <c:varyColors val="0"/>
        <c:ser>
          <c:idx val="0"/>
          <c:order val="0"/>
          <c:tx>
            <c:strRef>
              <c:f>'Type 2 Frekvens batterier'!$C$29</c:f>
              <c:strCache>
                <c:ptCount val="1"/>
                <c:pt idx="0">
                  <c:v>Svært bra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 der ein kan treffe andre unge på fritida</c:v>
                </c:pt>
                <c:pt idx="2">
                  <c:v>Kulturtilbodet</c:v>
                </c:pt>
                <c:pt idx="3">
                  <c:v>Kollektivtilbodet</c:v>
                </c:pt>
              </c:strCache>
            </c:strRef>
          </c:cat>
          <c:val>
            <c:numRef>
              <c:f>'Type 2 Frekvens batterier'!$C$30:$C$33</c:f>
              <c:numCache>
                <c:formatCode>0</c:formatCode>
                <c:ptCount val="4"/>
                <c:pt idx="0">
                  <c:v>20.309999999999999</c:v>
                </c:pt>
                <c:pt idx="1">
                  <c:v>10.94</c:v>
                </c:pt>
                <c:pt idx="2">
                  <c:v>3.17</c:v>
                </c:pt>
                <c:pt idx="3">
                  <c:v>4.6900000000000004</c:v>
                </c:pt>
              </c:numCache>
            </c:numRef>
          </c:val>
          <c:extLst>
            <c:ext xmlns:c16="http://schemas.microsoft.com/office/drawing/2014/chart" uri="{C3380CC4-5D6E-409C-BE32-E72D297353CC}">
              <c16:uniqueId val="{00000000-EE61-4955-9779-7CDEAEEB4828}"/>
            </c:ext>
          </c:extLst>
        </c:ser>
        <c:ser>
          <c:idx val="1"/>
          <c:order val="1"/>
          <c:tx>
            <c:strRef>
              <c:f>'Type 2 Frekvens batterier'!$D$29</c:f>
              <c:strCache>
                <c:ptCount val="1"/>
                <c:pt idx="0">
                  <c:v>Nokså bra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 der ein kan treffe andre unge på fritida</c:v>
                </c:pt>
                <c:pt idx="2">
                  <c:v>Kulturtilbodet</c:v>
                </c:pt>
                <c:pt idx="3">
                  <c:v>Kollektivtilbodet</c:v>
                </c:pt>
              </c:strCache>
            </c:strRef>
          </c:cat>
          <c:val>
            <c:numRef>
              <c:f>'Type 2 Frekvens batterier'!$D$30:$D$33</c:f>
              <c:numCache>
                <c:formatCode>0</c:formatCode>
                <c:ptCount val="4"/>
                <c:pt idx="0">
                  <c:v>39.06</c:v>
                </c:pt>
                <c:pt idx="1">
                  <c:v>37.5</c:v>
                </c:pt>
                <c:pt idx="2">
                  <c:v>26.98</c:v>
                </c:pt>
                <c:pt idx="3">
                  <c:v>17.190000000000001</c:v>
                </c:pt>
              </c:numCache>
            </c:numRef>
          </c:val>
          <c:extLst>
            <c:ext xmlns:c16="http://schemas.microsoft.com/office/drawing/2014/chart" uri="{C3380CC4-5D6E-409C-BE32-E72D297353CC}">
              <c16:uniqueId val="{00000001-EE61-4955-9779-7CDEAEEB4828}"/>
            </c:ext>
          </c:extLst>
        </c:ser>
        <c:ser>
          <c:idx val="2"/>
          <c:order val="2"/>
          <c:tx>
            <c:strRef>
              <c:f>'Type 2 Frekvens batterier'!$E$29</c:f>
              <c:strCache>
                <c:ptCount val="1"/>
                <c:pt idx="0">
                  <c:v>Verken bra eller dårleg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 der ein kan treffe andre unge på fritida</c:v>
                </c:pt>
                <c:pt idx="2">
                  <c:v>Kulturtilbodet</c:v>
                </c:pt>
                <c:pt idx="3">
                  <c:v>Kollektivtilbodet</c:v>
                </c:pt>
              </c:strCache>
            </c:strRef>
          </c:cat>
          <c:val>
            <c:numRef>
              <c:f>'Type 2 Frekvens batterier'!$E$30:$E$33</c:f>
              <c:numCache>
                <c:formatCode>0</c:formatCode>
                <c:ptCount val="4"/>
                <c:pt idx="0">
                  <c:v>23.44</c:v>
                </c:pt>
                <c:pt idx="1">
                  <c:v>28.13</c:v>
                </c:pt>
                <c:pt idx="2">
                  <c:v>31.75</c:v>
                </c:pt>
                <c:pt idx="3">
                  <c:v>18.75</c:v>
                </c:pt>
              </c:numCache>
            </c:numRef>
          </c:val>
          <c:extLst>
            <c:ext xmlns:c16="http://schemas.microsoft.com/office/drawing/2014/chart" uri="{C3380CC4-5D6E-409C-BE32-E72D297353CC}">
              <c16:uniqueId val="{00000008-EE61-4955-9779-7CDEAEEB4828}"/>
            </c:ext>
          </c:extLst>
        </c:ser>
        <c:ser>
          <c:idx val="3"/>
          <c:order val="3"/>
          <c:tx>
            <c:strRef>
              <c:f>'Type 2 Frekvens batterier'!$F$29</c:f>
              <c:strCache>
                <c:ptCount val="1"/>
                <c:pt idx="0">
                  <c:v>Nokså dårleg</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 der ein kan treffe andre unge på fritida</c:v>
                </c:pt>
                <c:pt idx="2">
                  <c:v>Kulturtilbodet</c:v>
                </c:pt>
                <c:pt idx="3">
                  <c:v>Kollektivtilbodet</c:v>
                </c:pt>
              </c:strCache>
            </c:strRef>
          </c:cat>
          <c:val>
            <c:numRef>
              <c:f>'Type 2 Frekvens batterier'!$F$30:$F$33</c:f>
              <c:numCache>
                <c:formatCode>0</c:formatCode>
                <c:ptCount val="4"/>
                <c:pt idx="0">
                  <c:v>10.94</c:v>
                </c:pt>
                <c:pt idx="1">
                  <c:v>15.63</c:v>
                </c:pt>
                <c:pt idx="2">
                  <c:v>17.46</c:v>
                </c:pt>
                <c:pt idx="3">
                  <c:v>25</c:v>
                </c:pt>
              </c:numCache>
            </c:numRef>
          </c:val>
          <c:extLst>
            <c:ext xmlns:c16="http://schemas.microsoft.com/office/drawing/2014/chart" uri="{C3380CC4-5D6E-409C-BE32-E72D297353CC}">
              <c16:uniqueId val="{00000009-EE61-4955-9779-7CDEAEEB4828}"/>
            </c:ext>
          </c:extLst>
        </c:ser>
        <c:ser>
          <c:idx val="4"/>
          <c:order val="4"/>
          <c:tx>
            <c:strRef>
              <c:f>'Type 2 Frekvens batterier'!$G$29</c:f>
              <c:strCache>
                <c:ptCount val="1"/>
                <c:pt idx="0">
                  <c:v>Svært dårleg</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batterier'!$B$30:$B$33</c:f>
              <c:strCache>
                <c:ptCount val="4"/>
                <c:pt idx="0">
                  <c:v>Idrettsanlegg</c:v>
                </c:pt>
                <c:pt idx="1">
                  <c:v>Lokale der ein kan treffe andre unge på fritida</c:v>
                </c:pt>
                <c:pt idx="2">
                  <c:v>Kulturtilbodet</c:v>
                </c:pt>
                <c:pt idx="3">
                  <c:v>Kollektivtilbodet</c:v>
                </c:pt>
              </c:strCache>
            </c:strRef>
          </c:cat>
          <c:val>
            <c:numRef>
              <c:f>'Type 2 Frekvens batterier'!$G$30:$G$33</c:f>
              <c:numCache>
                <c:formatCode>0</c:formatCode>
                <c:ptCount val="4"/>
                <c:pt idx="0">
                  <c:v>6.25</c:v>
                </c:pt>
                <c:pt idx="1">
                  <c:v>7.81</c:v>
                </c:pt>
                <c:pt idx="2">
                  <c:v>20.63</c:v>
                </c:pt>
                <c:pt idx="3">
                  <c:v>34.380000000000003</c:v>
                </c:pt>
              </c:numCache>
            </c:numRef>
          </c:val>
          <c:extLst>
            <c:ext xmlns:c16="http://schemas.microsoft.com/office/drawing/2014/chart" uri="{C3380CC4-5D6E-409C-BE32-E72D297353CC}">
              <c16:uniqueId val="{0000000A-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7402337205961013E-2"/>
          <c:y val="0.90334240430221735"/>
          <c:w val="0.96259766279403902"/>
          <c:h val="9.100345750700476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9574729404947627"/>
          <c:w val="0.62533402937872429"/>
          <c:h val="0.75945501507283431"/>
        </c:manualLayout>
      </c:layout>
      <c:barChart>
        <c:barDir val="bar"/>
        <c:grouping val="clustered"/>
        <c:varyColors val="0"/>
        <c:ser>
          <c:idx val="0"/>
          <c:order val="0"/>
          <c:tx>
            <c:strRef>
              <c:f>'Type 1 Frekvens enkelt'!$B$109</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eg kjenner meg utrygg</c:v>
                </c:pt>
              </c:strCache>
            </c:strRef>
          </c:cat>
          <c:val>
            <c:numRef>
              <c:f>'Type 1 Frekvens enkelt'!$C$109:$F$109</c:f>
              <c:numCache>
                <c:formatCode>0</c:formatCode>
                <c:ptCount val="4"/>
                <c:pt idx="0">
                  <c:v>70.42</c:v>
                </c:pt>
                <c:pt idx="1">
                  <c:v>26.76</c:v>
                </c:pt>
                <c:pt idx="2">
                  <c:v>1.41</c:v>
                </c:pt>
                <c:pt idx="3">
                  <c:v>1.41</c:v>
                </c:pt>
              </c:numCache>
            </c:numRef>
          </c:val>
          <c:extLst>
            <c:ext xmlns:c16="http://schemas.microsoft.com/office/drawing/2014/chart" uri="{C3380CC4-5D6E-409C-BE32-E72D297353CC}">
              <c16:uniqueId val="{00000000-2549-47EF-90BE-737E2D01D932}"/>
            </c:ext>
          </c:extLst>
        </c:ser>
        <c:ser>
          <c:idx val="1"/>
          <c:order val="1"/>
          <c:tx>
            <c:strRef>
              <c:f>'Type 1 Frekvens enkelt'!$B$110</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enkelt'!$C$108:$F$108</c:f>
              <c:strCache>
                <c:ptCount val="4"/>
                <c:pt idx="0">
                  <c:v>Ja, svært trygt</c:v>
                </c:pt>
                <c:pt idx="1">
                  <c:v>Ja, ganske trygt</c:v>
                </c:pt>
                <c:pt idx="2">
                  <c:v>Usikker</c:v>
                </c:pt>
                <c:pt idx="3">
                  <c:v>Nei, eg kjenner meg utrygg</c:v>
                </c:pt>
              </c:strCache>
            </c:strRef>
          </c:cat>
          <c:val>
            <c:numRef>
              <c:f>'Type 1 Frekvens enkelt'!$C$110:$F$110</c:f>
              <c:numCache>
                <c:formatCode>0</c:formatCode>
                <c:ptCount val="4"/>
                <c:pt idx="0">
                  <c:v>51.89</c:v>
                </c:pt>
                <c:pt idx="1">
                  <c:v>35.35</c:v>
                </c:pt>
                <c:pt idx="2">
                  <c:v>9.68</c:v>
                </c:pt>
                <c:pt idx="3">
                  <c:v>3.08</c:v>
                </c:pt>
              </c:numCache>
            </c:numRef>
          </c:val>
          <c:extLst>
            <c:ext xmlns:c16="http://schemas.microsoft.com/office/drawing/2014/chart" uri="{C3380CC4-5D6E-409C-BE32-E72D297353CC}">
              <c16:uniqueId val="{00000001-2549-47EF-90BE-737E2D01D93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5.3018971189825034E-3"/>
          <c:w val="1"/>
          <c:h val="9.2462163449556212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42968061340735"/>
          <c:y val="0.15669378579589338"/>
          <c:w val="0.5391117469306137"/>
          <c:h val="0.8187554647471883"/>
        </c:manualLayout>
      </c:layout>
      <c:barChart>
        <c:barDir val="bar"/>
        <c:grouping val="clustered"/>
        <c:varyColors val="0"/>
        <c:ser>
          <c:idx val="0"/>
          <c:order val="0"/>
          <c:tx>
            <c:strRef>
              <c:f>'Data fra SPSS'!$C$575</c:f>
              <c:strCache>
                <c:ptCount val="1"/>
                <c:pt idx="0">
                  <c:v>Gutar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 der ein kan treffe andre unge på fritida</c:v>
                </c:pt>
                <c:pt idx="1">
                  <c:v>Idrettsanlegg</c:v>
                </c:pt>
                <c:pt idx="2">
                  <c:v>Kulturtilbodet</c:v>
                </c:pt>
                <c:pt idx="3">
                  <c:v>Kollektivtilbodet</c:v>
                </c:pt>
              </c:strCache>
            </c:strRef>
          </c:cat>
          <c:val>
            <c:numRef>
              <c:f>'Data fra SPSS'!$C$605:$C$608</c:f>
              <c:numCache>
                <c:formatCode>0</c:formatCode>
                <c:ptCount val="4"/>
                <c:pt idx="0">
                  <c:v>56.25</c:v>
                </c:pt>
                <c:pt idx="1">
                  <c:v>56.25</c:v>
                </c:pt>
                <c:pt idx="2">
                  <c:v>25</c:v>
                </c:pt>
                <c:pt idx="3">
                  <c:v>21.88</c:v>
                </c:pt>
              </c:numCache>
            </c:numRef>
          </c:val>
          <c:extLst>
            <c:ext xmlns:c16="http://schemas.microsoft.com/office/drawing/2014/chart" uri="{C3380CC4-5D6E-409C-BE32-E72D297353CC}">
              <c16:uniqueId val="{00000000-B6B0-47E9-B23E-E7BCD0D9EDDE}"/>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SPSS'!$B$605:$B$608</c:f>
              <c:strCache>
                <c:ptCount val="4"/>
                <c:pt idx="0">
                  <c:v>Lokale der ein kan treffe andre unge på fritida</c:v>
                </c:pt>
                <c:pt idx="1">
                  <c:v>Idrettsanlegg</c:v>
                </c:pt>
                <c:pt idx="2">
                  <c:v>Kulturtilbodet</c:v>
                </c:pt>
                <c:pt idx="3">
                  <c:v>Kollektivtilbodet</c:v>
                </c:pt>
              </c:strCache>
            </c:strRef>
          </c:cat>
          <c:val>
            <c:numRef>
              <c:f>'Data fra SPSS'!$D$605:$D$608</c:f>
              <c:numCache>
                <c:formatCode>0</c:formatCode>
                <c:ptCount val="4"/>
                <c:pt idx="0">
                  <c:v>40.630000000000003</c:v>
                </c:pt>
                <c:pt idx="1">
                  <c:v>62.5</c:v>
                </c:pt>
                <c:pt idx="2">
                  <c:v>35.479999999999997</c:v>
                </c:pt>
                <c:pt idx="3">
                  <c:v>21.88</c:v>
                </c:pt>
              </c:numCache>
            </c:numRef>
          </c:val>
          <c:extLst>
            <c:ext xmlns:c16="http://schemas.microsoft.com/office/drawing/2014/chart" uri="{C3380CC4-5D6E-409C-BE32-E72D297353CC}">
              <c16:uniqueId val="{00000001-B6B0-47E9-B23E-E7BCD0D9EDDE}"/>
            </c:ext>
          </c:extLst>
        </c:ser>
        <c:dLbls>
          <c:showLegendKey val="0"/>
          <c:showVal val="0"/>
          <c:showCatName val="0"/>
          <c:showSerName val="0"/>
          <c:showPercent val="0"/>
          <c:showBubbleSize val="0"/>
        </c:dLbls>
        <c:gapWidth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t"/>
      <c:layout>
        <c:manualLayout>
          <c:xMode val="edge"/>
          <c:yMode val="edge"/>
          <c:x val="0.29086871300312123"/>
          <c:y val="2.0892504772785786E-2"/>
          <c:w val="0.60720476968317638"/>
          <c:h val="8.1521895591763746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enkelt'!$B$115</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Veit ikkje</c:v>
                </c:pt>
              </c:strCache>
            </c:strRef>
          </c:cat>
          <c:val>
            <c:numRef>
              <c:f>'Type 1 Frekvens enkelt'!$C$115:$E$115</c:f>
              <c:numCache>
                <c:formatCode>0</c:formatCode>
                <c:ptCount val="3"/>
                <c:pt idx="0">
                  <c:v>95.89</c:v>
                </c:pt>
                <c:pt idx="1">
                  <c:v>1.37</c:v>
                </c:pt>
                <c:pt idx="2">
                  <c:v>2.74</c:v>
                </c:pt>
              </c:numCache>
            </c:numRef>
          </c:val>
          <c:extLst>
            <c:ext xmlns:c16="http://schemas.microsoft.com/office/drawing/2014/chart" uri="{C3380CC4-5D6E-409C-BE32-E72D297353CC}">
              <c16:uniqueId val="{00000000-DCEF-4C1C-AD7F-E7CE018CFD21}"/>
            </c:ext>
          </c:extLst>
        </c:ser>
        <c:ser>
          <c:idx val="1"/>
          <c:order val="1"/>
          <c:tx>
            <c:strRef>
              <c:f>'Type 1 Frekvens enkelt'!$B$116</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enkelt'!$C$114:$E$114</c:f>
              <c:strCache>
                <c:ptCount val="3"/>
                <c:pt idx="0">
                  <c:v>Ja</c:v>
                </c:pt>
                <c:pt idx="1">
                  <c:v>Nei</c:v>
                </c:pt>
                <c:pt idx="2">
                  <c:v>Veit ikkje</c:v>
                </c:pt>
              </c:strCache>
            </c:strRef>
          </c:cat>
          <c:val>
            <c:numRef>
              <c:f>'Type 1 Frekvens enkelt'!$C$116:$E$116</c:f>
              <c:numCache>
                <c:formatCode>0</c:formatCode>
                <c:ptCount val="3"/>
                <c:pt idx="0">
                  <c:v>94.43</c:v>
                </c:pt>
                <c:pt idx="1">
                  <c:v>0.87</c:v>
                </c:pt>
                <c:pt idx="2">
                  <c:v>4.7</c:v>
                </c:pt>
              </c:numCache>
            </c:numRef>
          </c:val>
          <c:extLst>
            <c:ext xmlns:c16="http://schemas.microsoft.com/office/drawing/2014/chart" uri="{C3380CC4-5D6E-409C-BE32-E72D297353CC}">
              <c16:uniqueId val="{00000000-7916-4E42-A8FB-5621DD717908}"/>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4.573142348408412E-3"/>
          <c:y val="1.551508039308193E-2"/>
          <c:w val="0.99085337049866318"/>
          <c:h val="0.1266511746185654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enkelt'!$B$127</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Veit ikkje</c:v>
                </c:pt>
              </c:strCache>
            </c:strRef>
          </c:cat>
          <c:val>
            <c:numRef>
              <c:f>'Type 1 Frekvens enkelt'!$C$127:$E$127</c:f>
              <c:numCache>
                <c:formatCode>0</c:formatCode>
                <c:ptCount val="3"/>
                <c:pt idx="0">
                  <c:v>30.99</c:v>
                </c:pt>
                <c:pt idx="1">
                  <c:v>29.58</c:v>
                </c:pt>
                <c:pt idx="2">
                  <c:v>39.44</c:v>
                </c:pt>
              </c:numCache>
            </c:numRef>
          </c:val>
          <c:extLst>
            <c:ext xmlns:c16="http://schemas.microsoft.com/office/drawing/2014/chart" uri="{C3380CC4-5D6E-409C-BE32-E72D297353CC}">
              <c16:uniqueId val="{00000000-EE66-47BB-8BAC-A79DD5205175}"/>
            </c:ext>
          </c:extLst>
        </c:ser>
        <c:ser>
          <c:idx val="1"/>
          <c:order val="1"/>
          <c:tx>
            <c:strRef>
              <c:f>'Type 1 Frekvens enkelt'!$B$128</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enkelt'!$C$126:$E$126</c:f>
              <c:strCache>
                <c:ptCount val="3"/>
                <c:pt idx="0">
                  <c:v>Ja</c:v>
                </c:pt>
                <c:pt idx="1">
                  <c:v>Nei</c:v>
                </c:pt>
                <c:pt idx="2">
                  <c:v>Veit ikkje</c:v>
                </c:pt>
              </c:strCache>
            </c:strRef>
          </c:cat>
          <c:val>
            <c:numRef>
              <c:f>'Type 1 Frekvens enkelt'!$C$128:$E$128</c:f>
              <c:numCache>
                <c:formatCode>0</c:formatCode>
                <c:ptCount val="3"/>
                <c:pt idx="0">
                  <c:v>64.77</c:v>
                </c:pt>
                <c:pt idx="1">
                  <c:v>11.39</c:v>
                </c:pt>
                <c:pt idx="2">
                  <c:v>23.84</c:v>
                </c:pt>
              </c:numCache>
            </c:numRef>
          </c:val>
          <c:extLst>
            <c:ext xmlns:c16="http://schemas.microsoft.com/office/drawing/2014/chart" uri="{C3380CC4-5D6E-409C-BE32-E72D297353CC}">
              <c16:uniqueId val="{00000001-EE66-47BB-8BAC-A79DD5205175}"/>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8.6308010176082851E-3"/>
          <c:w val="0.99618350661285715"/>
          <c:h val="0.1335351280858882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9.2575110578648867E-2"/>
          <c:w val="0.90376206289497074"/>
          <c:h val="0.75551162618024525"/>
        </c:manualLayout>
      </c:layout>
      <c:barChart>
        <c:barDir val="col"/>
        <c:grouping val="clustered"/>
        <c:varyColors val="0"/>
        <c:ser>
          <c:idx val="0"/>
          <c:order val="0"/>
          <c:tx>
            <c:strRef>
              <c:f>'Type 3 Kjønn&amp;Klasse'!$I$35</c:f>
              <c:strCache>
                <c:ptCount val="1"/>
                <c:pt idx="0">
                  <c:v>Trur dei vil fullføre vidaregåande skule</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1AD7-4FDC-A8F9-0975AB92571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AD7-4FDC-A8F9-0975AB92571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Kjønn&amp;Klasse'!$J$35:$K$35</c:f>
              <c:numCache>
                <c:formatCode>0</c:formatCode>
                <c:ptCount val="2"/>
                <c:pt idx="0">
                  <c:v>94.59</c:v>
                </c:pt>
                <c:pt idx="1">
                  <c:v>97.22</c:v>
                </c:pt>
              </c:numCache>
            </c:numRef>
          </c:val>
          <c:extLst>
            <c:ext xmlns:c16="http://schemas.microsoft.com/office/drawing/2014/chart" uri="{C3380CC4-5D6E-409C-BE32-E72D297353CC}">
              <c16:uniqueId val="{00000004-1AD7-4FDC-A8F9-0975AB925715}"/>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877810293163E-2"/>
          <c:y val="0.30034486137297756"/>
          <c:w val="0.90376206289497074"/>
          <c:h val="0.54774112685676613"/>
        </c:manualLayout>
      </c:layout>
      <c:barChart>
        <c:barDir val="col"/>
        <c:grouping val="clustered"/>
        <c:varyColors val="0"/>
        <c:ser>
          <c:idx val="0"/>
          <c:order val="0"/>
          <c:tx>
            <c:strRef>
              <c:f>'Type 3 Kjønn&amp;Klasse'!$I$36</c:f>
              <c:strCache>
                <c:ptCount val="1"/>
                <c:pt idx="0">
                  <c:v>Trur dei vil ta høgare utdanning</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F833-49A2-A6F5-EE32AFCED72F}"/>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F833-49A2-A6F5-EE32AFCED72F}"/>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Kjønn&amp;Klasse'!$J$36:$K$36</c:f>
              <c:numCache>
                <c:formatCode>0</c:formatCode>
                <c:ptCount val="2"/>
                <c:pt idx="0">
                  <c:v>16.670000000000002</c:v>
                </c:pt>
                <c:pt idx="1">
                  <c:v>45.71</c:v>
                </c:pt>
              </c:numCache>
            </c:numRef>
          </c:val>
          <c:extLst>
            <c:ext xmlns:c16="http://schemas.microsoft.com/office/drawing/2014/chart" uri="{C3380CC4-5D6E-409C-BE32-E72D297353CC}">
              <c16:uniqueId val="{00000004-F833-49A2-A6F5-EE32AFCED72F}"/>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enkelt'!$B$139</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Veit ikkje</c:v>
                </c:pt>
              </c:strCache>
            </c:strRef>
          </c:cat>
          <c:val>
            <c:numRef>
              <c:f>'Type 1 Frekvens enkelt'!$C$139:$E$139</c:f>
              <c:numCache>
                <c:formatCode>0</c:formatCode>
                <c:ptCount val="3"/>
                <c:pt idx="0">
                  <c:v>66.67</c:v>
                </c:pt>
                <c:pt idx="1">
                  <c:v>1.39</c:v>
                </c:pt>
                <c:pt idx="2">
                  <c:v>31.94</c:v>
                </c:pt>
              </c:numCache>
            </c:numRef>
          </c:val>
          <c:extLst>
            <c:ext xmlns:c16="http://schemas.microsoft.com/office/drawing/2014/chart" uri="{C3380CC4-5D6E-409C-BE32-E72D297353CC}">
              <c16:uniqueId val="{00000000-9D30-4B55-BB2A-FC77FE8851A1}"/>
            </c:ext>
          </c:extLst>
        </c:ser>
        <c:ser>
          <c:idx val="1"/>
          <c:order val="1"/>
          <c:tx>
            <c:strRef>
              <c:f>'Type 1 Frekvens enkelt'!$B$140</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enkelt'!$C$138:$E$138</c:f>
              <c:strCache>
                <c:ptCount val="3"/>
                <c:pt idx="0">
                  <c:v>Ja</c:v>
                </c:pt>
                <c:pt idx="1">
                  <c:v>Nei</c:v>
                </c:pt>
                <c:pt idx="2">
                  <c:v>Veit ikkje</c:v>
                </c:pt>
              </c:strCache>
            </c:strRef>
          </c:cat>
          <c:val>
            <c:numRef>
              <c:f>'Type 1 Frekvens enkelt'!$C$140:$E$140</c:f>
              <c:numCache>
                <c:formatCode>0</c:formatCode>
                <c:ptCount val="3"/>
                <c:pt idx="0">
                  <c:v>68.47</c:v>
                </c:pt>
                <c:pt idx="1">
                  <c:v>3.19</c:v>
                </c:pt>
                <c:pt idx="2">
                  <c:v>28.34</c:v>
                </c:pt>
              </c:numCache>
            </c:numRef>
          </c:val>
          <c:extLst>
            <c:ext xmlns:c16="http://schemas.microsoft.com/office/drawing/2014/chart" uri="{C3380CC4-5D6E-409C-BE32-E72D297353CC}">
              <c16:uniqueId val="{00000002-9D30-4B55-BB2A-FC77FE8851A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591983702486546E-2"/>
          <c:w val="0.99712370189170307"/>
          <c:h val="0.11716981606612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522200714772945"/>
          <c:y val="1.8008471071352776E-2"/>
          <c:w val="0.47524133617988035"/>
          <c:h val="0.80693894997133453"/>
        </c:manualLayout>
      </c:layout>
      <c:barChart>
        <c:barDir val="bar"/>
        <c:grouping val="stacked"/>
        <c:varyColors val="0"/>
        <c:ser>
          <c:idx val="0"/>
          <c:order val="0"/>
          <c:tx>
            <c:strRef>
              <c:f>'Type 2 Frekvens batterier'!$C$2</c:f>
              <c:strCache>
                <c:ptCount val="1"/>
                <c:pt idx="0">
                  <c:v>Heilt einig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Eg har alt eg ønskjer meg i livet</c:v>
                </c:pt>
                <c:pt idx="2">
                  <c:v>Eg likar meg sjølv som eg er</c:v>
                </c:pt>
              </c:strCache>
            </c:strRef>
          </c:cat>
          <c:val>
            <c:numRef>
              <c:f>'Type 2 Frekvens batterier'!$C$3:$C$5</c:f>
              <c:numCache>
                <c:formatCode>0</c:formatCode>
                <c:ptCount val="3"/>
                <c:pt idx="0">
                  <c:v>62.16</c:v>
                </c:pt>
                <c:pt idx="1">
                  <c:v>21.62</c:v>
                </c:pt>
                <c:pt idx="2">
                  <c:v>36.99</c:v>
                </c:pt>
              </c:numCache>
            </c:numRef>
          </c:val>
          <c:extLst>
            <c:ext xmlns:c16="http://schemas.microsoft.com/office/drawing/2014/chart" uri="{C3380CC4-5D6E-409C-BE32-E72D297353CC}">
              <c16:uniqueId val="{00000000-9EF2-4BE0-AE6F-7357B4D7B0DD}"/>
            </c:ext>
          </c:extLst>
        </c:ser>
        <c:ser>
          <c:idx val="1"/>
          <c:order val="1"/>
          <c:tx>
            <c:strRef>
              <c:f>'Type 2 Frekvens batterier'!$D$2</c:f>
              <c:strCache>
                <c:ptCount val="1"/>
                <c:pt idx="0">
                  <c:v>Litt einig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Eg har alt eg ønskjer meg i livet</c:v>
                </c:pt>
                <c:pt idx="2">
                  <c:v>Eg likar meg sjølv som eg er</c:v>
                </c:pt>
              </c:strCache>
            </c:strRef>
          </c:cat>
          <c:val>
            <c:numRef>
              <c:f>'Type 2 Frekvens batterier'!$D$3:$D$5</c:f>
              <c:numCache>
                <c:formatCode>0</c:formatCode>
                <c:ptCount val="3"/>
                <c:pt idx="0">
                  <c:v>31.08</c:v>
                </c:pt>
                <c:pt idx="1">
                  <c:v>55.41</c:v>
                </c:pt>
                <c:pt idx="2">
                  <c:v>36.99</c:v>
                </c:pt>
              </c:numCache>
            </c:numRef>
          </c:val>
          <c:extLst>
            <c:ext xmlns:c16="http://schemas.microsoft.com/office/drawing/2014/chart" uri="{C3380CC4-5D6E-409C-BE32-E72D297353CC}">
              <c16:uniqueId val="{00000001-9EF2-4BE0-AE6F-7357B4D7B0DD}"/>
            </c:ext>
          </c:extLst>
        </c:ser>
        <c:ser>
          <c:idx val="2"/>
          <c:order val="2"/>
          <c:tx>
            <c:strRef>
              <c:f>'Type 2 Frekvens batterier'!$E$2</c:f>
              <c:strCache>
                <c:ptCount val="1"/>
                <c:pt idx="0">
                  <c:v>Litt ueinig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Eg har alt eg ønskjer meg i livet</c:v>
                </c:pt>
                <c:pt idx="2">
                  <c:v>Eg likar meg sjølv som eg er</c:v>
                </c:pt>
              </c:strCache>
            </c:strRef>
          </c:cat>
          <c:val>
            <c:numRef>
              <c:f>'Type 2 Frekvens batterier'!$E$3:$E$5</c:f>
              <c:numCache>
                <c:formatCode>0</c:formatCode>
                <c:ptCount val="3"/>
                <c:pt idx="0">
                  <c:v>6.76</c:v>
                </c:pt>
                <c:pt idx="1">
                  <c:v>21.62</c:v>
                </c:pt>
                <c:pt idx="2">
                  <c:v>15.07</c:v>
                </c:pt>
              </c:numCache>
            </c:numRef>
          </c:val>
          <c:extLst>
            <c:ext xmlns:c16="http://schemas.microsoft.com/office/drawing/2014/chart" uri="{C3380CC4-5D6E-409C-BE32-E72D297353CC}">
              <c16:uniqueId val="{00000002-9EF2-4BE0-AE6F-7357B4D7B0DD}"/>
            </c:ext>
          </c:extLst>
        </c:ser>
        <c:ser>
          <c:idx val="3"/>
          <c:order val="3"/>
          <c:tx>
            <c:strRef>
              <c:f>'Type 2 Frekvens batterier'!$F$2</c:f>
              <c:strCache>
                <c:ptCount val="1"/>
                <c:pt idx="0">
                  <c:v>Heilt ueinig</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8F0-48B6-99E7-0C7281972D2E}"/>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batterier'!$B$3:$B$5</c:f>
              <c:strCache>
                <c:ptCount val="3"/>
                <c:pt idx="0">
                  <c:v>Livet mitt er bra</c:v>
                </c:pt>
                <c:pt idx="1">
                  <c:v>Eg har alt eg ønskjer meg i livet</c:v>
                </c:pt>
                <c:pt idx="2">
                  <c:v>Eg likar meg sjølv som eg er</c:v>
                </c:pt>
              </c:strCache>
            </c:strRef>
          </c:cat>
          <c:val>
            <c:numRef>
              <c:f>'Type 2 Frekvens batterier'!$F$3:$F$5</c:f>
              <c:numCache>
                <c:formatCode>0</c:formatCode>
                <c:ptCount val="3"/>
                <c:pt idx="0">
                  <c:v>0</c:v>
                </c:pt>
                <c:pt idx="1">
                  <c:v>1.35</c:v>
                </c:pt>
                <c:pt idx="2">
                  <c:v>10.96</c:v>
                </c:pt>
              </c:numCache>
            </c:numRef>
          </c:val>
          <c:extLst>
            <c:ext xmlns:c16="http://schemas.microsoft.com/office/drawing/2014/chart" uri="{C3380CC4-5D6E-409C-BE32-E72D297353CC}">
              <c16:uniqueId val="{00000003-9EF2-4BE0-AE6F-7357B4D7B0DD}"/>
            </c:ext>
          </c:extLst>
        </c:ser>
        <c:dLbls>
          <c:showLegendKey val="0"/>
          <c:showVal val="0"/>
          <c:showCatName val="0"/>
          <c:showSerName val="0"/>
          <c:showPercent val="0"/>
          <c:showBubbleSize val="0"/>
        </c:dLbls>
        <c:gapWidth val="50"/>
        <c:overlap val="10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8492114114621209E-4"/>
          <c:y val="0.8675176811517481"/>
          <c:w val="0.99941507885885383"/>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272842424470733"/>
          <c:w val="0.62533402937872429"/>
          <c:h val="0.81247410155955702"/>
        </c:manualLayout>
      </c:layout>
      <c:barChart>
        <c:barDir val="bar"/>
        <c:grouping val="clustered"/>
        <c:varyColors val="0"/>
        <c:ser>
          <c:idx val="0"/>
          <c:order val="0"/>
          <c:tx>
            <c:strRef>
              <c:f>'Type 1 Frekvens enkelt'!$B$133</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Veit ikkje</c:v>
                </c:pt>
              </c:strCache>
            </c:strRef>
          </c:cat>
          <c:val>
            <c:numRef>
              <c:f>'Type 1 Frekvens enkelt'!$C$133:$E$133</c:f>
              <c:numCache>
                <c:formatCode>0</c:formatCode>
                <c:ptCount val="3"/>
                <c:pt idx="0">
                  <c:v>9.86</c:v>
                </c:pt>
                <c:pt idx="1">
                  <c:v>53.52</c:v>
                </c:pt>
                <c:pt idx="2">
                  <c:v>36.619999999999997</c:v>
                </c:pt>
              </c:numCache>
            </c:numRef>
          </c:val>
          <c:extLst>
            <c:ext xmlns:c16="http://schemas.microsoft.com/office/drawing/2014/chart" uri="{C3380CC4-5D6E-409C-BE32-E72D297353CC}">
              <c16:uniqueId val="{00000000-8265-4557-AFB9-E427397D9D82}"/>
            </c:ext>
          </c:extLst>
        </c:ser>
        <c:ser>
          <c:idx val="1"/>
          <c:order val="1"/>
          <c:tx>
            <c:strRef>
              <c:f>'Type 1 Frekvens enkelt'!$B$134</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enkelt'!$C$132:$E$132</c:f>
              <c:strCache>
                <c:ptCount val="3"/>
                <c:pt idx="0">
                  <c:v>Ja</c:v>
                </c:pt>
                <c:pt idx="1">
                  <c:v>Nei</c:v>
                </c:pt>
                <c:pt idx="2">
                  <c:v>Veit ikkje</c:v>
                </c:pt>
              </c:strCache>
            </c:strRef>
          </c:cat>
          <c:val>
            <c:numRef>
              <c:f>'Type 1 Frekvens enkelt'!$C$134:$E$134</c:f>
              <c:numCache>
                <c:formatCode>0</c:formatCode>
                <c:ptCount val="3"/>
                <c:pt idx="0">
                  <c:v>13.59</c:v>
                </c:pt>
                <c:pt idx="1">
                  <c:v>46.44</c:v>
                </c:pt>
                <c:pt idx="2">
                  <c:v>39.97</c:v>
                </c:pt>
              </c:numCache>
            </c:numRef>
          </c:val>
          <c:extLst>
            <c:ext xmlns:c16="http://schemas.microsoft.com/office/drawing/2014/chart" uri="{C3380CC4-5D6E-409C-BE32-E72D297353CC}">
              <c16:uniqueId val="{00000002-8265-4557-AFB9-E427397D9D8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9.9375848828825806E-3"/>
          <c:w val="0.99523238790232638"/>
          <c:h val="0.1238242148857329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8.0472274531586591E-2"/>
          <c:w val="0.90376206289497074"/>
          <c:h val="0.76761410591630197"/>
        </c:manualLayout>
      </c:layout>
      <c:barChart>
        <c:barDir val="col"/>
        <c:grouping val="clustered"/>
        <c:varyColors val="0"/>
        <c:ser>
          <c:idx val="0"/>
          <c:order val="0"/>
          <c:tx>
            <c:strRef>
              <c:f>'Type 3 Kjønn&amp;Klasse'!$I$38</c:f>
              <c:strCache>
                <c:ptCount val="1"/>
                <c:pt idx="0">
                  <c:v>Trur dei kjem til å leve eit godt og lukkeleg liv</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E539-4F41-8730-9C4604A473F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E539-4F41-8730-9C4604A473FE}"/>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Kjønn&amp;Klasse'!$J$38:$K$38</c:f>
              <c:numCache>
                <c:formatCode>0</c:formatCode>
                <c:ptCount val="2"/>
                <c:pt idx="0">
                  <c:v>72.22</c:v>
                </c:pt>
                <c:pt idx="1">
                  <c:v>61.11</c:v>
                </c:pt>
              </c:numCache>
            </c:numRef>
          </c:val>
          <c:extLst>
            <c:ext xmlns:c16="http://schemas.microsoft.com/office/drawing/2014/chart" uri="{C3380CC4-5D6E-409C-BE32-E72D297353CC}">
              <c16:uniqueId val="{00000004-E539-4F41-8730-9C4604A473FE}"/>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40737945890290328"/>
          <c:w val="0.90376206289497074"/>
          <c:h val="0.4407069215449852"/>
        </c:manualLayout>
      </c:layout>
      <c:barChart>
        <c:barDir val="col"/>
        <c:grouping val="clustered"/>
        <c:varyColors val="0"/>
        <c:ser>
          <c:idx val="0"/>
          <c:order val="0"/>
          <c:tx>
            <c:strRef>
              <c:f>'Type 3 Kjønn&amp;Klasse'!$I$37</c:f>
              <c:strCache>
                <c:ptCount val="1"/>
                <c:pt idx="0">
                  <c:v>Trur dei nokon gong vil bli arbeidsledige</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AE5B-4897-9E59-1FA3B966759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AE5B-4897-9E59-1FA3B966759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Kjønn&amp;Klasse'!$J$37:$K$37</c:f>
              <c:numCache>
                <c:formatCode>0</c:formatCode>
                <c:ptCount val="2"/>
                <c:pt idx="0">
                  <c:v>11.43</c:v>
                </c:pt>
                <c:pt idx="1">
                  <c:v>8.33</c:v>
                </c:pt>
              </c:numCache>
            </c:numRef>
          </c:val>
          <c:extLst>
            <c:ext xmlns:c16="http://schemas.microsoft.com/office/drawing/2014/chart" uri="{C3380CC4-5D6E-409C-BE32-E72D297353CC}">
              <c16:uniqueId val="{00000004-AE5B-4897-9E59-1FA3B966759C}"/>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8.8906756196790476E-2"/>
          <c:w val="0.59030189014941759"/>
          <c:h val="0.86928586227680249"/>
        </c:manualLayout>
      </c:layout>
      <c:barChart>
        <c:barDir val="bar"/>
        <c:grouping val="clustered"/>
        <c:varyColors val="0"/>
        <c:ser>
          <c:idx val="0"/>
          <c:order val="0"/>
          <c:tx>
            <c:strRef>
              <c:f>'Type 1 Frekvens enkelt'!$B$145</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Ikkje noko tid</c:v>
                </c:pt>
                <c:pt idx="1">
                  <c:v>Mindre enn éin time</c:v>
                </c:pt>
                <c:pt idx="2">
                  <c:v>1–2 timar</c:v>
                </c:pt>
                <c:pt idx="3">
                  <c:v>2–3 timar</c:v>
                </c:pt>
                <c:pt idx="4">
                  <c:v>3–4 timar</c:v>
                </c:pt>
                <c:pt idx="5">
                  <c:v>4–6 timar</c:v>
                </c:pt>
                <c:pt idx="6">
                  <c:v>Meir enn 6 timar</c:v>
                </c:pt>
              </c:strCache>
            </c:strRef>
          </c:cat>
          <c:val>
            <c:numRef>
              <c:f>'Type 1 Frekvens enkelt'!$C$145:$I$145</c:f>
              <c:numCache>
                <c:formatCode>0</c:formatCode>
                <c:ptCount val="7"/>
                <c:pt idx="0">
                  <c:v>0</c:v>
                </c:pt>
                <c:pt idx="1">
                  <c:v>0</c:v>
                </c:pt>
                <c:pt idx="2">
                  <c:v>11.11</c:v>
                </c:pt>
                <c:pt idx="3">
                  <c:v>37.5</c:v>
                </c:pt>
                <c:pt idx="4">
                  <c:v>30.56</c:v>
                </c:pt>
                <c:pt idx="5">
                  <c:v>12.5</c:v>
                </c:pt>
                <c:pt idx="6">
                  <c:v>8.33</c:v>
                </c:pt>
              </c:numCache>
            </c:numRef>
          </c:val>
          <c:extLst>
            <c:ext xmlns:c16="http://schemas.microsoft.com/office/drawing/2014/chart" uri="{C3380CC4-5D6E-409C-BE32-E72D297353CC}">
              <c16:uniqueId val="{00000000-DCEF-4C1C-AD7F-E7CE018CFD21}"/>
            </c:ext>
          </c:extLst>
        </c:ser>
        <c:ser>
          <c:idx val="1"/>
          <c:order val="1"/>
          <c:tx>
            <c:strRef>
              <c:f>'Type 1 Frekvens enkelt'!$B$146</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enkelt'!$C$144:$I$144</c:f>
              <c:strCache>
                <c:ptCount val="7"/>
                <c:pt idx="0">
                  <c:v>Ikkje noko tid</c:v>
                </c:pt>
                <c:pt idx="1">
                  <c:v>Mindre enn éin time</c:v>
                </c:pt>
                <c:pt idx="2">
                  <c:v>1–2 timar</c:v>
                </c:pt>
                <c:pt idx="3">
                  <c:v>2–3 timar</c:v>
                </c:pt>
                <c:pt idx="4">
                  <c:v>3–4 timar</c:v>
                </c:pt>
                <c:pt idx="5">
                  <c:v>4–6 timar</c:v>
                </c:pt>
                <c:pt idx="6">
                  <c:v>Meir enn 6 timar</c:v>
                </c:pt>
              </c:strCache>
            </c:strRef>
          </c:cat>
          <c:val>
            <c:numRef>
              <c:f>'Type 1 Frekvens enkelt'!$C$146:$I$146</c:f>
              <c:numCache>
                <c:formatCode>0</c:formatCode>
                <c:ptCount val="7"/>
                <c:pt idx="0">
                  <c:v>0.93</c:v>
                </c:pt>
                <c:pt idx="1">
                  <c:v>1.27</c:v>
                </c:pt>
                <c:pt idx="2">
                  <c:v>5.94</c:v>
                </c:pt>
                <c:pt idx="3">
                  <c:v>16.22</c:v>
                </c:pt>
                <c:pt idx="4">
                  <c:v>28.24</c:v>
                </c:pt>
                <c:pt idx="5">
                  <c:v>29.77</c:v>
                </c:pt>
                <c:pt idx="6">
                  <c:v>17.63</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9.2586453703006097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8484122799062694"/>
          <c:w val="0.90376206289497074"/>
          <c:h val="0.66324525665613154"/>
        </c:manualLayout>
      </c:layout>
      <c:barChart>
        <c:barDir val="col"/>
        <c:grouping val="clustered"/>
        <c:varyColors val="0"/>
        <c:ser>
          <c:idx val="0"/>
          <c:order val="0"/>
          <c:tx>
            <c:strRef>
              <c:f>'Type 3 Kjønn&amp;Klasse'!$I$39</c:f>
              <c:strCache>
                <c:ptCount val="1"/>
                <c:pt idx="0">
                  <c:v>Bruker minst tre timar kvar dag på skjermaktivitetar</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D9F2-43E1-8F5D-0D9125C4C00B}"/>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D9F2-43E1-8F5D-0D9125C4C00B}"/>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Kjønn&amp;Klasse'!$J$39:$K$39</c:f>
              <c:numCache>
                <c:formatCode>0</c:formatCode>
                <c:ptCount val="2"/>
                <c:pt idx="0">
                  <c:v>47.22</c:v>
                </c:pt>
                <c:pt idx="1">
                  <c:v>55.56</c:v>
                </c:pt>
              </c:numCache>
            </c:numRef>
          </c:val>
          <c:extLst>
            <c:ext xmlns:c16="http://schemas.microsoft.com/office/drawing/2014/chart" uri="{C3380CC4-5D6E-409C-BE32-E72D297353CC}">
              <c16:uniqueId val="{00000004-D9F2-43E1-8F5D-0D9125C4C00B}"/>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5.3008387239739066E-2"/>
          <c:w val="0.60765781121438944"/>
          <c:h val="0.78985608431558851"/>
        </c:manualLayout>
      </c:layout>
      <c:barChart>
        <c:barDir val="bar"/>
        <c:grouping val="stacked"/>
        <c:varyColors val="0"/>
        <c:ser>
          <c:idx val="0"/>
          <c:order val="0"/>
          <c:tx>
            <c:strRef>
              <c:f>'Type 2 Frekvens batterier'!$C$36</c:f>
              <c:strCache>
                <c:ptCount val="1"/>
                <c:pt idx="0">
                  <c:v>Ikkje noko tid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medium</c:v>
                </c:pt>
                <c:pt idx="1">
                  <c:v>Sjå på filmar/seriar/YouTube</c:v>
                </c:pt>
                <c:pt idx="2">
                  <c:v>Spele på telefon/nettbrett</c:v>
                </c:pt>
                <c:pt idx="3">
                  <c:v>Sjå på TV</c:v>
                </c:pt>
                <c:pt idx="4">
                  <c:v>Spele dataspel/TV-spel</c:v>
                </c:pt>
                <c:pt idx="5">
                  <c:v>Lese bøker (ikkje skulebøker)</c:v>
                </c:pt>
              </c:strCache>
            </c:strRef>
          </c:cat>
          <c:val>
            <c:numRef>
              <c:f>'Type 2 Frekvens batterier'!$C$37:$C$42</c:f>
              <c:numCache>
                <c:formatCode>0</c:formatCode>
                <c:ptCount val="6"/>
                <c:pt idx="0">
                  <c:v>1.41</c:v>
                </c:pt>
                <c:pt idx="1">
                  <c:v>12.68</c:v>
                </c:pt>
                <c:pt idx="2">
                  <c:v>29.17</c:v>
                </c:pt>
                <c:pt idx="3">
                  <c:v>55.71</c:v>
                </c:pt>
                <c:pt idx="4">
                  <c:v>52.86</c:v>
                </c:pt>
                <c:pt idx="5">
                  <c:v>64.790000000000006</c:v>
                </c:pt>
              </c:numCache>
            </c:numRef>
          </c:val>
          <c:extLst>
            <c:ext xmlns:c16="http://schemas.microsoft.com/office/drawing/2014/chart" uri="{C3380CC4-5D6E-409C-BE32-E72D297353CC}">
              <c16:uniqueId val="{00000000-EE61-4955-9779-7CDEAEEB4828}"/>
            </c:ext>
          </c:extLst>
        </c:ser>
        <c:ser>
          <c:idx val="1"/>
          <c:order val="1"/>
          <c:tx>
            <c:strRef>
              <c:f>'Type 2 Frekvens batterier'!$D$36</c:f>
              <c:strCache>
                <c:ptCount val="1"/>
                <c:pt idx="0">
                  <c:v>Under 30 minutt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medium</c:v>
                </c:pt>
                <c:pt idx="1">
                  <c:v>Sjå på filmar/seriar/YouTube</c:v>
                </c:pt>
                <c:pt idx="2">
                  <c:v>Spele på telefon/nettbrett</c:v>
                </c:pt>
                <c:pt idx="3">
                  <c:v>Sjå på TV</c:v>
                </c:pt>
                <c:pt idx="4">
                  <c:v>Spele dataspel/TV-spel</c:v>
                </c:pt>
                <c:pt idx="5">
                  <c:v>Lese bøker (ikkje skulebøker)</c:v>
                </c:pt>
              </c:strCache>
            </c:strRef>
          </c:cat>
          <c:val>
            <c:numRef>
              <c:f>'Type 2 Frekvens batterier'!$D$37:$D$42</c:f>
              <c:numCache>
                <c:formatCode>0</c:formatCode>
                <c:ptCount val="6"/>
                <c:pt idx="0">
                  <c:v>5.63</c:v>
                </c:pt>
                <c:pt idx="1">
                  <c:v>19.72</c:v>
                </c:pt>
                <c:pt idx="2">
                  <c:v>29.17</c:v>
                </c:pt>
                <c:pt idx="3">
                  <c:v>17.14</c:v>
                </c:pt>
                <c:pt idx="4">
                  <c:v>11.43</c:v>
                </c:pt>
                <c:pt idx="5">
                  <c:v>21.13</c:v>
                </c:pt>
              </c:numCache>
            </c:numRef>
          </c:val>
          <c:extLst>
            <c:ext xmlns:c16="http://schemas.microsoft.com/office/drawing/2014/chart" uri="{C3380CC4-5D6E-409C-BE32-E72D297353CC}">
              <c16:uniqueId val="{00000001-EE61-4955-9779-7CDEAEEB4828}"/>
            </c:ext>
          </c:extLst>
        </c:ser>
        <c:ser>
          <c:idx val="2"/>
          <c:order val="2"/>
          <c:tx>
            <c:strRef>
              <c:f>'Type 2 Frekvens batterier'!$E$36</c:f>
              <c:strCache>
                <c:ptCount val="1"/>
                <c:pt idx="0">
                  <c:v>30 minutt–1 time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medium</c:v>
                </c:pt>
                <c:pt idx="1">
                  <c:v>Sjå på filmar/seriar/YouTube</c:v>
                </c:pt>
                <c:pt idx="2">
                  <c:v>Spele på telefon/nettbrett</c:v>
                </c:pt>
                <c:pt idx="3">
                  <c:v>Sjå på TV</c:v>
                </c:pt>
                <c:pt idx="4">
                  <c:v>Spele dataspel/TV-spel</c:v>
                </c:pt>
                <c:pt idx="5">
                  <c:v>Lese bøker (ikkje skulebøker)</c:v>
                </c:pt>
              </c:strCache>
            </c:strRef>
          </c:cat>
          <c:val>
            <c:numRef>
              <c:f>'Type 2 Frekvens batterier'!$E$37:$E$42</c:f>
              <c:numCache>
                <c:formatCode>0</c:formatCode>
                <c:ptCount val="6"/>
                <c:pt idx="0">
                  <c:v>18.309999999999999</c:v>
                </c:pt>
                <c:pt idx="1">
                  <c:v>32.39</c:v>
                </c:pt>
                <c:pt idx="2">
                  <c:v>16.670000000000002</c:v>
                </c:pt>
                <c:pt idx="3">
                  <c:v>11.43</c:v>
                </c:pt>
                <c:pt idx="4">
                  <c:v>15.71</c:v>
                </c:pt>
                <c:pt idx="5">
                  <c:v>8.4499999999999993</c:v>
                </c:pt>
              </c:numCache>
            </c:numRef>
          </c:val>
          <c:extLst>
            <c:ext xmlns:c16="http://schemas.microsoft.com/office/drawing/2014/chart" uri="{C3380CC4-5D6E-409C-BE32-E72D297353CC}">
              <c16:uniqueId val="{00000008-EE61-4955-9779-7CDEAEEB4828}"/>
            </c:ext>
          </c:extLst>
        </c:ser>
        <c:ser>
          <c:idx val="3"/>
          <c:order val="3"/>
          <c:tx>
            <c:strRef>
              <c:f>'Type 2 Frekvens batterier'!$F$36</c:f>
              <c:strCache>
                <c:ptCount val="1"/>
                <c:pt idx="0">
                  <c:v>1–2 timar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medium</c:v>
                </c:pt>
                <c:pt idx="1">
                  <c:v>Sjå på filmar/seriar/YouTube</c:v>
                </c:pt>
                <c:pt idx="2">
                  <c:v>Spele på telefon/nettbrett</c:v>
                </c:pt>
                <c:pt idx="3">
                  <c:v>Sjå på TV</c:v>
                </c:pt>
                <c:pt idx="4">
                  <c:v>Spele dataspel/TV-spel</c:v>
                </c:pt>
                <c:pt idx="5">
                  <c:v>Lese bøker (ikkje skulebøker)</c:v>
                </c:pt>
              </c:strCache>
            </c:strRef>
          </c:cat>
          <c:val>
            <c:numRef>
              <c:f>'Type 2 Frekvens batterier'!$F$37:$F$42</c:f>
              <c:numCache>
                <c:formatCode>0</c:formatCode>
                <c:ptCount val="6"/>
                <c:pt idx="0">
                  <c:v>28.17</c:v>
                </c:pt>
                <c:pt idx="1">
                  <c:v>21.13</c:v>
                </c:pt>
                <c:pt idx="2">
                  <c:v>12.5</c:v>
                </c:pt>
                <c:pt idx="3">
                  <c:v>11.43</c:v>
                </c:pt>
                <c:pt idx="4">
                  <c:v>10</c:v>
                </c:pt>
                <c:pt idx="5">
                  <c:v>4.2300000000000004</c:v>
                </c:pt>
              </c:numCache>
            </c:numRef>
          </c:val>
          <c:extLst>
            <c:ext xmlns:c16="http://schemas.microsoft.com/office/drawing/2014/chart" uri="{C3380CC4-5D6E-409C-BE32-E72D297353CC}">
              <c16:uniqueId val="{00000009-EE61-4955-9779-7CDEAEEB4828}"/>
            </c:ext>
          </c:extLst>
        </c:ser>
        <c:ser>
          <c:idx val="4"/>
          <c:order val="4"/>
          <c:tx>
            <c:strRef>
              <c:f>'Type 2 Frekvens batterier'!$G$36</c:f>
              <c:strCache>
                <c:ptCount val="1"/>
                <c:pt idx="0">
                  <c:v>2–3 timar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medium</c:v>
                </c:pt>
                <c:pt idx="1">
                  <c:v>Sjå på filmar/seriar/YouTube</c:v>
                </c:pt>
                <c:pt idx="2">
                  <c:v>Spele på telefon/nettbrett</c:v>
                </c:pt>
                <c:pt idx="3">
                  <c:v>Sjå på TV</c:v>
                </c:pt>
                <c:pt idx="4">
                  <c:v>Spele dataspel/TV-spel</c:v>
                </c:pt>
                <c:pt idx="5">
                  <c:v>Lese bøker (ikkje skulebøker)</c:v>
                </c:pt>
              </c:strCache>
            </c:strRef>
          </c:cat>
          <c:val>
            <c:numRef>
              <c:f>'Type 2 Frekvens batterier'!$G$37:$G$42</c:f>
              <c:numCache>
                <c:formatCode>0</c:formatCode>
                <c:ptCount val="6"/>
                <c:pt idx="0">
                  <c:v>21.13</c:v>
                </c:pt>
                <c:pt idx="1">
                  <c:v>5.63</c:v>
                </c:pt>
                <c:pt idx="2">
                  <c:v>1.39</c:v>
                </c:pt>
                <c:pt idx="3">
                  <c:v>1.43</c:v>
                </c:pt>
                <c:pt idx="4">
                  <c:v>2.86</c:v>
                </c:pt>
                <c:pt idx="5">
                  <c:v>1.41</c:v>
                </c:pt>
              </c:numCache>
            </c:numRef>
          </c:val>
          <c:extLst>
            <c:ext xmlns:c16="http://schemas.microsoft.com/office/drawing/2014/chart" uri="{C3380CC4-5D6E-409C-BE32-E72D297353CC}">
              <c16:uniqueId val="{0000000A-EE61-4955-9779-7CDEAEEB4828}"/>
            </c:ext>
          </c:extLst>
        </c:ser>
        <c:ser>
          <c:idx val="5"/>
          <c:order val="5"/>
          <c:tx>
            <c:strRef>
              <c:f>'Type 2 Frekvens batterier'!$H$36</c:f>
              <c:strCache>
                <c:ptCount val="1"/>
                <c:pt idx="0">
                  <c:v>Meir enn 3 timar</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batterier'!$B$37:$B$42</c:f>
              <c:strCache>
                <c:ptCount val="6"/>
                <c:pt idx="0">
                  <c:v>Sosiale medium</c:v>
                </c:pt>
                <c:pt idx="1">
                  <c:v>Sjå på filmar/seriar/YouTube</c:v>
                </c:pt>
                <c:pt idx="2">
                  <c:v>Spele på telefon/nettbrett</c:v>
                </c:pt>
                <c:pt idx="3">
                  <c:v>Sjå på TV</c:v>
                </c:pt>
                <c:pt idx="4">
                  <c:v>Spele dataspel/TV-spel</c:v>
                </c:pt>
                <c:pt idx="5">
                  <c:v>Lese bøker (ikkje skulebøker)</c:v>
                </c:pt>
              </c:strCache>
            </c:strRef>
          </c:cat>
          <c:val>
            <c:numRef>
              <c:f>'Type 2 Frekvens batterier'!$H$37:$H$42</c:f>
              <c:numCache>
                <c:formatCode>0</c:formatCode>
                <c:ptCount val="6"/>
                <c:pt idx="0">
                  <c:v>25.35</c:v>
                </c:pt>
                <c:pt idx="1">
                  <c:v>8.4499999999999993</c:v>
                </c:pt>
                <c:pt idx="2">
                  <c:v>11.11</c:v>
                </c:pt>
                <c:pt idx="3">
                  <c:v>2.86</c:v>
                </c:pt>
                <c:pt idx="4">
                  <c:v>7.14</c:v>
                </c:pt>
                <c:pt idx="5">
                  <c:v>0</c:v>
                </c:pt>
              </c:numCache>
            </c:numRef>
          </c:val>
          <c:extLst>
            <c:ext xmlns:c16="http://schemas.microsoft.com/office/drawing/2014/chart" uri="{C3380CC4-5D6E-409C-BE32-E72D297353CC}">
              <c16:uniqueId val="{00000000-3EC9-4D6D-81DB-78D467B43AE1}"/>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90334240430221735"/>
          <c:w val="1"/>
          <c:h val="6.713077733796089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Kjønn&amp;Klasse'!$I$41</c:f>
              <c:strCache>
                <c:ptCount val="1"/>
                <c:pt idx="0">
                  <c:v>Bruker minst to timar kvar dag på sosiale medium</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C533-4347-80E4-3F479B382265}"/>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533-4347-80E4-3F479B382265}"/>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Kjønn&amp;Klasse'!$J$41:$K$41</c:f>
              <c:numCache>
                <c:formatCode>0</c:formatCode>
                <c:ptCount val="2"/>
                <c:pt idx="0">
                  <c:v>34.29</c:v>
                </c:pt>
                <c:pt idx="1">
                  <c:v>58.33</c:v>
                </c:pt>
              </c:numCache>
            </c:numRef>
          </c:val>
          <c:extLst>
            <c:ext xmlns:c16="http://schemas.microsoft.com/office/drawing/2014/chart" uri="{C3380CC4-5D6E-409C-BE32-E72D297353CC}">
              <c16:uniqueId val="{00000004-C533-4347-80E4-3F479B382265}"/>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Kjønn&amp;Klasse'!$I$40</c:f>
              <c:strCache>
                <c:ptCount val="1"/>
                <c:pt idx="0">
                  <c:v>Bruker minst to timar kvar dag på elektroniske spel</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0AB4-4B8F-9E3F-F853EF38E96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0AB4-4B8F-9E3F-F853EF38E96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Kjønn&amp;Klasse'!$J$40:$K$40</c:f>
              <c:numCache>
                <c:formatCode>0</c:formatCode>
                <c:ptCount val="2"/>
                <c:pt idx="0">
                  <c:v>36.11</c:v>
                </c:pt>
                <c:pt idx="1">
                  <c:v>13.89</c:v>
                </c:pt>
              </c:numCache>
            </c:numRef>
          </c:val>
          <c:extLst>
            <c:ext xmlns:c16="http://schemas.microsoft.com/office/drawing/2014/chart" uri="{C3380CC4-5D6E-409C-BE32-E72D297353CC}">
              <c16:uniqueId val="{00000004-0AB4-4B8F-9E3F-F853EF38E96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2778888450062778"/>
          <c:w val="0.59030189014941759"/>
          <c:h val="0.8304039139206868"/>
        </c:manualLayout>
      </c:layout>
      <c:barChart>
        <c:barDir val="bar"/>
        <c:grouping val="clustered"/>
        <c:varyColors val="0"/>
        <c:ser>
          <c:idx val="0"/>
          <c:order val="0"/>
          <c:tx>
            <c:strRef>
              <c:f>'Type 1 Frekvens enkelt'!$B$151</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eg er med no</c:v>
                </c:pt>
                <c:pt idx="1">
                  <c:v>Nei, men eg har vore med tidlegare</c:v>
                </c:pt>
                <c:pt idx="2">
                  <c:v>Nei, eg har aldri vore med</c:v>
                </c:pt>
              </c:strCache>
            </c:strRef>
          </c:cat>
          <c:val>
            <c:numRef>
              <c:f>'Type 1 Frekvens enkelt'!$C$151:$E$151</c:f>
              <c:numCache>
                <c:formatCode>0</c:formatCode>
                <c:ptCount val="3"/>
                <c:pt idx="0">
                  <c:v>52.05</c:v>
                </c:pt>
                <c:pt idx="1">
                  <c:v>43.84</c:v>
                </c:pt>
                <c:pt idx="2">
                  <c:v>4.1100000000000003</c:v>
                </c:pt>
              </c:numCache>
            </c:numRef>
          </c:val>
          <c:extLst>
            <c:ext xmlns:c16="http://schemas.microsoft.com/office/drawing/2014/chart" uri="{C3380CC4-5D6E-409C-BE32-E72D297353CC}">
              <c16:uniqueId val="{00000000-DCEF-4C1C-AD7F-E7CE018CFD21}"/>
            </c:ext>
          </c:extLst>
        </c:ser>
        <c:ser>
          <c:idx val="1"/>
          <c:order val="1"/>
          <c:tx>
            <c:strRef>
              <c:f>'Type 1 Frekvens enkelt'!$B$152</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enkelt'!$C$150:$E$150</c:f>
              <c:strCache>
                <c:ptCount val="3"/>
                <c:pt idx="0">
                  <c:v>Ja, eg er med no</c:v>
                </c:pt>
                <c:pt idx="1">
                  <c:v>Nei, men eg har vore med tidlegare</c:v>
                </c:pt>
                <c:pt idx="2">
                  <c:v>Nei, eg har aldri vore med</c:v>
                </c:pt>
              </c:strCache>
            </c:strRef>
          </c:cat>
          <c:val>
            <c:numRef>
              <c:f>'Type 1 Frekvens enkelt'!$C$152:$E$152</c:f>
              <c:numCache>
                <c:formatCode>0</c:formatCode>
                <c:ptCount val="3"/>
                <c:pt idx="0">
                  <c:v>42.91</c:v>
                </c:pt>
                <c:pt idx="1">
                  <c:v>44.89</c:v>
                </c:pt>
                <c:pt idx="2">
                  <c:v>12.2</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97138122484219"/>
          <c:h val="0.1282821386547632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34835462198233541"/>
          <c:w val="0.90376206289497074"/>
          <c:h val="0.49973186266442299"/>
        </c:manualLayout>
      </c:layout>
      <c:barChart>
        <c:barDir val="col"/>
        <c:grouping val="clustered"/>
        <c:varyColors val="0"/>
        <c:ser>
          <c:idx val="0"/>
          <c:order val="0"/>
          <c:tx>
            <c:strRef>
              <c:f>'Type 3 Kjønn&amp;Klasse'!$I$42</c:f>
              <c:strCache>
                <c:ptCount val="1"/>
                <c:pt idx="0">
                  <c:v>Har aldri vært med på organisert fritidsaktivitet</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7409-435A-86E6-10A1381BC0E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7409-435A-86E6-10A1381BC0E9}"/>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Kjønn&amp;Klasse'!$J$42:$K$42</c:f>
              <c:numCache>
                <c:formatCode>0</c:formatCode>
                <c:ptCount val="2"/>
                <c:pt idx="0">
                  <c:v>5.41</c:v>
                </c:pt>
                <c:pt idx="1">
                  <c:v>2.78</c:v>
                </c:pt>
              </c:numCache>
            </c:numRef>
          </c:val>
          <c:extLst>
            <c:ext xmlns:c16="http://schemas.microsoft.com/office/drawing/2014/chart" uri="{C3380CC4-5D6E-409C-BE32-E72D297353CC}">
              <c16:uniqueId val="{00000004-7409-435A-86E6-10A1381BC0E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c:f>
              <c:strCache>
                <c:ptCount val="1"/>
                <c:pt idx="0">
                  <c:v>Ofte eller heile tida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Vore glad</c:v>
                </c:pt>
                <c:pt idx="1">
                  <c:v>Vore engasjert</c:v>
                </c:pt>
                <c:pt idx="2">
                  <c:v>Hatt masse energi</c:v>
                </c:pt>
                <c:pt idx="3">
                  <c:v>Vore optimistisk om framtida</c:v>
                </c:pt>
                <c:pt idx="4">
                  <c:v>Kjent deg nyttig</c:v>
                </c:pt>
                <c:pt idx="5">
                  <c:v>Kjent at du meistrar ting</c:v>
                </c:pt>
              </c:strCache>
            </c:strRef>
          </c:cat>
          <c:val>
            <c:numRef>
              <c:f>'Type 2 Frekvens batterier'!$C$8:$C$13</c:f>
              <c:numCache>
                <c:formatCode>0</c:formatCode>
                <c:ptCount val="6"/>
                <c:pt idx="0">
                  <c:v>64.38</c:v>
                </c:pt>
                <c:pt idx="1">
                  <c:v>52.05</c:v>
                </c:pt>
                <c:pt idx="2">
                  <c:v>38.89</c:v>
                </c:pt>
                <c:pt idx="3">
                  <c:v>52.05</c:v>
                </c:pt>
                <c:pt idx="4">
                  <c:v>39.729999999999997</c:v>
                </c:pt>
                <c:pt idx="5">
                  <c:v>46.58</c:v>
                </c:pt>
              </c:numCache>
            </c:numRef>
          </c:val>
          <c:extLst>
            <c:ext xmlns:c16="http://schemas.microsoft.com/office/drawing/2014/chart" uri="{C3380CC4-5D6E-409C-BE32-E72D297353CC}">
              <c16:uniqueId val="{00000000-CE2E-48A1-8676-56B93DFACC35}"/>
            </c:ext>
          </c:extLst>
        </c:ser>
        <c:ser>
          <c:idx val="1"/>
          <c:order val="1"/>
          <c:tx>
            <c:strRef>
              <c:f>'Type 2 Frekvens batterier'!$D$7</c:f>
              <c:strCache>
                <c:ptCount val="1"/>
                <c:pt idx="0">
                  <c:v>Ein del av tida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Vore glad</c:v>
                </c:pt>
                <c:pt idx="1">
                  <c:v>Vore engasjert</c:v>
                </c:pt>
                <c:pt idx="2">
                  <c:v>Hatt masse energi</c:v>
                </c:pt>
                <c:pt idx="3">
                  <c:v>Vore optimistisk om framtida</c:v>
                </c:pt>
                <c:pt idx="4">
                  <c:v>Kjent deg nyttig</c:v>
                </c:pt>
                <c:pt idx="5">
                  <c:v>Kjent at du meistrar ting</c:v>
                </c:pt>
              </c:strCache>
            </c:strRef>
          </c:cat>
          <c:val>
            <c:numRef>
              <c:f>'Type 2 Frekvens batterier'!$D$8:$D$13</c:f>
              <c:numCache>
                <c:formatCode>0</c:formatCode>
                <c:ptCount val="6"/>
                <c:pt idx="0">
                  <c:v>32.880000000000003</c:v>
                </c:pt>
                <c:pt idx="1">
                  <c:v>32.880000000000003</c:v>
                </c:pt>
                <c:pt idx="2">
                  <c:v>38.89</c:v>
                </c:pt>
                <c:pt idx="3">
                  <c:v>30.14</c:v>
                </c:pt>
                <c:pt idx="4">
                  <c:v>39.729999999999997</c:v>
                </c:pt>
                <c:pt idx="5">
                  <c:v>34.25</c:v>
                </c:pt>
              </c:numCache>
            </c:numRef>
          </c:val>
          <c:extLst>
            <c:ext xmlns:c16="http://schemas.microsoft.com/office/drawing/2014/chart" uri="{C3380CC4-5D6E-409C-BE32-E72D297353CC}">
              <c16:uniqueId val="{00000001-CE2E-48A1-8676-56B93DFACC35}"/>
            </c:ext>
          </c:extLst>
        </c:ser>
        <c:ser>
          <c:idx val="2"/>
          <c:order val="2"/>
          <c:tx>
            <c:strRef>
              <c:f>'Type 2 Frekvens batterier'!$E$7</c:f>
              <c:strCache>
                <c:ptCount val="1"/>
                <c:pt idx="0">
                  <c:v>Sjeldan eller aldri</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batterier'!$B$8:$B$13</c:f>
              <c:strCache>
                <c:ptCount val="6"/>
                <c:pt idx="0">
                  <c:v>Vore glad</c:v>
                </c:pt>
                <c:pt idx="1">
                  <c:v>Vore engasjert</c:v>
                </c:pt>
                <c:pt idx="2">
                  <c:v>Hatt masse energi</c:v>
                </c:pt>
                <c:pt idx="3">
                  <c:v>Vore optimistisk om framtida</c:v>
                </c:pt>
                <c:pt idx="4">
                  <c:v>Kjent deg nyttig</c:v>
                </c:pt>
                <c:pt idx="5">
                  <c:v>Kjent at du meistrar ting</c:v>
                </c:pt>
              </c:strCache>
            </c:strRef>
          </c:cat>
          <c:val>
            <c:numRef>
              <c:f>'Type 2 Frekvens batterier'!$E$8:$E$13</c:f>
              <c:numCache>
                <c:formatCode>0</c:formatCode>
                <c:ptCount val="6"/>
                <c:pt idx="0">
                  <c:v>2.74</c:v>
                </c:pt>
                <c:pt idx="1">
                  <c:v>15.07</c:v>
                </c:pt>
                <c:pt idx="2">
                  <c:v>22.22</c:v>
                </c:pt>
                <c:pt idx="3">
                  <c:v>17.809999999999999</c:v>
                </c:pt>
                <c:pt idx="4">
                  <c:v>20.55</c:v>
                </c:pt>
                <c:pt idx="5">
                  <c:v>19.18</c:v>
                </c:pt>
              </c:numCache>
            </c:numRef>
          </c:val>
          <c:extLst>
            <c:ext xmlns:c16="http://schemas.microsoft.com/office/drawing/2014/chart" uri="{C3380CC4-5D6E-409C-BE32-E72D297353CC}">
              <c16:uniqueId val="{00000002-CE2E-48A1-8676-56B93DFACC35}"/>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
          <c:y val="0.8675176811517481"/>
          <c:w val="1"/>
          <c:h val="0.1011039725465633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batterier'!$C$44</c:f>
              <c:strCache>
                <c:ptCount val="1"/>
                <c:pt idx="0">
                  <c:v>Ingen gonger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foreining</c:v>
                </c:pt>
                <c:pt idx="3">
                  <c:v>Korps, kor, orkester</c:v>
                </c:pt>
                <c:pt idx="4">
                  <c:v>Kulturskule/musikkskule</c:v>
                </c:pt>
                <c:pt idx="5">
                  <c:v>Annan organisasjon, lag eller foreining</c:v>
                </c:pt>
              </c:strCache>
            </c:strRef>
          </c:cat>
          <c:val>
            <c:numRef>
              <c:f>'Type 2 Frekvens batterier'!$C$45:$C$50</c:f>
              <c:numCache>
                <c:formatCode>0</c:formatCode>
                <c:ptCount val="6"/>
                <c:pt idx="0">
                  <c:v>61.54</c:v>
                </c:pt>
                <c:pt idx="1">
                  <c:v>65.08</c:v>
                </c:pt>
                <c:pt idx="2">
                  <c:v>40</c:v>
                </c:pt>
                <c:pt idx="3">
                  <c:v>96.77</c:v>
                </c:pt>
                <c:pt idx="4">
                  <c:v>98.44</c:v>
                </c:pt>
                <c:pt idx="5">
                  <c:v>68.75</c:v>
                </c:pt>
              </c:numCache>
            </c:numRef>
          </c:val>
          <c:extLst>
            <c:ext xmlns:c16="http://schemas.microsoft.com/office/drawing/2014/chart" uri="{C3380CC4-5D6E-409C-BE32-E72D297353CC}">
              <c16:uniqueId val="{00000000-EE61-4955-9779-7CDEAEEB4828}"/>
            </c:ext>
          </c:extLst>
        </c:ser>
        <c:ser>
          <c:idx val="1"/>
          <c:order val="1"/>
          <c:tx>
            <c:strRef>
              <c:f>'Type 2 Frekvens batterier'!$D$44</c:f>
              <c:strCache>
                <c:ptCount val="1"/>
                <c:pt idx="0">
                  <c:v>1–2 gonger</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1-DF6E-4F38-90AB-21976191D5F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foreining</c:v>
                </c:pt>
                <c:pt idx="3">
                  <c:v>Korps, kor, orkester</c:v>
                </c:pt>
                <c:pt idx="4">
                  <c:v>Kulturskule/musikkskule</c:v>
                </c:pt>
                <c:pt idx="5">
                  <c:v>Annan organisasjon, lag eller foreining</c:v>
                </c:pt>
              </c:strCache>
            </c:strRef>
          </c:cat>
          <c:val>
            <c:numRef>
              <c:f>'Type 2 Frekvens batterier'!$D$45:$D$50</c:f>
              <c:numCache>
                <c:formatCode>0</c:formatCode>
                <c:ptCount val="6"/>
                <c:pt idx="0">
                  <c:v>13.85</c:v>
                </c:pt>
                <c:pt idx="1">
                  <c:v>28.57</c:v>
                </c:pt>
                <c:pt idx="2">
                  <c:v>29.23</c:v>
                </c:pt>
                <c:pt idx="3">
                  <c:v>0</c:v>
                </c:pt>
                <c:pt idx="4">
                  <c:v>1.56</c:v>
                </c:pt>
                <c:pt idx="5">
                  <c:v>12.5</c:v>
                </c:pt>
              </c:numCache>
            </c:numRef>
          </c:val>
          <c:extLst>
            <c:ext xmlns:c16="http://schemas.microsoft.com/office/drawing/2014/chart" uri="{C3380CC4-5D6E-409C-BE32-E72D297353CC}">
              <c16:uniqueId val="{00000001-EE61-4955-9779-7CDEAEEB4828}"/>
            </c:ext>
          </c:extLst>
        </c:ser>
        <c:ser>
          <c:idx val="2"/>
          <c:order val="2"/>
          <c:tx>
            <c:strRef>
              <c:f>'Type 2 Frekvens batterier'!$E$44</c:f>
              <c:strCache>
                <c:ptCount val="1"/>
                <c:pt idx="0">
                  <c:v>3–4 gonger</c:v>
                </c:pt>
              </c:strCache>
            </c:strRef>
          </c:tx>
          <c:spPr>
            <a:solidFill>
              <a:schemeClr val="accent3"/>
            </a:solidFill>
            <a:ln>
              <a:noFill/>
            </a:ln>
            <a:effectLst/>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3-DF6E-4F38-90AB-21976191D5F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foreining</c:v>
                </c:pt>
                <c:pt idx="3">
                  <c:v>Korps, kor, orkester</c:v>
                </c:pt>
                <c:pt idx="4">
                  <c:v>Kulturskule/musikkskule</c:v>
                </c:pt>
                <c:pt idx="5">
                  <c:v>Annan organisasjon, lag eller foreining</c:v>
                </c:pt>
              </c:strCache>
            </c:strRef>
          </c:cat>
          <c:val>
            <c:numRef>
              <c:f>'Type 2 Frekvens batterier'!$E$45:$E$50</c:f>
              <c:numCache>
                <c:formatCode>0</c:formatCode>
                <c:ptCount val="6"/>
                <c:pt idx="0">
                  <c:v>6.15</c:v>
                </c:pt>
                <c:pt idx="1">
                  <c:v>1.59</c:v>
                </c:pt>
                <c:pt idx="2">
                  <c:v>16.920000000000002</c:v>
                </c:pt>
                <c:pt idx="3">
                  <c:v>3.23</c:v>
                </c:pt>
                <c:pt idx="4">
                  <c:v>0</c:v>
                </c:pt>
                <c:pt idx="5">
                  <c:v>9.3800000000000008</c:v>
                </c:pt>
              </c:numCache>
            </c:numRef>
          </c:val>
          <c:extLst>
            <c:ext xmlns:c16="http://schemas.microsoft.com/office/drawing/2014/chart" uri="{C3380CC4-5D6E-409C-BE32-E72D297353CC}">
              <c16:uniqueId val="{00000008-EE61-4955-9779-7CDEAEEB4828}"/>
            </c:ext>
          </c:extLst>
        </c:ser>
        <c:ser>
          <c:idx val="3"/>
          <c:order val="3"/>
          <c:tx>
            <c:strRef>
              <c:f>'Type 2 Frekvens batterier'!$F$44</c:f>
              <c:strCache>
                <c:ptCount val="1"/>
                <c:pt idx="0">
                  <c:v>5 gonger eller oftare</c:v>
                </c:pt>
              </c:strCache>
            </c:strRef>
          </c:tx>
          <c:spPr>
            <a:solidFill>
              <a:schemeClr val="accent4"/>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DF6E-4F38-90AB-21976191D5F3}"/>
                </c:ext>
              </c:extLst>
            </c:dLbl>
            <c:dLbl>
              <c:idx val="4"/>
              <c:delete val="1"/>
              <c:extLst>
                <c:ext xmlns:c15="http://schemas.microsoft.com/office/drawing/2012/chart" uri="{CE6537A1-D6FC-4f65-9D91-7224C49458BB}"/>
                <c:ext xmlns:c16="http://schemas.microsoft.com/office/drawing/2014/chart" uri="{C3380CC4-5D6E-409C-BE32-E72D297353CC}">
                  <c16:uniqueId val="{00000002-DF6E-4F38-90AB-21976191D5F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batterier'!$B$45:$B$50</c:f>
              <c:strCache>
                <c:ptCount val="6"/>
                <c:pt idx="0">
                  <c:v>Idrettslag</c:v>
                </c:pt>
                <c:pt idx="1">
                  <c:v>Fritidsklubb/ungdomshus/ungdomsklubb</c:v>
                </c:pt>
                <c:pt idx="2">
                  <c:v>Religiøs foreining</c:v>
                </c:pt>
                <c:pt idx="3">
                  <c:v>Korps, kor, orkester</c:v>
                </c:pt>
                <c:pt idx="4">
                  <c:v>Kulturskule/musikkskule</c:v>
                </c:pt>
                <c:pt idx="5">
                  <c:v>Annan organisasjon, lag eller foreining</c:v>
                </c:pt>
              </c:strCache>
            </c:strRef>
          </c:cat>
          <c:val>
            <c:numRef>
              <c:f>'Type 2 Frekvens batterier'!$F$45:$F$50</c:f>
              <c:numCache>
                <c:formatCode>0</c:formatCode>
                <c:ptCount val="6"/>
                <c:pt idx="0">
                  <c:v>18.46</c:v>
                </c:pt>
                <c:pt idx="1">
                  <c:v>4.76</c:v>
                </c:pt>
                <c:pt idx="2">
                  <c:v>13.85</c:v>
                </c:pt>
                <c:pt idx="3">
                  <c:v>0</c:v>
                </c:pt>
                <c:pt idx="4">
                  <c:v>0</c:v>
                </c:pt>
                <c:pt idx="5">
                  <c:v>9.3800000000000008</c:v>
                </c:pt>
              </c:numCache>
            </c:numRef>
          </c:val>
          <c:extLst>
            <c:ext xmlns:c16="http://schemas.microsoft.com/office/drawing/2014/chart" uri="{C3380CC4-5D6E-409C-BE32-E72D297353CC}">
              <c16:uniqueId val="{00000009-EE61-4955-9779-7CDEAEEB482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855709828593107"/>
          <c:y val="0.90334240430221735"/>
          <c:w val="0.63141684694453548"/>
          <c:h val="6.98333223532511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Kjønn&amp;Klasse'!$I$43</c:f>
              <c:strCache>
                <c:ptCount val="1"/>
                <c:pt idx="0">
                  <c:v>Aktiv i fritidsorganisasjon</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57B7-446A-AF51-C78694DD1FF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7B7-446A-AF51-C78694DD1FF8}"/>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Kjønn&amp;Klasse'!$J$43:$K$43</c:f>
              <c:numCache>
                <c:formatCode>0</c:formatCode>
                <c:ptCount val="2"/>
                <c:pt idx="0">
                  <c:v>48.57</c:v>
                </c:pt>
                <c:pt idx="1">
                  <c:v>33.33</c:v>
                </c:pt>
              </c:numCache>
            </c:numRef>
          </c:val>
          <c:extLst>
            <c:ext xmlns:c16="http://schemas.microsoft.com/office/drawing/2014/chart" uri="{C3380CC4-5D6E-409C-BE32-E72D297353CC}">
              <c16:uniqueId val="{00000004-57B7-446A-AF51-C78694DD1FF8}"/>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073968155233755"/>
          <c:y val="0.1135916081151024"/>
          <c:w val="0.59030189014941759"/>
          <c:h val="0.84460085344967384"/>
        </c:manualLayout>
      </c:layout>
      <c:barChart>
        <c:barDir val="bar"/>
        <c:grouping val="clustered"/>
        <c:varyColors val="0"/>
        <c:ser>
          <c:idx val="0"/>
          <c:order val="0"/>
          <c:tx>
            <c:strRef>
              <c:f>'Type 1 Frekvens enkelt'!$B$157</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Sjeldan</c:v>
                </c:pt>
                <c:pt idx="2">
                  <c:v>1-3 gonger i månaden</c:v>
                </c:pt>
                <c:pt idx="3">
                  <c:v>1-2 gonger i veka</c:v>
                </c:pt>
                <c:pt idx="4">
                  <c:v>3-4 gonger i veka</c:v>
                </c:pt>
                <c:pt idx="5">
                  <c:v>Minst 5 gonger i veka</c:v>
                </c:pt>
              </c:strCache>
            </c:strRef>
          </c:cat>
          <c:val>
            <c:numRef>
              <c:f>'Type 1 Frekvens enkelt'!$C$157:$H$157</c:f>
              <c:numCache>
                <c:formatCode>0</c:formatCode>
                <c:ptCount val="6"/>
                <c:pt idx="0">
                  <c:v>4.2300000000000004</c:v>
                </c:pt>
                <c:pt idx="1">
                  <c:v>9.86</c:v>
                </c:pt>
                <c:pt idx="2">
                  <c:v>14.08</c:v>
                </c:pt>
                <c:pt idx="3">
                  <c:v>11.27</c:v>
                </c:pt>
                <c:pt idx="4">
                  <c:v>22.54</c:v>
                </c:pt>
                <c:pt idx="5">
                  <c:v>38.03</c:v>
                </c:pt>
              </c:numCache>
            </c:numRef>
          </c:val>
          <c:extLst>
            <c:ext xmlns:c16="http://schemas.microsoft.com/office/drawing/2014/chart" uri="{C3380CC4-5D6E-409C-BE32-E72D297353CC}">
              <c16:uniqueId val="{00000000-DCEF-4C1C-AD7F-E7CE018CFD21}"/>
            </c:ext>
          </c:extLst>
        </c:ser>
        <c:ser>
          <c:idx val="1"/>
          <c:order val="1"/>
          <c:tx>
            <c:strRef>
              <c:f>'Type 1 Frekvens enkelt'!$B$158</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enkelt'!$C$156:$H$156</c:f>
              <c:strCache>
                <c:ptCount val="6"/>
                <c:pt idx="0">
                  <c:v>Aldri</c:v>
                </c:pt>
                <c:pt idx="1">
                  <c:v>Sjeldan</c:v>
                </c:pt>
                <c:pt idx="2">
                  <c:v>1-3 gonger i månaden</c:v>
                </c:pt>
                <c:pt idx="3">
                  <c:v>1-2 gonger i veka</c:v>
                </c:pt>
                <c:pt idx="4">
                  <c:v>3-4 gonger i veka</c:v>
                </c:pt>
                <c:pt idx="5">
                  <c:v>Minst 5 gonger i veka</c:v>
                </c:pt>
              </c:strCache>
            </c:strRef>
          </c:cat>
          <c:val>
            <c:numRef>
              <c:f>'Type 1 Frekvens enkelt'!$C$158:$H$158</c:f>
              <c:numCache>
                <c:formatCode>0</c:formatCode>
                <c:ptCount val="6"/>
                <c:pt idx="0">
                  <c:v>7.9</c:v>
                </c:pt>
                <c:pt idx="1">
                  <c:v>6.81</c:v>
                </c:pt>
                <c:pt idx="2">
                  <c:v>8.56</c:v>
                </c:pt>
                <c:pt idx="3">
                  <c:v>15.94</c:v>
                </c:pt>
                <c:pt idx="4">
                  <c:v>21.12</c:v>
                </c:pt>
                <c:pt idx="5">
                  <c:v>39.68</c:v>
                </c:pt>
              </c:numCache>
            </c:numRef>
          </c:val>
          <c:extLst>
            <c:ext xmlns:c16="http://schemas.microsoft.com/office/drawing/2014/chart" uri="{C3380CC4-5D6E-409C-BE32-E72D297353CC}">
              <c16:uniqueId val="{00000002-DCEF-4C1C-AD7F-E7CE018CFD2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1.6896282095994236E-3"/>
          <c:w val="0.99961140530598991"/>
          <c:h val="8.677774988726556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Kjønn&amp;Klasse'!$I$44</c:f>
              <c:strCache>
                <c:ptCount val="1"/>
                <c:pt idx="0">
                  <c:v>Trenar minst éin gong i veka</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5AF6-469B-83AB-CA3792BCC5A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AF6-469B-83AB-CA3792BCC5A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Kjønn&amp;Klasse'!$J$44:$K$44</c:f>
              <c:numCache>
                <c:formatCode>0</c:formatCode>
                <c:ptCount val="2"/>
                <c:pt idx="0">
                  <c:v>65.709999999999994</c:v>
                </c:pt>
                <c:pt idx="1">
                  <c:v>75</c:v>
                </c:pt>
              </c:numCache>
            </c:numRef>
          </c:val>
          <c:extLst>
            <c:ext xmlns:c16="http://schemas.microsoft.com/office/drawing/2014/chart" uri="{C3380CC4-5D6E-409C-BE32-E72D297353CC}">
              <c16:uniqueId val="{00000004-5AF6-469B-83AB-CA3792BCC5A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batterier'!$C$58</c:f>
              <c:strCache>
                <c:ptCount val="1"/>
                <c:pt idx="0">
                  <c:v>Sjeldan, aldri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Trenar på eiga hand (spring, sym, syklar, går tur)</c:v>
                </c:pt>
                <c:pt idx="1">
                  <c:v>Trenar eller konkurrerer i eit idrettslag</c:v>
                </c:pt>
                <c:pt idx="2">
                  <c:v>Trenar på treningsstudio</c:v>
                </c:pt>
                <c:pt idx="3">
                  <c:v>Anna organisert trening (dans, kampsport eller liknande)</c:v>
                </c:pt>
              </c:strCache>
            </c:strRef>
          </c:cat>
          <c:val>
            <c:numRef>
              <c:f>'Type 2 Frekvens batterier'!$C$59:$C$62</c:f>
              <c:numCache>
                <c:formatCode>0</c:formatCode>
                <c:ptCount val="4"/>
                <c:pt idx="0">
                  <c:v>31.43</c:v>
                </c:pt>
                <c:pt idx="1">
                  <c:v>78.260000000000005</c:v>
                </c:pt>
                <c:pt idx="2">
                  <c:v>41.43</c:v>
                </c:pt>
                <c:pt idx="3">
                  <c:v>91.18</c:v>
                </c:pt>
              </c:numCache>
            </c:numRef>
          </c:val>
          <c:extLst>
            <c:ext xmlns:c16="http://schemas.microsoft.com/office/drawing/2014/chart" uri="{C3380CC4-5D6E-409C-BE32-E72D297353CC}">
              <c16:uniqueId val="{00000000-EE61-4955-9779-7CDEAEEB4828}"/>
            </c:ext>
          </c:extLst>
        </c:ser>
        <c:ser>
          <c:idx val="1"/>
          <c:order val="1"/>
          <c:tx>
            <c:strRef>
              <c:f>'Type 2 Frekvens batterier'!$D$58</c:f>
              <c:strCache>
                <c:ptCount val="1"/>
                <c:pt idx="0">
                  <c:v>1-2 gonger i månaden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Trenar på eiga hand (spring, sym, syklar, går tur)</c:v>
                </c:pt>
                <c:pt idx="1">
                  <c:v>Trenar eller konkurrerer i eit idrettslag</c:v>
                </c:pt>
                <c:pt idx="2">
                  <c:v>Trenar på treningsstudio</c:v>
                </c:pt>
                <c:pt idx="3">
                  <c:v>Anna organisert trening (dans, kampsport eller liknande)</c:v>
                </c:pt>
              </c:strCache>
            </c:strRef>
          </c:cat>
          <c:val>
            <c:numRef>
              <c:f>'Type 2 Frekvens batterier'!$D$59:$D$62</c:f>
              <c:numCache>
                <c:formatCode>0</c:formatCode>
                <c:ptCount val="4"/>
                <c:pt idx="0">
                  <c:v>20</c:v>
                </c:pt>
                <c:pt idx="1">
                  <c:v>10.14</c:v>
                </c:pt>
                <c:pt idx="2">
                  <c:v>5.71</c:v>
                </c:pt>
                <c:pt idx="3">
                  <c:v>1.47</c:v>
                </c:pt>
              </c:numCache>
            </c:numRef>
          </c:val>
          <c:extLst>
            <c:ext xmlns:c16="http://schemas.microsoft.com/office/drawing/2014/chart" uri="{C3380CC4-5D6E-409C-BE32-E72D297353CC}">
              <c16:uniqueId val="{00000001-EE61-4955-9779-7CDEAEEB4828}"/>
            </c:ext>
          </c:extLst>
        </c:ser>
        <c:ser>
          <c:idx val="2"/>
          <c:order val="2"/>
          <c:tx>
            <c:strRef>
              <c:f>'Type 2 Frekvens batterier'!$E$58</c:f>
              <c:strCache>
                <c:ptCount val="1"/>
                <c:pt idx="0">
                  <c:v>1-2 gonger i veka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Trenar på eiga hand (spring, sym, syklar, går tur)</c:v>
                </c:pt>
                <c:pt idx="1">
                  <c:v>Trenar eller konkurrerer i eit idrettslag</c:v>
                </c:pt>
                <c:pt idx="2">
                  <c:v>Trenar på treningsstudio</c:v>
                </c:pt>
                <c:pt idx="3">
                  <c:v>Anna organisert trening (dans, kampsport eller liknande)</c:v>
                </c:pt>
              </c:strCache>
            </c:strRef>
          </c:cat>
          <c:val>
            <c:numRef>
              <c:f>'Type 2 Frekvens batterier'!$E$59:$E$62</c:f>
              <c:numCache>
                <c:formatCode>0</c:formatCode>
                <c:ptCount val="4"/>
                <c:pt idx="0">
                  <c:v>28.57</c:v>
                </c:pt>
                <c:pt idx="1">
                  <c:v>7.25</c:v>
                </c:pt>
                <c:pt idx="2">
                  <c:v>17.14</c:v>
                </c:pt>
                <c:pt idx="3">
                  <c:v>5.88</c:v>
                </c:pt>
              </c:numCache>
            </c:numRef>
          </c:val>
          <c:extLst>
            <c:ext xmlns:c16="http://schemas.microsoft.com/office/drawing/2014/chart" uri="{C3380CC4-5D6E-409C-BE32-E72D297353CC}">
              <c16:uniqueId val="{00000008-EE61-4955-9779-7CDEAEEB4828}"/>
            </c:ext>
          </c:extLst>
        </c:ser>
        <c:ser>
          <c:idx val="3"/>
          <c:order val="3"/>
          <c:tx>
            <c:strRef>
              <c:f>'Type 2 Frekvens batterier'!$F$58</c:f>
              <c:strCache>
                <c:ptCount val="1"/>
                <c:pt idx="0">
                  <c:v>3-4 gonger i veka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Trenar på eiga hand (spring, sym, syklar, går tur)</c:v>
                </c:pt>
                <c:pt idx="1">
                  <c:v>Trenar eller konkurrerer i eit idrettslag</c:v>
                </c:pt>
                <c:pt idx="2">
                  <c:v>Trenar på treningsstudio</c:v>
                </c:pt>
                <c:pt idx="3">
                  <c:v>Anna organisert trening (dans, kampsport eller liknande)</c:v>
                </c:pt>
              </c:strCache>
            </c:strRef>
          </c:cat>
          <c:val>
            <c:numRef>
              <c:f>'Type 2 Frekvens batterier'!$F$59:$F$62</c:f>
              <c:numCache>
                <c:formatCode>0</c:formatCode>
                <c:ptCount val="4"/>
                <c:pt idx="0">
                  <c:v>12.86</c:v>
                </c:pt>
                <c:pt idx="1">
                  <c:v>2.9</c:v>
                </c:pt>
                <c:pt idx="2">
                  <c:v>25.71</c:v>
                </c:pt>
                <c:pt idx="3">
                  <c:v>1.47</c:v>
                </c:pt>
              </c:numCache>
            </c:numRef>
          </c:val>
          <c:extLst>
            <c:ext xmlns:c16="http://schemas.microsoft.com/office/drawing/2014/chart" uri="{C3380CC4-5D6E-409C-BE32-E72D297353CC}">
              <c16:uniqueId val="{00000009-EE61-4955-9779-7CDEAEEB4828}"/>
            </c:ext>
          </c:extLst>
        </c:ser>
        <c:ser>
          <c:idx val="4"/>
          <c:order val="4"/>
          <c:tx>
            <c:strRef>
              <c:f>'Type 2 Frekvens batterier'!$G$58</c:f>
              <c:strCache>
                <c:ptCount val="1"/>
                <c:pt idx="0">
                  <c:v>Minst 5 gonger i veka</c:v>
                </c:pt>
              </c:strCache>
            </c:strRef>
          </c:tx>
          <c:spPr>
            <a:solidFill>
              <a:schemeClr val="accent5"/>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7573-465D-BCE3-9BFDDA8A8D04}"/>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batterier'!$B$59:$B$62</c:f>
              <c:strCache>
                <c:ptCount val="4"/>
                <c:pt idx="0">
                  <c:v>Trenar på eiga hand (spring, sym, syklar, går tur)</c:v>
                </c:pt>
                <c:pt idx="1">
                  <c:v>Trenar eller konkurrerer i eit idrettslag</c:v>
                </c:pt>
                <c:pt idx="2">
                  <c:v>Trenar på treningsstudio</c:v>
                </c:pt>
                <c:pt idx="3">
                  <c:v>Anna organisert trening (dans, kampsport eller liknande)</c:v>
                </c:pt>
              </c:strCache>
            </c:strRef>
          </c:cat>
          <c:val>
            <c:numRef>
              <c:f>'Type 2 Frekvens batterier'!$G$59:$G$62</c:f>
              <c:numCache>
                <c:formatCode>0</c:formatCode>
                <c:ptCount val="4"/>
                <c:pt idx="0">
                  <c:v>7.14</c:v>
                </c:pt>
                <c:pt idx="1">
                  <c:v>1.45</c:v>
                </c:pt>
                <c:pt idx="2">
                  <c:v>10</c:v>
                </c:pt>
                <c:pt idx="3">
                  <c:v>0</c:v>
                </c:pt>
              </c:numCache>
            </c:numRef>
          </c:val>
          <c:extLst>
            <c:ext xmlns:c16="http://schemas.microsoft.com/office/drawing/2014/chart" uri="{C3380CC4-5D6E-409C-BE32-E72D297353CC}">
              <c16:uniqueId val="{00000000-023C-4A5B-9F86-4ABDEB0892F7}"/>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992971395016147E-2"/>
          <c:y val="0.90334240430221735"/>
          <c:w val="0.98300702860498379"/>
          <c:h val="9.6657471056204591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7511869895600097"/>
          <c:y val="1.7273999882257182E-2"/>
          <c:w val="0.59030189014941759"/>
          <c:h val="0.83834127284319382"/>
        </c:manualLayout>
      </c:layout>
      <c:barChart>
        <c:barDir val="bar"/>
        <c:grouping val="clustered"/>
        <c:varyColors val="0"/>
        <c:ser>
          <c:idx val="0"/>
          <c:order val="0"/>
          <c:tx>
            <c:strRef>
              <c:f>'Type 1 Frekvens enkelt'!$B$163</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Sjeldan</c:v>
                </c:pt>
                <c:pt idx="2">
                  <c:v>1–2 gonger i månaden</c:v>
                </c:pt>
                <c:pt idx="3">
                  <c:v>1–2 gonger i veka</c:v>
                </c:pt>
                <c:pt idx="4">
                  <c:v>3–4 gonger i veka</c:v>
                </c:pt>
                <c:pt idx="5">
                  <c:v>Minst 5 gonger i veka</c:v>
                </c:pt>
              </c:strCache>
            </c:strRef>
          </c:cat>
          <c:val>
            <c:numRef>
              <c:f>'Type 1 Frekvens enkelt'!$C$163:$H$163</c:f>
              <c:numCache>
                <c:formatCode>0</c:formatCode>
                <c:ptCount val="6"/>
                <c:pt idx="0">
                  <c:v>0</c:v>
                </c:pt>
                <c:pt idx="1">
                  <c:v>2.82</c:v>
                </c:pt>
                <c:pt idx="2">
                  <c:v>2.82</c:v>
                </c:pt>
                <c:pt idx="3">
                  <c:v>32.39</c:v>
                </c:pt>
                <c:pt idx="4">
                  <c:v>45.07</c:v>
                </c:pt>
                <c:pt idx="5">
                  <c:v>16.899999999999999</c:v>
                </c:pt>
              </c:numCache>
            </c:numRef>
          </c:val>
          <c:extLst>
            <c:ext xmlns:c16="http://schemas.microsoft.com/office/drawing/2014/chart" uri="{C3380CC4-5D6E-409C-BE32-E72D297353CC}">
              <c16:uniqueId val="{00000000-A931-4B7A-B931-D6FF1A136869}"/>
            </c:ext>
          </c:extLst>
        </c:ser>
        <c:ser>
          <c:idx val="1"/>
          <c:order val="1"/>
          <c:tx>
            <c:strRef>
              <c:f>'Type 1 Frekvens enkelt'!$B$164</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enkelt'!$C$162:$H$162</c:f>
              <c:strCache>
                <c:ptCount val="6"/>
                <c:pt idx="0">
                  <c:v>Aldri</c:v>
                </c:pt>
                <c:pt idx="1">
                  <c:v>Sjeldan</c:v>
                </c:pt>
                <c:pt idx="2">
                  <c:v>1–2 gonger i månaden</c:v>
                </c:pt>
                <c:pt idx="3">
                  <c:v>1–2 gonger i veka</c:v>
                </c:pt>
                <c:pt idx="4">
                  <c:v>3–4 gonger i veka</c:v>
                </c:pt>
                <c:pt idx="5">
                  <c:v>Minst 5 gonger i veka</c:v>
                </c:pt>
              </c:strCache>
            </c:strRef>
          </c:cat>
          <c:val>
            <c:numRef>
              <c:f>'Type 1 Frekvens enkelt'!$C$164:$H$164</c:f>
              <c:numCache>
                <c:formatCode>0</c:formatCode>
                <c:ptCount val="6"/>
                <c:pt idx="0">
                  <c:v>2.06</c:v>
                </c:pt>
                <c:pt idx="1">
                  <c:v>7.89</c:v>
                </c:pt>
                <c:pt idx="2">
                  <c:v>8.94</c:v>
                </c:pt>
                <c:pt idx="3">
                  <c:v>29.37</c:v>
                </c:pt>
                <c:pt idx="4">
                  <c:v>29.89</c:v>
                </c:pt>
                <c:pt idx="5">
                  <c:v>21.86</c:v>
                </c:pt>
              </c:numCache>
            </c:numRef>
          </c:val>
          <c:extLst>
            <c:ext xmlns:c16="http://schemas.microsoft.com/office/drawing/2014/chart" uri="{C3380CC4-5D6E-409C-BE32-E72D297353CC}">
              <c16:uniqueId val="{00000001-A931-4B7A-B931-D6FF1A136869}"/>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0.89482884370799454"/>
          <c:w val="0.99961140530598991"/>
          <c:h val="0.1051711562920054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7726184198594039"/>
          <c:w val="0.90376206289497074"/>
          <c:h val="0.570824642660818"/>
        </c:manualLayout>
      </c:layout>
      <c:barChart>
        <c:barDir val="col"/>
        <c:grouping val="clustered"/>
        <c:varyColors val="0"/>
        <c:ser>
          <c:idx val="0"/>
          <c:order val="0"/>
          <c:tx>
            <c:strRef>
              <c:f>'Type 3 Kjønn&amp;Klasse'!$I$73</c:f>
              <c:strCache>
                <c:ptCount val="1"/>
                <c:pt idx="0">
                  <c:v>Sjelden eller aldri fysisk aktiv</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4030-4130-A2BB-F0A3631DBF87}"/>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4030-4130-A2BB-F0A3631DBF87}"/>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Kjønn&amp;Klasse'!$J$73:$K$73</c:f>
              <c:numCache>
                <c:formatCode>0</c:formatCode>
                <c:ptCount val="2"/>
                <c:pt idx="0">
                  <c:v>0</c:v>
                </c:pt>
                <c:pt idx="1">
                  <c:v>5.56</c:v>
                </c:pt>
              </c:numCache>
            </c:numRef>
          </c:val>
          <c:extLst>
            <c:ext xmlns:c16="http://schemas.microsoft.com/office/drawing/2014/chart" uri="{C3380CC4-5D6E-409C-BE32-E72D297353CC}">
              <c16:uniqueId val="{00000004-4030-4130-A2BB-F0A3631DBF87}"/>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9.6336116806207447E-2"/>
          <c:w val="0.62533402937872429"/>
          <c:h val="0.89446274043315599"/>
        </c:manualLayout>
      </c:layout>
      <c:barChart>
        <c:barDir val="bar"/>
        <c:grouping val="clustered"/>
        <c:varyColors val="0"/>
        <c:ser>
          <c:idx val="0"/>
          <c:order val="0"/>
          <c:tx>
            <c:strRef>
              <c:f>'Type 1 Frekvens enkelt'!$B$175</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misnøgd</c:v>
                </c:pt>
                <c:pt idx="1">
                  <c:v>Litt misnøgd</c:v>
                </c:pt>
                <c:pt idx="2">
                  <c:v>Verken nøgd eller misnøgd</c:v>
                </c:pt>
                <c:pt idx="3">
                  <c:v>Litt nøgd</c:v>
                </c:pt>
                <c:pt idx="4">
                  <c:v>Svært nøgd</c:v>
                </c:pt>
              </c:strCache>
            </c:strRef>
          </c:cat>
          <c:val>
            <c:numRef>
              <c:f>'Type 1 Frekvens enkelt'!$C$175:$G$175</c:f>
              <c:numCache>
                <c:formatCode>0</c:formatCode>
                <c:ptCount val="5"/>
                <c:pt idx="0">
                  <c:v>4.41</c:v>
                </c:pt>
                <c:pt idx="1">
                  <c:v>10.29</c:v>
                </c:pt>
                <c:pt idx="2">
                  <c:v>19.12</c:v>
                </c:pt>
                <c:pt idx="3">
                  <c:v>44.12</c:v>
                </c:pt>
                <c:pt idx="4">
                  <c:v>22.06</c:v>
                </c:pt>
              </c:numCache>
            </c:numRef>
          </c:val>
          <c:extLst>
            <c:ext xmlns:c16="http://schemas.microsoft.com/office/drawing/2014/chart" uri="{C3380CC4-5D6E-409C-BE32-E72D297353CC}">
              <c16:uniqueId val="{00000000-DCEF-4C1C-AD7F-E7CE018CFD21}"/>
            </c:ext>
          </c:extLst>
        </c:ser>
        <c:ser>
          <c:idx val="1"/>
          <c:order val="1"/>
          <c:tx>
            <c:strRef>
              <c:f>'Type 1 Frekvens enkelt'!$B$176</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enkelt'!$C$174:$G$174</c:f>
              <c:strCache>
                <c:ptCount val="5"/>
                <c:pt idx="0">
                  <c:v>Svært misnøgd</c:v>
                </c:pt>
                <c:pt idx="1">
                  <c:v>Litt misnøgd</c:v>
                </c:pt>
                <c:pt idx="2">
                  <c:v>Verken nøgd eller misnøgd</c:v>
                </c:pt>
                <c:pt idx="3">
                  <c:v>Litt nøgd</c:v>
                </c:pt>
                <c:pt idx="4">
                  <c:v>Svært nøgd</c:v>
                </c:pt>
              </c:strCache>
            </c:strRef>
          </c:cat>
          <c:val>
            <c:numRef>
              <c:f>'Type 1 Frekvens enkelt'!$C$176:$G$176</c:f>
              <c:numCache>
                <c:formatCode>0</c:formatCode>
                <c:ptCount val="5"/>
                <c:pt idx="0">
                  <c:v>7.16</c:v>
                </c:pt>
                <c:pt idx="1">
                  <c:v>12.89</c:v>
                </c:pt>
                <c:pt idx="2">
                  <c:v>18.010000000000002</c:v>
                </c:pt>
                <c:pt idx="3">
                  <c:v>32.92</c:v>
                </c:pt>
                <c:pt idx="4">
                  <c:v>29.02</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6.7669471142845173E-3"/>
          <c:w val="0.99523238790232638"/>
          <c:h val="0.10205845771776725"/>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Kjønn&amp;Klasse'!$I$45</c:f>
              <c:strCache>
                <c:ptCount val="1"/>
                <c:pt idx="0">
                  <c:v>Er nøgd med helsa si</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BDF2-4F5E-81D0-282BB7B27CA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BDF2-4F5E-81D0-282BB7B27CA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Kjønn&amp;Klasse'!$J$45:$K$45</c:f>
              <c:numCache>
                <c:formatCode>0</c:formatCode>
                <c:ptCount val="2"/>
                <c:pt idx="0">
                  <c:v>76.47</c:v>
                </c:pt>
                <c:pt idx="1">
                  <c:v>55.88</c:v>
                </c:pt>
              </c:numCache>
            </c:numRef>
          </c:val>
          <c:extLst>
            <c:ext xmlns:c16="http://schemas.microsoft.com/office/drawing/2014/chart" uri="{C3380CC4-5D6E-409C-BE32-E72D297353CC}">
              <c16:uniqueId val="{00000004-BDF2-4F5E-81D0-282BB7B27CAC}"/>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enkelt'!$B$181</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gonger</c:v>
                </c:pt>
                <c:pt idx="1">
                  <c:v>Nokre gonger</c:v>
                </c:pt>
                <c:pt idx="2">
                  <c:v>Mange gonger</c:v>
                </c:pt>
                <c:pt idx="3">
                  <c:v>Dagleg</c:v>
                </c:pt>
              </c:strCache>
            </c:strRef>
          </c:cat>
          <c:val>
            <c:numRef>
              <c:f>'Type 1 Frekvens enkelt'!$C$181:$F$181</c:f>
              <c:numCache>
                <c:formatCode>0</c:formatCode>
                <c:ptCount val="4"/>
                <c:pt idx="0">
                  <c:v>14.71</c:v>
                </c:pt>
                <c:pt idx="1">
                  <c:v>47.06</c:v>
                </c:pt>
                <c:pt idx="2">
                  <c:v>27.94</c:v>
                </c:pt>
                <c:pt idx="3">
                  <c:v>10.29</c:v>
                </c:pt>
              </c:numCache>
            </c:numRef>
          </c:val>
          <c:extLst>
            <c:ext xmlns:c16="http://schemas.microsoft.com/office/drawing/2014/chart" uri="{C3380CC4-5D6E-409C-BE32-E72D297353CC}">
              <c16:uniqueId val="{00000000-30C5-4876-B937-C81C11340C2F}"/>
            </c:ext>
          </c:extLst>
        </c:ser>
        <c:ser>
          <c:idx val="1"/>
          <c:order val="1"/>
          <c:tx>
            <c:strRef>
              <c:f>'Type 1 Frekvens enkelt'!$B$182</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enkelt'!$C$180:$F$180</c:f>
              <c:strCache>
                <c:ptCount val="4"/>
                <c:pt idx="0">
                  <c:v>Ingen gonger</c:v>
                </c:pt>
                <c:pt idx="1">
                  <c:v>Nokre gonger</c:v>
                </c:pt>
                <c:pt idx="2">
                  <c:v>Mange gonger</c:v>
                </c:pt>
                <c:pt idx="3">
                  <c:v>Dagleg</c:v>
                </c:pt>
              </c:strCache>
            </c:strRef>
          </c:cat>
          <c:val>
            <c:numRef>
              <c:f>'Type 1 Frekvens enkelt'!$C$182:$F$182</c:f>
              <c:numCache>
                <c:formatCode>0</c:formatCode>
                <c:ptCount val="4"/>
                <c:pt idx="0">
                  <c:v>18.62</c:v>
                </c:pt>
                <c:pt idx="1">
                  <c:v>46.82</c:v>
                </c:pt>
                <c:pt idx="2">
                  <c:v>25.97</c:v>
                </c:pt>
                <c:pt idx="3">
                  <c:v>8.6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365261961654942"/>
          <c:y val="2.1298903973547022E-2"/>
          <c:w val="0.5391117469306137"/>
          <c:h val="0.87510873772150455"/>
        </c:manualLayout>
      </c:layout>
      <c:barChart>
        <c:barDir val="bar"/>
        <c:grouping val="clustered"/>
        <c:varyColors val="0"/>
        <c:ser>
          <c:idx val="0"/>
          <c:order val="0"/>
          <c:tx>
            <c:strRef>
              <c:f>'Type 3 Kjønn&amp;Klasse'!$J$2</c:f>
              <c:strCache>
                <c:ptCount val="1"/>
                <c:pt idx="0">
                  <c:v>Gutar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Vore glad</c:v>
                </c:pt>
                <c:pt idx="1">
                  <c:v>Vore engasjert</c:v>
                </c:pt>
                <c:pt idx="2">
                  <c:v>Hatt masse energi</c:v>
                </c:pt>
                <c:pt idx="3">
                  <c:v>Vore optimistisk om framtida</c:v>
                </c:pt>
                <c:pt idx="4">
                  <c:v>Kjent deg nyttig</c:v>
                </c:pt>
                <c:pt idx="5">
                  <c:v>Kjent at du meistrar ting</c:v>
                </c:pt>
              </c:strCache>
            </c:strRef>
          </c:cat>
          <c:val>
            <c:numRef>
              <c:f>'Type 3 Kjønn&amp;Klasse'!$J$7:$J$12</c:f>
              <c:numCache>
                <c:formatCode>0</c:formatCode>
                <c:ptCount val="6"/>
                <c:pt idx="0">
                  <c:v>76.319999999999993</c:v>
                </c:pt>
                <c:pt idx="1">
                  <c:v>55.26</c:v>
                </c:pt>
                <c:pt idx="2">
                  <c:v>48.65</c:v>
                </c:pt>
                <c:pt idx="3">
                  <c:v>63.16</c:v>
                </c:pt>
                <c:pt idx="4">
                  <c:v>55.26</c:v>
                </c:pt>
                <c:pt idx="5">
                  <c:v>60.53</c:v>
                </c:pt>
              </c:numCache>
            </c:numRef>
          </c:val>
          <c:extLst>
            <c:ext xmlns:c16="http://schemas.microsoft.com/office/drawing/2014/chart" uri="{C3380CC4-5D6E-409C-BE32-E72D297353CC}">
              <c16:uniqueId val="{00000000-6E5C-4AC0-996E-1206BF182933}"/>
            </c:ext>
          </c:extLst>
        </c:ser>
        <c:ser>
          <c:idx val="1"/>
          <c:order val="1"/>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Kjønn&amp;Klasse'!$I$7:$I$12</c:f>
              <c:strCache>
                <c:ptCount val="6"/>
                <c:pt idx="0">
                  <c:v>Vore glad</c:v>
                </c:pt>
                <c:pt idx="1">
                  <c:v>Vore engasjert</c:v>
                </c:pt>
                <c:pt idx="2">
                  <c:v>Hatt masse energi</c:v>
                </c:pt>
                <c:pt idx="3">
                  <c:v>Vore optimistisk om framtida</c:v>
                </c:pt>
                <c:pt idx="4">
                  <c:v>Kjent deg nyttig</c:v>
                </c:pt>
                <c:pt idx="5">
                  <c:v>Kjent at du meistrar ting</c:v>
                </c:pt>
              </c:strCache>
            </c:strRef>
          </c:cat>
          <c:val>
            <c:numRef>
              <c:f>'Type 3 Kjønn&amp;Klasse'!$K$7:$K$12</c:f>
              <c:numCache>
                <c:formatCode>0</c:formatCode>
                <c:ptCount val="6"/>
                <c:pt idx="0">
                  <c:v>51.43</c:v>
                </c:pt>
                <c:pt idx="1">
                  <c:v>48.57</c:v>
                </c:pt>
                <c:pt idx="2">
                  <c:v>28.57</c:v>
                </c:pt>
                <c:pt idx="3">
                  <c:v>40</c:v>
                </c:pt>
                <c:pt idx="4">
                  <c:v>22.86</c:v>
                </c:pt>
                <c:pt idx="5">
                  <c:v>31.43</c:v>
                </c:pt>
              </c:numCache>
            </c:numRef>
          </c:val>
          <c:extLst>
            <c:ext xmlns:c16="http://schemas.microsoft.com/office/drawing/2014/chart" uri="{C3380CC4-5D6E-409C-BE32-E72D297353CC}">
              <c16:uniqueId val="{00000001-6E5C-4AC0-996E-1206BF182933}"/>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34097635411915356"/>
          <c:y val="0.91340774996608765"/>
          <c:w val="0.318047291761693"/>
          <c:h val="5.498208549927259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5946809075530809"/>
          <c:h val="0.82361754999622205"/>
        </c:manualLayout>
      </c:layout>
      <c:barChart>
        <c:barDir val="bar"/>
        <c:grouping val="clustered"/>
        <c:varyColors val="0"/>
        <c:ser>
          <c:idx val="0"/>
          <c:order val="0"/>
          <c:tx>
            <c:strRef>
              <c:f>'Type 1 Frekvens enkelt'!$B$187</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gonger</c:v>
                </c:pt>
                <c:pt idx="1">
                  <c:v>Nokre gonger</c:v>
                </c:pt>
                <c:pt idx="2">
                  <c:v>Mange gonger</c:v>
                </c:pt>
                <c:pt idx="3">
                  <c:v>Dagleg</c:v>
                </c:pt>
              </c:strCache>
            </c:strRef>
          </c:cat>
          <c:val>
            <c:numRef>
              <c:f>'Type 1 Frekvens enkelt'!$C$187:$F$187</c:f>
              <c:numCache>
                <c:formatCode>0</c:formatCode>
                <c:ptCount val="4"/>
                <c:pt idx="0">
                  <c:v>11.27</c:v>
                </c:pt>
                <c:pt idx="1">
                  <c:v>43.66</c:v>
                </c:pt>
                <c:pt idx="2">
                  <c:v>29.58</c:v>
                </c:pt>
                <c:pt idx="3">
                  <c:v>15.49</c:v>
                </c:pt>
              </c:numCache>
            </c:numRef>
          </c:val>
          <c:extLst>
            <c:ext xmlns:c16="http://schemas.microsoft.com/office/drawing/2014/chart" uri="{C3380CC4-5D6E-409C-BE32-E72D297353CC}">
              <c16:uniqueId val="{00000000-30C5-4876-B937-C81C11340C2F}"/>
            </c:ext>
          </c:extLst>
        </c:ser>
        <c:ser>
          <c:idx val="1"/>
          <c:order val="1"/>
          <c:tx>
            <c:strRef>
              <c:f>'Type 1 Frekvens enkelt'!$B$188</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enkelt'!$C$186:$F$186</c:f>
              <c:strCache>
                <c:ptCount val="4"/>
                <c:pt idx="0">
                  <c:v>Ingen gonger</c:v>
                </c:pt>
                <c:pt idx="1">
                  <c:v>Nokre gonger</c:v>
                </c:pt>
                <c:pt idx="2">
                  <c:v>Mange gonger</c:v>
                </c:pt>
                <c:pt idx="3">
                  <c:v>Dagleg</c:v>
                </c:pt>
              </c:strCache>
            </c:strRef>
          </c:cat>
          <c:val>
            <c:numRef>
              <c:f>'Type 1 Frekvens enkelt'!$C$188:$F$188</c:f>
              <c:numCache>
                <c:formatCode>0</c:formatCode>
                <c:ptCount val="4"/>
                <c:pt idx="0">
                  <c:v>14.49</c:v>
                </c:pt>
                <c:pt idx="1">
                  <c:v>45.74</c:v>
                </c:pt>
                <c:pt idx="2">
                  <c:v>27.7</c:v>
                </c:pt>
                <c:pt idx="3">
                  <c:v>12.06</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7764193312590566"/>
          <c:w val="0.99085337049866318"/>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7726184198594039"/>
          <c:w val="0.90376206289497074"/>
          <c:h val="0.570824642660818"/>
        </c:manualLayout>
      </c:layout>
      <c:barChart>
        <c:barDir val="col"/>
        <c:grouping val="clustered"/>
        <c:varyColors val="0"/>
        <c:ser>
          <c:idx val="0"/>
          <c:order val="0"/>
          <c:tx>
            <c:strRef>
              <c:f>'Type 3 Kjønn&amp;Klasse'!$I$46</c:f>
              <c:strCache>
                <c:ptCount val="1"/>
                <c:pt idx="0">
                  <c:v>Har vondt i hovudet kvar dag</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B9A8-4C0A-B762-C73B4506309E}"/>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B9A8-4C0A-B762-C73B4506309E}"/>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Kjønn&amp;Klasse'!$J$46:$K$46</c:f>
              <c:numCache>
                <c:formatCode>0</c:formatCode>
                <c:ptCount val="2"/>
                <c:pt idx="0">
                  <c:v>3.03</c:v>
                </c:pt>
                <c:pt idx="1">
                  <c:v>17.14</c:v>
                </c:pt>
              </c:numCache>
            </c:numRef>
          </c:val>
          <c:extLst>
            <c:ext xmlns:c16="http://schemas.microsoft.com/office/drawing/2014/chart" uri="{C3380CC4-5D6E-409C-BE32-E72D297353CC}">
              <c16:uniqueId val="{00000004-B9A8-4C0A-B762-C73B4506309E}"/>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0616906198954543"/>
          <c:w val="0.90376206289497074"/>
          <c:h val="0.64191742265721285"/>
        </c:manualLayout>
      </c:layout>
      <c:barChart>
        <c:barDir val="col"/>
        <c:grouping val="clustered"/>
        <c:varyColors val="0"/>
        <c:ser>
          <c:idx val="0"/>
          <c:order val="0"/>
          <c:tx>
            <c:strRef>
              <c:f>'Type 3 Kjønn&amp;Klasse'!$I$47</c:f>
              <c:strCache>
                <c:ptCount val="1"/>
                <c:pt idx="0">
                  <c:v>Andre fysiske plager</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E2B1-495E-896C-A90B1956291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E2B1-495E-896C-A90B1956291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Kjønn&amp;Klasse'!$J$47:$K$47</c:f>
              <c:numCache>
                <c:formatCode>0</c:formatCode>
                <c:ptCount val="2"/>
                <c:pt idx="0">
                  <c:v>8.57</c:v>
                </c:pt>
                <c:pt idx="1">
                  <c:v>22.22</c:v>
                </c:pt>
              </c:numCache>
            </c:numRef>
          </c:val>
          <c:extLst>
            <c:ext xmlns:c16="http://schemas.microsoft.com/office/drawing/2014/chart" uri="{C3380CC4-5D6E-409C-BE32-E72D297353CC}">
              <c16:uniqueId val="{00000004-E2B1-495E-896C-A90B1956291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enkelt'!$B$193</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gonger</c:v>
                </c:pt>
                <c:pt idx="1">
                  <c:v>Sjeldnare enn éin gong i veka</c:v>
                </c:pt>
                <c:pt idx="2">
                  <c:v>Minst éin gong i veka</c:v>
                </c:pt>
                <c:pt idx="3">
                  <c:v>Fleire gonger i veka</c:v>
                </c:pt>
                <c:pt idx="4">
                  <c:v>Dagleg</c:v>
                </c:pt>
              </c:strCache>
            </c:strRef>
          </c:cat>
          <c:val>
            <c:numRef>
              <c:f>'Type 1 Frekvens enkelt'!$C$193:$G$193</c:f>
              <c:numCache>
                <c:formatCode>0</c:formatCode>
                <c:ptCount val="5"/>
                <c:pt idx="0">
                  <c:v>29.58</c:v>
                </c:pt>
                <c:pt idx="1">
                  <c:v>49.3</c:v>
                </c:pt>
                <c:pt idx="2">
                  <c:v>14.08</c:v>
                </c:pt>
                <c:pt idx="3">
                  <c:v>2.82</c:v>
                </c:pt>
                <c:pt idx="4">
                  <c:v>4.2300000000000004</c:v>
                </c:pt>
              </c:numCache>
            </c:numRef>
          </c:val>
          <c:extLst>
            <c:ext xmlns:c16="http://schemas.microsoft.com/office/drawing/2014/chart" uri="{C3380CC4-5D6E-409C-BE32-E72D297353CC}">
              <c16:uniqueId val="{00000000-78F8-4BE1-816F-0C0695C499AE}"/>
            </c:ext>
          </c:extLst>
        </c:ser>
        <c:ser>
          <c:idx val="1"/>
          <c:order val="1"/>
          <c:tx>
            <c:strRef>
              <c:f>'Type 1 Frekvens enkelt'!$B$194</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enkelt'!$C$192:$G$192</c:f>
              <c:strCache>
                <c:ptCount val="5"/>
                <c:pt idx="0">
                  <c:v>Ingen gonger</c:v>
                </c:pt>
                <c:pt idx="1">
                  <c:v>Sjeldnare enn éin gong i veka</c:v>
                </c:pt>
                <c:pt idx="2">
                  <c:v>Minst éin gong i veka</c:v>
                </c:pt>
                <c:pt idx="3">
                  <c:v>Fleire gonger i veka</c:v>
                </c:pt>
                <c:pt idx="4">
                  <c:v>Dagleg</c:v>
                </c:pt>
              </c:strCache>
            </c:strRef>
          </c:cat>
          <c:val>
            <c:numRef>
              <c:f>'Type 1 Frekvens enkelt'!$C$194:$G$194</c:f>
              <c:numCache>
                <c:formatCode>0</c:formatCode>
                <c:ptCount val="5"/>
                <c:pt idx="0">
                  <c:v>28.64</c:v>
                </c:pt>
                <c:pt idx="1">
                  <c:v>49.88</c:v>
                </c:pt>
                <c:pt idx="2">
                  <c:v>13.06</c:v>
                </c:pt>
                <c:pt idx="3">
                  <c:v>6.63</c:v>
                </c:pt>
                <c:pt idx="4">
                  <c:v>1.8</c:v>
                </c:pt>
              </c:numCache>
            </c:numRef>
          </c:val>
          <c:extLst>
            <c:ext xmlns:c16="http://schemas.microsoft.com/office/drawing/2014/chart" uri="{C3380CC4-5D6E-409C-BE32-E72D297353CC}">
              <c16:uniqueId val="{00000001-78F8-4BE1-816F-0C0695C499AE}"/>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8522077571119384"/>
          <c:w val="0.99961140530598991"/>
          <c:h val="0.1147792242888061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'Data fra SPSS'!$C$575</c:f>
              <c:strCache>
                <c:ptCount val="1"/>
                <c:pt idx="0">
                  <c:v>Gutar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Helsesjukepleiar på skulen</c:v>
                </c:pt>
                <c:pt idx="1">
                  <c:v>Helsestasjon for ungdom</c:v>
                </c:pt>
                <c:pt idx="2">
                  <c:v>Psykolog</c:v>
                </c:pt>
              </c:strCache>
            </c:strRef>
          </c:cat>
          <c:val>
            <c:numRef>
              <c:f>'Data fra SPSS'!$C$622:$C$624</c:f>
              <c:numCache>
                <c:formatCode>0</c:formatCode>
                <c:ptCount val="3"/>
                <c:pt idx="0">
                  <c:v>8.82</c:v>
                </c:pt>
                <c:pt idx="1">
                  <c:v>2.94</c:v>
                </c:pt>
                <c:pt idx="2">
                  <c:v>5.88</c:v>
                </c:pt>
              </c:numCache>
            </c:numRef>
          </c:val>
          <c:extLst>
            <c:ext xmlns:c16="http://schemas.microsoft.com/office/drawing/2014/chart" uri="{C3380CC4-5D6E-409C-BE32-E72D297353CC}">
              <c16:uniqueId val="{00000000-FF1E-493B-91E1-15701FECA74F}"/>
            </c:ext>
          </c:extLst>
        </c:ser>
        <c:ser>
          <c:idx val="1"/>
          <c:order val="1"/>
          <c:tx>
            <c:strRef>
              <c:f>'Data fra SPSS'!$D$575</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SPSS'!$B$622:$B$624</c:f>
              <c:strCache>
                <c:ptCount val="3"/>
                <c:pt idx="0">
                  <c:v>Helsesjukepleiar på skulen</c:v>
                </c:pt>
                <c:pt idx="1">
                  <c:v>Helsestasjon for ungdom</c:v>
                </c:pt>
                <c:pt idx="2">
                  <c:v>Psykolog</c:v>
                </c:pt>
              </c:strCache>
            </c:strRef>
          </c:cat>
          <c:val>
            <c:numRef>
              <c:f>'Data fra SPSS'!$D$622:$D$624</c:f>
              <c:numCache>
                <c:formatCode>0</c:formatCode>
                <c:ptCount val="3"/>
                <c:pt idx="0">
                  <c:v>25</c:v>
                </c:pt>
                <c:pt idx="1">
                  <c:v>33.33</c:v>
                </c:pt>
                <c:pt idx="2">
                  <c:v>33.33</c:v>
                </c:pt>
              </c:numCache>
            </c:numRef>
          </c:val>
          <c:extLst>
            <c:ext xmlns:c16="http://schemas.microsoft.com/office/drawing/2014/chart" uri="{C3380CC4-5D6E-409C-BE32-E72D297353CC}">
              <c16:uniqueId val="{00000001-FF1E-493B-91E1-15701FECA74F}"/>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Kjønn&amp;Klasse'!$J$78</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Helsesjukepleiar på skulen</c:v>
                </c:pt>
                <c:pt idx="1">
                  <c:v>Helsestasjon for ungdom</c:v>
                </c:pt>
                <c:pt idx="2">
                  <c:v>Psykolog</c:v>
                </c:pt>
              </c:strCache>
            </c:strRef>
          </c:cat>
          <c:val>
            <c:numRef>
              <c:f>'Type 3 Kjønn&amp;Klasse'!$J$79:$J$81</c:f>
              <c:numCache>
                <c:formatCode>0</c:formatCode>
                <c:ptCount val="3"/>
                <c:pt idx="0">
                  <c:v>17.14</c:v>
                </c:pt>
                <c:pt idx="1">
                  <c:v>18.57</c:v>
                </c:pt>
                <c:pt idx="2">
                  <c:v>20</c:v>
                </c:pt>
              </c:numCache>
            </c:numRef>
          </c:val>
          <c:extLst>
            <c:ext xmlns:c16="http://schemas.microsoft.com/office/drawing/2014/chart" uri="{C3380CC4-5D6E-409C-BE32-E72D297353CC}">
              <c16:uniqueId val="{00000000-1E1A-42ED-A92E-B7C565DDB4AD}"/>
            </c:ext>
          </c:extLst>
        </c:ser>
        <c:ser>
          <c:idx val="1"/>
          <c:order val="1"/>
          <c:tx>
            <c:strRef>
              <c:f>'Type 3 Kjønn&amp;Klasse'!$K$78</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Kjønn&amp;Klasse'!$I$79:$I$81</c:f>
              <c:strCache>
                <c:ptCount val="3"/>
                <c:pt idx="0">
                  <c:v>Helsesjukepleiar på skulen</c:v>
                </c:pt>
                <c:pt idx="1">
                  <c:v>Helsestasjon for ungdom</c:v>
                </c:pt>
                <c:pt idx="2">
                  <c:v>Psykolog</c:v>
                </c:pt>
              </c:strCache>
            </c:strRef>
          </c:cat>
          <c:val>
            <c:numRef>
              <c:f>'Type 3 Kjønn&amp;Klasse'!$K$79:$K$81</c:f>
              <c:numCache>
                <c:formatCode>0</c:formatCode>
                <c:ptCount val="3"/>
                <c:pt idx="0">
                  <c:v>31.04</c:v>
                </c:pt>
                <c:pt idx="1">
                  <c:v>16.809999999999999</c:v>
                </c:pt>
                <c:pt idx="2">
                  <c:v>13.96</c:v>
                </c:pt>
              </c:numCache>
            </c:numRef>
          </c:val>
          <c:extLst>
            <c:ext xmlns:c16="http://schemas.microsoft.com/office/drawing/2014/chart" uri="{C3380CC4-5D6E-409C-BE32-E72D297353CC}">
              <c16:uniqueId val="{00000001-1E1A-42ED-A92E-B7C565DDB4AD}"/>
            </c:ext>
          </c:extLst>
        </c:ser>
        <c:dLbls>
          <c:showLegendKey val="0"/>
          <c:showVal val="0"/>
          <c:showCatName val="0"/>
          <c:showSerName val="0"/>
          <c:showPercent val="0"/>
          <c:showBubbleSize val="0"/>
        </c:dLbls>
        <c:gapWidth val="5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t"/>
        <c:numFmt formatCode="0" sourceLinked="1"/>
        <c:majorTickMark val="out"/>
        <c:minorTickMark val="none"/>
        <c:tickLblPos val="nextTo"/>
        <c:crossAx val="2028958816"/>
        <c:crosses val="autoZero"/>
        <c:crossBetween val="between"/>
      </c:valAx>
      <c:spPr>
        <a:noFill/>
        <a:ln>
          <a:noFill/>
        </a:ln>
        <a:effectLst/>
      </c:spPr>
    </c:plotArea>
    <c:legend>
      <c:legendPos val="r"/>
      <c:layout>
        <c:manualLayout>
          <c:xMode val="edge"/>
          <c:yMode val="edge"/>
          <c:x val="0"/>
          <c:y val="0.89947604913201318"/>
          <c:w val="1"/>
          <c:h val="7.70889580835099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0616906198954543"/>
          <c:w val="0.90376206289497074"/>
          <c:h val="0.64191742265721285"/>
        </c:manualLayout>
      </c:layout>
      <c:barChart>
        <c:barDir val="col"/>
        <c:grouping val="clustered"/>
        <c:varyColors val="0"/>
        <c:ser>
          <c:idx val="0"/>
          <c:order val="0"/>
          <c:tx>
            <c:strRef>
              <c:f>'Type 3 Kjønn&amp;Klasse'!$I$52</c:f>
              <c:strCache>
                <c:ptCount val="1"/>
                <c:pt idx="0">
                  <c:v>Reseptfrie medikamenter</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6B71-4816-8FDD-BD6666C73D2D}"/>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B71-4816-8FDD-BD6666C73D2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Kjønn&amp;Klasse'!$J$52:$K$52</c:f>
              <c:numCache>
                <c:formatCode>0</c:formatCode>
                <c:ptCount val="2"/>
                <c:pt idx="0">
                  <c:v>11.43</c:v>
                </c:pt>
                <c:pt idx="1">
                  <c:v>30.56</c:v>
                </c:pt>
              </c:numCache>
            </c:numRef>
          </c:val>
          <c:extLst>
            <c:ext xmlns:c16="http://schemas.microsoft.com/office/drawing/2014/chart" uri="{C3380CC4-5D6E-409C-BE32-E72D297353CC}">
              <c16:uniqueId val="{00000004-6B71-4816-8FDD-BD6666C73D2D}"/>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1203256464571978"/>
          <c:h val="0.85228327088663591"/>
        </c:manualLayout>
      </c:layout>
      <c:barChart>
        <c:barDir val="bar"/>
        <c:grouping val="stacked"/>
        <c:varyColors val="0"/>
        <c:ser>
          <c:idx val="0"/>
          <c:order val="0"/>
          <c:tx>
            <c:strRef>
              <c:f>'Type 2 Frekvens batterier'!$C$70</c:f>
              <c:strCache>
                <c:ptCount val="1"/>
                <c:pt idx="0">
                  <c:v>Ikkje plaga i det heile teke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Kjent at alt er eit slit</c:v>
                </c:pt>
                <c:pt idx="1">
                  <c:v>Hatt søvnproblem</c:v>
                </c:pt>
                <c:pt idx="2">
                  <c:v>Kjent deg ulykkeleg, trist eller deprimert</c:v>
                </c:pt>
                <c:pt idx="3">
                  <c:v>Kjent håpløyse med tanke på framtida</c:v>
                </c:pt>
                <c:pt idx="4">
                  <c:v>Kjent deg stiv eller spent</c:v>
                </c:pt>
                <c:pt idx="5">
                  <c:v>Uroa deg for mykje om ting</c:v>
                </c:pt>
              </c:strCache>
            </c:strRef>
          </c:cat>
          <c:val>
            <c:numRef>
              <c:f>'Type 2 Frekvens batterier'!$C$71:$C$76</c:f>
              <c:numCache>
                <c:formatCode>0</c:formatCode>
                <c:ptCount val="6"/>
                <c:pt idx="0">
                  <c:v>21.74</c:v>
                </c:pt>
                <c:pt idx="1">
                  <c:v>29.58</c:v>
                </c:pt>
                <c:pt idx="2">
                  <c:v>37.68</c:v>
                </c:pt>
                <c:pt idx="3">
                  <c:v>33.33</c:v>
                </c:pt>
                <c:pt idx="4">
                  <c:v>34.78</c:v>
                </c:pt>
                <c:pt idx="5">
                  <c:v>23.19</c:v>
                </c:pt>
              </c:numCache>
            </c:numRef>
          </c:val>
          <c:extLst>
            <c:ext xmlns:c16="http://schemas.microsoft.com/office/drawing/2014/chart" uri="{C3380CC4-5D6E-409C-BE32-E72D297353CC}">
              <c16:uniqueId val="{00000000-40F6-4731-B60D-A191A72129AB}"/>
            </c:ext>
          </c:extLst>
        </c:ser>
        <c:ser>
          <c:idx val="1"/>
          <c:order val="1"/>
          <c:tx>
            <c:strRef>
              <c:f>'Type 2 Frekvens batterier'!$D$70</c:f>
              <c:strCache>
                <c:ptCount val="1"/>
                <c:pt idx="0">
                  <c:v>Lite plaga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Kjent at alt er eit slit</c:v>
                </c:pt>
                <c:pt idx="1">
                  <c:v>Hatt søvnproblem</c:v>
                </c:pt>
                <c:pt idx="2">
                  <c:v>Kjent deg ulykkeleg, trist eller deprimert</c:v>
                </c:pt>
                <c:pt idx="3">
                  <c:v>Kjent håpløyse med tanke på framtida</c:v>
                </c:pt>
                <c:pt idx="4">
                  <c:v>Kjent deg stiv eller spent</c:v>
                </c:pt>
                <c:pt idx="5">
                  <c:v>Uroa deg for mykje om ting</c:v>
                </c:pt>
              </c:strCache>
            </c:strRef>
          </c:cat>
          <c:val>
            <c:numRef>
              <c:f>'Type 2 Frekvens batterier'!$D$71:$D$76</c:f>
              <c:numCache>
                <c:formatCode>0</c:formatCode>
                <c:ptCount val="6"/>
                <c:pt idx="0">
                  <c:v>43.48</c:v>
                </c:pt>
                <c:pt idx="1">
                  <c:v>38.03</c:v>
                </c:pt>
                <c:pt idx="2">
                  <c:v>36.229999999999997</c:v>
                </c:pt>
                <c:pt idx="3">
                  <c:v>31.88</c:v>
                </c:pt>
                <c:pt idx="4">
                  <c:v>21.74</c:v>
                </c:pt>
                <c:pt idx="5">
                  <c:v>28.99</c:v>
                </c:pt>
              </c:numCache>
            </c:numRef>
          </c:val>
          <c:extLst>
            <c:ext xmlns:c16="http://schemas.microsoft.com/office/drawing/2014/chart" uri="{C3380CC4-5D6E-409C-BE32-E72D297353CC}">
              <c16:uniqueId val="{00000001-40F6-4731-B60D-A191A72129AB}"/>
            </c:ext>
          </c:extLst>
        </c:ser>
        <c:ser>
          <c:idx val="2"/>
          <c:order val="2"/>
          <c:tx>
            <c:strRef>
              <c:f>'Type 2 Frekvens batterier'!$E$70</c:f>
              <c:strCache>
                <c:ptCount val="1"/>
                <c:pt idx="0">
                  <c:v>Ganske mykje plaga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Kjent at alt er eit slit</c:v>
                </c:pt>
                <c:pt idx="1">
                  <c:v>Hatt søvnproblem</c:v>
                </c:pt>
                <c:pt idx="2">
                  <c:v>Kjent deg ulykkeleg, trist eller deprimert</c:v>
                </c:pt>
                <c:pt idx="3">
                  <c:v>Kjent håpløyse med tanke på framtida</c:v>
                </c:pt>
                <c:pt idx="4">
                  <c:v>Kjent deg stiv eller spent</c:v>
                </c:pt>
                <c:pt idx="5">
                  <c:v>Uroa deg for mykje om ting</c:v>
                </c:pt>
              </c:strCache>
            </c:strRef>
          </c:cat>
          <c:val>
            <c:numRef>
              <c:f>'Type 2 Frekvens batterier'!$E$71:$E$76</c:f>
              <c:numCache>
                <c:formatCode>0</c:formatCode>
                <c:ptCount val="6"/>
                <c:pt idx="0">
                  <c:v>26.09</c:v>
                </c:pt>
                <c:pt idx="1">
                  <c:v>18.309999999999999</c:v>
                </c:pt>
                <c:pt idx="2">
                  <c:v>17.39</c:v>
                </c:pt>
                <c:pt idx="3">
                  <c:v>26.09</c:v>
                </c:pt>
                <c:pt idx="4">
                  <c:v>31.88</c:v>
                </c:pt>
                <c:pt idx="5">
                  <c:v>31.88</c:v>
                </c:pt>
              </c:numCache>
            </c:numRef>
          </c:val>
          <c:extLst>
            <c:ext xmlns:c16="http://schemas.microsoft.com/office/drawing/2014/chart" uri="{C3380CC4-5D6E-409C-BE32-E72D297353CC}">
              <c16:uniqueId val="{00000002-40F6-4731-B60D-A191A72129AB}"/>
            </c:ext>
          </c:extLst>
        </c:ser>
        <c:ser>
          <c:idx val="3"/>
          <c:order val="3"/>
          <c:tx>
            <c:strRef>
              <c:f>'Type 2 Frekvens batterier'!$F$70</c:f>
              <c:strCache>
                <c:ptCount val="1"/>
                <c:pt idx="0">
                  <c:v>Veldig mykje plaga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batterier'!$B$71:$B$76</c:f>
              <c:strCache>
                <c:ptCount val="6"/>
                <c:pt idx="0">
                  <c:v>Kjent at alt er eit slit</c:v>
                </c:pt>
                <c:pt idx="1">
                  <c:v>Hatt søvnproblem</c:v>
                </c:pt>
                <c:pt idx="2">
                  <c:v>Kjent deg ulykkeleg, trist eller deprimert</c:v>
                </c:pt>
                <c:pt idx="3">
                  <c:v>Kjent håpløyse med tanke på framtida</c:v>
                </c:pt>
                <c:pt idx="4">
                  <c:v>Kjent deg stiv eller spent</c:v>
                </c:pt>
                <c:pt idx="5">
                  <c:v>Uroa deg for mykje om ting</c:v>
                </c:pt>
              </c:strCache>
            </c:strRef>
          </c:cat>
          <c:val>
            <c:numRef>
              <c:f>'Type 2 Frekvens batterier'!$F$71:$F$76</c:f>
              <c:numCache>
                <c:formatCode>0</c:formatCode>
                <c:ptCount val="6"/>
                <c:pt idx="0">
                  <c:v>8.6999999999999993</c:v>
                </c:pt>
                <c:pt idx="1">
                  <c:v>14.08</c:v>
                </c:pt>
                <c:pt idx="2">
                  <c:v>8.6999999999999993</c:v>
                </c:pt>
                <c:pt idx="3">
                  <c:v>8.6999999999999993</c:v>
                </c:pt>
                <c:pt idx="4">
                  <c:v>11.59</c:v>
                </c:pt>
                <c:pt idx="5">
                  <c:v>15.94</c:v>
                </c:pt>
              </c:numCache>
            </c:numRef>
          </c:val>
          <c:extLst>
            <c:ext xmlns:c16="http://schemas.microsoft.com/office/drawing/2014/chart" uri="{C3380CC4-5D6E-409C-BE32-E72D297353CC}">
              <c16:uniqueId val="{00000003-40F6-4731-B60D-A191A72129AB}"/>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5.7108504082341402E-2"/>
          <c:y val="0.91602910822380923"/>
          <c:w val="0.93838058130991897"/>
          <c:h val="6.434036840395182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Kjønn&amp;Klasse'!$I$53</c:f>
              <c:strCache>
                <c:ptCount val="1"/>
                <c:pt idx="0">
                  <c:v>Har hatt mange psykiske plager dei siste sju dagane</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3580-44A7-9988-BAC4E18F438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3580-44A7-9988-BAC4E18F4388}"/>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Kjønn&amp;Klasse'!$J$53:$K$53</c:f>
              <c:numCache>
                <c:formatCode>0</c:formatCode>
                <c:ptCount val="2"/>
                <c:pt idx="0">
                  <c:v>2.86</c:v>
                </c:pt>
                <c:pt idx="1">
                  <c:v>33.33</c:v>
                </c:pt>
              </c:numCache>
            </c:numRef>
          </c:val>
          <c:extLst>
            <c:ext xmlns:c16="http://schemas.microsoft.com/office/drawing/2014/chart" uri="{C3380CC4-5D6E-409C-BE32-E72D297353CC}">
              <c16:uniqueId val="{00000004-3580-44A7-9988-BAC4E18F4388}"/>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008655972669416"/>
          <c:y val="1.1571980721851456E-2"/>
          <c:w val="0.59905992495674421"/>
          <c:h val="0.85788482962913426"/>
        </c:manualLayout>
      </c:layout>
      <c:barChart>
        <c:barDir val="bar"/>
        <c:grouping val="clustered"/>
        <c:varyColors val="0"/>
        <c:ser>
          <c:idx val="0"/>
          <c:order val="0"/>
          <c:tx>
            <c:strRef>
              <c:f>'Type 1 Frekvens enkelt'!$B$199</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Ikkje i det heile teke</c:v>
                </c:pt>
                <c:pt idx="1">
                  <c:v>I lita grad</c:v>
                </c:pt>
                <c:pt idx="2">
                  <c:v>I stor grad</c:v>
                </c:pt>
                <c:pt idx="3">
                  <c:v>I svært stor grad</c:v>
                </c:pt>
              </c:strCache>
            </c:strRef>
          </c:cat>
          <c:val>
            <c:numRef>
              <c:f>'Type 1 Frekvens enkelt'!$C$199:$F$199</c:f>
              <c:numCache>
                <c:formatCode>0</c:formatCode>
                <c:ptCount val="4"/>
                <c:pt idx="0">
                  <c:v>52.94</c:v>
                </c:pt>
                <c:pt idx="1">
                  <c:v>33.82</c:v>
                </c:pt>
                <c:pt idx="2">
                  <c:v>8.82</c:v>
                </c:pt>
                <c:pt idx="3">
                  <c:v>4.41</c:v>
                </c:pt>
              </c:numCache>
            </c:numRef>
          </c:val>
          <c:extLst>
            <c:ext xmlns:c16="http://schemas.microsoft.com/office/drawing/2014/chart" uri="{C3380CC4-5D6E-409C-BE32-E72D297353CC}">
              <c16:uniqueId val="{00000000-AEC8-4C6A-96A3-6F433AF6B1C0}"/>
            </c:ext>
          </c:extLst>
        </c:ser>
        <c:ser>
          <c:idx val="1"/>
          <c:order val="1"/>
          <c:tx>
            <c:strRef>
              <c:f>'Type 1 Frekvens enkelt'!$B$200</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enkelt'!$C$198:$F$198</c:f>
              <c:strCache>
                <c:ptCount val="4"/>
                <c:pt idx="0">
                  <c:v>Ikkje i det heile teke</c:v>
                </c:pt>
                <c:pt idx="1">
                  <c:v>I lita grad</c:v>
                </c:pt>
                <c:pt idx="2">
                  <c:v>I stor grad</c:v>
                </c:pt>
                <c:pt idx="3">
                  <c:v>I svært stor grad</c:v>
                </c:pt>
              </c:strCache>
            </c:strRef>
          </c:cat>
          <c:val>
            <c:numRef>
              <c:f>'Type 1 Frekvens enkelt'!$C$200:$F$200</c:f>
              <c:numCache>
                <c:formatCode>0</c:formatCode>
                <c:ptCount val="4"/>
                <c:pt idx="0">
                  <c:v>46.08</c:v>
                </c:pt>
                <c:pt idx="1">
                  <c:v>36.93</c:v>
                </c:pt>
                <c:pt idx="2">
                  <c:v>12.27</c:v>
                </c:pt>
                <c:pt idx="3">
                  <c:v>4.71</c:v>
                </c:pt>
              </c:numCache>
            </c:numRef>
          </c:val>
          <c:extLst>
            <c:ext xmlns:c16="http://schemas.microsoft.com/office/drawing/2014/chart" uri="{C3380CC4-5D6E-409C-BE32-E72D297353CC}">
              <c16:uniqueId val="{00000000-D747-43A7-96FB-AD561B5DB022}"/>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247707448792282"/>
          <c:y val="8.7999438347068353E-4"/>
          <c:w val="0.4102872920592403"/>
          <c:h val="0.79343337686858129"/>
        </c:manualLayout>
      </c:layout>
      <c:barChart>
        <c:barDir val="bar"/>
        <c:grouping val="clustered"/>
        <c:varyColors val="0"/>
        <c:ser>
          <c:idx val="0"/>
          <c:order val="0"/>
          <c:tx>
            <c:strRef>
              <c:f>'Type 3 Kjønn&amp;Klasse'!$K$2</c:f>
              <c:strCache>
                <c:ptCount val="1"/>
                <c:pt idx="0">
                  <c:v>Jenter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Eg har alt eg ønskjer meg i livet</c:v>
                </c:pt>
                <c:pt idx="2">
                  <c:v>Eg likar meg sjølv som eg er</c:v>
                </c:pt>
              </c:strCache>
            </c:strRef>
          </c:cat>
          <c:val>
            <c:numRef>
              <c:f>'Type 3 Kjønn&amp;Klasse'!$K$4:$K$6</c:f>
              <c:numCache>
                <c:formatCode>0</c:formatCode>
                <c:ptCount val="3"/>
                <c:pt idx="0">
                  <c:v>91.43</c:v>
                </c:pt>
                <c:pt idx="1">
                  <c:v>80</c:v>
                </c:pt>
                <c:pt idx="2">
                  <c:v>64.709999999999994</c:v>
                </c:pt>
              </c:numCache>
            </c:numRef>
          </c:val>
          <c:extLst>
            <c:ext xmlns:c16="http://schemas.microsoft.com/office/drawing/2014/chart" uri="{C3380CC4-5D6E-409C-BE32-E72D297353CC}">
              <c16:uniqueId val="{00000000-3577-4880-9C8E-35AABE3DF50E}"/>
            </c:ext>
          </c:extLst>
        </c:ser>
        <c:ser>
          <c:idx val="1"/>
          <c:order val="1"/>
          <c:tx>
            <c:strRef>
              <c:f>'Type 3 Kjønn&amp;Klasse'!$J$2</c:f>
              <c:strCache>
                <c:ptCount val="1"/>
                <c:pt idx="0">
                  <c:v>Gutar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Kjønn&amp;Klasse'!$I$4:$I$6</c:f>
              <c:strCache>
                <c:ptCount val="3"/>
                <c:pt idx="0">
                  <c:v>Livet mitt er bra</c:v>
                </c:pt>
                <c:pt idx="1">
                  <c:v>Eg har alt eg ønskjer meg i livet</c:v>
                </c:pt>
                <c:pt idx="2">
                  <c:v>Eg likar meg sjølv som eg er</c:v>
                </c:pt>
              </c:strCache>
            </c:strRef>
          </c:cat>
          <c:val>
            <c:numRef>
              <c:f>'Type 3 Kjønn&amp;Klasse'!$J$4:$J$6</c:f>
              <c:numCache>
                <c:formatCode>0</c:formatCode>
                <c:ptCount val="3"/>
                <c:pt idx="0">
                  <c:v>94.87</c:v>
                </c:pt>
                <c:pt idx="1">
                  <c:v>74.36</c:v>
                </c:pt>
                <c:pt idx="2">
                  <c:v>82.05</c:v>
                </c:pt>
              </c:numCache>
            </c:numRef>
          </c:val>
          <c:extLst>
            <c:ext xmlns:c16="http://schemas.microsoft.com/office/drawing/2014/chart" uri="{C3380CC4-5D6E-409C-BE32-E72D297353CC}">
              <c16:uniqueId val="{00000001-3577-4880-9C8E-35AABE3DF50E}"/>
            </c:ext>
          </c:extLst>
        </c:ser>
        <c:dLbls>
          <c:showLegendKey val="0"/>
          <c:showVal val="0"/>
          <c:showCatName val="0"/>
          <c:showSerName val="0"/>
          <c:showPercent val="0"/>
          <c:showBubbleSize val="0"/>
        </c:dLbls>
        <c:gapWidth val="50"/>
        <c:axId val="2028958816"/>
        <c:axId val="1284670464"/>
      </c:barChart>
      <c:catAx>
        <c:axId val="2028958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b"/>
        <c:numFmt formatCode="0" sourceLinked="1"/>
        <c:majorTickMark val="none"/>
        <c:minorTickMark val="none"/>
        <c:tickLblPos val="nextTo"/>
        <c:crossAx val="20289588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43077868189007"/>
          <c:y val="1.8008471071352776E-2"/>
          <c:w val="0.53268280404658874"/>
          <c:h val="0.77186703191034811"/>
        </c:manualLayout>
      </c:layout>
      <c:barChart>
        <c:barDir val="bar"/>
        <c:grouping val="stacked"/>
        <c:varyColors val="0"/>
        <c:ser>
          <c:idx val="0"/>
          <c:order val="0"/>
          <c:tx>
            <c:strRef>
              <c:f>'Type 2 Frekvens batterier'!$C$78</c:f>
              <c:strCache>
                <c:ptCount val="1"/>
                <c:pt idx="0">
                  <c:v>Ikkje noko press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sjå bra ut eller ha ein fin kropp</c:v>
                </c:pt>
                <c:pt idx="1">
                  <c:v>Press om å gjere det bra på skulen</c:v>
                </c:pt>
                <c:pt idx="2">
                  <c:v>Press om å gjere det bra i idrett</c:v>
                </c:pt>
                <c:pt idx="3">
                  <c:v>Press om å ha mange følgjarar og likes på sosiale medium</c:v>
                </c:pt>
              </c:strCache>
            </c:strRef>
          </c:cat>
          <c:val>
            <c:numRef>
              <c:f>'Type 2 Frekvens batterier'!$C$79:$C$82</c:f>
              <c:numCache>
                <c:formatCode>0</c:formatCode>
                <c:ptCount val="4"/>
                <c:pt idx="0">
                  <c:v>28.57</c:v>
                </c:pt>
                <c:pt idx="1">
                  <c:v>20</c:v>
                </c:pt>
                <c:pt idx="2">
                  <c:v>40.58</c:v>
                </c:pt>
                <c:pt idx="3">
                  <c:v>82.61</c:v>
                </c:pt>
              </c:numCache>
            </c:numRef>
          </c:val>
          <c:extLst>
            <c:ext xmlns:c16="http://schemas.microsoft.com/office/drawing/2014/chart" uri="{C3380CC4-5D6E-409C-BE32-E72D297353CC}">
              <c16:uniqueId val="{00000000-1D9E-4525-91C1-F423A035CF90}"/>
            </c:ext>
          </c:extLst>
        </c:ser>
        <c:ser>
          <c:idx val="1"/>
          <c:order val="1"/>
          <c:tx>
            <c:strRef>
              <c:f>'Type 2 Frekvens batterier'!$D$78</c:f>
              <c:strCache>
                <c:ptCount val="1"/>
                <c:pt idx="0">
                  <c:v>Litt press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sjå bra ut eller ha ein fin kropp</c:v>
                </c:pt>
                <c:pt idx="1">
                  <c:v>Press om å gjere det bra på skulen</c:v>
                </c:pt>
                <c:pt idx="2">
                  <c:v>Press om å gjere det bra i idrett</c:v>
                </c:pt>
                <c:pt idx="3">
                  <c:v>Press om å ha mange følgjarar og likes på sosiale medium</c:v>
                </c:pt>
              </c:strCache>
            </c:strRef>
          </c:cat>
          <c:val>
            <c:numRef>
              <c:f>'Type 2 Frekvens batterier'!$D$79:$D$82</c:f>
              <c:numCache>
                <c:formatCode>0</c:formatCode>
                <c:ptCount val="4"/>
                <c:pt idx="0">
                  <c:v>37.14</c:v>
                </c:pt>
                <c:pt idx="1">
                  <c:v>35.71</c:v>
                </c:pt>
                <c:pt idx="2">
                  <c:v>24.64</c:v>
                </c:pt>
                <c:pt idx="3">
                  <c:v>11.59</c:v>
                </c:pt>
              </c:numCache>
            </c:numRef>
          </c:val>
          <c:extLst>
            <c:ext xmlns:c16="http://schemas.microsoft.com/office/drawing/2014/chart" uri="{C3380CC4-5D6E-409C-BE32-E72D297353CC}">
              <c16:uniqueId val="{00000001-1D9E-4525-91C1-F423A035CF90}"/>
            </c:ext>
          </c:extLst>
        </c:ser>
        <c:ser>
          <c:idx val="2"/>
          <c:order val="2"/>
          <c:tx>
            <c:strRef>
              <c:f>'Type 2 Frekvens batterier'!$E$78</c:f>
              <c:strCache>
                <c:ptCount val="1"/>
                <c:pt idx="0">
                  <c:v>Ein del press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sjå bra ut eller ha ein fin kropp</c:v>
                </c:pt>
                <c:pt idx="1">
                  <c:v>Press om å gjere det bra på skulen</c:v>
                </c:pt>
                <c:pt idx="2">
                  <c:v>Press om å gjere det bra i idrett</c:v>
                </c:pt>
                <c:pt idx="3">
                  <c:v>Press om å ha mange følgjarar og likes på sosiale medium</c:v>
                </c:pt>
              </c:strCache>
            </c:strRef>
          </c:cat>
          <c:val>
            <c:numRef>
              <c:f>'Type 2 Frekvens batterier'!$E$79:$E$82</c:f>
              <c:numCache>
                <c:formatCode>0</c:formatCode>
                <c:ptCount val="4"/>
                <c:pt idx="0">
                  <c:v>14.29</c:v>
                </c:pt>
                <c:pt idx="1">
                  <c:v>18.57</c:v>
                </c:pt>
                <c:pt idx="2">
                  <c:v>18.84</c:v>
                </c:pt>
                <c:pt idx="3">
                  <c:v>1.45</c:v>
                </c:pt>
              </c:numCache>
            </c:numRef>
          </c:val>
          <c:extLst>
            <c:ext xmlns:c16="http://schemas.microsoft.com/office/drawing/2014/chart" uri="{C3380CC4-5D6E-409C-BE32-E72D297353CC}">
              <c16:uniqueId val="{00000002-1D9E-4525-91C1-F423A035CF90}"/>
            </c:ext>
          </c:extLst>
        </c:ser>
        <c:ser>
          <c:idx val="3"/>
          <c:order val="3"/>
          <c:tx>
            <c:strRef>
              <c:f>'Type 2 Frekvens batterier'!$F$78</c:f>
              <c:strCache>
                <c:ptCount val="1"/>
                <c:pt idx="0">
                  <c:v>Mykje press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sjå bra ut eller ha ein fin kropp</c:v>
                </c:pt>
                <c:pt idx="1">
                  <c:v>Press om å gjere det bra på skulen</c:v>
                </c:pt>
                <c:pt idx="2">
                  <c:v>Press om å gjere det bra i idrett</c:v>
                </c:pt>
                <c:pt idx="3">
                  <c:v>Press om å ha mange følgjarar og likes på sosiale medium</c:v>
                </c:pt>
              </c:strCache>
            </c:strRef>
          </c:cat>
          <c:val>
            <c:numRef>
              <c:f>'Type 2 Frekvens batterier'!$F$79:$F$82</c:f>
              <c:numCache>
                <c:formatCode>0</c:formatCode>
                <c:ptCount val="4"/>
                <c:pt idx="0">
                  <c:v>10</c:v>
                </c:pt>
                <c:pt idx="1">
                  <c:v>14.29</c:v>
                </c:pt>
                <c:pt idx="2">
                  <c:v>8.6999999999999993</c:v>
                </c:pt>
                <c:pt idx="3">
                  <c:v>1.45</c:v>
                </c:pt>
              </c:numCache>
            </c:numRef>
          </c:val>
          <c:extLst>
            <c:ext xmlns:c16="http://schemas.microsoft.com/office/drawing/2014/chart" uri="{C3380CC4-5D6E-409C-BE32-E72D297353CC}">
              <c16:uniqueId val="{00000003-1D9E-4525-91C1-F423A035CF90}"/>
            </c:ext>
          </c:extLst>
        </c:ser>
        <c:ser>
          <c:idx val="4"/>
          <c:order val="4"/>
          <c:tx>
            <c:strRef>
              <c:f>'Type 2 Frekvens batterier'!$G$78</c:f>
              <c:strCache>
                <c:ptCount val="1"/>
                <c:pt idx="0">
                  <c:v>Svært mykje press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batterier'!$B$79:$B$82</c:f>
              <c:strCache>
                <c:ptCount val="4"/>
                <c:pt idx="0">
                  <c:v>Press om å sjå bra ut eller ha ein fin kropp</c:v>
                </c:pt>
                <c:pt idx="1">
                  <c:v>Press om å gjere det bra på skulen</c:v>
                </c:pt>
                <c:pt idx="2">
                  <c:v>Press om å gjere det bra i idrett</c:v>
                </c:pt>
                <c:pt idx="3">
                  <c:v>Press om å ha mange følgjarar og likes på sosiale medium</c:v>
                </c:pt>
              </c:strCache>
            </c:strRef>
          </c:cat>
          <c:val>
            <c:numRef>
              <c:f>'Type 2 Frekvens batterier'!$G$79:$G$82</c:f>
              <c:numCache>
                <c:formatCode>0</c:formatCode>
                <c:ptCount val="4"/>
                <c:pt idx="0">
                  <c:v>10</c:v>
                </c:pt>
                <c:pt idx="1">
                  <c:v>11.43</c:v>
                </c:pt>
                <c:pt idx="2">
                  <c:v>7.25</c:v>
                </c:pt>
                <c:pt idx="3">
                  <c:v>2.9</c:v>
                </c:pt>
              </c:numCache>
            </c:numRef>
          </c:val>
          <c:extLst>
            <c:ext xmlns:c16="http://schemas.microsoft.com/office/drawing/2014/chart" uri="{C3380CC4-5D6E-409C-BE32-E72D297353CC}">
              <c16:uniqueId val="{00000004-1D9E-4525-91C1-F423A035CF90}"/>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1.6238589310038704E-2"/>
          <c:y val="0.83809495409808488"/>
          <c:w val="0.98317689873203262"/>
          <c:h val="0.16190504590191523"/>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Kjønn&amp;Klasse'!$I$54</c:f>
              <c:strCache>
                <c:ptCount val="1"/>
                <c:pt idx="0">
                  <c:v>Opplever mykje press på minst to område</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16B2-4C30-88D5-5EF4A2848E3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16B2-4C30-88D5-5EF4A2848E3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Kjønn&amp;Klasse'!$J$54:$K$54</c:f>
              <c:numCache>
                <c:formatCode>0</c:formatCode>
                <c:ptCount val="2"/>
                <c:pt idx="0">
                  <c:v>8.33</c:v>
                </c:pt>
                <c:pt idx="1">
                  <c:v>26.47</c:v>
                </c:pt>
              </c:numCache>
            </c:numRef>
          </c:val>
          <c:extLst>
            <c:ext xmlns:c16="http://schemas.microsoft.com/office/drawing/2014/chart" uri="{C3380CC4-5D6E-409C-BE32-E72D297353CC}">
              <c16:uniqueId val="{00000004-16B2-4C30-88D5-5EF4A2848E3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Kjønn&amp;Klasse'!$I$55</c:f>
              <c:strCache>
                <c:ptCount val="1"/>
                <c:pt idx="0">
                  <c:v>Har i stor grad problemer med å takle press</c:v>
                </c:pt>
              </c:strCache>
            </c:strRef>
          </c:tx>
          <c:spPr>
            <a:solidFill>
              <a:schemeClr val="accent1"/>
            </a:solidFill>
            <a:ln>
              <a:noFill/>
            </a:ln>
            <a:effectLst/>
          </c:spPr>
          <c:invertIfNegative val="0"/>
          <c:dPt>
            <c:idx val="1"/>
            <c:invertIfNegative val="0"/>
            <c:bubble3D val="0"/>
            <c:spPr>
              <a:solidFill>
                <a:srgbClr val="DE9F37"/>
              </a:solidFill>
              <a:ln>
                <a:noFill/>
              </a:ln>
              <a:effectLst/>
            </c:spPr>
            <c:extLst>
              <c:ext xmlns:c16="http://schemas.microsoft.com/office/drawing/2014/chart" uri="{C3380CC4-5D6E-409C-BE32-E72D297353CC}">
                <c16:uniqueId val="{00000002-A250-4576-A971-33D9B9E83467}"/>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Kjønn&amp;Klasse'!$J$55:$K$55</c:f>
              <c:numCache>
                <c:formatCode>0</c:formatCode>
                <c:ptCount val="2"/>
                <c:pt idx="0">
                  <c:v>8.57</c:v>
                </c:pt>
                <c:pt idx="1">
                  <c:v>18.18</c:v>
                </c:pt>
              </c:numCache>
            </c:numRef>
          </c:val>
          <c:extLst>
            <c:ext xmlns:c16="http://schemas.microsoft.com/office/drawing/2014/chart" uri="{C3380CC4-5D6E-409C-BE32-E72D297353CC}">
              <c16:uniqueId val="{00000003-A250-4576-A971-33D9B9E83467}"/>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batterier'!$C$84</c:f>
              <c:strCache>
                <c:ptCount val="1"/>
                <c:pt idx="0">
                  <c:v>5 dagar i veka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Frukost før første time</c:v>
                </c:pt>
                <c:pt idx="1">
                  <c:v>Matpakke eller lunsj på skulen</c:v>
                </c:pt>
              </c:strCache>
            </c:strRef>
          </c:cat>
          <c:val>
            <c:numRef>
              <c:f>'Type 2 Frekvens batterier'!$C$85:$C$86</c:f>
              <c:numCache>
                <c:formatCode>0</c:formatCode>
                <c:ptCount val="2"/>
                <c:pt idx="0">
                  <c:v>33.33</c:v>
                </c:pt>
                <c:pt idx="1">
                  <c:v>55.71</c:v>
                </c:pt>
              </c:numCache>
            </c:numRef>
          </c:val>
          <c:extLst>
            <c:ext xmlns:c16="http://schemas.microsoft.com/office/drawing/2014/chart" uri="{C3380CC4-5D6E-409C-BE32-E72D297353CC}">
              <c16:uniqueId val="{00000000-4D6D-401D-A555-475E66F1E208}"/>
            </c:ext>
          </c:extLst>
        </c:ser>
        <c:ser>
          <c:idx val="1"/>
          <c:order val="1"/>
          <c:tx>
            <c:strRef>
              <c:f>'Type 2 Frekvens batterier'!$D$84</c:f>
              <c:strCache>
                <c:ptCount val="1"/>
                <c:pt idx="0">
                  <c:v>3–4 dagar i veka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Frukost før første time</c:v>
                </c:pt>
                <c:pt idx="1">
                  <c:v>Matpakke eller lunsj på skulen</c:v>
                </c:pt>
              </c:strCache>
            </c:strRef>
          </c:cat>
          <c:val>
            <c:numRef>
              <c:f>'Type 2 Frekvens batterier'!$D$85:$D$86</c:f>
              <c:numCache>
                <c:formatCode>0</c:formatCode>
                <c:ptCount val="2"/>
                <c:pt idx="0">
                  <c:v>26.09</c:v>
                </c:pt>
                <c:pt idx="1">
                  <c:v>21.43</c:v>
                </c:pt>
              </c:numCache>
            </c:numRef>
          </c:val>
          <c:extLst>
            <c:ext xmlns:c16="http://schemas.microsoft.com/office/drawing/2014/chart" uri="{C3380CC4-5D6E-409C-BE32-E72D297353CC}">
              <c16:uniqueId val="{00000001-4D6D-401D-A555-475E66F1E208}"/>
            </c:ext>
          </c:extLst>
        </c:ser>
        <c:ser>
          <c:idx val="2"/>
          <c:order val="2"/>
          <c:tx>
            <c:strRef>
              <c:f>'Type 2 Frekvens batterier'!$E$84</c:f>
              <c:strCache>
                <c:ptCount val="1"/>
                <c:pt idx="0">
                  <c:v>1–2 dagar i veka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Frukost før første time</c:v>
                </c:pt>
                <c:pt idx="1">
                  <c:v>Matpakke eller lunsj på skulen</c:v>
                </c:pt>
              </c:strCache>
            </c:strRef>
          </c:cat>
          <c:val>
            <c:numRef>
              <c:f>'Type 2 Frekvens batterier'!$E$85:$E$86</c:f>
              <c:numCache>
                <c:formatCode>0</c:formatCode>
                <c:ptCount val="2"/>
                <c:pt idx="0">
                  <c:v>13.04</c:v>
                </c:pt>
                <c:pt idx="1">
                  <c:v>17.14</c:v>
                </c:pt>
              </c:numCache>
            </c:numRef>
          </c:val>
          <c:extLst>
            <c:ext xmlns:c16="http://schemas.microsoft.com/office/drawing/2014/chart" uri="{C3380CC4-5D6E-409C-BE32-E72D297353CC}">
              <c16:uniqueId val="{00000002-4D6D-401D-A555-475E66F1E208}"/>
            </c:ext>
          </c:extLst>
        </c:ser>
        <c:ser>
          <c:idx val="3"/>
          <c:order val="3"/>
          <c:tx>
            <c:strRef>
              <c:f>'Type 2 Frekvens batterier'!$F$84</c:f>
              <c:strCache>
                <c:ptCount val="1"/>
                <c:pt idx="0">
                  <c:v>Sjeldnare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batterier'!$B$85:$B$86</c:f>
              <c:strCache>
                <c:ptCount val="2"/>
                <c:pt idx="0">
                  <c:v>Frukost før første time</c:v>
                </c:pt>
                <c:pt idx="1">
                  <c:v>Matpakke eller lunsj på skulen</c:v>
                </c:pt>
              </c:strCache>
            </c:strRef>
          </c:cat>
          <c:val>
            <c:numRef>
              <c:f>'Type 2 Frekvens batterier'!$F$85:$F$86</c:f>
              <c:numCache>
                <c:formatCode>0</c:formatCode>
                <c:ptCount val="2"/>
                <c:pt idx="0">
                  <c:v>27.54</c:v>
                </c:pt>
                <c:pt idx="1">
                  <c:v>5.71</c:v>
                </c:pt>
              </c:numCache>
            </c:numRef>
          </c:val>
          <c:extLst>
            <c:ext xmlns:c16="http://schemas.microsoft.com/office/drawing/2014/chart" uri="{C3380CC4-5D6E-409C-BE32-E72D297353CC}">
              <c16:uniqueId val="{00000004-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4"/>
          <c:order val="0"/>
          <c:tx>
            <c:strRef>
              <c:f>'Type 2 Frekvens batterier'!$G$119</c:f>
              <c:strCache>
                <c:ptCount val="1"/>
                <c:pt idx="0">
                  <c:v>Ein eller fleire gonger om dagen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Kor ofte et eller drikk du vanlegvis noko av det som står under? - Grønnsaker/salatar</c:v>
                </c:pt>
                <c:pt idx="1">
                  <c:v>Kor ofte et eller drikk du vanlegvis noko av det som står under? - Frukt/bær</c:v>
                </c:pt>
                <c:pt idx="2">
                  <c:v>Kor ofte et eller drikk du vanlegvis noko av det som står under? - Energidrikk med koffein (f.eks. Monster, Battery, Red Bull)</c:v>
                </c:pt>
              </c:strCache>
            </c:strRef>
          </c:cat>
          <c:val>
            <c:numRef>
              <c:f>'Type 2 Frekvens batterier'!$G$120:$G$122</c:f>
              <c:numCache>
                <c:formatCode>0</c:formatCode>
                <c:ptCount val="3"/>
                <c:pt idx="0">
                  <c:v>31.43</c:v>
                </c:pt>
                <c:pt idx="1">
                  <c:v>11.43</c:v>
                </c:pt>
                <c:pt idx="2">
                  <c:v>15.71</c:v>
                </c:pt>
              </c:numCache>
            </c:numRef>
          </c:val>
          <c:extLst>
            <c:ext xmlns:c16="http://schemas.microsoft.com/office/drawing/2014/chart" uri="{C3380CC4-5D6E-409C-BE32-E72D297353CC}">
              <c16:uniqueId val="{00000000-0394-4CAB-80CD-E3E384788307}"/>
            </c:ext>
          </c:extLst>
        </c:ser>
        <c:ser>
          <c:idx val="3"/>
          <c:order val="1"/>
          <c:tx>
            <c:strRef>
              <c:f>'Type 2 Frekvens batterier'!$F$119</c:f>
              <c:strCache>
                <c:ptCount val="1"/>
                <c:pt idx="0">
                  <c:v>5-6 gonger i veka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Kor ofte et eller drikk du vanlegvis noko av det som står under? - Grønnsaker/salatar</c:v>
                </c:pt>
                <c:pt idx="1">
                  <c:v>Kor ofte et eller drikk du vanlegvis noko av det som står under? - Frukt/bær</c:v>
                </c:pt>
                <c:pt idx="2">
                  <c:v>Kor ofte et eller drikk du vanlegvis noko av det som står under? - Energidrikk med koffein (f.eks. Monster, Battery, Red Bull)</c:v>
                </c:pt>
              </c:strCache>
            </c:strRef>
          </c:cat>
          <c:val>
            <c:numRef>
              <c:f>'Type 2 Frekvens batterier'!$F$120:$F$122</c:f>
              <c:numCache>
                <c:formatCode>0</c:formatCode>
                <c:ptCount val="3"/>
                <c:pt idx="0">
                  <c:v>18.57</c:v>
                </c:pt>
                <c:pt idx="1">
                  <c:v>2.86</c:v>
                </c:pt>
                <c:pt idx="2">
                  <c:v>11.43</c:v>
                </c:pt>
              </c:numCache>
            </c:numRef>
          </c:val>
          <c:extLst>
            <c:ext xmlns:c16="http://schemas.microsoft.com/office/drawing/2014/chart" uri="{C3380CC4-5D6E-409C-BE32-E72D297353CC}">
              <c16:uniqueId val="{00000004-4D6D-401D-A555-475E66F1E208}"/>
            </c:ext>
          </c:extLst>
        </c:ser>
        <c:ser>
          <c:idx val="2"/>
          <c:order val="2"/>
          <c:tx>
            <c:strRef>
              <c:f>'Type 2 Frekvens batterier'!$E$119</c:f>
              <c:strCache>
                <c:ptCount val="1"/>
                <c:pt idx="0">
                  <c:v>3-4 gonger i veka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Kor ofte et eller drikk du vanlegvis noko av det som står under? - Grønnsaker/salatar</c:v>
                </c:pt>
                <c:pt idx="1">
                  <c:v>Kor ofte et eller drikk du vanlegvis noko av det som står under? - Frukt/bær</c:v>
                </c:pt>
                <c:pt idx="2">
                  <c:v>Kor ofte et eller drikk du vanlegvis noko av det som står under? - Energidrikk med koffein (f.eks. Monster, Battery, Red Bull)</c:v>
                </c:pt>
              </c:strCache>
            </c:strRef>
          </c:cat>
          <c:val>
            <c:numRef>
              <c:f>'Type 2 Frekvens batterier'!$E$120:$E$122</c:f>
              <c:numCache>
                <c:formatCode>0</c:formatCode>
                <c:ptCount val="3"/>
                <c:pt idx="0">
                  <c:v>25.71</c:v>
                </c:pt>
                <c:pt idx="1">
                  <c:v>18.57</c:v>
                </c:pt>
                <c:pt idx="2">
                  <c:v>17.14</c:v>
                </c:pt>
              </c:numCache>
            </c:numRef>
          </c:val>
          <c:extLst>
            <c:ext xmlns:c16="http://schemas.microsoft.com/office/drawing/2014/chart" uri="{C3380CC4-5D6E-409C-BE32-E72D297353CC}">
              <c16:uniqueId val="{00000002-4D6D-401D-A555-475E66F1E208}"/>
            </c:ext>
          </c:extLst>
        </c:ser>
        <c:ser>
          <c:idx val="1"/>
          <c:order val="3"/>
          <c:tx>
            <c:strRef>
              <c:f>'Type 2 Frekvens batterier'!$D$119</c:f>
              <c:strCache>
                <c:ptCount val="1"/>
                <c:pt idx="0">
                  <c:v>1-2 gonger i veka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Kor ofte et eller drikk du vanlegvis noko av det som står under? - Grønnsaker/salatar</c:v>
                </c:pt>
                <c:pt idx="1">
                  <c:v>Kor ofte et eller drikk du vanlegvis noko av det som står under? - Frukt/bær</c:v>
                </c:pt>
                <c:pt idx="2">
                  <c:v>Kor ofte et eller drikk du vanlegvis noko av det som står under? - Energidrikk med koffein (f.eks. Monster, Battery, Red Bull)</c:v>
                </c:pt>
              </c:strCache>
            </c:strRef>
          </c:cat>
          <c:val>
            <c:numRef>
              <c:f>'Type 2 Frekvens batterier'!$D$120:$D$122</c:f>
              <c:numCache>
                <c:formatCode>0</c:formatCode>
                <c:ptCount val="3"/>
                <c:pt idx="0">
                  <c:v>11.43</c:v>
                </c:pt>
                <c:pt idx="1">
                  <c:v>35.71</c:v>
                </c:pt>
                <c:pt idx="2">
                  <c:v>12.86</c:v>
                </c:pt>
              </c:numCache>
            </c:numRef>
          </c:val>
          <c:extLst>
            <c:ext xmlns:c16="http://schemas.microsoft.com/office/drawing/2014/chart" uri="{C3380CC4-5D6E-409C-BE32-E72D297353CC}">
              <c16:uniqueId val="{00000001-4D6D-401D-A555-475E66F1E208}"/>
            </c:ext>
          </c:extLst>
        </c:ser>
        <c:ser>
          <c:idx val="0"/>
          <c:order val="4"/>
          <c:tx>
            <c:strRef>
              <c:f>'Type 2 Frekvens batterier'!$C$119</c:f>
              <c:strCache>
                <c:ptCount val="1"/>
                <c:pt idx="0">
                  <c:v>Mindre enn éin gong i veka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batterier'!$B$120:$B$122</c:f>
              <c:strCache>
                <c:ptCount val="3"/>
                <c:pt idx="0">
                  <c:v>Kor ofte et eller drikk du vanlegvis noko av det som står under? - Grønnsaker/salatar</c:v>
                </c:pt>
                <c:pt idx="1">
                  <c:v>Kor ofte et eller drikk du vanlegvis noko av det som står under? - Frukt/bær</c:v>
                </c:pt>
                <c:pt idx="2">
                  <c:v>Kor ofte et eller drikk du vanlegvis noko av det som står under? - Energidrikk med koffein (f.eks. Monster, Battery, Red Bull)</c:v>
                </c:pt>
              </c:strCache>
            </c:strRef>
          </c:cat>
          <c:val>
            <c:numRef>
              <c:f>'Type 2 Frekvens batterier'!$C$120:$C$122</c:f>
              <c:numCache>
                <c:formatCode>0</c:formatCode>
                <c:ptCount val="3"/>
                <c:pt idx="0">
                  <c:v>12.86</c:v>
                </c:pt>
                <c:pt idx="1">
                  <c:v>31.43</c:v>
                </c:pt>
                <c:pt idx="2">
                  <c:v>42.86</c:v>
                </c:pt>
              </c:numCache>
            </c:numRef>
          </c:val>
          <c:extLst>
            <c:ext xmlns:c16="http://schemas.microsoft.com/office/drawing/2014/chart" uri="{C3380CC4-5D6E-409C-BE32-E72D297353CC}">
              <c16:uniqueId val="{00000000-4D6D-401D-A555-475E66F1E208}"/>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3.1104118318312282E-4"/>
          <c:y val="0.90334240430221735"/>
          <c:w val="0.99968895881681685"/>
          <c:h val="9.665766173180367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23460617398810343"/>
          <c:w val="0.90376206289497074"/>
          <c:h val="0.61348031065865494"/>
        </c:manualLayout>
      </c:layout>
      <c:barChart>
        <c:barDir val="col"/>
        <c:grouping val="clustered"/>
        <c:varyColors val="0"/>
        <c:ser>
          <c:idx val="0"/>
          <c:order val="0"/>
          <c:tx>
            <c:strRef>
              <c:f>'Type 3 Kjønn&amp;Klasse'!$I$56</c:f>
              <c:strCache>
                <c:ptCount val="1"/>
                <c:pt idx="0">
                  <c:v>Spiser frokost hver dag før skolen</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5E17-41E7-B43F-393BCFF9D9B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E17-41E7-B43F-393BCFF9D9B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Kjønn&amp;Klasse'!$J$56:$K$56</c:f>
              <c:numCache>
                <c:formatCode>0</c:formatCode>
                <c:ptCount val="2"/>
                <c:pt idx="0">
                  <c:v>27.27</c:v>
                </c:pt>
                <c:pt idx="1">
                  <c:v>38.89</c:v>
                </c:pt>
              </c:numCache>
            </c:numRef>
          </c:val>
          <c:extLst>
            <c:ext xmlns:c16="http://schemas.microsoft.com/office/drawing/2014/chart" uri="{C3380CC4-5D6E-409C-BE32-E72D297353CC}">
              <c16:uniqueId val="{00000004-5E17-41E7-B43F-393BCFF9D9B3}"/>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Kjønn&amp;Klasse'!$I$57</c:f>
              <c:strCache>
                <c:ptCount val="1"/>
                <c:pt idx="0">
                  <c:v>Spiser lunsj hver dag på skolen</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C53E-4806-ABF1-E7AEA0BA934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53E-4806-ABF1-E7AEA0BA9343}"/>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Kjønn&amp;Klasse'!$J$57:$K$57</c:f>
              <c:numCache>
                <c:formatCode>0</c:formatCode>
                <c:ptCount val="2"/>
                <c:pt idx="0">
                  <c:v>58.82</c:v>
                </c:pt>
                <c:pt idx="1">
                  <c:v>52.78</c:v>
                </c:pt>
              </c:numCache>
            </c:numRef>
          </c:val>
          <c:extLst>
            <c:ext xmlns:c16="http://schemas.microsoft.com/office/drawing/2014/chart" uri="{C3380CC4-5D6E-409C-BE32-E72D297353CC}">
              <c16:uniqueId val="{00000004-C53E-4806-ABF1-E7AEA0BA9343}"/>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322361193768415"/>
          <c:y val="2.1474740999156632E-2"/>
          <c:w val="0.58245363104905623"/>
          <c:h val="0.95492421528473548"/>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fra SPSS'!$C$80:$J$80</c:f>
              <c:strCache>
                <c:ptCount val="8"/>
                <c:pt idx="0">
                  <c:v>Mindre enn 5 timer</c:v>
                </c:pt>
                <c:pt idx="1">
                  <c:v>5 timer</c:v>
                </c:pt>
                <c:pt idx="2">
                  <c:v>6 timer</c:v>
                </c:pt>
                <c:pt idx="3">
                  <c:v>7 timer</c:v>
                </c:pt>
                <c:pt idx="4">
                  <c:v>8 timer</c:v>
                </c:pt>
                <c:pt idx="5">
                  <c:v>9 timer</c:v>
                </c:pt>
                <c:pt idx="6">
                  <c:v>10 timer</c:v>
                </c:pt>
                <c:pt idx="7">
                  <c:v>Mer enn 10 timer</c:v>
                </c:pt>
              </c:strCache>
            </c:strRef>
          </c:cat>
          <c:val>
            <c:numRef>
              <c:f>'Data fra SPSS'!$C$81:$J$81</c:f>
              <c:numCache>
                <c:formatCode>0</c:formatCode>
                <c:ptCount val="8"/>
                <c:pt idx="0">
                  <c:v>7.14</c:v>
                </c:pt>
                <c:pt idx="1">
                  <c:v>4.29</c:v>
                </c:pt>
                <c:pt idx="2">
                  <c:v>20</c:v>
                </c:pt>
                <c:pt idx="3">
                  <c:v>34.29</c:v>
                </c:pt>
                <c:pt idx="4">
                  <c:v>31.43</c:v>
                </c:pt>
                <c:pt idx="5">
                  <c:v>2.86</c:v>
                </c:pt>
                <c:pt idx="6">
                  <c:v>0</c:v>
                </c:pt>
                <c:pt idx="7">
                  <c:v>0</c:v>
                </c:pt>
              </c:numCache>
            </c:numRef>
          </c:val>
          <c:extLst>
            <c:ext xmlns:c16="http://schemas.microsoft.com/office/drawing/2014/chart" uri="{C3380CC4-5D6E-409C-BE32-E72D297353CC}">
              <c16:uniqueId val="{00000000-37A8-45E2-8B76-D7C16A8A1C91}"/>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838253554867"/>
          <c:y val="1.149448206675782E-2"/>
          <c:w val="0.61796094899849452"/>
          <c:h val="0.87778401396178796"/>
        </c:manualLayout>
      </c:layout>
      <c:barChart>
        <c:barDir val="bar"/>
        <c:grouping val="stacked"/>
        <c:varyColors val="0"/>
        <c:ser>
          <c:idx val="0"/>
          <c:order val="0"/>
          <c:tx>
            <c:strRef>
              <c:f>'Type 2 Frekvens batterier'!$C$125</c:f>
              <c:strCache>
                <c:ptCount val="1"/>
                <c:pt idx="0">
                  <c:v>Ingen dager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batterier'!$C$126:$C$127</c:f>
              <c:numCache>
                <c:formatCode>0</c:formatCode>
                <c:ptCount val="2"/>
                <c:pt idx="0">
                  <c:v>38.81</c:v>
                </c:pt>
                <c:pt idx="1">
                  <c:v>38.57</c:v>
                </c:pt>
              </c:numCache>
            </c:numRef>
          </c:val>
          <c:extLst>
            <c:ext xmlns:c16="http://schemas.microsoft.com/office/drawing/2014/chart" uri="{C3380CC4-5D6E-409C-BE32-E72D297353CC}">
              <c16:uniqueId val="{00000000-77D3-4F6A-BFD7-43D25852B946}"/>
            </c:ext>
          </c:extLst>
        </c:ser>
        <c:ser>
          <c:idx val="1"/>
          <c:order val="1"/>
          <c:tx>
            <c:strRef>
              <c:f>'Type 2 Frekvens batterier'!$D$125</c:f>
              <c:strCache>
                <c:ptCount val="1"/>
                <c:pt idx="0">
                  <c:v>1-2 dager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batterier'!$D$126:$D$127</c:f>
              <c:numCache>
                <c:formatCode>0</c:formatCode>
                <c:ptCount val="2"/>
                <c:pt idx="0">
                  <c:v>26.87</c:v>
                </c:pt>
                <c:pt idx="1">
                  <c:v>31.43</c:v>
                </c:pt>
              </c:numCache>
            </c:numRef>
          </c:val>
          <c:extLst>
            <c:ext xmlns:c16="http://schemas.microsoft.com/office/drawing/2014/chart" uri="{C3380CC4-5D6E-409C-BE32-E72D297353CC}">
              <c16:uniqueId val="{00000001-77D3-4F6A-BFD7-43D25852B946}"/>
            </c:ext>
          </c:extLst>
        </c:ser>
        <c:ser>
          <c:idx val="2"/>
          <c:order val="2"/>
          <c:tx>
            <c:strRef>
              <c:f>'Type 2 Frekvens batterier'!$E$125</c:f>
              <c:strCache>
                <c:ptCount val="1"/>
                <c:pt idx="0">
                  <c:v>3-4 dager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batterier'!$E$126:$E$127</c:f>
              <c:numCache>
                <c:formatCode>0</c:formatCode>
                <c:ptCount val="2"/>
                <c:pt idx="0">
                  <c:v>16.420000000000002</c:v>
                </c:pt>
                <c:pt idx="1">
                  <c:v>18.57</c:v>
                </c:pt>
              </c:numCache>
            </c:numRef>
          </c:val>
          <c:extLst>
            <c:ext xmlns:c16="http://schemas.microsoft.com/office/drawing/2014/chart" uri="{C3380CC4-5D6E-409C-BE32-E72D297353CC}">
              <c16:uniqueId val="{00000002-77D3-4F6A-BFD7-43D25852B946}"/>
            </c:ext>
          </c:extLst>
        </c:ser>
        <c:ser>
          <c:idx val="3"/>
          <c:order val="3"/>
          <c:tx>
            <c:strRef>
              <c:f>'Type 2 Frekvens batterier'!$F$125</c:f>
              <c:strCache>
                <c:ptCount val="1"/>
                <c:pt idx="0">
                  <c:v>5 dager eller mer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2 Frekvens batterier'!$B$126:$B$127</c:f>
              <c:strCache>
                <c:ptCount val="2"/>
                <c:pt idx="0">
                  <c:v>Hatt problemer med å sovne</c:v>
                </c:pt>
                <c:pt idx="1">
                  <c:v>Vært så søvnig/trøtt at det har gått ut over skole eller fritid</c:v>
                </c:pt>
              </c:strCache>
            </c:strRef>
          </c:cat>
          <c:val>
            <c:numRef>
              <c:f>'Type 2 Frekvens batterier'!$F$126:$F$127</c:f>
              <c:numCache>
                <c:formatCode>0</c:formatCode>
                <c:ptCount val="2"/>
                <c:pt idx="0">
                  <c:v>17.91</c:v>
                </c:pt>
                <c:pt idx="1">
                  <c:v>11.43</c:v>
                </c:pt>
              </c:numCache>
            </c:numRef>
          </c:val>
          <c:extLst>
            <c:ext xmlns:c16="http://schemas.microsoft.com/office/drawing/2014/chart" uri="{C3380CC4-5D6E-409C-BE32-E72D297353CC}">
              <c16:uniqueId val="{00000003-77D3-4F6A-BFD7-43D25852B946}"/>
            </c:ext>
          </c:extLst>
        </c:ser>
        <c:dLbls>
          <c:showLegendKey val="0"/>
          <c:showVal val="0"/>
          <c:showCatName val="0"/>
          <c:showSerName val="0"/>
          <c:showPercent val="0"/>
          <c:showBubbleSize val="0"/>
        </c:dLbls>
        <c:gapWidth val="50"/>
        <c:overlap val="100"/>
        <c:axId val="2028958816"/>
        <c:axId val="1284670464"/>
      </c:barChart>
      <c:catAx>
        <c:axId val="20289588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ax val="100"/>
          <c:min val="0"/>
        </c:scaling>
        <c:delete val="1"/>
        <c:axPos val="t"/>
        <c:numFmt formatCode="0" sourceLinked="1"/>
        <c:majorTickMark val="none"/>
        <c:minorTickMark val="none"/>
        <c:tickLblPos val="nextTo"/>
        <c:crossAx val="2028958816"/>
        <c:crosses val="autoZero"/>
        <c:crossBetween val="between"/>
      </c:valAx>
      <c:spPr>
        <a:noFill/>
        <a:ln>
          <a:noFill/>
        </a:ln>
        <a:effectLst/>
      </c:spPr>
    </c:plotArea>
    <c:legend>
      <c:legendPos val="b"/>
      <c:layout>
        <c:manualLayout>
          <c:xMode val="edge"/>
          <c:yMode val="edge"/>
          <c:x val="0.27643513379719625"/>
          <c:y val="0.90334240430221735"/>
          <c:w val="0.69682992732150395"/>
          <c:h val="7.6259139497440648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Kjønn&amp;Klasse'!$I$75</c:f>
              <c:strCache>
                <c:ptCount val="1"/>
                <c:pt idx="0">
                  <c:v>Vært så søvnig at det har gått utover skole eller fritid</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6008-4986-BA11-01305AEDE4C8}"/>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008-4986-BA11-01305AEDE4C8}"/>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Kjønn&amp;Klasse'!$J$75:$K$75</c:f>
              <c:numCache>
                <c:formatCode>0</c:formatCode>
                <c:ptCount val="2"/>
                <c:pt idx="0">
                  <c:v>23.53</c:v>
                </c:pt>
                <c:pt idx="1">
                  <c:v>36.11</c:v>
                </c:pt>
              </c:numCache>
            </c:numRef>
          </c:val>
          <c:extLst>
            <c:ext xmlns:c16="http://schemas.microsoft.com/office/drawing/2014/chart" uri="{C3380CC4-5D6E-409C-BE32-E72D297353CC}">
              <c16:uniqueId val="{00000004-6008-4986-BA11-01305AEDE4C8}"/>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4500004124782934"/>
          <c:w val="0.62533402937872429"/>
          <c:h val="0.8102024959061529"/>
        </c:manualLayout>
      </c:layout>
      <c:barChart>
        <c:barDir val="bar"/>
        <c:grouping val="clustered"/>
        <c:varyColors val="0"/>
        <c:ser>
          <c:idx val="0"/>
          <c:order val="0"/>
          <c:tx>
            <c:strRef>
              <c:f>'Type 1 Frekvens enkelt'!$B$7</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heilt sikkert</c:v>
                </c:pt>
                <c:pt idx="1">
                  <c:v>Ja, det trur eg</c:v>
                </c:pt>
                <c:pt idx="2">
                  <c:v>Det trur eg ikkje</c:v>
                </c:pt>
                <c:pt idx="3">
                  <c:v>Har ingen eg ville kalle venner no for tida</c:v>
                </c:pt>
              </c:strCache>
            </c:strRef>
          </c:cat>
          <c:val>
            <c:numRef>
              <c:f>'Type 1 Frekvens enkelt'!$C$7:$F$7</c:f>
              <c:numCache>
                <c:formatCode>0</c:formatCode>
                <c:ptCount val="4"/>
                <c:pt idx="0">
                  <c:v>56.34</c:v>
                </c:pt>
                <c:pt idx="1">
                  <c:v>29.58</c:v>
                </c:pt>
                <c:pt idx="2">
                  <c:v>14.08</c:v>
                </c:pt>
                <c:pt idx="3">
                  <c:v>0</c:v>
                </c:pt>
              </c:numCache>
            </c:numRef>
          </c:val>
          <c:extLst>
            <c:ext xmlns:c16="http://schemas.microsoft.com/office/drawing/2014/chart" uri="{C3380CC4-5D6E-409C-BE32-E72D297353CC}">
              <c16:uniqueId val="{00000000-E47B-460A-AEDD-7101AD8AC7C0}"/>
            </c:ext>
          </c:extLst>
        </c:ser>
        <c:ser>
          <c:idx val="1"/>
          <c:order val="1"/>
          <c:tx>
            <c:strRef>
              <c:f>'Type 1 Frekvens enkelt'!$B$8</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enkelt'!$C$6:$F$6</c:f>
              <c:strCache>
                <c:ptCount val="4"/>
                <c:pt idx="0">
                  <c:v>Ja, heilt sikkert</c:v>
                </c:pt>
                <c:pt idx="1">
                  <c:v>Ja, det trur eg</c:v>
                </c:pt>
                <c:pt idx="2">
                  <c:v>Det trur eg ikkje</c:v>
                </c:pt>
                <c:pt idx="3">
                  <c:v>Har ingen eg ville kalle venner no for tida</c:v>
                </c:pt>
              </c:strCache>
            </c:strRef>
          </c:cat>
          <c:val>
            <c:numRef>
              <c:f>'Type 1 Frekvens enkelt'!$C$8:$F$8</c:f>
              <c:numCache>
                <c:formatCode>0</c:formatCode>
                <c:ptCount val="4"/>
                <c:pt idx="0">
                  <c:v>62.87</c:v>
                </c:pt>
                <c:pt idx="1">
                  <c:v>25.81</c:v>
                </c:pt>
                <c:pt idx="2">
                  <c:v>9.2899999999999991</c:v>
                </c:pt>
                <c:pt idx="3">
                  <c:v>2.04</c:v>
                </c:pt>
              </c:numCache>
            </c:numRef>
          </c:val>
          <c:extLst>
            <c:ext xmlns:c16="http://schemas.microsoft.com/office/drawing/2014/chart" uri="{C3380CC4-5D6E-409C-BE32-E72D297353CC}">
              <c16:uniqueId val="{00000001-E47B-460A-AEDD-7101AD8AC7C0}"/>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t"/>
      <c:layout>
        <c:manualLayout>
          <c:xMode val="edge"/>
          <c:yMode val="edge"/>
          <c:x val="0"/>
          <c:y val="0"/>
          <c:w val="0.99917384837014356"/>
          <c:h val="0.1067596942710889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Kjønn&amp;Klasse'!$I$74</c:f>
              <c:strCache>
                <c:ptCount val="1"/>
                <c:pt idx="0">
                  <c:v>Hatt problemer med å sovne</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5921-4678-982C-71C743865530}"/>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921-4678-982C-71C743865530}"/>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Kjønn&amp;Klasse'!$J$74:$K$74</c:f>
              <c:numCache>
                <c:formatCode>0</c:formatCode>
                <c:ptCount val="2"/>
                <c:pt idx="0">
                  <c:v>29.03</c:v>
                </c:pt>
                <c:pt idx="1">
                  <c:v>38.89</c:v>
                </c:pt>
              </c:numCache>
            </c:numRef>
          </c:val>
          <c:extLst>
            <c:ext xmlns:c16="http://schemas.microsoft.com/office/drawing/2014/chart" uri="{C3380CC4-5D6E-409C-BE32-E72D297353CC}">
              <c16:uniqueId val="{00000004-5921-4678-982C-71C743865530}"/>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Kjønn&amp;Klasse'!$I$76</c:f>
              <c:strCache>
                <c:ptCount val="1"/>
                <c:pt idx="0">
                  <c:v>Sov seks timer eller mindre siste natt</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9541-4FCE-BEB3-442A2E2A492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541-4FCE-BEB3-442A2E2A492C}"/>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Kjønn&amp;Klasse'!$J$76:$K$76</c:f>
              <c:numCache>
                <c:formatCode>0</c:formatCode>
                <c:ptCount val="2"/>
                <c:pt idx="0">
                  <c:v>25.71</c:v>
                </c:pt>
                <c:pt idx="1">
                  <c:v>37.14</c:v>
                </c:pt>
              </c:numCache>
            </c:numRef>
          </c:val>
          <c:extLst>
            <c:ext xmlns:c16="http://schemas.microsoft.com/office/drawing/2014/chart" uri="{C3380CC4-5D6E-409C-BE32-E72D297353CC}">
              <c16:uniqueId val="{00000004-9541-4FCE-BEB3-442A2E2A492C}"/>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570754232303085"/>
          <c:y val="0.16007464136245025"/>
          <c:w val="0.62533402937872429"/>
          <c:h val="0.8205598511145521"/>
        </c:manualLayout>
      </c:layout>
      <c:barChart>
        <c:barDir val="bar"/>
        <c:grouping val="clustered"/>
        <c:varyColors val="0"/>
        <c:ser>
          <c:idx val="0"/>
          <c:order val="0"/>
          <c:tx>
            <c:strRef>
              <c:f>'Type 1 Frekvens enkelt'!$B$205</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berre smakt nokre få gonger</c:v>
                </c:pt>
                <c:pt idx="2">
                  <c:v>Av og til, men ikkje så ofte som kvar månad</c:v>
                </c:pt>
                <c:pt idx="3">
                  <c:v>Nokså jamleg 1–3 gonger i månaden</c:v>
                </c:pt>
                <c:pt idx="4">
                  <c:v>Kvar veke</c:v>
                </c:pt>
              </c:strCache>
            </c:strRef>
          </c:cat>
          <c:val>
            <c:numRef>
              <c:f>'Type 1 Frekvens enkelt'!$C$205:$G$205</c:f>
              <c:numCache>
                <c:formatCode>0</c:formatCode>
                <c:ptCount val="5"/>
                <c:pt idx="0">
                  <c:v>30</c:v>
                </c:pt>
                <c:pt idx="1">
                  <c:v>20</c:v>
                </c:pt>
                <c:pt idx="2">
                  <c:v>30</c:v>
                </c:pt>
                <c:pt idx="3">
                  <c:v>15.71</c:v>
                </c:pt>
                <c:pt idx="4">
                  <c:v>4.29</c:v>
                </c:pt>
              </c:numCache>
            </c:numRef>
          </c:val>
          <c:extLst>
            <c:ext xmlns:c16="http://schemas.microsoft.com/office/drawing/2014/chart" uri="{C3380CC4-5D6E-409C-BE32-E72D297353CC}">
              <c16:uniqueId val="{00000000-DCEF-4C1C-AD7F-E7CE018CFD21}"/>
            </c:ext>
          </c:extLst>
        </c:ser>
        <c:ser>
          <c:idx val="1"/>
          <c:order val="1"/>
          <c:tx>
            <c:strRef>
              <c:f>'Type 1 Frekvens enkelt'!$B$206</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enkelt'!$C$204:$G$204</c:f>
              <c:strCache>
                <c:ptCount val="5"/>
                <c:pt idx="0">
                  <c:v>Aldri</c:v>
                </c:pt>
                <c:pt idx="1">
                  <c:v>Har berre smakt nokre få gonger</c:v>
                </c:pt>
                <c:pt idx="2">
                  <c:v>Av og til, men ikkje så ofte som kvar månad</c:v>
                </c:pt>
                <c:pt idx="3">
                  <c:v>Nokså jamleg 1–3 gonger i månaden</c:v>
                </c:pt>
                <c:pt idx="4">
                  <c:v>Kvar veke</c:v>
                </c:pt>
              </c:strCache>
            </c:strRef>
          </c:cat>
          <c:val>
            <c:numRef>
              <c:f>'Type 1 Frekvens enkelt'!$C$206:$G$206</c:f>
              <c:numCache>
                <c:formatCode>0</c:formatCode>
                <c:ptCount val="5"/>
                <c:pt idx="0">
                  <c:v>20.52</c:v>
                </c:pt>
                <c:pt idx="1">
                  <c:v>11.79</c:v>
                </c:pt>
                <c:pt idx="2">
                  <c:v>25.34</c:v>
                </c:pt>
                <c:pt idx="3">
                  <c:v>30.17</c:v>
                </c:pt>
                <c:pt idx="4">
                  <c:v>12.18</c:v>
                </c:pt>
              </c:numCache>
            </c:numRef>
          </c:val>
          <c:extLst>
            <c:ext xmlns:c16="http://schemas.microsoft.com/office/drawing/2014/chart" uri="{C3380CC4-5D6E-409C-BE32-E72D297353CC}">
              <c16:uniqueId val="{00000000-BB64-4A99-9EDD-284745290A6C}"/>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9412494474508631E-4"/>
          <c:y val="7.2102878418884271E-3"/>
          <c:w val="0.99523238790232638"/>
          <c:h val="0.10613141752278428"/>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8968552514602E-2"/>
          <c:y val="0.14929483799242946"/>
          <c:w val="0.90376206289497074"/>
          <c:h val="0.69879164665432902"/>
        </c:manualLayout>
      </c:layout>
      <c:barChart>
        <c:barDir val="col"/>
        <c:grouping val="clustered"/>
        <c:varyColors val="0"/>
        <c:ser>
          <c:idx val="0"/>
          <c:order val="0"/>
          <c:tx>
            <c:strRef>
              <c:f>'Type 3 Kjønn&amp;Klasse'!$I$59</c:f>
              <c:strCache>
                <c:ptCount val="1"/>
                <c:pt idx="0">
                  <c:v>Drikk ikkje eller har berre smakt alkohol</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6BD7-4B74-B385-5AFB561C5E3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6BD7-4B74-B385-5AFB561C5E3A}"/>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Kjønn&amp;Klasse'!$J$59:$K$59</c:f>
              <c:numCache>
                <c:formatCode>0</c:formatCode>
                <c:ptCount val="2"/>
                <c:pt idx="0">
                  <c:v>45.71</c:v>
                </c:pt>
                <c:pt idx="1">
                  <c:v>54.29</c:v>
                </c:pt>
              </c:numCache>
            </c:numRef>
          </c:val>
          <c:extLst>
            <c:ext xmlns:c16="http://schemas.microsoft.com/office/drawing/2014/chart" uri="{C3380CC4-5D6E-409C-BE32-E72D297353CC}">
              <c16:uniqueId val="{00000004-6BD7-4B74-B385-5AFB561C5E3A}"/>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enkelt'!$B$211</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gonger</c:v>
                </c:pt>
                <c:pt idx="1">
                  <c:v>1 gong</c:v>
                </c:pt>
                <c:pt idx="2">
                  <c:v>2-5 gonger</c:v>
                </c:pt>
                <c:pt idx="3">
                  <c:v>6-10 gonger</c:v>
                </c:pt>
                <c:pt idx="4">
                  <c:v>11 gonger eller meir</c:v>
                </c:pt>
              </c:strCache>
            </c:strRef>
          </c:cat>
          <c:val>
            <c:numRef>
              <c:f>'Type 1 Frekvens enkelt'!$C$211:$G$211</c:f>
              <c:numCache>
                <c:formatCode>0</c:formatCode>
                <c:ptCount val="5"/>
                <c:pt idx="0">
                  <c:v>60.61</c:v>
                </c:pt>
                <c:pt idx="1">
                  <c:v>10.61</c:v>
                </c:pt>
                <c:pt idx="2">
                  <c:v>15.15</c:v>
                </c:pt>
                <c:pt idx="3">
                  <c:v>6.06</c:v>
                </c:pt>
                <c:pt idx="4">
                  <c:v>7.58</c:v>
                </c:pt>
              </c:numCache>
            </c:numRef>
          </c:val>
          <c:extLst>
            <c:ext xmlns:c16="http://schemas.microsoft.com/office/drawing/2014/chart" uri="{C3380CC4-5D6E-409C-BE32-E72D297353CC}">
              <c16:uniqueId val="{00000000-30C5-4876-B937-C81C11340C2F}"/>
            </c:ext>
          </c:extLst>
        </c:ser>
        <c:ser>
          <c:idx val="1"/>
          <c:order val="1"/>
          <c:tx>
            <c:strRef>
              <c:f>'Type 1 Frekvens enkelt'!$B$212</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enkelt'!$C$210:$G$210</c:f>
              <c:strCache>
                <c:ptCount val="5"/>
                <c:pt idx="0">
                  <c:v>Ingen gonger</c:v>
                </c:pt>
                <c:pt idx="1">
                  <c:v>1 gong</c:v>
                </c:pt>
                <c:pt idx="2">
                  <c:v>2-5 gonger</c:v>
                </c:pt>
                <c:pt idx="3">
                  <c:v>6-10 gonger</c:v>
                </c:pt>
                <c:pt idx="4">
                  <c:v>11 gonger eller meir</c:v>
                </c:pt>
              </c:strCache>
            </c:strRef>
          </c:cat>
          <c:val>
            <c:numRef>
              <c:f>'Type 1 Frekvens enkelt'!$C$212:$G$212</c:f>
              <c:numCache>
                <c:formatCode>0</c:formatCode>
                <c:ptCount val="5"/>
                <c:pt idx="0">
                  <c:v>37.950000000000003</c:v>
                </c:pt>
                <c:pt idx="1">
                  <c:v>9.43</c:v>
                </c:pt>
                <c:pt idx="2">
                  <c:v>20.13</c:v>
                </c:pt>
                <c:pt idx="3">
                  <c:v>13.66</c:v>
                </c:pt>
                <c:pt idx="4">
                  <c:v>18.829999999999998</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0"/>
          <c:y val="0.86769730590652128"/>
          <c:w val="0.99961140530598991"/>
          <c:h val="0.1223580668740943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82361754999622205"/>
        </c:manualLayout>
      </c:layout>
      <c:barChart>
        <c:barDir val="bar"/>
        <c:grouping val="clustered"/>
        <c:varyColors val="0"/>
        <c:ser>
          <c:idx val="0"/>
          <c:order val="0"/>
          <c:tx>
            <c:strRef>
              <c:f>'Type 1 Frekvens enkelt'!$B$217</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Veit ikkje</c:v>
                </c:pt>
              </c:strCache>
            </c:strRef>
          </c:cat>
          <c:val>
            <c:numRef>
              <c:f>'Type 1 Frekvens enkelt'!$C$217:$E$217</c:f>
              <c:numCache>
                <c:formatCode>0</c:formatCode>
                <c:ptCount val="3"/>
                <c:pt idx="0">
                  <c:v>35.21</c:v>
                </c:pt>
                <c:pt idx="1">
                  <c:v>47.89</c:v>
                </c:pt>
                <c:pt idx="2">
                  <c:v>16.899999999999999</c:v>
                </c:pt>
              </c:numCache>
            </c:numRef>
          </c:val>
          <c:extLst>
            <c:ext xmlns:c16="http://schemas.microsoft.com/office/drawing/2014/chart" uri="{C3380CC4-5D6E-409C-BE32-E72D297353CC}">
              <c16:uniqueId val="{00000000-30C5-4876-B937-C81C11340C2F}"/>
            </c:ext>
          </c:extLst>
        </c:ser>
        <c:ser>
          <c:idx val="1"/>
          <c:order val="1"/>
          <c:tx>
            <c:strRef>
              <c:f>'Type 1 Frekvens enkelt'!$B$218</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enkelt'!$C$216:$E$216</c:f>
              <c:strCache>
                <c:ptCount val="3"/>
                <c:pt idx="0">
                  <c:v>Ja</c:v>
                </c:pt>
                <c:pt idx="1">
                  <c:v>Nei</c:v>
                </c:pt>
                <c:pt idx="2">
                  <c:v>Veit ikkje</c:v>
                </c:pt>
              </c:strCache>
            </c:strRef>
          </c:cat>
          <c:val>
            <c:numRef>
              <c:f>'Type 1 Frekvens enkelt'!$C$218:$E$218</c:f>
              <c:numCache>
                <c:formatCode>0</c:formatCode>
                <c:ptCount val="3"/>
                <c:pt idx="0">
                  <c:v>56.34</c:v>
                </c:pt>
                <c:pt idx="1">
                  <c:v>26.81</c:v>
                </c:pt>
                <c:pt idx="2">
                  <c:v>16.850000000000001</c:v>
                </c:pt>
              </c:numCache>
            </c:numRef>
          </c:val>
          <c:extLst>
            <c:ext xmlns:c16="http://schemas.microsoft.com/office/drawing/2014/chart" uri="{C3380CC4-5D6E-409C-BE32-E72D297353CC}">
              <c16:uniqueId val="{00000001-30C5-4876-B937-C81C11340C2F}"/>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1.040588710695019E-3"/>
          <c:y val="0.86272499229682909"/>
          <c:w val="0.98932618498054303"/>
          <c:h val="0.1372750077031708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11374844799423196"/>
          <c:w val="0.90372090779398895"/>
          <c:h val="0.73433803665252639"/>
        </c:manualLayout>
      </c:layout>
      <c:barChart>
        <c:barDir val="col"/>
        <c:grouping val="clustered"/>
        <c:varyColors val="0"/>
        <c:ser>
          <c:idx val="0"/>
          <c:order val="0"/>
          <c:tx>
            <c:strRef>
              <c:f>'Type 3 Kjønn&amp;Klasse'!$I$60</c:f>
              <c:strCache>
                <c:ptCount val="1"/>
                <c:pt idx="0">
                  <c:v>Har vore rusa på alkohol det siste året</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1CC0-4C70-8910-1AE8603E1E49}"/>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CC0-4C70-8910-1AE8603E1E49}"/>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C0-4C70-8910-1AE8603E1E49}"/>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Kjønn&amp;Klasse'!$J$60:$K$60</c:f>
              <c:numCache>
                <c:formatCode>0</c:formatCode>
                <c:ptCount val="2"/>
                <c:pt idx="0">
                  <c:v>38.24</c:v>
                </c:pt>
                <c:pt idx="1">
                  <c:v>40.619999999999997</c:v>
                </c:pt>
              </c:numCache>
            </c:numRef>
          </c:val>
          <c:extLst>
            <c:ext xmlns:c16="http://schemas.microsoft.com/office/drawing/2014/chart" uri="{C3380CC4-5D6E-409C-BE32-E72D297353CC}">
              <c16:uniqueId val="{00000003-1CC0-4C70-8910-1AE8603E1E49}"/>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139546103005533E-2"/>
          <c:y val="0.41233812397909086"/>
          <c:w val="0.90372090779398895"/>
          <c:h val="0.43574836066766748"/>
        </c:manualLayout>
      </c:layout>
      <c:barChart>
        <c:barDir val="col"/>
        <c:grouping val="clustered"/>
        <c:varyColors val="0"/>
        <c:ser>
          <c:idx val="0"/>
          <c:order val="0"/>
          <c:tx>
            <c:strRef>
              <c:f>'Type 3 Kjønn&amp;Klasse'!$I$61</c:f>
              <c:strCache>
                <c:ptCount val="1"/>
                <c:pt idx="0">
                  <c:v>Får lov av foreldre å drikke</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027A-491F-9C06-998255AC3F77}"/>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Kjønn&amp;Klasse'!$J$61:$K$61</c:f>
              <c:numCache>
                <c:formatCode>0</c:formatCode>
                <c:ptCount val="2"/>
                <c:pt idx="0">
                  <c:v>34.29</c:v>
                </c:pt>
                <c:pt idx="1">
                  <c:v>36.11</c:v>
                </c:pt>
              </c:numCache>
            </c:numRef>
          </c:val>
          <c:extLst>
            <c:ext xmlns:c16="http://schemas.microsoft.com/office/drawing/2014/chart" uri="{C3380CC4-5D6E-409C-BE32-E72D297353CC}">
              <c16:uniqueId val="{00000002-027A-491F-9C06-998255AC3F77}"/>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322361193768415"/>
          <c:y val="2.1474740999156632E-2"/>
          <c:w val="0.62971304678238771"/>
          <c:h val="0.7937836683380689"/>
        </c:manualLayout>
      </c:layout>
      <c:barChart>
        <c:barDir val="bar"/>
        <c:grouping val="clustered"/>
        <c:varyColors val="0"/>
        <c:ser>
          <c:idx val="0"/>
          <c:order val="0"/>
          <c:tx>
            <c:strRef>
              <c:f>'Type 1 Frekvens enkelt'!$B$223</c:f>
              <c:strCache>
                <c:ptCount val="1"/>
                <c:pt idx="0">
                  <c:v>Bygland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slutta heilt no</c:v>
                </c:pt>
                <c:pt idx="2">
                  <c:v>Røykjer sjeldnare enn éin gong i veka</c:v>
                </c:pt>
                <c:pt idx="3">
                  <c:v>Røykjer kvar veke, men ikkje kvar dag</c:v>
                </c:pt>
                <c:pt idx="4">
                  <c:v>Røykjer dagleg</c:v>
                </c:pt>
              </c:strCache>
            </c:strRef>
          </c:cat>
          <c:val>
            <c:numRef>
              <c:f>'Type 1 Frekvens enkelt'!$C$223:$G$223</c:f>
              <c:numCache>
                <c:formatCode>0</c:formatCode>
                <c:ptCount val="5"/>
                <c:pt idx="0">
                  <c:v>61.43</c:v>
                </c:pt>
                <c:pt idx="1">
                  <c:v>14.29</c:v>
                </c:pt>
                <c:pt idx="2">
                  <c:v>8.57</c:v>
                </c:pt>
                <c:pt idx="3">
                  <c:v>10</c:v>
                </c:pt>
                <c:pt idx="4">
                  <c:v>5.71</c:v>
                </c:pt>
              </c:numCache>
            </c:numRef>
          </c:val>
          <c:extLst>
            <c:ext xmlns:c16="http://schemas.microsoft.com/office/drawing/2014/chart" uri="{C3380CC4-5D6E-409C-BE32-E72D297353CC}">
              <c16:uniqueId val="{00000000-D439-443F-AC70-90814DFF657B}"/>
            </c:ext>
          </c:extLst>
        </c:ser>
        <c:ser>
          <c:idx val="1"/>
          <c:order val="1"/>
          <c:tx>
            <c:strRef>
              <c:f>'Type 1 Frekvens enkelt'!$B$224</c:f>
              <c:strCache>
                <c:ptCount val="1"/>
                <c:pt idx="0">
                  <c:v>Noreg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1 Frekvens enkelt'!$C$222:$G$222</c:f>
              <c:strCache>
                <c:ptCount val="5"/>
                <c:pt idx="0">
                  <c:v>Har aldri røykt</c:v>
                </c:pt>
                <c:pt idx="1">
                  <c:v>Har røykt før, men har slutta heilt no</c:v>
                </c:pt>
                <c:pt idx="2">
                  <c:v>Røykjer sjeldnare enn éin gong i veka</c:v>
                </c:pt>
                <c:pt idx="3">
                  <c:v>Røykjer kvar veke, men ikkje kvar dag</c:v>
                </c:pt>
                <c:pt idx="4">
                  <c:v>Røykjer dagleg</c:v>
                </c:pt>
              </c:strCache>
            </c:strRef>
          </c:cat>
          <c:val>
            <c:numRef>
              <c:f>'Type 1 Frekvens enkelt'!$C$224:$G$224</c:f>
              <c:numCache>
                <c:formatCode>0</c:formatCode>
                <c:ptCount val="5"/>
                <c:pt idx="0">
                  <c:v>65.040000000000006</c:v>
                </c:pt>
                <c:pt idx="1">
                  <c:v>14.86</c:v>
                </c:pt>
                <c:pt idx="2">
                  <c:v>15.01</c:v>
                </c:pt>
                <c:pt idx="3">
                  <c:v>3.12</c:v>
                </c:pt>
                <c:pt idx="4">
                  <c:v>1.98</c:v>
                </c:pt>
              </c:numCache>
            </c:numRef>
          </c:val>
          <c:extLst>
            <c:ext xmlns:c16="http://schemas.microsoft.com/office/drawing/2014/chart" uri="{C3380CC4-5D6E-409C-BE32-E72D297353CC}">
              <c16:uniqueId val="{00000001-D439-443F-AC70-90814DFF657B}"/>
            </c:ext>
          </c:extLst>
        </c:ser>
        <c:dLbls>
          <c:showLegendKey val="0"/>
          <c:showVal val="0"/>
          <c:showCatName val="0"/>
          <c:showSerName val="0"/>
          <c:showPercent val="0"/>
          <c:showBubbleSize val="0"/>
        </c:dLbls>
        <c:gapWidth val="50"/>
        <c:axId val="768245104"/>
        <c:axId val="1336693488"/>
      </c:barChart>
      <c:catAx>
        <c:axId val="7682451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336693488"/>
        <c:crosses val="autoZero"/>
        <c:auto val="1"/>
        <c:lblAlgn val="ctr"/>
        <c:lblOffset val="100"/>
        <c:noMultiLvlLbl val="0"/>
      </c:catAx>
      <c:valAx>
        <c:axId val="1336693488"/>
        <c:scaling>
          <c:orientation val="minMax"/>
        </c:scaling>
        <c:delete val="1"/>
        <c:axPos val="t"/>
        <c:numFmt formatCode="0" sourceLinked="1"/>
        <c:majorTickMark val="none"/>
        <c:minorTickMark val="none"/>
        <c:tickLblPos val="nextTo"/>
        <c:crossAx val="768245104"/>
        <c:crosses val="autoZero"/>
        <c:crossBetween val="between"/>
      </c:valAx>
      <c:spPr>
        <a:noFill/>
        <a:ln>
          <a:noFill/>
        </a:ln>
        <a:effectLst/>
      </c:spPr>
    </c:plotArea>
    <c:legend>
      <c:legendPos val="b"/>
      <c:layout>
        <c:manualLayout>
          <c:xMode val="edge"/>
          <c:yMode val="edge"/>
          <c:x val="8.9521597520717689E-3"/>
          <c:y val="0.85475902839018858"/>
          <c:w val="0.98647435309499987"/>
          <c:h val="0.14524097160981139"/>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3">
    <c:autoUpdate val="1"/>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119052800321228E-2"/>
          <c:y val="0.54741440597224134"/>
          <c:w val="0.90376206289497074"/>
          <c:h val="0.32910919067307509"/>
        </c:manualLayout>
      </c:layout>
      <c:barChart>
        <c:barDir val="col"/>
        <c:grouping val="clustered"/>
        <c:varyColors val="0"/>
        <c:ser>
          <c:idx val="0"/>
          <c:order val="0"/>
          <c:tx>
            <c:strRef>
              <c:f>'Type 3 Kjønn&amp;Klasse'!$I$62</c:f>
              <c:strCache>
                <c:ptCount val="1"/>
                <c:pt idx="0">
                  <c:v>Røykjer kvar dag/veke</c:v>
                </c:pt>
              </c:strCache>
            </c:strRef>
          </c:tx>
          <c:spPr>
            <a:solidFill>
              <a:schemeClr val="accent1"/>
            </a:solidFill>
            <a:ln>
              <a:noFill/>
            </a:ln>
            <a:effectLst/>
          </c:spPr>
          <c:invertIfNegative val="0"/>
          <c:dPt>
            <c:idx val="0"/>
            <c:invertIfNegative val="0"/>
            <c:bubble3D val="0"/>
            <c:spPr>
              <a:solidFill>
                <a:srgbClr val="2C6FB4"/>
              </a:solidFill>
              <a:ln>
                <a:noFill/>
              </a:ln>
              <a:effectLst/>
            </c:spPr>
            <c:extLst>
              <c:ext xmlns:c16="http://schemas.microsoft.com/office/drawing/2014/chart" uri="{C3380CC4-5D6E-409C-BE32-E72D297353CC}">
                <c16:uniqueId val="{00000001-5A01-453B-85AB-6A3E82800E32}"/>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5A01-453B-85AB-6A3E82800E3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kkurat Pro" panose="020B0504020101020102"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'Type 3 Kjønn&amp;Klasse'!$J$2:$K$2</c:f>
              <c:strCache>
                <c:ptCount val="2"/>
                <c:pt idx="0">
                  <c:v>Gutar</c:v>
                </c:pt>
                <c:pt idx="1">
                  <c:v>Jenter</c:v>
                </c:pt>
              </c:strCache>
            </c:strRef>
          </c:cat>
          <c:val>
            <c:numRef>
              <c:f>'Type 3 Kjønn&amp;Klasse'!$J$62:$K$62</c:f>
              <c:numCache>
                <c:formatCode>0</c:formatCode>
                <c:ptCount val="2"/>
                <c:pt idx="0">
                  <c:v>23.53</c:v>
                </c:pt>
                <c:pt idx="1">
                  <c:v>8.33</c:v>
                </c:pt>
              </c:numCache>
            </c:numRef>
          </c:val>
          <c:extLst>
            <c:ext xmlns:c16="http://schemas.microsoft.com/office/drawing/2014/chart" uri="{C3380CC4-5D6E-409C-BE32-E72D297353CC}">
              <c16:uniqueId val="{00000004-5A01-453B-85AB-6A3E82800E32}"/>
            </c:ext>
          </c:extLst>
        </c:ser>
        <c:dLbls>
          <c:showLegendKey val="0"/>
          <c:showVal val="0"/>
          <c:showCatName val="0"/>
          <c:showSerName val="0"/>
          <c:showPercent val="0"/>
          <c:showBubbleSize val="0"/>
        </c:dLbls>
        <c:gapWidth val="50"/>
        <c:overlap val="-27"/>
        <c:axId val="2028958816"/>
        <c:axId val="1284670464"/>
      </c:barChart>
      <c:catAx>
        <c:axId val="20289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kkurat Pro" panose="020B0504020101020102" pitchFamily="34" charset="0"/>
                <a:ea typeface="+mn-ea"/>
                <a:cs typeface="+mn-cs"/>
              </a:defRPr>
            </a:pPr>
            <a:endParaRPr lang="nb-NO"/>
          </a:p>
        </c:txPr>
        <c:crossAx val="1284670464"/>
        <c:crosses val="autoZero"/>
        <c:auto val="1"/>
        <c:lblAlgn val="ctr"/>
        <c:lblOffset val="100"/>
        <c:noMultiLvlLbl val="0"/>
      </c:catAx>
      <c:valAx>
        <c:axId val="1284670464"/>
        <c:scaling>
          <c:orientation val="minMax"/>
          <c:min val="0"/>
        </c:scaling>
        <c:delete val="1"/>
        <c:axPos val="l"/>
        <c:numFmt formatCode="0" sourceLinked="1"/>
        <c:majorTickMark val="out"/>
        <c:minorTickMark val="none"/>
        <c:tickLblPos val="nextTo"/>
        <c:crossAx val="2028958816"/>
        <c:crosses val="autoZero"/>
        <c:crossBetween val="between"/>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800">
          <a:latin typeface="Akkurat Pro" panose="020B0504020101020102" pitchFamily="34" charset="0"/>
        </a:defRPr>
      </a:pPr>
      <a:endParaRPr lang="nb-NO"/>
    </a:p>
  </c:txPr>
  <c:externalData r:id="rId4">
    <c:autoUpdate val="1"/>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F8960-B237-4F99-9A7F-6FADAD0C504C}" type="datetimeFigureOut">
              <a:rPr lang="nb-NO" smtClean="0"/>
              <a:t>03.04.2025</a:t>
            </a:fld>
            <a:endParaRPr lang="nb-NO"/>
          </a:p>
        </p:txBody>
      </p:sp>
      <p:sp>
        <p:nvSpPr>
          <p:cNvPr id="4" name="Plassholder for lysbilde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8127A63-D70F-4639-8E30-44601035F0E1}" type="slidenum">
              <a:rPr lang="nb-NO" smtClean="0"/>
              <a:t>‹#›</a:t>
            </a:fld>
            <a:endParaRPr lang="nb-NO"/>
          </a:p>
        </p:txBody>
      </p:sp>
    </p:spTree>
    <p:extLst>
      <p:ext uri="{BB962C8B-B14F-4D97-AF65-F5344CB8AC3E}">
        <p14:creationId xmlns:p14="http://schemas.microsoft.com/office/powerpoint/2010/main" val="53288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B8127A63-D70F-4639-8E30-44601035F0E1}" type="slidenum">
              <a:rPr lang="nb-NO" smtClean="0"/>
              <a:t>3</a:t>
            </a:fld>
            <a:endParaRPr lang="nb-NO"/>
          </a:p>
        </p:txBody>
      </p:sp>
    </p:spTree>
    <p:extLst>
      <p:ext uri="{BB962C8B-B14F-4D97-AF65-F5344CB8AC3E}">
        <p14:creationId xmlns:p14="http://schemas.microsoft.com/office/powerpoint/2010/main" val="35639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932363" y="9181397"/>
            <a:ext cx="1543050" cy="527403"/>
          </a:xfrm>
          <a:prstGeom prst="rect">
            <a:avLst/>
          </a:prstGeom>
        </p:spPr>
        <p:txBody>
          <a:bodyPr/>
          <a:lstStyle>
            <a:lvl1pPr>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499725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Picture Placeholder 2"/>
          <p:cNvSpPr>
            <a:spLocks noGrp="1" noChangeAspect="1"/>
          </p:cNvSpPr>
          <p:nvPr>
            <p:ph type="pic" idx="1"/>
          </p:nvPr>
        </p:nvSpPr>
        <p:spPr>
          <a:xfrm>
            <a:off x="2915543" y="1426283"/>
            <a:ext cx="3471863" cy="7039681"/>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a:t>Klikk på ikonet for å legge til et bilde</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19297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Vertical Text Placeholder 2"/>
          <p:cNvSpPr>
            <a:spLocks noGrp="1"/>
          </p:cNvSpPr>
          <p:nvPr>
            <p:ph type="body" orient="vert" idx="1"/>
          </p:nvPr>
        </p:nvSpPr>
        <p:spPr>
          <a:xfrm>
            <a:off x="471488" y="2637014"/>
            <a:ext cx="5915025" cy="6285266"/>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820182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a:prstGeom prst="rect">
            <a:avLst/>
          </a:prstGeo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471488" y="527403"/>
            <a:ext cx="4350544" cy="8394877"/>
          </a:xfrm>
          <a:prstGeom prst="rect">
            <a:avLst/>
          </a:prstGeo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874494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tel og innho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71463" y="9181397"/>
            <a:ext cx="1543050" cy="527403"/>
          </a:xfrm>
          <a:prstGeom prst="rect">
            <a:avLst/>
          </a:prstGeom>
        </p:spPr>
        <p:txBody>
          <a:bodyPr/>
          <a:lstStyle>
            <a:lvl1pPr algn="l">
              <a:defRPr sz="1100">
                <a:solidFill>
                  <a:schemeClr val="accent2"/>
                </a:solidFill>
                <a:latin typeface="Akkurat Pro Light" panose="020B0404020101020102" pitchFamily="34" charset="0"/>
              </a:defRPr>
            </a:lvl1pPr>
          </a:lstStyle>
          <a:p>
            <a:r>
              <a:rPr lang="nb-NO" dirty="0"/>
              <a:t>Side </a:t>
            </a:r>
            <a:fld id="{EA8E72C7-1122-4476-8B9F-305433E5AB8A}" type="slidenum">
              <a:rPr lang="nb-NO" smtClean="0"/>
              <a:pPr/>
              <a:t>‹#›</a:t>
            </a:fld>
            <a:endParaRPr lang="nb-NO" dirty="0"/>
          </a:p>
        </p:txBody>
      </p:sp>
    </p:spTree>
    <p:extLst>
      <p:ext uri="{BB962C8B-B14F-4D97-AF65-F5344CB8AC3E}">
        <p14:creationId xmlns:p14="http://schemas.microsoft.com/office/powerpoint/2010/main" val="3566061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a:prstGeom prst="rect">
            <a:avLst/>
          </a:prstGeom>
        </p:spPr>
        <p:txBody>
          <a:bodyPr anchor="b"/>
          <a:lstStyle>
            <a:lvl1pPr algn="ctr">
              <a:defRPr sz="4500"/>
            </a:lvl1pPr>
          </a:lstStyle>
          <a:p>
            <a:r>
              <a:rPr lang="nb-NO"/>
              <a:t>Klikk for å redigere tittelstil</a:t>
            </a:r>
            <a:endParaRPr lang="en-US"/>
          </a:p>
        </p:txBody>
      </p:sp>
      <p:sp>
        <p:nvSpPr>
          <p:cNvPr id="3" name="Subtitle 2"/>
          <p:cNvSpPr>
            <a:spLocks noGrp="1"/>
          </p:cNvSpPr>
          <p:nvPr>
            <p:ph type="subTitle" idx="1"/>
          </p:nvPr>
        </p:nvSpPr>
        <p:spPr>
          <a:xfrm>
            <a:off x="857250" y="5202944"/>
            <a:ext cx="5143500" cy="2391656"/>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698744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a:prstGeom prst="rect">
            <a:avLst/>
          </a:prstGeom>
        </p:spPr>
        <p:txBody>
          <a:bodyPr anchor="b"/>
          <a:lstStyle>
            <a:lvl1pPr>
              <a:defRPr sz="4500"/>
            </a:lvl1pPr>
          </a:lstStyle>
          <a:p>
            <a:r>
              <a:rPr lang="nb-NO"/>
              <a:t>Klikk for å redigere tittelstil</a:t>
            </a:r>
            <a:endParaRPr lang="en-US"/>
          </a:p>
        </p:txBody>
      </p:sp>
      <p:sp>
        <p:nvSpPr>
          <p:cNvPr id="3" name="Text Placeholder 2"/>
          <p:cNvSpPr>
            <a:spLocks noGrp="1"/>
          </p:cNvSpPr>
          <p:nvPr>
            <p:ph type="body" idx="1"/>
          </p:nvPr>
        </p:nvSpPr>
        <p:spPr>
          <a:xfrm>
            <a:off x="467916" y="6629226"/>
            <a:ext cx="5915025" cy="2166937"/>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Klikk for å redigere tekststiler i malen</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nb-NO"/>
          </a:p>
        </p:txBody>
      </p:sp>
      <p:sp>
        <p:nvSpPr>
          <p:cNvPr id="6" name="Slide Number Placeholder 5"/>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9316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Content Placeholder 2"/>
          <p:cNvSpPr>
            <a:spLocks noGrp="1"/>
          </p:cNvSpPr>
          <p:nvPr>
            <p:ph sz="half" idx="1"/>
          </p:nvPr>
        </p:nvSpPr>
        <p:spPr>
          <a:xfrm>
            <a:off x="471488"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3471863" y="2637014"/>
            <a:ext cx="2914650" cy="62852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4026591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a:prstGeom prst="rect">
            <a:avLst/>
          </a:prstGeom>
        </p:spPr>
        <p:txBody>
          <a:bodyPr/>
          <a:lstStyle/>
          <a:p>
            <a:r>
              <a:rPr lang="nb-NO"/>
              <a:t>Klikk for å redigere tittelstil</a:t>
            </a:r>
            <a:endParaRPr lang="en-US"/>
          </a:p>
        </p:txBody>
      </p:sp>
      <p:sp>
        <p:nvSpPr>
          <p:cNvPr id="3" name="Text Placeholder 2"/>
          <p:cNvSpPr>
            <a:spLocks noGrp="1"/>
          </p:cNvSpPr>
          <p:nvPr>
            <p:ph type="body" idx="1"/>
          </p:nvPr>
        </p:nvSpPr>
        <p:spPr>
          <a:xfrm>
            <a:off x="472381" y="2428347"/>
            <a:ext cx="2901255"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4" name="Content Placeholder 3"/>
          <p:cNvSpPr>
            <a:spLocks noGrp="1"/>
          </p:cNvSpPr>
          <p:nvPr>
            <p:ph sz="half" idx="2"/>
          </p:nvPr>
        </p:nvSpPr>
        <p:spPr>
          <a:xfrm>
            <a:off x="472381" y="3618442"/>
            <a:ext cx="2901255"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5" name="Text Placeholder 4"/>
          <p:cNvSpPr>
            <a:spLocks noGrp="1"/>
          </p:cNvSpPr>
          <p:nvPr>
            <p:ph type="body" sz="quarter" idx="3"/>
          </p:nvPr>
        </p:nvSpPr>
        <p:spPr>
          <a:xfrm>
            <a:off x="3471863" y="2428347"/>
            <a:ext cx="2915543" cy="1190095"/>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Klikk for å redigere tekststiler i malen</a:t>
            </a:r>
          </a:p>
        </p:txBody>
      </p:sp>
      <p:sp>
        <p:nvSpPr>
          <p:cNvPr id="6" name="Content Placeholder 5"/>
          <p:cNvSpPr>
            <a:spLocks noGrp="1"/>
          </p:cNvSpPr>
          <p:nvPr>
            <p:ph sz="quarter" idx="4"/>
          </p:nvPr>
        </p:nvSpPr>
        <p:spPr>
          <a:xfrm>
            <a:off x="3471863" y="3618442"/>
            <a:ext cx="2915543" cy="5322183"/>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nb-NO"/>
          </a:p>
        </p:txBody>
      </p:sp>
      <p:sp>
        <p:nvSpPr>
          <p:cNvPr id="9" name="Slide Number Placeholder 8"/>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383703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471488" y="527405"/>
            <a:ext cx="5915025" cy="1914702"/>
          </a:xfrm>
          <a:prstGeom prst="rect">
            <a:avLst/>
          </a:prstGeom>
        </p:spPr>
        <p:txBody>
          <a:bodyPr/>
          <a:lstStyle/>
          <a:p>
            <a:r>
              <a:rPr lang="nb-NO"/>
              <a:t>Klikk for å redigere tittelstil</a:t>
            </a:r>
            <a:endParaRPr lang="en-US"/>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nb-NO"/>
          </a:p>
        </p:txBody>
      </p:sp>
      <p:sp>
        <p:nvSpPr>
          <p:cNvPr id="5" name="Slide Number Placeholder 4"/>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30550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nb-NO"/>
          </a:p>
        </p:txBody>
      </p:sp>
      <p:sp>
        <p:nvSpPr>
          <p:cNvPr id="4" name="Slide Number Placeholder 3"/>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208773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a:prstGeom prst="rect">
            <a:avLst/>
          </a:prstGeom>
        </p:spPr>
        <p:txBody>
          <a:bodyPr anchor="b"/>
          <a:lstStyle>
            <a:lvl1pPr>
              <a:defRPr sz="2400"/>
            </a:lvl1pPr>
          </a:lstStyle>
          <a:p>
            <a:r>
              <a:rPr lang="nb-NO"/>
              <a:t>Klikk for å redigere tittelstil</a:t>
            </a:r>
            <a:endParaRPr lang="en-US"/>
          </a:p>
        </p:txBody>
      </p:sp>
      <p:sp>
        <p:nvSpPr>
          <p:cNvPr id="3" name="Content Placeholder 2"/>
          <p:cNvSpPr>
            <a:spLocks noGrp="1"/>
          </p:cNvSpPr>
          <p:nvPr>
            <p:ph idx="1"/>
          </p:nvPr>
        </p:nvSpPr>
        <p:spPr>
          <a:xfrm>
            <a:off x="2915543" y="1426283"/>
            <a:ext cx="3471863" cy="7039681"/>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472381" y="2971800"/>
            <a:ext cx="2211884" cy="5505627"/>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Klikk for å redigere tekststiler i malen</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E94F5189-71A2-4D38-B4D5-19EDC0D54344}" type="datetimeFigureOut">
              <a:rPr lang="nb-NO" smtClean="0"/>
              <a:t>03.04.2025</a:t>
            </a:fld>
            <a:endParaRPr lang="nb-NO"/>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nb-NO"/>
          </a:p>
        </p:txBody>
      </p:sp>
      <p:sp>
        <p:nvSpPr>
          <p:cNvPr id="7" name="Slide Number Placeholder 6"/>
          <p:cNvSpPr>
            <a:spLocks noGrp="1"/>
          </p:cNvSpPr>
          <p:nvPr>
            <p:ph type="sldNum" sz="quarter" idx="12"/>
          </p:nvPr>
        </p:nvSpPr>
        <p:spPr>
          <a:xfrm>
            <a:off x="4843463" y="9181397"/>
            <a:ext cx="1543050" cy="527403"/>
          </a:xfrm>
          <a:prstGeom prst="rect">
            <a:avLst/>
          </a:prstGeom>
        </p:spPr>
        <p:txBody>
          <a:bodyPr/>
          <a:lstStyle/>
          <a:p>
            <a:fld id="{EA8E72C7-1122-4476-8B9F-305433E5AB8A}" type="slidenum">
              <a:rPr lang="nb-NO" smtClean="0"/>
              <a:t>‹#›</a:t>
            </a:fld>
            <a:endParaRPr lang="nb-NO"/>
          </a:p>
        </p:txBody>
      </p:sp>
    </p:spTree>
    <p:extLst>
      <p:ext uri="{BB962C8B-B14F-4D97-AF65-F5344CB8AC3E}">
        <p14:creationId xmlns:p14="http://schemas.microsoft.com/office/powerpoint/2010/main" val="169798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02BA644D-478D-43F8-8DEC-97C37012B66D}"/>
              </a:ext>
            </a:extLst>
          </p:cNvPr>
          <p:cNvSpPr>
            <a:spLocks noGrp="1"/>
          </p:cNvSpPr>
          <p:nvPr>
            <p:ph type="sldNum" sz="quarter" idx="4"/>
          </p:nvPr>
        </p:nvSpPr>
        <p:spPr>
          <a:xfrm>
            <a:off x="5046663" y="9270297"/>
            <a:ext cx="1543050" cy="527403"/>
          </a:xfrm>
          <a:prstGeom prst="rect">
            <a:avLst/>
          </a:prstGeom>
        </p:spPr>
        <p:txBody>
          <a:bodyPr/>
          <a:lstStyle>
            <a:lvl1pPr algn="r">
              <a:defRPr sz="1100">
                <a:solidFill>
                  <a:schemeClr val="accent2"/>
                </a:solidFill>
                <a:latin typeface="Akkurat Pro Light" panose="020B0404020101020102" pitchFamily="34" charset="0"/>
              </a:defRPr>
            </a:lvl1pPr>
          </a:lstStyle>
          <a:p>
            <a:r>
              <a:rPr lang="nb-NO"/>
              <a:t>Side </a:t>
            </a:r>
            <a:fld id="{EA8E72C7-1122-4476-8B9F-305433E5AB8A}" type="slidenum">
              <a:rPr lang="nb-NO" smtClean="0"/>
              <a:pPr/>
              <a:t>‹#›</a:t>
            </a:fld>
            <a:endParaRPr lang="nb-NO" dirty="0"/>
          </a:p>
        </p:txBody>
      </p:sp>
    </p:spTree>
    <p:extLst>
      <p:ext uri="{BB962C8B-B14F-4D97-AF65-F5344CB8AC3E}">
        <p14:creationId xmlns:p14="http://schemas.microsoft.com/office/powerpoint/2010/main" val="4142610606"/>
      </p:ext>
    </p:extLst>
  </p:cSld>
  <p:clrMap bg1="lt1" tx1="dk1" bg2="lt2" tx2="dk2" accent1="accent1" accent2="accent2" accent3="accent3" accent4="accent4" accent5="accent5" accent6="accent6" hlink="hlink" folHlink="folHlink"/>
  <p:sldLayoutIdLst>
    <p:sldLayoutId id="2147483674" r:id="rId1"/>
    <p:sldLayoutId id="2147483684" r:id="rId2"/>
    <p:sldLayoutId id="2147483673"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xml"/><Relationship Id="rId5" Type="http://schemas.openxmlformats.org/officeDocument/2006/relationships/chart" Target="../charts/chart18.xml"/><Relationship Id="rId4" Type="http://schemas.openxmlformats.org/officeDocument/2006/relationships/chart" Target="../charts/chart17.xml"/></Relationships>
</file>

<file path=ppt/slides/_rels/slide11.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chart" Target="../charts/chart19.xml"/><Relationship Id="rId1" Type="http://schemas.openxmlformats.org/officeDocument/2006/relationships/slideLayout" Target="../slideLayouts/slideLayout3.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5.xml"/><Relationship Id="rId1" Type="http://schemas.openxmlformats.org/officeDocument/2006/relationships/slideLayout" Target="../slideLayouts/slideLayout3.xml"/><Relationship Id="rId4" Type="http://schemas.openxmlformats.org/officeDocument/2006/relationships/chart" Target="../charts/chart26.xml"/></Relationships>
</file>

<file path=ppt/slides/_rels/slide1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9.xml"/><Relationship Id="rId1" Type="http://schemas.openxmlformats.org/officeDocument/2006/relationships/slideLayout" Target="../slideLayouts/slideLayout3.xml"/><Relationship Id="rId4" Type="http://schemas.openxmlformats.org/officeDocument/2006/relationships/chart" Target="../charts/chart30.xml"/></Relationships>
</file>

<file path=ppt/slides/_rels/slide1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3.xml"/><Relationship Id="rId5" Type="http://schemas.openxmlformats.org/officeDocument/2006/relationships/chart" Target="../charts/chart35.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6.xml"/><Relationship Id="rId1" Type="http://schemas.openxmlformats.org/officeDocument/2006/relationships/slideLayout" Target="../slideLayouts/slideLayout3.xml"/><Relationship Id="rId4" Type="http://schemas.openxmlformats.org/officeDocument/2006/relationships/chart" Target="../charts/chart37.xml"/></Relationships>
</file>

<file path=ppt/slides/_rels/slide1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3.xml"/><Relationship Id="rId5" Type="http://schemas.openxmlformats.org/officeDocument/2006/relationships/chart" Target="../charts/chart41.xml"/><Relationship Id="rId4" Type="http://schemas.openxmlformats.org/officeDocument/2006/relationships/chart" Target="../charts/chart40.xml"/></Relationships>
</file>

<file path=ppt/slides/_rels/slide1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3.xml"/><Relationship Id="rId4" Type="http://schemas.openxmlformats.org/officeDocument/2006/relationships/chart" Target="../charts/chart4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file:///\\milos.ada.hioa.no\felles\sva\sva-no-f-uf\Ungdata\Rapportering\Rapportmaler_ungdata\N&#248;kkeltallsrapporter%202020-2022\Data%20N&#248;Ra%202020-22.xlsx!Om%20unders&#248;kelsen!R28C1:R41C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3.xml"/><Relationship Id="rId5" Type="http://schemas.openxmlformats.org/officeDocument/2006/relationships/chart" Target="../charts/chart48.xml"/><Relationship Id="rId4" Type="http://schemas.openxmlformats.org/officeDocument/2006/relationships/chart" Target="../charts/chart47.xml"/></Relationships>
</file>

<file path=ppt/slides/_rels/slide2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3.xml"/><Relationship Id="rId5" Type="http://schemas.openxmlformats.org/officeDocument/2006/relationships/chart" Target="../charts/chart52.xml"/><Relationship Id="rId4" Type="http://schemas.openxmlformats.org/officeDocument/2006/relationships/chart" Target="../charts/chart5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53.xml"/><Relationship Id="rId1" Type="http://schemas.openxmlformats.org/officeDocument/2006/relationships/slideLayout" Target="../slideLayouts/slideLayout3.xml"/><Relationship Id="rId4" Type="http://schemas.openxmlformats.org/officeDocument/2006/relationships/chart" Target="../charts/chart54.xml"/></Relationships>
</file>

<file path=ppt/slides/_rels/slide23.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3.xml"/><Relationship Id="rId4" Type="http://schemas.openxmlformats.org/officeDocument/2006/relationships/chart" Target="../charts/chart5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58.xml"/><Relationship Id="rId1" Type="http://schemas.openxmlformats.org/officeDocument/2006/relationships/slideLayout" Target="../slideLayouts/slideLayout3.xml"/><Relationship Id="rId4" Type="http://schemas.openxmlformats.org/officeDocument/2006/relationships/chart" Target="../charts/chart59.xml"/></Relationships>
</file>

<file path=ppt/slides/_rels/slide25.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62.xml"/><Relationship Id="rId1" Type="http://schemas.openxmlformats.org/officeDocument/2006/relationships/slideLayout" Target="../slideLayouts/slideLayout3.xml"/><Relationship Id="rId4" Type="http://schemas.openxmlformats.org/officeDocument/2006/relationships/chart" Target="../charts/chart63.xml"/></Relationships>
</file>

<file path=ppt/slides/_rels/slide2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3.xml"/><Relationship Id="rId4" Type="http://schemas.openxmlformats.org/officeDocument/2006/relationships/chart" Target="../charts/chart66.xml"/></Relationships>
</file>

<file path=ppt/slides/_rels/slide28.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chart" Target="../charts/chart69.xml"/><Relationship Id="rId1" Type="http://schemas.openxmlformats.org/officeDocument/2006/relationships/slideLayout" Target="../slideLayouts/slideLayout3.xml"/><Relationship Id="rId5" Type="http://schemas.openxmlformats.org/officeDocument/2006/relationships/chart" Target="../charts/chart72.xml"/><Relationship Id="rId4" Type="http://schemas.openxmlformats.org/officeDocument/2006/relationships/chart" Target="../charts/chart71.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8.xml"/><Relationship Id="rId18" Type="http://schemas.openxmlformats.org/officeDocument/2006/relationships/slide" Target="slide52.xml"/><Relationship Id="rId3" Type="http://schemas.openxmlformats.org/officeDocument/2006/relationships/slide" Target="slide4.xml"/><Relationship Id="rId7" Type="http://schemas.openxmlformats.org/officeDocument/2006/relationships/slide" Target="slide14.xml"/><Relationship Id="rId12" Type="http://schemas.openxmlformats.org/officeDocument/2006/relationships/slide" Target="slide26.xml"/><Relationship Id="rId17" Type="http://schemas.openxmlformats.org/officeDocument/2006/relationships/slide" Target="slide48.xml"/><Relationship Id="rId2" Type="http://schemas.openxmlformats.org/officeDocument/2006/relationships/notesSlide" Target="../notesSlides/notesSlide1.xml"/><Relationship Id="rId16" Type="http://schemas.openxmlformats.org/officeDocument/2006/relationships/slide" Target="slide44.xml"/><Relationship Id="rId1" Type="http://schemas.openxmlformats.org/officeDocument/2006/relationships/slideLayout" Target="../slideLayouts/slideLayout3.xml"/><Relationship Id="rId6" Type="http://schemas.openxmlformats.org/officeDocument/2006/relationships/slide" Target="slide12.xml"/><Relationship Id="rId11" Type="http://schemas.openxmlformats.org/officeDocument/2006/relationships/slide" Target="slide24.xml"/><Relationship Id="rId5" Type="http://schemas.openxmlformats.org/officeDocument/2006/relationships/slide" Target="slide8.xml"/><Relationship Id="rId15" Type="http://schemas.openxmlformats.org/officeDocument/2006/relationships/slide" Target="slide42.xml"/><Relationship Id="rId10" Type="http://schemas.openxmlformats.org/officeDocument/2006/relationships/slide" Target="slide22.xml"/><Relationship Id="rId4" Type="http://schemas.openxmlformats.org/officeDocument/2006/relationships/slide" Target="slide6.xml"/><Relationship Id="rId9" Type="http://schemas.openxmlformats.org/officeDocument/2006/relationships/slide" Target="slide20.xml"/><Relationship Id="rId14" Type="http://schemas.openxmlformats.org/officeDocument/2006/relationships/slide" Target="slide36.xml"/></Relationships>
</file>

<file path=ppt/slides/_rels/slide30.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chart" Target="../charts/chart73.xml"/><Relationship Id="rId1" Type="http://schemas.openxmlformats.org/officeDocument/2006/relationships/slideLayout" Target="../slideLayouts/slideLayout3.xml"/><Relationship Id="rId5" Type="http://schemas.openxmlformats.org/officeDocument/2006/relationships/chart" Target="../charts/chart76.xml"/><Relationship Id="rId4" Type="http://schemas.openxmlformats.org/officeDocument/2006/relationships/chart" Target="../charts/chart75.xml"/></Relationships>
</file>

<file path=ppt/slides/_rels/slide31.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3.xml"/><Relationship Id="rId5" Type="http://schemas.openxmlformats.org/officeDocument/2006/relationships/chart" Target="../charts/chart82.xml"/><Relationship Id="rId4" Type="http://schemas.openxmlformats.org/officeDocument/2006/relationships/chart" Target="../charts/chart81.xml"/></Relationships>
</file>

<file path=ppt/slides/_rels/slide33.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3.xml"/><Relationship Id="rId5" Type="http://schemas.openxmlformats.org/officeDocument/2006/relationships/chart" Target="../charts/chart86.xml"/><Relationship Id="rId4" Type="http://schemas.openxmlformats.org/officeDocument/2006/relationships/chart" Target="../charts/chart85.xml"/></Relationships>
</file>

<file path=ppt/slides/_rels/slide34.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chart" Target="../charts/chart89.xml"/><Relationship Id="rId1" Type="http://schemas.openxmlformats.org/officeDocument/2006/relationships/slideLayout" Target="../slideLayouts/slideLayout3.xml"/><Relationship Id="rId4" Type="http://schemas.openxmlformats.org/officeDocument/2006/relationships/chart" Target="../charts/chart9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92.xml"/><Relationship Id="rId1" Type="http://schemas.openxmlformats.org/officeDocument/2006/relationships/slideLayout" Target="../slideLayouts/slideLayout3.xml"/><Relationship Id="rId4" Type="http://schemas.openxmlformats.org/officeDocument/2006/relationships/chart" Target="../charts/chart93.xml"/></Relationships>
</file>

<file path=ppt/slides/_rels/slide37.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chart" Target="../charts/chart94.xml"/><Relationship Id="rId1" Type="http://schemas.openxmlformats.org/officeDocument/2006/relationships/slideLayout" Target="../slideLayouts/slideLayout3.xml"/><Relationship Id="rId5" Type="http://schemas.openxmlformats.org/officeDocument/2006/relationships/chart" Target="../charts/chart97.xml"/><Relationship Id="rId4" Type="http://schemas.openxmlformats.org/officeDocument/2006/relationships/chart" Target="../charts/chart96.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98.xml"/><Relationship Id="rId1" Type="http://schemas.openxmlformats.org/officeDocument/2006/relationships/slideLayout" Target="../slideLayouts/slideLayout3.xml"/><Relationship Id="rId4" Type="http://schemas.openxmlformats.org/officeDocument/2006/relationships/chart" Target="../charts/chart99.xml"/></Relationships>
</file>

<file path=ppt/slides/_rels/slide39.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chart" Target="../charts/chart100.xml"/><Relationship Id="rId1" Type="http://schemas.openxmlformats.org/officeDocument/2006/relationships/slideLayout" Target="../slideLayouts/slideLayout3.xml"/><Relationship Id="rId5" Type="http://schemas.openxmlformats.org/officeDocument/2006/relationships/chart" Target="../charts/chart103.xml"/><Relationship Id="rId4" Type="http://schemas.openxmlformats.org/officeDocument/2006/relationships/chart" Target="../charts/chart10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04.xml"/><Relationship Id="rId1" Type="http://schemas.openxmlformats.org/officeDocument/2006/relationships/slideLayout" Target="../slideLayouts/slideLayout3.xml"/><Relationship Id="rId4" Type="http://schemas.openxmlformats.org/officeDocument/2006/relationships/chart" Target="../charts/chart105.xml"/></Relationships>
</file>

<file path=ppt/slides/_rels/slide4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chart" Target="../charts/chart106.xml"/><Relationship Id="rId1" Type="http://schemas.openxmlformats.org/officeDocument/2006/relationships/slideLayout" Target="../slideLayouts/slideLayout3.xml"/><Relationship Id="rId5" Type="http://schemas.openxmlformats.org/officeDocument/2006/relationships/chart" Target="../charts/chart109.xml"/><Relationship Id="rId4" Type="http://schemas.openxmlformats.org/officeDocument/2006/relationships/chart" Target="../charts/chart108.xml"/></Relationships>
</file>

<file path=ppt/slides/_rels/slide42.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chart" Target="../charts/chart110.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2" Type="http://schemas.openxmlformats.org/officeDocument/2006/relationships/chart" Target="../charts/chart11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13.xml"/><Relationship Id="rId1" Type="http://schemas.openxmlformats.org/officeDocument/2006/relationships/slideLayout" Target="../slideLayouts/slideLayout3.xml"/><Relationship Id="rId4" Type="http://schemas.openxmlformats.org/officeDocument/2006/relationships/chart" Target="../charts/chart114.xml"/></Relationships>
</file>

<file path=ppt/slides/_rels/slide45.xml.rels><?xml version="1.0" encoding="UTF-8" standalone="yes"?>
<Relationships xmlns="http://schemas.openxmlformats.org/package/2006/relationships"><Relationship Id="rId3" Type="http://schemas.openxmlformats.org/officeDocument/2006/relationships/chart" Target="../charts/chart116.xml"/><Relationship Id="rId2" Type="http://schemas.openxmlformats.org/officeDocument/2006/relationships/chart" Target="../charts/chart115.xml"/><Relationship Id="rId1" Type="http://schemas.openxmlformats.org/officeDocument/2006/relationships/slideLayout" Target="../slideLayouts/slideLayout3.xml"/><Relationship Id="rId5" Type="http://schemas.openxmlformats.org/officeDocument/2006/relationships/chart" Target="../charts/chart118.xml"/><Relationship Id="rId4" Type="http://schemas.openxmlformats.org/officeDocument/2006/relationships/chart" Target="../charts/chart117.xml"/></Relationships>
</file>

<file path=ppt/slides/_rels/slide46.xml.rels><?xml version="1.0" encoding="UTF-8" standalone="yes"?>
<Relationships xmlns="http://schemas.openxmlformats.org/package/2006/relationships"><Relationship Id="rId3" Type="http://schemas.openxmlformats.org/officeDocument/2006/relationships/chart" Target="../charts/chart120.xml"/><Relationship Id="rId2" Type="http://schemas.openxmlformats.org/officeDocument/2006/relationships/chart" Target="../charts/chart119.xml"/><Relationship Id="rId1" Type="http://schemas.openxmlformats.org/officeDocument/2006/relationships/slideLayout" Target="../slideLayouts/slideLayout3.xml"/><Relationship Id="rId4" Type="http://schemas.openxmlformats.org/officeDocument/2006/relationships/chart" Target="../charts/chart121.xml"/></Relationships>
</file>

<file path=ppt/slides/_rels/slide47.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3.xml"/><Relationship Id="rId5" Type="http://schemas.openxmlformats.org/officeDocument/2006/relationships/chart" Target="../charts/chart125.xml"/><Relationship Id="rId4" Type="http://schemas.openxmlformats.org/officeDocument/2006/relationships/chart" Target="../charts/chart124.xml"/></Relationships>
</file>

<file path=ppt/slides/_rels/slide48.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chart" Target="../charts/chart126.xml"/><Relationship Id="rId1" Type="http://schemas.openxmlformats.org/officeDocument/2006/relationships/slideLayout" Target="../slideLayouts/slideLayout8.xml"/><Relationship Id="rId4" Type="http://schemas.openxmlformats.org/officeDocument/2006/relationships/chart" Target="../charts/chart128.xml"/></Relationships>
</file>

<file path=ppt/slides/_rels/slide49.xml.rels><?xml version="1.0" encoding="UTF-8" standalone="yes"?>
<Relationships xmlns="http://schemas.openxmlformats.org/package/2006/relationships"><Relationship Id="rId3" Type="http://schemas.openxmlformats.org/officeDocument/2006/relationships/chart" Target="../charts/chart130.xml"/><Relationship Id="rId2" Type="http://schemas.openxmlformats.org/officeDocument/2006/relationships/chart" Target="../charts/chart129.xml"/><Relationship Id="rId1" Type="http://schemas.openxmlformats.org/officeDocument/2006/relationships/slideLayout" Target="../slideLayouts/slideLayout8.xml"/><Relationship Id="rId4" Type="http://schemas.openxmlformats.org/officeDocument/2006/relationships/chart" Target="../charts/chart131.xml"/></Relationships>
</file>

<file path=ppt/slides/_rels/slide5.xml.rels><?xml version="1.0" encoding="UTF-8" standalone="yes"?>
<Relationships xmlns="http://schemas.openxmlformats.org/package/2006/relationships"><Relationship Id="rId3" Type="http://schemas.openxmlformats.org/officeDocument/2006/relationships/oleObject" Target="file:///\\milos.ada.hioa.no\felles\sva\sva-no-f-uf\Ungdata\Rapportering\Rapportmaler_ungdata\N&#248;kkeltallsrapporter%202020-2022\Data%20N&#248;Ra%202020-22.xlsx!Om%20unders&#248;kelsen!R14C2:R24C2" TargetMode="External"/><Relationship Id="rId2" Type="http://schemas.openxmlformats.org/officeDocument/2006/relationships/chart" Target="../charts/chart1.xml"/><Relationship Id="rId1" Type="http://schemas.openxmlformats.org/officeDocument/2006/relationships/slideLayout" Target="../slideLayouts/slideLayout3.xml"/><Relationship Id="rId5" Type="http://schemas.openxmlformats.org/officeDocument/2006/relationships/chart" Target="../charts/chart2.xml"/><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hyperlink" Target="https://www.fhi.no/publ/2021/konsekvenser-av-covid-19-pa-barn-og-unges-liv-og-helse/" TargetMode="External"/><Relationship Id="rId2" Type="http://schemas.openxmlformats.org/officeDocument/2006/relationships/hyperlink" Target="http://www.politiet.no/" TargetMode="Externa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 Id="rId6" Type="http://schemas.openxmlformats.org/officeDocument/2006/relationships/chart" Target="../charts/chart8.xml"/><Relationship Id="rId5" Type="http://schemas.openxmlformats.org/officeDocument/2006/relationships/image" Target="../media/image3.png"/><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9.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 Id="rId5" Type="http://schemas.openxmlformats.org/officeDocument/2006/relationships/chart" Target="../charts/chart14.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6FBA"/>
        </a:solidFill>
        <a:effectLst/>
      </p:bgPr>
    </p:bg>
    <p:spTree>
      <p:nvGrpSpPr>
        <p:cNvPr id="1" name=""/>
        <p:cNvGrpSpPr/>
        <p:nvPr/>
      </p:nvGrpSpPr>
      <p:grpSpPr>
        <a:xfrm>
          <a:off x="0" y="0"/>
          <a:ext cx="0" cy="0"/>
          <a:chOff x="0" y="0"/>
          <a:chExt cx="0" cy="0"/>
        </a:xfrm>
      </p:grpSpPr>
      <p:sp>
        <p:nvSpPr>
          <p:cNvPr id="11" name="TekstSylinder 10"/>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kumimoji="0" lang="nb-NO" sz="4800" b="0" i="0" u="none" strike="noStrike" kern="1200" cap="none" spc="0" normalizeH="0" baseline="0" noProof="0" dirty="0">
                <a:ln>
                  <a:noFill/>
                </a:ln>
                <a:solidFill>
                  <a:schemeClr val="bg1"/>
                </a:solidFill>
                <a:effectLst/>
                <a:uLnTx/>
                <a:uFillTx/>
                <a:latin typeface="Akkurat Pro Light" panose="020B0404020101020102" pitchFamily="34" charset="0"/>
                <a:ea typeface="+mn-ea"/>
                <a:cs typeface="+mn-cs"/>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Bygland kommune</a:t>
            </a:r>
          </a:p>
        </p:txBody>
      </p:sp>
      <p:sp>
        <p:nvSpPr>
          <p:cNvPr id="2" name="TekstSylinder 4">
            <a:extLst>
              <a:ext uri="{FF2B5EF4-FFF2-40B4-BE49-F238E27FC236}">
                <a16:creationId xmlns:a16="http://schemas.microsoft.com/office/drawing/2014/main" id="{A39C5B83-9DE1-BC18-6ED1-8B5D800A6C85}"/>
              </a:ext>
            </a:extLst>
          </p:cNvPr>
          <p:cNvSpPr txBox="1"/>
          <p:nvPr/>
        </p:nvSpPr>
        <p:spPr>
          <a:xfrm>
            <a:off x="-27384" y="8226502"/>
            <a:ext cx="6885384" cy="11079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Hovedrapport for </a:t>
            </a:r>
            <a:b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a:ln>
                  <a:noFill/>
                </a:ln>
                <a:solidFill>
                  <a:srgbClr val="FFFFFF"/>
                </a:solidFill>
                <a:effectLst/>
                <a:uLnTx/>
                <a:uFillTx/>
                <a:latin typeface="Akkurat Pro Light" panose="020B0404020101020102" pitchFamily="34" charset="0"/>
                <a:ea typeface="+mn-ea"/>
                <a:cs typeface="+mn-cs"/>
              </a:rPr>
              <a:t>vidaregåande</a:t>
            </a:r>
            <a:endPar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endParaRPr>
          </a:p>
        </p:txBody>
      </p:sp>
      <p:pic>
        <p:nvPicPr>
          <p:cNvPr id="3" name="Bilde 2" descr="Et bilde som inneholder klær, person, Menneskeansikt, jakke&#10;&#10;Automatisk generert beskrivelse">
            <a:extLst>
              <a:ext uri="{FF2B5EF4-FFF2-40B4-BE49-F238E27FC236}">
                <a16:creationId xmlns:a16="http://schemas.microsoft.com/office/drawing/2014/main" id="{4C71144F-6437-F798-346C-467B30EB3B3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67" r="5455"/>
          <a:stretch/>
        </p:blipFill>
        <p:spPr>
          <a:xfrm>
            <a:off x="0" y="2609177"/>
            <a:ext cx="6863698" cy="5038531"/>
          </a:xfrm>
          <a:prstGeom prst="rect">
            <a:avLst/>
          </a:prstGeom>
        </p:spPr>
      </p:pic>
    </p:spTree>
    <p:extLst>
      <p:ext uri="{BB962C8B-B14F-4D97-AF65-F5344CB8AC3E}">
        <p14:creationId xmlns:p14="http://schemas.microsoft.com/office/powerpoint/2010/main" val="631961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ktangel 15">
            <a:extLst>
              <a:ext uri="{FF2B5EF4-FFF2-40B4-BE49-F238E27FC236}">
                <a16:creationId xmlns:a16="http://schemas.microsoft.com/office/drawing/2014/main" id="{0081AF26-CB8D-8E4A-B67B-FBE30460C8A5}"/>
              </a:ext>
            </a:extLst>
          </p:cNvPr>
          <p:cNvSpPr/>
          <p:nvPr/>
        </p:nvSpPr>
        <p:spPr>
          <a:xfrm>
            <a:off x="347953" y="881673"/>
            <a:ext cx="2900194" cy="707886"/>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Kor mange gonger har du vore saman med venner heime hos deg eller hos dei i løpet av den siste veka? Prosent i Bygland kommune</a:t>
            </a:r>
            <a:r>
              <a:rPr kumimoji="0" lang="nb-NO" sz="1000" b="1" u="none" strike="noStrike" kern="1200" cap="none" spc="0" normalizeH="0" baseline="0" noProof="0" dirty="0">
                <a:ln>
                  <a:noFill/>
                </a:ln>
                <a:solidFill>
                  <a:srgbClr val="FF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og nasjonalt</a:t>
            </a:r>
          </a:p>
        </p:txBody>
      </p: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8	Bygland kommune</a:t>
            </a:r>
          </a:p>
        </p:txBody>
      </p:sp>
      <p:sp>
        <p:nvSpPr>
          <p:cNvPr id="23" name="Rektangel 22">
            <a:extLst>
              <a:ext uri="{FF2B5EF4-FFF2-40B4-BE49-F238E27FC236}">
                <a16:creationId xmlns:a16="http://schemas.microsoft.com/office/drawing/2014/main" id="{828D0A5A-DAD8-48C4-A54C-4F2E5D22A83F}"/>
              </a:ext>
            </a:extLst>
          </p:cNvPr>
          <p:cNvSpPr>
            <a:spLocks/>
          </p:cNvSpPr>
          <p:nvPr/>
        </p:nvSpPr>
        <p:spPr>
          <a:xfrm>
            <a:off x="3559408" y="4154868"/>
            <a:ext cx="2955810" cy="553998"/>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Prosentdel som har vore ute med venner størsteparten av kvelden minst to gonger i løpet av den siste veka.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18" name="Rektangel 17">
            <a:extLst>
              <a:ext uri="{FF2B5EF4-FFF2-40B4-BE49-F238E27FC236}">
                <a16:creationId xmlns:a16="http://schemas.microsoft.com/office/drawing/2014/main" id="{21F555E2-2304-45F0-A326-B808ED276990}"/>
              </a:ext>
            </a:extLst>
          </p:cNvPr>
          <p:cNvSpPr/>
          <p:nvPr/>
        </p:nvSpPr>
        <p:spPr>
          <a:xfrm>
            <a:off x="380752" y="4154868"/>
            <a:ext cx="2900194" cy="553998"/>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Prosentdel som har vore heime med venner minst to gonger i løpet av den siste veka. Blant gutar og jenter</a:t>
            </a:r>
            <a:endParaRPr lang="nb-NO" sz="1000" b="1" dirty="0">
              <a:solidFill>
                <a:srgbClr val="000000"/>
              </a:solidFill>
              <a:latin typeface="Akkurat Pro Regular" panose="020B0504020101020102" pitchFamily="34" charset="77"/>
              <a:cs typeface="Arial" panose="020B0604020202020204" pitchFamily="34" charset="0"/>
            </a:endParaRPr>
          </a:p>
        </p:txBody>
      </p:sp>
      <p:sp>
        <p:nvSpPr>
          <p:cNvPr id="22" name="Rektangel 21">
            <a:extLst>
              <a:ext uri="{FF2B5EF4-FFF2-40B4-BE49-F238E27FC236}">
                <a16:creationId xmlns:a16="http://schemas.microsoft.com/office/drawing/2014/main" id="{6727B20B-D2BC-405F-945F-D43936EA1204}"/>
              </a:ext>
            </a:extLst>
          </p:cNvPr>
          <p:cNvSpPr/>
          <p:nvPr/>
        </p:nvSpPr>
        <p:spPr>
          <a:xfrm>
            <a:off x="3564908" y="881673"/>
            <a:ext cx="2955810" cy="553998"/>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Kor mange gonger har du vore ute saman med venner størsteparten av kvelden? Prosent i Bygland kommune og nasjonal</a:t>
            </a:r>
            <a:r>
              <a:rPr lang="nb-NO" sz="1000" b="1" dirty="0">
                <a:solidFill>
                  <a:srgbClr val="000000"/>
                </a:solidFill>
                <a:latin typeface="Akkurat Pro Regular" panose="020B0504020101020102" pitchFamily="34" charset="77"/>
                <a:cs typeface="Arial" panose="020B0604020202020204" pitchFamily="34" charset="0"/>
              </a:rPr>
              <a:t>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1" name="TekstSylinder 20">
            <a:extLst>
              <a:ext uri="{FF2B5EF4-FFF2-40B4-BE49-F238E27FC236}">
                <a16:creationId xmlns:a16="http://schemas.microsoft.com/office/drawing/2014/main" id="{A9FB6747-3BE3-477F-AE37-C0DE8FE39B03}"/>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4" name="Rett linje 23">
            <a:extLst>
              <a:ext uri="{FF2B5EF4-FFF2-40B4-BE49-F238E27FC236}">
                <a16:creationId xmlns:a16="http://schemas.microsoft.com/office/drawing/2014/main" id="{0D235CB2-8E1F-4366-92C7-A5F7C7B15882}"/>
              </a:ext>
            </a:extLst>
          </p:cNvPr>
          <p:cNvCxnSpPr>
            <a:cxnSpLocks/>
          </p:cNvCxnSpPr>
          <p:nvPr/>
        </p:nvCxnSpPr>
        <p:spPr>
          <a:xfrm>
            <a:off x="1346200" y="562908"/>
            <a:ext cx="517093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34" name="Rett linje 33">
            <a:extLst>
              <a:ext uri="{FF2B5EF4-FFF2-40B4-BE49-F238E27FC236}">
                <a16:creationId xmlns:a16="http://schemas.microsoft.com/office/drawing/2014/main" id="{0CB7EED0-5B7F-42E6-82DE-6E7D9FB1AD0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6E581721-581E-CC4F-E97F-DD8D3A17CCEA}"/>
              </a:ext>
            </a:extLst>
          </p:cNvPr>
          <p:cNvGraphicFramePr>
            <a:graphicFrameLocks/>
          </p:cNvGraphicFramePr>
          <p:nvPr>
            <p:extLst>
              <p:ext uri="{D42A27DB-BD31-4B8C-83A1-F6EECF244321}">
                <p14:modId xmlns:p14="http://schemas.microsoft.com/office/powerpoint/2010/main" val="3259438693"/>
              </p:ext>
            </p:extLst>
          </p:nvPr>
        </p:nvGraphicFramePr>
        <p:xfrm>
          <a:off x="387436" y="1578615"/>
          <a:ext cx="2860712" cy="23544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 2">
            <a:extLst>
              <a:ext uri="{FF2B5EF4-FFF2-40B4-BE49-F238E27FC236}">
                <a16:creationId xmlns:a16="http://schemas.microsoft.com/office/drawing/2014/main" id="{4FAA70F7-4680-F005-9B15-7FB181F9914B}"/>
              </a:ext>
            </a:extLst>
          </p:cNvPr>
          <p:cNvGraphicFramePr>
            <a:graphicFrameLocks/>
          </p:cNvGraphicFramePr>
          <p:nvPr>
            <p:extLst>
              <p:ext uri="{D42A27DB-BD31-4B8C-83A1-F6EECF244321}">
                <p14:modId xmlns:p14="http://schemas.microsoft.com/office/powerpoint/2010/main" val="3886976151"/>
              </p:ext>
            </p:extLst>
          </p:nvPr>
        </p:nvGraphicFramePr>
        <p:xfrm>
          <a:off x="3606957" y="1578615"/>
          <a:ext cx="2860712" cy="23544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D654ACE2-1221-2382-FBC3-40BD0256EE46}"/>
              </a:ext>
            </a:extLst>
          </p:cNvPr>
          <p:cNvGraphicFramePr>
            <a:graphicFrameLocks/>
          </p:cNvGraphicFramePr>
          <p:nvPr>
            <p:extLst>
              <p:ext uri="{D42A27DB-BD31-4B8C-83A1-F6EECF244321}">
                <p14:modId xmlns:p14="http://schemas.microsoft.com/office/powerpoint/2010/main" val="1648329949"/>
              </p:ext>
            </p:extLst>
          </p:nvPr>
        </p:nvGraphicFramePr>
        <p:xfrm>
          <a:off x="349252" y="4797771"/>
          <a:ext cx="2900194" cy="162447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Diagram 6">
            <a:extLst>
              <a:ext uri="{FF2B5EF4-FFF2-40B4-BE49-F238E27FC236}">
                <a16:creationId xmlns:a16="http://schemas.microsoft.com/office/drawing/2014/main" id="{49330210-2DAE-BF17-128E-E1E00873C630}"/>
              </a:ext>
            </a:extLst>
          </p:cNvPr>
          <p:cNvGraphicFramePr>
            <a:graphicFrameLocks/>
          </p:cNvGraphicFramePr>
          <p:nvPr>
            <p:extLst>
              <p:ext uri="{D42A27DB-BD31-4B8C-83A1-F6EECF244321}">
                <p14:modId xmlns:p14="http://schemas.microsoft.com/office/powerpoint/2010/main" val="1044911081"/>
              </p:ext>
            </p:extLst>
          </p:nvPr>
        </p:nvGraphicFramePr>
        <p:xfrm>
          <a:off x="3555152" y="4797771"/>
          <a:ext cx="2967484" cy="162447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63730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VIDAREGÅANDE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9</a:t>
            </a:r>
          </a:p>
        </p:txBody>
      </p:sp>
      <p:sp>
        <p:nvSpPr>
          <p:cNvPr id="20" name="Rektangel 19">
            <a:extLst>
              <a:ext uri="{FF2B5EF4-FFF2-40B4-BE49-F238E27FC236}">
                <a16:creationId xmlns:a16="http://schemas.microsoft.com/office/drawing/2014/main" id="{548A42AB-AB8F-451B-BBE8-AD63602CA294}"/>
              </a:ext>
            </a:extLst>
          </p:cNvPr>
          <p:cNvSpPr/>
          <p:nvPr/>
        </p:nvSpPr>
        <p:spPr>
          <a:xfrm>
            <a:off x="357478" y="859875"/>
            <a:ext cx="2900194" cy="707886"/>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Kor mange gonger i løpet av den siste veka har du vore sosial på nettet</a:t>
            </a:r>
            <a:r>
              <a:rPr lang="nb-NO" sz="1000" b="1" dirty="0">
                <a:solidFill>
                  <a:srgbClr val="000000"/>
                </a:solidFill>
                <a:latin typeface="Akkurat Pro Regular" panose="020B0504020101020102" pitchFamily="34" charset="77"/>
                <a:cs typeface="Arial" panose="020B0604020202020204" pitchFamily="34" charset="0"/>
              </a:rPr>
              <a:t> eller mobilen </a:t>
            </a:r>
            <a:r>
              <a:rPr lang="nn-NO" sz="1000" b="1" dirty="0">
                <a:solidFill>
                  <a:srgbClr val="000000"/>
                </a:solidFill>
                <a:latin typeface="Akkurat Pro Regular" panose="020B0504020101020102" pitchFamily="34" charset="77"/>
                <a:cs typeface="Arial" panose="020B0604020202020204" pitchFamily="34" charset="0"/>
              </a:rPr>
              <a:t>størstedelen av kvelden? Prosent i Bygland kommune og nasjonalt</a:t>
            </a:r>
          </a:p>
        </p:txBody>
      </p:sp>
      <p:sp>
        <p:nvSpPr>
          <p:cNvPr id="21" name="Rektangel 20">
            <a:extLst>
              <a:ext uri="{FF2B5EF4-FFF2-40B4-BE49-F238E27FC236}">
                <a16:creationId xmlns:a16="http://schemas.microsoft.com/office/drawing/2014/main" id="{79D924BA-9662-4EBA-8631-B94546596371}"/>
              </a:ext>
            </a:extLst>
          </p:cNvPr>
          <p:cNvSpPr/>
          <p:nvPr/>
        </p:nvSpPr>
        <p:spPr>
          <a:xfrm>
            <a:off x="3559408" y="3887476"/>
            <a:ext cx="2955810" cy="707886"/>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Prosentdel som har spelt online-spel med andre størsteparten av kvelden minst to gonger i løpet av den siste veka.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2" name="Rektangel 21">
            <a:extLst>
              <a:ext uri="{FF2B5EF4-FFF2-40B4-BE49-F238E27FC236}">
                <a16:creationId xmlns:a16="http://schemas.microsoft.com/office/drawing/2014/main" id="{8C365F3F-9C1F-4BFE-B589-1566CF87FAA5}"/>
              </a:ext>
            </a:extLst>
          </p:cNvPr>
          <p:cNvSpPr/>
          <p:nvPr/>
        </p:nvSpPr>
        <p:spPr>
          <a:xfrm>
            <a:off x="361702" y="3887476"/>
            <a:ext cx="2900194" cy="707886"/>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Prosentdel som har vore sosiale på nettet</a:t>
            </a:r>
            <a:r>
              <a:rPr lang="nb-NO" sz="1000" b="1" dirty="0">
                <a:solidFill>
                  <a:srgbClr val="FF0000"/>
                </a:solidFill>
                <a:latin typeface="Akkurat Pro Regular" panose="020B0504020101020102" pitchFamily="34" charset="77"/>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eller mobilen </a:t>
            </a:r>
            <a:r>
              <a:rPr lang="nn-NO" sz="1000" b="1" dirty="0">
                <a:solidFill>
                  <a:srgbClr val="000000"/>
                </a:solidFill>
                <a:latin typeface="Akkurat Pro Regular" panose="020B0504020101020102" pitchFamily="34" charset="77"/>
                <a:cs typeface="Arial" panose="020B0604020202020204" pitchFamily="34" charset="0"/>
              </a:rPr>
              <a:t>størsteparten av kvelden minst to gonger i løpet av den siste veka. Blant gutar og jenter</a:t>
            </a:r>
          </a:p>
        </p:txBody>
      </p:sp>
      <p:sp>
        <p:nvSpPr>
          <p:cNvPr id="24" name="Rektangel 23">
            <a:extLst>
              <a:ext uri="{FF2B5EF4-FFF2-40B4-BE49-F238E27FC236}">
                <a16:creationId xmlns:a16="http://schemas.microsoft.com/office/drawing/2014/main" id="{C6BD8709-C083-4CB9-8223-5B51F62BE86A}"/>
              </a:ext>
            </a:extLst>
          </p:cNvPr>
          <p:cNvSpPr/>
          <p:nvPr/>
        </p:nvSpPr>
        <p:spPr>
          <a:xfrm>
            <a:off x="3564908" y="859875"/>
            <a:ext cx="2955810" cy="707886"/>
          </a:xfrm>
          <a:prstGeom prst="rect">
            <a:avLst/>
          </a:prstGeom>
        </p:spPr>
        <p:txBody>
          <a:bodyPr wrap="square">
            <a:spAutoFit/>
          </a:bodyPr>
          <a:lstStyle/>
          <a:p>
            <a:pPr>
              <a:defRPr/>
            </a:pPr>
            <a:r>
              <a:rPr lang="nn-NO" sz="1000" b="1" dirty="0">
                <a:solidFill>
                  <a:srgbClr val="000000"/>
                </a:solidFill>
                <a:latin typeface="Akkurat Pro Regular" panose="020B0504020101020102" pitchFamily="34" charset="77"/>
                <a:cs typeface="Arial" panose="020B0604020202020204" pitchFamily="34" charset="0"/>
              </a:rPr>
              <a:t>Kor mange gonger i løpet av den siste veka har du spelt online-spel med andre størstedelen av kvelden? Prosent i Bygland kommune og nasjonalt</a:t>
            </a:r>
            <a:endParaRPr lang="nb-NO" sz="1000" b="1" dirty="0">
              <a:solidFill>
                <a:srgbClr val="000000"/>
              </a:solidFill>
              <a:latin typeface="Akkurat Pro Regular" panose="020B0504020101020102" pitchFamily="34" charset="77"/>
              <a:cs typeface="Arial" panose="020B0604020202020204" pitchFamily="34" charset="0"/>
            </a:endParaRPr>
          </a:p>
        </p:txBody>
      </p:sp>
      <p:graphicFrame>
        <p:nvGraphicFramePr>
          <p:cNvPr id="32" name="Diagram 17">
            <a:extLst>
              <a:ext uri="{FF2B5EF4-FFF2-40B4-BE49-F238E27FC236}">
                <a16:creationId xmlns:a16="http://schemas.microsoft.com/office/drawing/2014/main" id="{B16F2509-95C4-4BD0-8E50-F8ED23E66CFF}"/>
              </a:ext>
            </a:extLst>
          </p:cNvPr>
          <p:cNvGraphicFramePr>
            <a:graphicFrameLocks/>
          </p:cNvGraphicFramePr>
          <p:nvPr>
            <p:extLst>
              <p:ext uri="{D42A27DB-BD31-4B8C-83A1-F6EECF244321}">
                <p14:modId xmlns:p14="http://schemas.microsoft.com/office/powerpoint/2010/main" val="2878743085"/>
              </p:ext>
            </p:extLst>
          </p:nvPr>
        </p:nvGraphicFramePr>
        <p:xfrm>
          <a:off x="347954" y="1549063"/>
          <a:ext cx="2900194" cy="22274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Diagram 17">
            <a:extLst>
              <a:ext uri="{FF2B5EF4-FFF2-40B4-BE49-F238E27FC236}">
                <a16:creationId xmlns:a16="http://schemas.microsoft.com/office/drawing/2014/main" id="{2E49F756-4A78-48B8-854F-C4D88A240012}"/>
              </a:ext>
            </a:extLst>
          </p:cNvPr>
          <p:cNvGraphicFramePr>
            <a:graphicFrameLocks/>
          </p:cNvGraphicFramePr>
          <p:nvPr>
            <p:extLst>
              <p:ext uri="{D42A27DB-BD31-4B8C-83A1-F6EECF244321}">
                <p14:modId xmlns:p14="http://schemas.microsoft.com/office/powerpoint/2010/main" val="1119402384"/>
              </p:ext>
            </p:extLst>
          </p:nvPr>
        </p:nvGraphicFramePr>
        <p:xfrm>
          <a:off x="3557355" y="1549063"/>
          <a:ext cx="2946684" cy="2259823"/>
        </p:xfrm>
        <a:graphic>
          <a:graphicData uri="http://schemas.openxmlformats.org/drawingml/2006/chart">
            <c:chart xmlns:c="http://schemas.openxmlformats.org/drawingml/2006/chart" xmlns:r="http://schemas.openxmlformats.org/officeDocument/2006/relationships" r:id="rId3"/>
          </a:graphicData>
        </a:graphic>
      </p:graphicFrame>
      <p:cxnSp>
        <p:nvCxnSpPr>
          <p:cNvPr id="23" name="Rett linje 22">
            <a:extLst>
              <a:ext uri="{FF2B5EF4-FFF2-40B4-BE49-F238E27FC236}">
                <a16:creationId xmlns:a16="http://schemas.microsoft.com/office/drawing/2014/main" id="{6F5AFB31-BC31-4189-AB0E-7B466C608A6C}"/>
              </a:ext>
            </a:extLst>
          </p:cNvPr>
          <p:cNvCxnSpPr>
            <a:cxnSpLocks/>
          </p:cNvCxnSpPr>
          <p:nvPr/>
        </p:nvCxnSpPr>
        <p:spPr>
          <a:xfrm flipH="1">
            <a:off x="3429000" y="844199"/>
            <a:ext cx="6549" cy="8202265"/>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7" name="Rektangel 26">
            <a:extLst>
              <a:ext uri="{FF2B5EF4-FFF2-40B4-BE49-F238E27FC236}">
                <a16:creationId xmlns:a16="http://schemas.microsoft.com/office/drawing/2014/main" id="{55D5723C-F286-442B-B4E5-90F4411C52FE}"/>
              </a:ext>
            </a:extLst>
          </p:cNvPr>
          <p:cNvSpPr/>
          <p:nvPr/>
        </p:nvSpPr>
        <p:spPr>
          <a:xfrm>
            <a:off x="357478" y="6529221"/>
            <a:ext cx="2900194" cy="553998"/>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Har du i løpet av den siste veka vore plaga av at du har kjent deg einsam? Prosent i Bygland kommune og nasjonalt</a:t>
            </a:r>
          </a:p>
        </p:txBody>
      </p:sp>
      <p:sp>
        <p:nvSpPr>
          <p:cNvPr id="28" name="Rektangel 27">
            <a:extLst>
              <a:ext uri="{FF2B5EF4-FFF2-40B4-BE49-F238E27FC236}">
                <a16:creationId xmlns:a16="http://schemas.microsoft.com/office/drawing/2014/main" id="{170BD587-069D-47F5-A643-7EC5498E5A42}"/>
              </a:ext>
            </a:extLst>
          </p:cNvPr>
          <p:cNvSpPr/>
          <p:nvPr/>
        </p:nvSpPr>
        <p:spPr>
          <a:xfrm>
            <a:off x="3609854" y="6481057"/>
            <a:ext cx="2900194" cy="553998"/>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Prosentdel som har vore veldig mykje plaga av kjensla av å vere einsam i løpet av den siste veka. Blant gutar og jenter</a:t>
            </a:r>
          </a:p>
        </p:txBody>
      </p:sp>
      <p:graphicFrame>
        <p:nvGraphicFramePr>
          <p:cNvPr id="35" name="Diagram 17">
            <a:extLst>
              <a:ext uri="{FF2B5EF4-FFF2-40B4-BE49-F238E27FC236}">
                <a16:creationId xmlns:a16="http://schemas.microsoft.com/office/drawing/2014/main" id="{99D7B868-0173-49E6-B854-14D63C23F56F}"/>
              </a:ext>
            </a:extLst>
          </p:cNvPr>
          <p:cNvGraphicFramePr>
            <a:graphicFrameLocks/>
          </p:cNvGraphicFramePr>
          <p:nvPr>
            <p:extLst>
              <p:ext uri="{D42A27DB-BD31-4B8C-83A1-F6EECF244321}">
                <p14:modId xmlns:p14="http://schemas.microsoft.com/office/powerpoint/2010/main" val="174993511"/>
              </p:ext>
            </p:extLst>
          </p:nvPr>
        </p:nvGraphicFramePr>
        <p:xfrm>
          <a:off x="347954" y="7085517"/>
          <a:ext cx="2900194" cy="22274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a:extLst>
              <a:ext uri="{FF2B5EF4-FFF2-40B4-BE49-F238E27FC236}">
                <a16:creationId xmlns:a16="http://schemas.microsoft.com/office/drawing/2014/main" id="{1DB255FF-9DF6-D4CF-6044-9673B7188E4A}"/>
              </a:ext>
            </a:extLst>
          </p:cNvPr>
          <p:cNvGraphicFramePr>
            <a:graphicFrameLocks/>
          </p:cNvGraphicFramePr>
          <p:nvPr>
            <p:extLst>
              <p:ext uri="{D42A27DB-BD31-4B8C-83A1-F6EECF244321}">
                <p14:modId xmlns:p14="http://schemas.microsoft.com/office/powerpoint/2010/main" val="1389348676"/>
              </p:ext>
            </p:extLst>
          </p:nvPr>
        </p:nvGraphicFramePr>
        <p:xfrm>
          <a:off x="3597404" y="7321835"/>
          <a:ext cx="2900194" cy="19326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iagram 4">
            <a:extLst>
              <a:ext uri="{FF2B5EF4-FFF2-40B4-BE49-F238E27FC236}">
                <a16:creationId xmlns:a16="http://schemas.microsoft.com/office/drawing/2014/main" id="{EAFE03D3-A355-6410-B191-DF5310E99020}"/>
              </a:ext>
            </a:extLst>
          </p:cNvPr>
          <p:cNvGraphicFramePr>
            <a:graphicFrameLocks/>
          </p:cNvGraphicFramePr>
          <p:nvPr>
            <p:extLst>
              <p:ext uri="{D42A27DB-BD31-4B8C-83A1-F6EECF244321}">
                <p14:modId xmlns:p14="http://schemas.microsoft.com/office/powerpoint/2010/main" val="2651676966"/>
              </p:ext>
            </p:extLst>
          </p:nvPr>
        </p:nvGraphicFramePr>
        <p:xfrm>
          <a:off x="349252" y="4599098"/>
          <a:ext cx="2900194" cy="174977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Diagram 5">
            <a:extLst>
              <a:ext uri="{FF2B5EF4-FFF2-40B4-BE49-F238E27FC236}">
                <a16:creationId xmlns:a16="http://schemas.microsoft.com/office/drawing/2014/main" id="{781534EE-BA8A-C4FD-39CF-D3B7EE33D700}"/>
              </a:ext>
            </a:extLst>
          </p:cNvPr>
          <p:cNvGraphicFramePr>
            <a:graphicFrameLocks/>
          </p:cNvGraphicFramePr>
          <p:nvPr>
            <p:extLst>
              <p:ext uri="{D42A27DB-BD31-4B8C-83A1-F6EECF244321}">
                <p14:modId xmlns:p14="http://schemas.microsoft.com/office/powerpoint/2010/main" val="3702463487"/>
              </p:ext>
            </p:extLst>
          </p:nvPr>
        </p:nvGraphicFramePr>
        <p:xfrm>
          <a:off x="3555152" y="4593875"/>
          <a:ext cx="2967484" cy="174977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596709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140245"/>
          </a:xfrm>
          <a:prstGeom prst="rect">
            <a:avLst/>
          </a:prstGeom>
        </p:spPr>
        <p:txBody>
          <a:bodyPr>
            <a:noAutofit/>
          </a:bodyPr>
          <a:lstStyle/>
          <a:p>
            <a:pPr lvl="0" algn="l">
              <a:lnSpc>
                <a:spcPct val="100000"/>
              </a:lnSpc>
              <a:spcBef>
                <a:spcPts val="600"/>
              </a:spcBef>
            </a:pPr>
            <a:r>
              <a:rPr lang="nn-NO" sz="1000" dirty="0">
                <a:solidFill>
                  <a:srgbClr val="000000"/>
                </a:solidFill>
                <a:latin typeface="Akkurat Pro" panose="020B0504020101020102" pitchFamily="34" charset="77"/>
                <a:cs typeface="Times New Roman" panose="02020603050405020304" pitchFamily="18" charset="0"/>
              </a:rPr>
              <a:t>Sjølv om ein stor del av barndommen og ungdomstida går føre seg innanfor rammene av barnehage, skule og ulike fritidsordningar, er foreldra og dei næraste føresette framleis dei viktigaste omsorgspersonane i oppveksten. Etter barnelova har foreldre plikt til å sørgje for økonomisk underhald og omsorg, og dei skal sikre ei forsvarleg oppseding og at barnet får ei utdanning. Foreldra sine ressursar – økonomisk, kulturelt og sosialt – dannar grunnlaget for levekåra og livskvaliteten til barn og unge. Studiar tyder på at foreldra har mykje å seie for dei unge sine utdanningsval og fritidsinteresser.</a:t>
            </a:r>
          </a:p>
          <a:p>
            <a:pPr lvl="0" algn="l">
              <a:lnSpc>
                <a:spcPct val="100000"/>
              </a:lnSpc>
              <a:spcBef>
                <a:spcPts val="600"/>
              </a:spcBef>
            </a:pPr>
            <a:r>
              <a:rPr lang="nn-NO" sz="1000" dirty="0">
                <a:solidFill>
                  <a:srgbClr val="000000"/>
                </a:solidFill>
                <a:latin typeface="Akkurat Pro" panose="020B0504020101020102" pitchFamily="34" charset="77"/>
                <a:cs typeface="Times New Roman" panose="02020603050405020304" pitchFamily="18" charset="0"/>
              </a:rPr>
              <a:t>Samstundes som foreldra er viktige, er lausriving og det å bli ein sjølvstendig person òg ein del av det å vere ung. Etter kvart som barn blir eldre, blir deira eigne meiningar og interesser viktigare. Her kan det liggje ein kime til konfliktar mellom dei unge og foreldra. </a:t>
            </a:r>
          </a:p>
          <a:p>
            <a:pPr lvl="0" algn="l">
              <a:lnSpc>
                <a:spcPct val="100000"/>
              </a:lnSpc>
              <a:spcBef>
                <a:spcPts val="600"/>
              </a:spcBef>
            </a:pPr>
            <a:r>
              <a:rPr lang="nn-NO" sz="1000" dirty="0">
                <a:solidFill>
                  <a:srgbClr val="000000"/>
                </a:solidFill>
                <a:latin typeface="Akkurat Pro" panose="020B0504020101020102" pitchFamily="34" charset="77"/>
                <a:cs typeface="Times New Roman" panose="02020603050405020304" pitchFamily="18" charset="0"/>
              </a:rPr>
              <a:t>Likevel varer som regel den emosjonelle nærleiken til foreldra ved utover i ungdomstida. Dei fleste ungdommar i dag har eit tillitsfullt og nært forhold til foreldra sine, og mykje tyder på at den avstanden eller generasjonskløfta vi har vore vande med å snakke om mellom ungdommen og foreldregenerasjonen, har blitt mindre. At banda mellom dagens ungdom og foreldra deira er prega av tillit, blir understreka av at svært mange opplever at foreldra har god oversikt over kva dei gjer i fritida og kven dei er saman med. </a:t>
            </a:r>
          </a:p>
          <a:p>
            <a:pPr lvl="0" algn="l">
              <a:lnSpc>
                <a:spcPct val="100000"/>
              </a:lnSpc>
              <a:spcBef>
                <a:spcPts val="600"/>
              </a:spcBef>
            </a:pPr>
            <a:r>
              <a:rPr lang="nn-NO" sz="1000" dirty="0">
                <a:solidFill>
                  <a:srgbClr val="000000"/>
                </a:solidFill>
                <a:latin typeface="Akkurat Pro" panose="020B0504020101020102" pitchFamily="34" charset="77"/>
                <a:cs typeface="Times New Roman" panose="02020603050405020304" pitchFamily="18" charset="0"/>
              </a:rPr>
              <a:t>Ungdata viser òg at dei færraste ungdommar opplever stadige kranglar med foreldra, og at det store fleirtalet er svært godt nøgde med foreldra sine. For mange unge er foreldra dei viktigaste støttespelarane når det oppstår problem av ulike slag.</a:t>
            </a:r>
            <a:r>
              <a:rPr lang="nb-NO" sz="1000" dirty="0">
                <a:latin typeface="Akkurat Pro" panose="020B0504020101020102" pitchFamily="34" charset="77"/>
                <a:cs typeface="Times New Roman" panose="02020603050405020304" pitchFamily="18" charset="0"/>
              </a:rPr>
              <a: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dirty="0">
                <a:latin typeface="Eames Century Modern Regular" panose="02000503070705020203" pitchFamily="2" charset="77"/>
                <a:cs typeface="Times New Roman" panose="02020603050405020304" pitchFamily="18" charset="0"/>
              </a:rPr>
              <a:t>Foreldre</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dirty="0">
                <a:solidFill>
                  <a:schemeClr val="accent2"/>
                </a:solidFill>
                <a:latin typeface="Akkurat Pro Light" panose="020B0404020101020102" pitchFamily="34" charset="0"/>
                <a:cs typeface="Arial" panose="020B0604020202020204" pitchFamily="34" charset="0"/>
              </a:rPr>
              <a:t>KAPITTEL 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983168"/>
            <a:ext cx="2900194" cy="553998"/>
          </a:xfrm>
          <a:prstGeom prst="rect">
            <a:avLst/>
          </a:prstGeom>
        </p:spPr>
        <p:txBody>
          <a:bodyPr wrap="square">
            <a:spAutoFit/>
          </a:bodyPr>
          <a:lstStyle/>
          <a:p>
            <a:pPr lvl="0"/>
            <a:r>
              <a:rPr lang="nn-NO" sz="1000" b="1" dirty="0">
                <a:solidFill>
                  <a:srgbClr val="000000"/>
                </a:solidFill>
                <a:latin typeface="Akkurat Pro Regular" panose="020B0504020101020102" pitchFamily="34" charset="77"/>
                <a:cs typeface="Arial" panose="020B0604020202020204" pitchFamily="34" charset="0"/>
              </a:rPr>
              <a:t>Kor nøgd eller misnøgd er du med foreldra dine/dine føresette ? Prosent i Bygland kommune og nasjonalt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188107296"/>
              </p:ext>
            </p:extLst>
          </p:nvPr>
        </p:nvGraphicFramePr>
        <p:xfrm>
          <a:off x="347954" y="5750168"/>
          <a:ext cx="2900194" cy="3560979"/>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10	Bygland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771970"/>
            <a:ext cx="2897384" cy="400110"/>
          </a:xfrm>
          <a:prstGeom prst="rect">
            <a:avLst/>
          </a:prstGeom>
        </p:spPr>
        <p:txBody>
          <a:bodyPr wrap="square">
            <a:spAutoFit/>
          </a:bodyPr>
          <a:lstStyle/>
          <a:p>
            <a:r>
              <a:rPr lang="nn-NO" sz="1000" b="1" dirty="0">
                <a:solidFill>
                  <a:srgbClr val="000000"/>
                </a:solidFill>
                <a:latin typeface="Akkurat Pro Regular" panose="020B0504020101020102" pitchFamily="34" charset="77"/>
                <a:cs typeface="Arial" panose="020B0604020202020204" pitchFamily="34" charset="0"/>
              </a:rPr>
              <a:t>Prosentdel som er nøgde med </a:t>
            </a:r>
            <a:r>
              <a:rPr lang="nb-NO" sz="1000" b="1" dirty="0">
                <a:solidFill>
                  <a:srgbClr val="000000"/>
                </a:solidFill>
                <a:latin typeface="Akkurat Pro Regular" panose="020B0504020101020102" pitchFamily="34" charset="77"/>
                <a:cs typeface="Arial" panose="020B0604020202020204" pitchFamily="34" charset="0"/>
              </a:rPr>
              <a:t>eigne foreldre/</a:t>
            </a:r>
            <a:r>
              <a:rPr lang="nn-NO" sz="1000" b="1" dirty="0">
                <a:solidFill>
                  <a:srgbClr val="000000"/>
                </a:solidFill>
                <a:latin typeface="Akkurat Pro Regular" panose="020B0504020101020102" pitchFamily="34" charset="77"/>
                <a:cs typeface="Arial" panose="020B0604020202020204" pitchFamily="34" charset="0"/>
              </a:rPr>
              <a:t>føresette. Blant gutar og jenter</a:t>
            </a:r>
            <a:endParaRPr lang="nb-NO" sz="1000" b="1" dirty="0">
              <a:solidFill>
                <a:srgbClr val="000000"/>
              </a:solidFill>
              <a:latin typeface="Akkurat Pro Regular" panose="020B0504020101020102" pitchFamily="34" charset="77"/>
              <a:cs typeface="Arial" panose="020B0604020202020204" pitchFamily="34" charset="0"/>
            </a:endParaRPr>
          </a:p>
        </p:txBody>
      </p:sp>
      <p:sp>
        <p:nvSpPr>
          <p:cNvPr id="17" name="TextBox 2">
            <a:extLst>
              <a:ext uri="{FF2B5EF4-FFF2-40B4-BE49-F238E27FC236}">
                <a16:creationId xmlns:a16="http://schemas.microsoft.com/office/drawing/2014/main" id="{66DC40F6-B4B6-41E6-94B6-212C4D7E7EC5}"/>
              </a:ext>
            </a:extLst>
          </p:cNvPr>
          <p:cNvSpPr txBox="1"/>
          <p:nvPr/>
        </p:nvSpPr>
        <p:spPr>
          <a:xfrm>
            <a:off x="4080304" y="5109223"/>
            <a:ext cx="2181011" cy="1200329"/>
          </a:xfrm>
          <a:prstGeom prst="rect">
            <a:avLst/>
          </a:prstGeom>
          <a:noFill/>
        </p:spPr>
        <p:txBody>
          <a:bodyPr wrap="square" rtlCol="0">
            <a:spAutoFit/>
          </a:bodyPr>
          <a:lstStyle/>
          <a:p>
            <a:pPr marL="24190" defTabSz="232826">
              <a:spcAft>
                <a:spcPts val="327"/>
              </a:spcAft>
            </a:pPr>
            <a:r>
              <a:rPr lang="nn-NO" dirty="0">
                <a:solidFill>
                  <a:srgbClr val="000000">
                    <a:lumMod val="65000"/>
                    <a:lumOff val="35000"/>
                  </a:srgbClr>
                </a:solidFill>
                <a:latin typeface="Eames Century Modern Bold" panose="02000803070705020203" pitchFamily="50" charset="0"/>
                <a:ea typeface="Eames Century Modern" charset="0"/>
                <a:cs typeface="Eames Century Modern" charset="0"/>
              </a:rPr>
              <a:t>Det store fleirtalet av ungdommar i dag er godt nøgde med foreldra</a:t>
            </a: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sine</a:t>
            </a:r>
          </a:p>
        </p:txBody>
      </p:sp>
      <p:pic>
        <p:nvPicPr>
          <p:cNvPr id="21" name="Bilde 20">
            <a:extLst>
              <a:ext uri="{FF2B5EF4-FFF2-40B4-BE49-F238E27FC236}">
                <a16:creationId xmlns:a16="http://schemas.microsoft.com/office/drawing/2014/main" id="{9F6E0E3F-CAC5-4922-8B6F-05799C9EFC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109223"/>
            <a:ext cx="369416" cy="301888"/>
          </a:xfrm>
          <a:prstGeom prst="rect">
            <a:avLst/>
          </a:prstGeom>
        </p:spPr>
      </p:pic>
      <p:graphicFrame>
        <p:nvGraphicFramePr>
          <p:cNvPr id="3" name="Diagram 2">
            <a:extLst>
              <a:ext uri="{FF2B5EF4-FFF2-40B4-BE49-F238E27FC236}">
                <a16:creationId xmlns:a16="http://schemas.microsoft.com/office/drawing/2014/main" id="{82731643-D45A-37FD-5F27-94EF18040F74}"/>
              </a:ext>
            </a:extLst>
          </p:cNvPr>
          <p:cNvGraphicFramePr>
            <a:graphicFrameLocks/>
          </p:cNvGraphicFramePr>
          <p:nvPr>
            <p:extLst>
              <p:ext uri="{D42A27DB-BD31-4B8C-83A1-F6EECF244321}">
                <p14:modId xmlns:p14="http://schemas.microsoft.com/office/powerpoint/2010/main" val="78150269"/>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64339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0757" y="4361246"/>
            <a:ext cx="6127129" cy="212400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n-NO" sz="1200" b="1" dirty="0">
                <a:latin typeface="Akkurat Pro" panose="020B0504020101020102" pitchFamily="34" charset="77"/>
                <a:cs typeface="Arial" panose="020B0604020202020204" pitchFamily="34" charset="0"/>
              </a:rPr>
              <a:t>Foreldrerelasjonar</a:t>
            </a:r>
          </a:p>
          <a:p>
            <a:pPr>
              <a:spcAft>
                <a:spcPts val="401"/>
              </a:spcAft>
            </a:pPr>
            <a:r>
              <a:rPr lang="nn-NO" sz="999" dirty="0">
                <a:solidFill>
                  <a:srgbClr val="000000"/>
                </a:solidFill>
                <a:latin typeface="Akkurat Pro" panose="020B0504020101020102" pitchFamily="34" charset="77"/>
                <a:cs typeface="Arial" panose="020B0604020202020204" pitchFamily="34" charset="0"/>
              </a:rPr>
              <a:t>Forholdet mellom ungdom og foreldre har endra seg mykje sidan foreldre i dag var ungdommar. Nesten alle ungdommar i dag opplever at foreldra deira har oversikt over kvar dei er og kven dei er saman med i fritida. Samtidig har ein del unge behov for å skape sine eigne rom, der foreldre ikkje har ein like naturleg plass. På landbasis svarer rundt ein av fire at dei prøver å halde mesteparten av fritida skjult for foreldra</a:t>
            </a:r>
            <a:r>
              <a:rPr lang="nb-NO" sz="999" dirty="0">
                <a:solidFill>
                  <a:srgbClr val="000000"/>
                </a:solidFill>
                <a:latin typeface="Akkurat Pro" panose="020B0504020101020102" pitchFamily="34" charset="77"/>
                <a:cs typeface="Arial" panose="020B0604020202020204" pitchFamily="34" charset="0"/>
              </a:rPr>
              <a:t>. </a:t>
            </a:r>
          </a:p>
          <a:p>
            <a:pPr>
              <a:spcAft>
                <a:spcPts val="401"/>
              </a:spcAft>
            </a:pPr>
            <a:r>
              <a:rPr lang="nn-NO" sz="999" dirty="0">
                <a:solidFill>
                  <a:srgbClr val="000000"/>
                </a:solidFill>
                <a:latin typeface="Akkurat Pro" panose="020B0504020101020102" pitchFamily="34" charset="77"/>
                <a:cs typeface="Arial" panose="020B0604020202020204" pitchFamily="34" charset="0"/>
              </a:rPr>
              <a:t>Det er fleire spørsmål om foreldre i Ungdata. Som ein hovudindikator på korleis ungdommar opplever foreldra sine, bruker vi eit spørsmål om kor nøgde eller misnøgde ungdommen er med ulike sider av livet. Ein av faktorane dei skal vurdere er</a:t>
            </a:r>
            <a:r>
              <a:rPr lang="nb-NO" sz="999" dirty="0">
                <a:latin typeface="Akkurat Pro" panose="020B0504020101020102" pitchFamily="34" charset="77"/>
                <a:cs typeface="Arial" panose="020B0604020202020204" pitchFamily="34" charset="0"/>
              </a:rPr>
              <a:t> </a:t>
            </a:r>
            <a:r>
              <a:rPr lang="nb-NO" sz="999" dirty="0">
                <a:solidFill>
                  <a:srgbClr val="000000"/>
                </a:solidFill>
                <a:latin typeface="Akkurat Pro" panose="020B0504020101020102" pitchFamily="34" charset="77"/>
                <a:cs typeface="Arial" panose="020B0604020202020204" pitchFamily="34" charset="0"/>
              </a:rPr>
              <a:t>foreldre/</a:t>
            </a:r>
            <a:r>
              <a:rPr lang="nn-NO" sz="999" dirty="0">
                <a:solidFill>
                  <a:srgbClr val="000000"/>
                </a:solidFill>
                <a:latin typeface="Akkurat Pro" panose="020B0504020101020102" pitchFamily="34" charset="77"/>
                <a:cs typeface="Arial" panose="020B0604020202020204" pitchFamily="34" charset="0"/>
              </a:rPr>
              <a:t>føresette</a:t>
            </a:r>
            <a:r>
              <a:rPr lang="nb-NO" sz="999" dirty="0">
                <a:solidFill>
                  <a:srgbClr val="000000"/>
                </a:solidFill>
                <a:latin typeface="Akkurat Pro" panose="020B0504020101020102" pitchFamily="34" charset="77"/>
                <a:cs typeface="Arial" panose="020B0604020202020204" pitchFamily="34" charset="0"/>
              </a:rPr>
              <a:t> – </a:t>
            </a:r>
            <a:r>
              <a:rPr lang="nn-NO" sz="999" dirty="0">
                <a:solidFill>
                  <a:srgbClr val="000000"/>
                </a:solidFill>
                <a:latin typeface="Akkurat Pro" panose="020B0504020101020102" pitchFamily="34" charset="77"/>
                <a:cs typeface="Arial" panose="020B0604020202020204" pitchFamily="34" charset="0"/>
              </a:rPr>
              <a:t>og dei blir bedne om å krysse av for «svært nøgd», «litt nøgd», «korkje nøgd eller misnøgd», «litt misnøgd» eller «svært misnøgd». </a:t>
            </a:r>
            <a:r>
              <a:rPr lang="nb-NO" sz="999" dirty="0">
                <a:latin typeface="Akkurat Pro" panose="020B0504020101020102" pitchFamily="34" charset="77"/>
                <a:cs typeface="Arial" panose="020B0604020202020204" pitchFamily="34" charset="0"/>
              </a:rPr>
              <a:t>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dirty="0">
                <a:solidFill>
                  <a:schemeClr val="tx1">
                    <a:lumMod val="75000"/>
                    <a:lumOff val="25000"/>
                  </a:schemeClr>
                </a:solidFill>
                <a:latin typeface="Akkurat Pro Light" panose="020B0404020101020102" pitchFamily="34" charset="0"/>
                <a:cs typeface="Arial" panose="020B0604020202020204" pitchFamily="34" charset="0"/>
              </a:rPr>
              <a:t>FORELDRE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073730"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6" name="Rektangel 25">
            <a:extLst>
              <a:ext uri="{FF2B5EF4-FFF2-40B4-BE49-F238E27FC236}">
                <a16:creationId xmlns:a16="http://schemas.microsoft.com/office/drawing/2014/main" id="{608AFD81-207C-B04B-A557-A690166907EF}"/>
              </a:ext>
            </a:extLst>
          </p:cNvPr>
          <p:cNvSpPr/>
          <p:nvPr/>
        </p:nvSpPr>
        <p:spPr>
          <a:xfrm>
            <a:off x="3513491" y="850247"/>
            <a:ext cx="3006843" cy="861774"/>
          </a:xfrm>
          <a:prstGeom prst="rect">
            <a:avLst/>
          </a:prstGeom>
        </p:spPr>
        <p:txBody>
          <a:bodyPr wrap="square">
            <a:spAutoFit/>
          </a:bodyPr>
          <a:lstStyle/>
          <a:p>
            <a:r>
              <a:rPr lang="nn-NO" sz="1000" b="1" dirty="0">
                <a:solidFill>
                  <a:srgbClr val="000000"/>
                </a:solidFill>
                <a:latin typeface="Akkurat Pro Regular" panose="020B0504020101020102" pitchFamily="34" charset="77"/>
                <a:cs typeface="Arial" panose="020B0604020202020204" pitchFamily="34" charset="0"/>
              </a:rPr>
              <a:t>Hender det at foreldra dine eller dine føresette manglar pengar til å betale for fritidsaktivitetar som du ønskjer å delta i (idrett, kino, bursdagar, reiser osv.</a:t>
            </a:r>
            <a:r>
              <a:rPr lang="nb-NO" sz="1000" b="1" dirty="0">
                <a:solidFill>
                  <a:srgbClr val="000000"/>
                </a:solidFill>
                <a:latin typeface="Akkurat Pro Regular" panose="020B0504020101020102" pitchFamily="34" charset="77"/>
                <a:cs typeface="Arial" panose="020B0604020202020204" pitchFamily="34" charset="0"/>
              </a:rPr>
              <a:t>)? Prosent i Bygland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r>
              <a:rPr lang="nn-NO" sz="1000" b="1" dirty="0">
                <a:solidFill>
                  <a:srgbClr val="000000"/>
                </a:solidFill>
                <a:latin typeface="Akkurat Pro Regular" panose="020B0504020101020102" pitchFamily="34" charset="77"/>
                <a:cs typeface="Arial" panose="020B0604020202020204" pitchFamily="34" charset="0"/>
              </a:rPr>
              <a:t>Korleis ungdom opplever </a:t>
            </a:r>
            <a:r>
              <a:rPr lang="nb-NO" sz="1000" b="1" dirty="0">
                <a:solidFill>
                  <a:srgbClr val="000000"/>
                </a:solidFill>
                <a:latin typeface="Akkurat Pro Regular" panose="020B0504020101020102" pitchFamily="34" charset="77"/>
                <a:cs typeface="Arial" panose="020B0604020202020204" pitchFamily="34" charset="0"/>
              </a:rPr>
              <a:t>eigne foreldre/</a:t>
            </a:r>
            <a:r>
              <a:rPr lang="nn-NO" sz="1000" b="1" dirty="0">
                <a:solidFill>
                  <a:srgbClr val="000000"/>
                </a:solidFill>
                <a:latin typeface="Akkurat Pro Regular" panose="020B0504020101020102" pitchFamily="34" charset="77"/>
                <a:cs typeface="Arial" panose="020B0604020202020204" pitchFamily="34" charset="0"/>
              </a:rPr>
              <a:t>føresette</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VIDAREGÅANDE</a:t>
            </a:r>
            <a:r>
              <a:rPr lang="nb-NO" sz="1100" dirty="0">
                <a:solidFill>
                  <a:schemeClr val="accent2"/>
                </a:solidFill>
                <a:latin typeface="Akkurat Pro Light" panose="020B0404020101020102" pitchFamily="34" charset="0"/>
                <a:cs typeface="Arial" panose="020B0604020202020204" pitchFamily="34" charset="0"/>
              </a:rPr>
              <a:t>	 11</a:t>
            </a:r>
          </a:p>
        </p:txBody>
      </p:sp>
      <p:graphicFrame>
        <p:nvGraphicFramePr>
          <p:cNvPr id="47" name="Diagram 46">
            <a:extLst>
              <a:ext uri="{FF2B5EF4-FFF2-40B4-BE49-F238E27FC236}">
                <a16:creationId xmlns:a16="http://schemas.microsoft.com/office/drawing/2014/main" id="{05D191B1-685A-404B-AE8B-BF48E953A73E}"/>
              </a:ext>
            </a:extLst>
          </p:cNvPr>
          <p:cNvGraphicFramePr>
            <a:graphicFrameLocks/>
          </p:cNvGraphicFramePr>
          <p:nvPr>
            <p:extLst>
              <p:ext uri="{D42A27DB-BD31-4B8C-83A1-F6EECF244321}">
                <p14:modId xmlns:p14="http://schemas.microsoft.com/office/powerpoint/2010/main" val="962543798"/>
              </p:ext>
            </p:extLst>
          </p:nvPr>
        </p:nvGraphicFramePr>
        <p:xfrm>
          <a:off x="353961" y="1220700"/>
          <a:ext cx="2890988" cy="28390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8" name="Diagram 47">
            <a:extLst>
              <a:ext uri="{FF2B5EF4-FFF2-40B4-BE49-F238E27FC236}">
                <a16:creationId xmlns:a16="http://schemas.microsoft.com/office/drawing/2014/main" id="{2CA55D33-B1F2-4993-BDA0-56FD0FB2F614}"/>
              </a:ext>
            </a:extLst>
          </p:cNvPr>
          <p:cNvGraphicFramePr>
            <a:graphicFrameLocks/>
          </p:cNvGraphicFramePr>
          <p:nvPr>
            <p:extLst>
              <p:ext uri="{D42A27DB-BD31-4B8C-83A1-F6EECF244321}">
                <p14:modId xmlns:p14="http://schemas.microsoft.com/office/powerpoint/2010/main" val="717814519"/>
              </p:ext>
            </p:extLst>
          </p:nvPr>
        </p:nvGraphicFramePr>
        <p:xfrm>
          <a:off x="3566798" y="1821114"/>
          <a:ext cx="2950337" cy="2125946"/>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Rett linje 21">
            <a:extLst>
              <a:ext uri="{FF2B5EF4-FFF2-40B4-BE49-F238E27FC236}">
                <a16:creationId xmlns:a16="http://schemas.microsoft.com/office/drawing/2014/main" id="{A0C8E8A9-EC89-455A-9187-3DEA9CB7EEC9}"/>
              </a:ext>
            </a:extLst>
          </p:cNvPr>
          <p:cNvCxnSpPr>
            <a:cxnSpLocks/>
          </p:cNvCxnSpPr>
          <p:nvPr/>
        </p:nvCxnSpPr>
        <p:spPr>
          <a:xfrm>
            <a:off x="3435549" y="844199"/>
            <a:ext cx="0" cy="338891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24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071258"/>
          </a:xfrm>
          <a:prstGeom prst="rect">
            <a:avLst/>
          </a:prstGeom>
        </p:spPr>
        <p:txBody>
          <a:bodyPr>
            <a:noAutofit/>
          </a:bodyPr>
          <a:lstStyle/>
          <a:p>
            <a:pPr lvl="0" algn="l">
              <a:lnSpc>
                <a:spcPct val="100000"/>
              </a:lnSpc>
              <a:spcBef>
                <a:spcPts val="600"/>
              </a:spcBef>
            </a:pPr>
            <a:r>
              <a:rPr lang="nn-NO" sz="1000" dirty="0">
                <a:solidFill>
                  <a:srgbClr val="000000"/>
                </a:solidFill>
                <a:latin typeface="Akkurat Pro"/>
                <a:ea typeface="Akkurat" charset="0"/>
                <a:cs typeface="Akkurat" charset="0"/>
              </a:rPr>
              <a:t>Skulen er ikkje berre ein stad for læring, men òg ein viktig arena for sosialt samvær. Skulen er ein stad der vennskap blir utvikla – både i timane, i friminutta og på skulevegen. I ei tid der digitale kommunikasjonsformer pregar mykje av fritida til ungdommen, blir den sosiale sida ved skulesituasjonen, og det fysiske samværet der, kanskje ein enno viktigare del av livet til dei unge enn tidlegare.  </a:t>
            </a:r>
          </a:p>
          <a:p>
            <a:pPr lvl="0" algn="l">
              <a:lnSpc>
                <a:spcPct val="100000"/>
              </a:lnSpc>
              <a:spcBef>
                <a:spcPts val="600"/>
              </a:spcBef>
            </a:pPr>
            <a:r>
              <a:rPr lang="nn-NO" sz="1000" dirty="0">
                <a:solidFill>
                  <a:srgbClr val="000000"/>
                </a:solidFill>
                <a:latin typeface="Akkurat Pro"/>
                <a:ea typeface="Akkurat" charset="0"/>
                <a:cs typeface="Akkurat" charset="0"/>
              </a:rPr>
              <a:t>For mange unge er ikkje skulekvardagen ferdig når skuleklokka ringjer. Ungdata viser at ungdom flest bruker ein del tid på skulearbeid etter skuletid. Samstundes er det stor variasjon i kor mykje tid kvar enkelt bruker. Medan nokre ikkje gjer lekser i det heile teke, bruker andre fleire timar kvar dag. Jentene bruker i gjennomsnitt meir tid på lekser enn gutane. </a:t>
            </a:r>
          </a:p>
          <a:p>
            <a:pPr lvl="0" algn="l">
              <a:lnSpc>
                <a:spcPct val="100000"/>
              </a:lnSpc>
              <a:spcBef>
                <a:spcPts val="600"/>
              </a:spcBef>
            </a:pPr>
            <a:r>
              <a:rPr lang="nn-NO" sz="1000" dirty="0">
                <a:solidFill>
                  <a:srgbClr val="000000"/>
                </a:solidFill>
                <a:latin typeface="Akkurat Pro"/>
                <a:ea typeface="Akkurat" charset="0"/>
                <a:cs typeface="Akkurat" charset="0"/>
              </a:rPr>
              <a:t>Lekser kan leggje grunnlaget for gode arbeidsvanar seinare i livet, og det kan vere ein effektiv måte for skulen å få involvert foreldra i skulearbeidet på. Den viktigaste grunngjevinga ligg likevel i forventninga om at lekser aukar læring, men forsking tyder ikkje på at leksearbeid i seg sjølv har særleg stor læringseffekt. Det vil mellom anna komme an på under kva vilkår leksene blir gjevne og korleis skulearbeidet blir gjort, men òg på tilbakemeldingane frå lærarane i etterkant. </a:t>
            </a:r>
          </a:p>
          <a:p>
            <a:pPr lvl="0" algn="l">
              <a:lnSpc>
                <a:spcPct val="100000"/>
              </a:lnSpc>
              <a:spcBef>
                <a:spcPts val="600"/>
              </a:spcBef>
            </a:pPr>
            <a:r>
              <a:rPr lang="nn-NO" sz="1000" dirty="0">
                <a:solidFill>
                  <a:srgbClr val="000000"/>
                </a:solidFill>
                <a:latin typeface="Akkurat Pro"/>
                <a:ea typeface="Akkurat" charset="0"/>
                <a:cs typeface="Akkurat" charset="0"/>
              </a:rPr>
              <a:t>Ein god del unge opplever skulearbeidet som stressande. Positivt stress kan vere bra og hjelpe ungdommen med å fokusere på læringsoppgåvene. Samstundes kan stress vere negativt, særleg for dei som opplever vedvarande stress over tid og at gapet mellom eigne ambisjonar og det ein får til blir for stort</a:t>
            </a:r>
            <a:r>
              <a:rPr lang="nb-NO" sz="1000" dirty="0">
                <a:latin typeface="Akkurat Pro"/>
                <a:ea typeface="Akkurat" charset="0"/>
                <a:cs typeface="Akkurat" charset="0"/>
              </a:rPr>
              <a:t>.</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Skule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4</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80356"/>
            <a:ext cx="2900194" cy="400110"/>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Kor nøgd er du med skulen du går på? Prosent i Bygland kommune og nasjonal</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a:t>
            </a:r>
          </a:p>
        </p:txBody>
      </p:sp>
      <p:cxnSp>
        <p:nvCxnSpPr>
          <p:cNvPr id="25" name="Rett linje 24"/>
          <p:cNvCxnSpPr>
            <a:cxnSpLocks/>
          </p:cNvCxnSpPr>
          <p:nvPr/>
        </p:nvCxnSpPr>
        <p:spPr>
          <a:xfrm>
            <a:off x="3430600" y="4953000"/>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12	Bygland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n-NO" sz="1000" b="1" dirty="0">
                <a:solidFill>
                  <a:srgbClr val="000000"/>
                </a:solidFill>
                <a:latin typeface="Akkurat Pro Regular" panose="020B0504020101020102" pitchFamily="34" charset="77"/>
                <a:cs typeface="Arial" panose="020B0604020202020204" pitchFamily="34" charset="0"/>
              </a:rPr>
              <a:t>Prosentdel som er nøgde med skulen dei går på.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846199943"/>
              </p:ext>
            </p:extLst>
          </p:nvPr>
        </p:nvGraphicFramePr>
        <p:xfrm>
          <a:off x="347954" y="5415225"/>
          <a:ext cx="2900194" cy="3895923"/>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E7F8F8CB-4F6F-4F6B-8726-77A6A8926234}"/>
              </a:ext>
            </a:extLst>
          </p:cNvPr>
          <p:cNvSpPr txBox="1"/>
          <p:nvPr/>
        </p:nvSpPr>
        <p:spPr>
          <a:xfrm>
            <a:off x="4080304" y="4923566"/>
            <a:ext cx="2423732" cy="923330"/>
          </a:xfrm>
          <a:prstGeom prst="rect">
            <a:avLst/>
          </a:prstGeom>
          <a:noFill/>
        </p:spPr>
        <p:txBody>
          <a:bodyPr wrap="square" rtlCol="0">
            <a:spAutoFit/>
          </a:bodyPr>
          <a:lstStyle/>
          <a:p>
            <a:pPr marL="24190" defTabSz="232826">
              <a:spcAft>
                <a:spcPts val="327"/>
              </a:spcAft>
            </a:pPr>
            <a:r>
              <a:rPr lang="nn-NO" dirty="0">
                <a:solidFill>
                  <a:srgbClr val="000000">
                    <a:lumMod val="65000"/>
                    <a:lumOff val="35000"/>
                  </a:srgbClr>
                </a:solidFill>
                <a:latin typeface="Eames Century Modern Bold" panose="02000803070705020203" pitchFamily="50" charset="0"/>
                <a:ea typeface="Eames Century Modern" charset="0"/>
                <a:cs typeface="Eames Century Modern" charset="0"/>
              </a:rPr>
              <a:t>Skulen er ein god stad å vere for dei aller fleste – men ikkje for</a:t>
            </a: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alle</a:t>
            </a:r>
          </a:p>
        </p:txBody>
      </p:sp>
      <p:pic>
        <p:nvPicPr>
          <p:cNvPr id="21" name="Bilde 20">
            <a:extLst>
              <a:ext uri="{FF2B5EF4-FFF2-40B4-BE49-F238E27FC236}">
                <a16:creationId xmlns:a16="http://schemas.microsoft.com/office/drawing/2014/main" id="{24200025-59CF-4A0D-AD6D-44C45B9F7D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4923566"/>
            <a:ext cx="369416" cy="301888"/>
          </a:xfrm>
          <a:prstGeom prst="rect">
            <a:avLst/>
          </a:prstGeom>
        </p:spPr>
      </p:pic>
      <p:graphicFrame>
        <p:nvGraphicFramePr>
          <p:cNvPr id="3" name="Diagram 2">
            <a:extLst>
              <a:ext uri="{FF2B5EF4-FFF2-40B4-BE49-F238E27FC236}">
                <a16:creationId xmlns:a16="http://schemas.microsoft.com/office/drawing/2014/main" id="{6A35DA6F-97EF-B63A-9C09-5A927290901E}"/>
              </a:ext>
            </a:extLst>
          </p:cNvPr>
          <p:cNvGraphicFramePr>
            <a:graphicFrameLocks/>
          </p:cNvGraphicFramePr>
          <p:nvPr>
            <p:extLst>
              <p:ext uri="{D42A27DB-BD31-4B8C-83A1-F6EECF244321}">
                <p14:modId xmlns:p14="http://schemas.microsoft.com/office/powerpoint/2010/main" val="713519553"/>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48673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1" cy="246221"/>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Kor mange som er einige og ueinige i ulike utsegner om korleis dei har det på skule</a:t>
            </a:r>
            <a:r>
              <a:rPr lang="nb-NO" sz="1000" b="1" dirty="0">
                <a:solidFill>
                  <a:srgbClr val="000000"/>
                </a:solidFill>
                <a:latin typeface="Akkurat Pro Regular" panose="020B0504020101020102" pitchFamily="34" charset="77"/>
                <a:cs typeface="Arial" panose="020B0604020202020204" pitchFamily="34" charset="0"/>
              </a:rPr>
              <a:t>n</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VIDAREGÅANDE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13</a:t>
            </a:r>
          </a:p>
        </p:txBody>
      </p:sp>
      <p:graphicFrame>
        <p:nvGraphicFramePr>
          <p:cNvPr id="19" name="Diagram 18">
            <a:extLst>
              <a:ext uri="{FF2B5EF4-FFF2-40B4-BE49-F238E27FC236}">
                <a16:creationId xmlns:a16="http://schemas.microsoft.com/office/drawing/2014/main" id="{BAFB7318-E8CA-4E3F-BFB4-EA9C7A97975D}"/>
              </a:ext>
            </a:extLst>
          </p:cNvPr>
          <p:cNvGraphicFramePr>
            <a:graphicFrameLocks/>
          </p:cNvGraphicFramePr>
          <p:nvPr>
            <p:extLst>
              <p:ext uri="{D42A27DB-BD31-4B8C-83A1-F6EECF244321}">
                <p14:modId xmlns:p14="http://schemas.microsoft.com/office/powerpoint/2010/main" val="4127411342"/>
              </p:ext>
            </p:extLst>
          </p:nvPr>
        </p:nvGraphicFramePr>
        <p:xfrm>
          <a:off x="353961" y="1130772"/>
          <a:ext cx="6159968" cy="238216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Diagram 25">
            <a:extLst>
              <a:ext uri="{FF2B5EF4-FFF2-40B4-BE49-F238E27FC236}">
                <a16:creationId xmlns:a16="http://schemas.microsoft.com/office/drawing/2014/main" id="{43533366-CB1A-4F37-8D5D-984244734A66}"/>
              </a:ext>
            </a:extLst>
          </p:cNvPr>
          <p:cNvGraphicFramePr>
            <a:graphicFrameLocks/>
          </p:cNvGraphicFramePr>
          <p:nvPr>
            <p:extLst>
              <p:ext uri="{D42A27DB-BD31-4B8C-83A1-F6EECF244321}">
                <p14:modId xmlns:p14="http://schemas.microsoft.com/office/powerpoint/2010/main" val="3680584805"/>
              </p:ext>
            </p:extLst>
          </p:nvPr>
        </p:nvGraphicFramePr>
        <p:xfrm>
          <a:off x="528522" y="4263678"/>
          <a:ext cx="2957513" cy="2674386"/>
        </p:xfrm>
        <a:graphic>
          <a:graphicData uri="http://schemas.openxmlformats.org/drawingml/2006/chart">
            <c:chart xmlns:c="http://schemas.openxmlformats.org/drawingml/2006/chart" xmlns:r="http://schemas.openxmlformats.org/officeDocument/2006/relationships" r:id="rId3"/>
          </a:graphicData>
        </a:graphic>
      </p:graphicFrame>
      <p:sp>
        <p:nvSpPr>
          <p:cNvPr id="27" name="Rektangel 26">
            <a:extLst>
              <a:ext uri="{FF2B5EF4-FFF2-40B4-BE49-F238E27FC236}">
                <a16:creationId xmlns:a16="http://schemas.microsoft.com/office/drawing/2014/main" id="{53339C06-3B8C-46E1-B8BE-AE59D94E7576}"/>
              </a:ext>
            </a:extLst>
          </p:cNvPr>
          <p:cNvSpPr/>
          <p:nvPr/>
        </p:nvSpPr>
        <p:spPr>
          <a:xfrm>
            <a:off x="531686" y="3727489"/>
            <a:ext cx="2967481" cy="553998"/>
          </a:xfrm>
          <a:prstGeom prst="rect">
            <a:avLst/>
          </a:prstGeom>
        </p:spPr>
        <p:txBody>
          <a:bodyPr wrap="square">
            <a:spAutoFit/>
          </a:bodyPr>
          <a:lstStyle/>
          <a:p>
            <a:r>
              <a:rPr lang="nn-NO" sz="1000" b="1" dirty="0">
                <a:solidFill>
                  <a:srgbClr val="000000"/>
                </a:solidFill>
                <a:latin typeface="Akkurat Pro Regular" panose="020B0504020101020102" pitchFamily="34" charset="77"/>
                <a:cs typeface="Arial" panose="020B0604020202020204" pitchFamily="34" charset="0"/>
              </a:rPr>
              <a:t>Prosentdel gutar og jenter som er litt eller heilt einige i ulike utsegner om korleis dei har det på skule</a:t>
            </a:r>
            <a:r>
              <a:rPr lang="nb-NO" sz="1000" b="1" dirty="0">
                <a:solidFill>
                  <a:srgbClr val="000000"/>
                </a:solidFill>
                <a:latin typeface="Akkurat Pro Regular" panose="020B0504020101020102" pitchFamily="34" charset="77"/>
                <a:cs typeface="Arial" panose="020B0604020202020204" pitchFamily="34" charset="0"/>
              </a:rPr>
              <a:t>n</a:t>
            </a:r>
          </a:p>
        </p:txBody>
      </p:sp>
      <p:sp>
        <p:nvSpPr>
          <p:cNvPr id="28" name="TekstSylinder 27">
            <a:extLst>
              <a:ext uri="{FF2B5EF4-FFF2-40B4-BE49-F238E27FC236}">
                <a16:creationId xmlns:a16="http://schemas.microsoft.com/office/drawing/2014/main" id="{749DEC8B-E135-4849-8AB3-ABB4F378D96A}"/>
              </a:ext>
            </a:extLst>
          </p:cNvPr>
          <p:cNvSpPr txBox="1"/>
          <p:nvPr/>
        </p:nvSpPr>
        <p:spPr>
          <a:xfrm>
            <a:off x="3549651" y="4260034"/>
            <a:ext cx="2980579" cy="2232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Arial" panose="020B0604020202020204" pitchFamily="34" charset="0"/>
              </a:rPr>
              <a:t>Skuletrivsel</a:t>
            </a:r>
            <a:endPar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endParaRPr>
          </a:p>
          <a:p>
            <a:pPr lvl="0">
              <a:spcAft>
                <a:spcPts val="401"/>
              </a:spcAft>
              <a:defRPr/>
            </a:pPr>
            <a:r>
              <a:rPr lang="nn-NO" sz="999" dirty="0">
                <a:solidFill>
                  <a:srgbClr val="000000"/>
                </a:solidFill>
                <a:latin typeface="Akkurat Pro" panose="020B0504020101020102" pitchFamily="34" charset="77"/>
                <a:cs typeface="Arial" panose="020B0604020202020204" pitchFamily="34" charset="0"/>
              </a:rPr>
              <a:t>Resultata viser òg at dei fleste trivst på skulen. Det store fleirtalet meiner at lærarane bryr seg om dei og at dei passar inn blant jamaldringane på skulen. Svara tyder på at den norske skulen på mange måtar har lukkast med å skape eit læringsmiljø som det store fleirtalet av elevane opplever som positivt. Det finst likevel nokre som har negative opplevingar knytte til skulen. Eit mindretal gruer seg ofte til å gå på skulen, og ganske mange opplever skulen som keisam</a:t>
            </a:r>
            <a:r>
              <a:rPr lang="nb-NO" sz="999" dirty="0">
                <a:solidFill>
                  <a:srgbClr val="000000"/>
                </a:solidFill>
                <a:latin typeface="Akkurat Pro" panose="020B0504020101020102" pitchFamily="34" charset="77"/>
                <a:cs typeface="Arial" panose="020B0604020202020204" pitchFamily="34" charset="0"/>
              </a:rPr>
              <a:t>. </a:t>
            </a:r>
          </a:p>
        </p:txBody>
      </p:sp>
    </p:spTree>
    <p:extLst>
      <p:ext uri="{BB962C8B-B14F-4D97-AF65-F5344CB8AC3E}">
        <p14:creationId xmlns:p14="http://schemas.microsoft.com/office/powerpoint/2010/main" val="105751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SKULE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553998"/>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Kor lang tid bruker du i gjennomsnitt per dag på lekser og anna skulearbeid utanom skuletida? Bygland kommune og nasjonal</a:t>
            </a:r>
            <a:r>
              <a:rPr lang="nb-NO" sz="1000" b="1" dirty="0">
                <a:solidFill>
                  <a:srgbClr val="000000"/>
                </a:solidFill>
                <a:latin typeface="Akkurat Pro Regular" panose="020B0504020101020102" pitchFamily="34" charset="77"/>
                <a:cs typeface="Arial" panose="020B0604020202020204" pitchFamily="34" charset="0"/>
              </a:rPr>
              <a:t>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14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Bygland kommune</a:t>
            </a:r>
          </a:p>
        </p:txBody>
      </p:sp>
      <p:sp>
        <p:nvSpPr>
          <p:cNvPr id="19" name="TekstSylinder 18">
            <a:extLst>
              <a:ext uri="{FF2B5EF4-FFF2-40B4-BE49-F238E27FC236}">
                <a16:creationId xmlns:a16="http://schemas.microsoft.com/office/drawing/2014/main" id="{A1F6B0A8-0B9D-48AA-A4F7-17A7E99F658B}"/>
              </a:ext>
            </a:extLst>
          </p:cNvPr>
          <p:cNvSpPr txBox="1"/>
          <p:nvPr/>
        </p:nvSpPr>
        <p:spPr>
          <a:xfrm>
            <a:off x="350758" y="844197"/>
            <a:ext cx="2894190" cy="158400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Lekser</a:t>
            </a:r>
          </a:p>
          <a:p>
            <a:pPr>
              <a:spcAft>
                <a:spcPts val="400"/>
              </a:spcAft>
            </a:pPr>
            <a:r>
              <a:rPr lang="nn-NO" sz="999" dirty="0">
                <a:solidFill>
                  <a:srgbClr val="000000"/>
                </a:solidFill>
                <a:latin typeface="Akkurat Pro" panose="020B0504020101020102" pitchFamily="34" charset="0"/>
                <a:cs typeface="Arial" panose="020B0604020202020204" pitchFamily="34" charset="0"/>
              </a:rPr>
              <a:t>Ungdata kartlegg kor mykje tid ungdom bruker på lekser gjennom eit spørsmål der dei blir bedne om å svare på kor lang tid dei bruker på lekser og anna skulearbeid utanom skuletida på ein gjennomsnittleg dag. Svara viser at det er stor variasjon i kor mykje tid ungdom bruker på lekser</a:t>
            </a:r>
            <a:r>
              <a:rPr lang="nb-NO" sz="999" dirty="0">
                <a:latin typeface="Akkurat Pro" panose="020B0504020101020102" pitchFamily="34" charset="0"/>
                <a:cs typeface="Arial" panose="020B0604020202020204" pitchFamily="34" charset="0"/>
              </a:rPr>
              <a:t>.</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295251703"/>
              </p:ext>
            </p:extLst>
          </p:nvPr>
        </p:nvGraphicFramePr>
        <p:xfrm>
          <a:off x="3543643" y="1450566"/>
          <a:ext cx="2900194" cy="2667430"/>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0688" y="4148330"/>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n-NO" sz="1000" b="1" dirty="0">
                <a:solidFill>
                  <a:srgbClr val="000000"/>
                </a:solidFill>
                <a:latin typeface="Akkurat Pro Regular" panose="020B0504020101020102" pitchFamily="34" charset="77"/>
                <a:cs typeface="Arial" panose="020B0604020202020204" pitchFamily="34" charset="0"/>
              </a:rPr>
              <a:t>Prosentdel som bruker minst éin time kvar dag på lekser og anna skulearbeid utanom skuletida.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5" name="Rektangel 34">
            <a:extLst>
              <a:ext uri="{FF2B5EF4-FFF2-40B4-BE49-F238E27FC236}">
                <a16:creationId xmlns:a16="http://schemas.microsoft.com/office/drawing/2014/main" id="{301A244B-E85A-4D9F-BE75-3E0D77C9B9B8}"/>
              </a:ext>
            </a:extLst>
          </p:cNvPr>
          <p:cNvSpPr/>
          <p:nvPr/>
        </p:nvSpPr>
        <p:spPr>
          <a:xfrm>
            <a:off x="3535796" y="4248797"/>
            <a:ext cx="2968243" cy="400110"/>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Kor ofte blir du stressa av skulearbeidet? Bygland kommune og nasjonal</a:t>
            </a:r>
            <a:r>
              <a:rPr lang="nb-NO" sz="1000" b="1" dirty="0">
                <a:solidFill>
                  <a:srgbClr val="000000"/>
                </a:solidFill>
                <a:latin typeface="Akkurat Pro Regular" panose="020B0504020101020102" pitchFamily="34" charset="77"/>
                <a:cs typeface="Arial" panose="020B0604020202020204" pitchFamily="34" charset="0"/>
              </a:rPr>
              <a:t>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36" name="Diagram 17">
            <a:extLst>
              <a:ext uri="{FF2B5EF4-FFF2-40B4-BE49-F238E27FC236}">
                <a16:creationId xmlns:a16="http://schemas.microsoft.com/office/drawing/2014/main" id="{26252845-1ADE-4CBA-99EE-5CB76AE4C97F}"/>
              </a:ext>
            </a:extLst>
          </p:cNvPr>
          <p:cNvGraphicFramePr>
            <a:graphicFrameLocks/>
          </p:cNvGraphicFramePr>
          <p:nvPr>
            <p:extLst>
              <p:ext uri="{D42A27DB-BD31-4B8C-83A1-F6EECF244321}">
                <p14:modId xmlns:p14="http://schemas.microsoft.com/office/powerpoint/2010/main" val="2323116554"/>
              </p:ext>
            </p:extLst>
          </p:nvPr>
        </p:nvGraphicFramePr>
        <p:xfrm>
          <a:off x="3581892" y="4619625"/>
          <a:ext cx="2900194" cy="2059735"/>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
            <a:extLst>
              <a:ext uri="{FF2B5EF4-FFF2-40B4-BE49-F238E27FC236}">
                <a16:creationId xmlns:a16="http://schemas.microsoft.com/office/drawing/2014/main" id="{9450E5B8-A416-4358-A41D-A11719F32A41}"/>
              </a:ext>
            </a:extLst>
          </p:cNvPr>
          <p:cNvSpPr txBox="1"/>
          <p:nvPr/>
        </p:nvSpPr>
        <p:spPr>
          <a:xfrm>
            <a:off x="652604" y="2698096"/>
            <a:ext cx="2570012" cy="1200329"/>
          </a:xfrm>
          <a:prstGeom prst="rect">
            <a:avLst/>
          </a:prstGeom>
          <a:noFill/>
        </p:spPr>
        <p:txBody>
          <a:bodyPr wrap="square" rtlCol="0">
            <a:spAutoFit/>
          </a:bodyPr>
          <a:lstStyle/>
          <a:p>
            <a:pPr marL="24190" defTabSz="232826">
              <a:spcAft>
                <a:spcPts val="327"/>
              </a:spcAft>
            </a:pPr>
            <a:r>
              <a:rPr lang="nn-NO" dirty="0">
                <a:solidFill>
                  <a:srgbClr val="000000">
                    <a:lumMod val="65000"/>
                    <a:lumOff val="35000"/>
                  </a:srgbClr>
                </a:solidFill>
                <a:latin typeface="Eames Century Modern Bold" panose="02000803070705020203" pitchFamily="50" charset="0"/>
                <a:ea typeface="Eames Century Modern" charset="0"/>
                <a:cs typeface="Eames Century Modern" charset="0"/>
              </a:rPr>
              <a:t>Det varierer mykje kor lang tid ungdom bruker på skulearbeid utanom skuletida</a:t>
            </a:r>
          </a:p>
        </p:txBody>
      </p:sp>
      <p:pic>
        <p:nvPicPr>
          <p:cNvPr id="22" name="Bilde 21">
            <a:extLst>
              <a:ext uri="{FF2B5EF4-FFF2-40B4-BE49-F238E27FC236}">
                <a16:creationId xmlns:a16="http://schemas.microsoft.com/office/drawing/2014/main" id="{AF499409-BCD0-4B62-BAF0-22DCE006BD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185" y="2698096"/>
            <a:ext cx="383125" cy="301888"/>
          </a:xfrm>
          <a:prstGeom prst="rect">
            <a:avLst/>
          </a:prstGeom>
        </p:spPr>
      </p:pic>
      <p:cxnSp>
        <p:nvCxnSpPr>
          <p:cNvPr id="24" name="Rett linje 23">
            <a:extLst>
              <a:ext uri="{FF2B5EF4-FFF2-40B4-BE49-F238E27FC236}">
                <a16:creationId xmlns:a16="http://schemas.microsoft.com/office/drawing/2014/main" id="{08F21320-EFCF-4C68-BDCE-438926EC3EE8}"/>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3" name="Diagram 2">
            <a:extLst>
              <a:ext uri="{FF2B5EF4-FFF2-40B4-BE49-F238E27FC236}">
                <a16:creationId xmlns:a16="http://schemas.microsoft.com/office/drawing/2014/main" id="{E513C6FB-1EED-E20A-CCEC-5634D9E2F0E6}"/>
              </a:ext>
            </a:extLst>
          </p:cNvPr>
          <p:cNvGraphicFramePr>
            <a:graphicFrameLocks/>
          </p:cNvGraphicFramePr>
          <p:nvPr>
            <p:extLst>
              <p:ext uri="{D42A27DB-BD31-4B8C-83A1-F6EECF244321}">
                <p14:modId xmlns:p14="http://schemas.microsoft.com/office/powerpoint/2010/main" val="594562373"/>
              </p:ext>
            </p:extLst>
          </p:nvPr>
        </p:nvGraphicFramePr>
        <p:xfrm>
          <a:off x="350687" y="4865925"/>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1033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SKOLE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60199"/>
            <a:ext cx="2894190" cy="400110"/>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Kor mange gonger har du skulka skulen det siste året? Bygland kommune og nasjonal</a:t>
            </a:r>
            <a:r>
              <a:rPr lang="nb-NO" sz="1000" b="1" dirty="0">
                <a:solidFill>
                  <a:srgbClr val="000000"/>
                </a:solidFill>
                <a:latin typeface="Akkurat Pro Regular" panose="020B0504020101020102" pitchFamily="34" charset="77"/>
                <a:cs typeface="Arial" panose="020B0604020202020204" pitchFamily="34" charset="0"/>
              </a:rPr>
              <a:t>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VIDAREGÅANDE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15</a:t>
            </a:r>
          </a:p>
        </p:txBody>
      </p:sp>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3755600671"/>
              </p:ext>
            </p:extLst>
          </p:nvPr>
        </p:nvGraphicFramePr>
        <p:xfrm>
          <a:off x="350003" y="1321764"/>
          <a:ext cx="2894190" cy="2689636"/>
        </p:xfrm>
        <a:graphic>
          <a:graphicData uri="http://schemas.openxmlformats.org/drawingml/2006/chart">
            <c:chart xmlns:c="http://schemas.openxmlformats.org/drawingml/2006/chart" xmlns:r="http://schemas.openxmlformats.org/officeDocument/2006/relationships" r:id="rId2"/>
          </a:graphicData>
        </a:graphic>
      </p:graphicFrame>
      <p:sp>
        <p:nvSpPr>
          <p:cNvPr id="18" name="TekstSylinder 17">
            <a:extLst>
              <a:ext uri="{FF2B5EF4-FFF2-40B4-BE49-F238E27FC236}">
                <a16:creationId xmlns:a16="http://schemas.microsoft.com/office/drawing/2014/main" id="{A06E0718-A0AE-4FFE-800C-83E82FAE0C0A}"/>
              </a:ext>
            </a:extLst>
          </p:cNvPr>
          <p:cNvSpPr txBox="1"/>
          <p:nvPr/>
        </p:nvSpPr>
        <p:spPr>
          <a:xfrm>
            <a:off x="3565987" y="853031"/>
            <a:ext cx="2952748" cy="378000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Skulk</a:t>
            </a:r>
          </a:p>
          <a:p>
            <a:pPr lvl="0">
              <a:spcAft>
                <a:spcPts val="401"/>
              </a:spcAft>
            </a:pPr>
            <a:r>
              <a:rPr lang="nn-NO" sz="999" dirty="0">
                <a:solidFill>
                  <a:srgbClr val="000000"/>
                </a:solidFill>
                <a:latin typeface="Akkurat Pro" panose="020B0504020101020102" pitchFamily="34" charset="0"/>
                <a:cs typeface="Arial" panose="020B0604020202020204" pitchFamily="34" charset="0"/>
              </a:rPr>
              <a:t>Motivasjon for å lære er ei drivkraft som har mykje å seie for korleis den enkelte gjer det på skulen og for elevane sin sjanse til å gjennomføre skulegangen sin på ein god måte.</a:t>
            </a:r>
          </a:p>
          <a:p>
            <a:pPr lvl="0">
              <a:spcAft>
                <a:spcPts val="401"/>
              </a:spcAft>
            </a:pPr>
            <a:r>
              <a:rPr lang="nn-NO" sz="999" dirty="0">
                <a:solidFill>
                  <a:srgbClr val="000000"/>
                </a:solidFill>
                <a:latin typeface="Akkurat Pro" panose="020B0504020101020102" pitchFamily="34" charset="0"/>
                <a:cs typeface="Arial" panose="020B0604020202020204" pitchFamily="34" charset="0"/>
              </a:rPr>
              <a:t>Motivasjonen kan vise seg på ulike måtar, både gjennom arbeidsinnsats og elevane sine utdanningsval og på om dei sluttar opp om føremålet og reglane til skulen. Å skulke skulen, særleg når det skjer fleire gonger, kan signalisere at elevar manglar motivasjon. Det kan vere mange ulike årsaker til skulking, og ofte kan det vere ting som ikkje har noko direkte med skulen å gjere</a:t>
            </a:r>
            <a:r>
              <a:rPr lang="nb-NO" sz="1000" dirty="0">
                <a:latin typeface="Akkurat Pro" panose="020B0504020101020102" pitchFamily="34" charset="0"/>
                <a:cs typeface="Arial" panose="020B0604020202020204" pitchFamily="34" charset="0"/>
              </a:rPr>
              <a:t>.</a:t>
            </a:r>
          </a:p>
          <a:p>
            <a:pPr>
              <a:spcAft>
                <a:spcPts val="401"/>
              </a:spcAft>
            </a:pPr>
            <a:r>
              <a:rPr lang="nn-NO" sz="999" dirty="0">
                <a:solidFill>
                  <a:srgbClr val="000000"/>
                </a:solidFill>
                <a:latin typeface="Akkurat Pro" panose="020B0504020101020102" pitchFamily="34" charset="0"/>
                <a:cs typeface="Arial" panose="020B0604020202020204" pitchFamily="34" charset="0"/>
              </a:rPr>
              <a:t>Skulk heng i mange tilfelle saman med auka sannsyn for ei negativ utvikling i ungdomsåra. Spesielt alvorleg er det når skuleskulk opptrer saman med andre sårbarheitsfaktorar, og når ungdommane har få beskyttande faktorar i miljøet dei er i. </a:t>
            </a:r>
          </a:p>
        </p:txBody>
      </p:sp>
      <p:sp>
        <p:nvSpPr>
          <p:cNvPr id="28" name="Rektangel 27">
            <a:extLst>
              <a:ext uri="{FF2B5EF4-FFF2-40B4-BE49-F238E27FC236}">
                <a16:creationId xmlns:a16="http://schemas.microsoft.com/office/drawing/2014/main" id="{C053AE56-19AF-4E16-8EB1-473725ECB8C9}"/>
              </a:ext>
            </a:extLst>
          </p:cNvPr>
          <p:cNvSpPr/>
          <p:nvPr/>
        </p:nvSpPr>
        <p:spPr>
          <a:xfrm>
            <a:off x="350688" y="4183181"/>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Prosentdel som har skulka skulen minst éin gong i løpet av det siste året.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cxnSp>
        <p:nvCxnSpPr>
          <p:cNvPr id="22" name="Rett linje 21">
            <a:extLst>
              <a:ext uri="{FF2B5EF4-FFF2-40B4-BE49-F238E27FC236}">
                <a16:creationId xmlns:a16="http://schemas.microsoft.com/office/drawing/2014/main" id="{B46C2705-58D4-4DFF-9DD1-5F5182CC88CD}"/>
              </a:ext>
            </a:extLst>
          </p:cNvPr>
          <p:cNvCxnSpPr>
            <a:cxnSpLocks/>
          </p:cNvCxnSpPr>
          <p:nvPr/>
        </p:nvCxnSpPr>
        <p:spPr>
          <a:xfrm>
            <a:off x="3435549" y="844199"/>
            <a:ext cx="0" cy="57764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 name="TextBox 2">
            <a:extLst>
              <a:ext uri="{FF2B5EF4-FFF2-40B4-BE49-F238E27FC236}">
                <a16:creationId xmlns:a16="http://schemas.microsoft.com/office/drawing/2014/main" id="{55C5E727-CC41-377B-939D-853B6A1A456D}"/>
              </a:ext>
            </a:extLst>
          </p:cNvPr>
          <p:cNvSpPr txBox="1"/>
          <p:nvPr/>
        </p:nvSpPr>
        <p:spPr>
          <a:xfrm>
            <a:off x="3984294" y="5214764"/>
            <a:ext cx="2511596" cy="1200329"/>
          </a:xfrm>
          <a:prstGeom prst="rect">
            <a:avLst/>
          </a:prstGeom>
          <a:noFill/>
        </p:spPr>
        <p:txBody>
          <a:bodyPr wrap="square" rtlCol="0">
            <a:spAutoFit/>
          </a:bodyPr>
          <a:lstStyle/>
          <a:p>
            <a:pPr marL="24190" defTabSz="232826">
              <a:spcAft>
                <a:spcPts val="327"/>
              </a:spcAft>
            </a:pPr>
            <a:r>
              <a:rPr lang="nn-NO" dirty="0">
                <a:solidFill>
                  <a:schemeClr val="tx1">
                    <a:lumMod val="65000"/>
                    <a:lumOff val="35000"/>
                  </a:schemeClr>
                </a:solidFill>
                <a:latin typeface="Eames Century Modern Bold" panose="02000803070705020203" pitchFamily="50" charset="0"/>
              </a:rPr>
              <a:t>Å skulke skulen blir gjerne rekna som en sårbarheitsfaktor i ungdomstida</a:t>
            </a:r>
          </a:p>
        </p:txBody>
      </p:sp>
      <p:pic>
        <p:nvPicPr>
          <p:cNvPr id="3" name="Bilde 2">
            <a:extLst>
              <a:ext uri="{FF2B5EF4-FFF2-40B4-BE49-F238E27FC236}">
                <a16:creationId xmlns:a16="http://schemas.microsoft.com/office/drawing/2014/main" id="{0F7DEA49-7674-76B5-A50F-E4436C8781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4876" y="5214764"/>
            <a:ext cx="362888" cy="301888"/>
          </a:xfrm>
          <a:prstGeom prst="rect">
            <a:avLst/>
          </a:prstGeom>
        </p:spPr>
      </p:pic>
      <p:graphicFrame>
        <p:nvGraphicFramePr>
          <p:cNvPr id="5" name="Diagram 4">
            <a:extLst>
              <a:ext uri="{FF2B5EF4-FFF2-40B4-BE49-F238E27FC236}">
                <a16:creationId xmlns:a16="http://schemas.microsoft.com/office/drawing/2014/main" id="{44688A31-5305-A9C6-C2B5-2F3BF040792C}"/>
              </a:ext>
            </a:extLst>
          </p:cNvPr>
          <p:cNvGraphicFramePr>
            <a:graphicFrameLocks/>
          </p:cNvGraphicFramePr>
          <p:nvPr>
            <p:extLst>
              <p:ext uri="{D42A27DB-BD31-4B8C-83A1-F6EECF244321}">
                <p14:modId xmlns:p14="http://schemas.microsoft.com/office/powerpoint/2010/main" val="1048055148"/>
              </p:ext>
            </p:extLst>
          </p:nvPr>
        </p:nvGraphicFramePr>
        <p:xfrm>
          <a:off x="350687" y="4908419"/>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5715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585323"/>
          </a:xfrm>
          <a:prstGeom prst="rect">
            <a:avLst/>
          </a:prstGeom>
        </p:spPr>
        <p:txBody>
          <a:bodyPr>
            <a:noAutofit/>
          </a:bodyPr>
          <a:lstStyle/>
          <a:p>
            <a:pPr lvl="0" algn="l">
              <a:lnSpc>
                <a:spcPct val="100000"/>
              </a:lnSpc>
              <a:spcBef>
                <a:spcPts val="600"/>
              </a:spcBef>
            </a:pPr>
            <a:r>
              <a:rPr lang="nn-NO" sz="1000" dirty="0">
                <a:solidFill>
                  <a:srgbClr val="000000"/>
                </a:solidFill>
                <a:latin typeface="Akkurat Pro"/>
                <a:ea typeface="Akkurat" charset="0"/>
                <a:cs typeface="Akkurat" charset="0"/>
              </a:rPr>
              <a:t>Å vekse opp tyder som regel å vekse opp på ein bestemd stad. Ulike lokalmiljø kan gje ulike moglegheiter til å utfalde seg og ha sosialt samvær. Tilbodet av organisasjonar, fritids- og kulturtilbod påverkar korleis kvar enkelt kan utfalde seg, og bidreg samstundes til å skape identitet og tilhøyrsle i eit lokalmiljø. Det same gjeld tilgangen på opne møteplassar, rekreasjonsområde og urørt natur. Opplevinga av lokalmiljøet vil òg vere prega av utsiktene til utdanning, arbeid og familieetablering på sikt.</a:t>
            </a:r>
          </a:p>
          <a:p>
            <a:pPr lvl="0" algn="l">
              <a:lnSpc>
                <a:spcPct val="100000"/>
              </a:lnSpc>
              <a:spcBef>
                <a:spcPts val="600"/>
              </a:spcBef>
            </a:pPr>
            <a:r>
              <a:rPr lang="nn-NO" sz="1000" dirty="0">
                <a:solidFill>
                  <a:srgbClr val="000000"/>
                </a:solidFill>
                <a:latin typeface="Akkurat Pro"/>
                <a:ea typeface="Akkurat" charset="0"/>
                <a:cs typeface="Akkurat" charset="0"/>
              </a:rPr>
              <a:t>Trygge og sunne lokalmiljø er særleg viktige for velferda til barn og unge, sidan dei som regel bruker lokalmiljøet i større grad og på ein annan måte enn foreldra og andre vaksne. Barn og unge kan òg ha andre meiningar enn vaksne om kva som gjev livskvalitet på heimstaden. Derfor er det viktig å spørje dei om korleis dei opplever staden der dei bur.</a:t>
            </a:r>
          </a:p>
          <a:p>
            <a:pPr lvl="0" algn="l">
              <a:lnSpc>
                <a:spcPct val="100000"/>
              </a:lnSpc>
              <a:spcBef>
                <a:spcPts val="600"/>
              </a:spcBef>
            </a:pPr>
            <a:r>
              <a:rPr lang="nn-NO" sz="1000" dirty="0">
                <a:solidFill>
                  <a:srgbClr val="000000"/>
                </a:solidFill>
                <a:latin typeface="Akkurat Pro"/>
                <a:ea typeface="Akkurat" charset="0"/>
                <a:cs typeface="Akkurat" charset="0"/>
              </a:rPr>
              <a:t>Ungdata viser at ungdommar flest er ganske eller særs godt nøgde med lokalmiljøet sitt. Men det finst òg ein del som ikkje er så godt nøgde.</a:t>
            </a:r>
            <a:r>
              <a:rPr lang="nb-NO" sz="1000" dirty="0">
                <a:solidFill>
                  <a:srgbClr val="00B050"/>
                </a:solidFill>
                <a:latin typeface="Akkurat Pro"/>
                <a:ea typeface="Akkurat" charset="0"/>
                <a:cs typeface="Akkurat" charset="0"/>
              </a:rPr>
              <a:t> </a:t>
            </a:r>
            <a:r>
              <a:rPr lang="nn-NO" sz="1000" dirty="0">
                <a:solidFill>
                  <a:srgbClr val="000000"/>
                </a:solidFill>
                <a:latin typeface="Akkurat Pro"/>
                <a:ea typeface="Akkurat" charset="0"/>
                <a:cs typeface="Akkurat" charset="0"/>
              </a:rPr>
              <a:t>Dette gjer seg ofte meir gjeldande for jentene enn for gutane. Kva ungdommen er nøgd og misnøgd med, varierer mykje frå kommune til kommune. Dette viser at kommunane kan gjere mykje for å leggje til rette for at ungdommen skal trivast</a:t>
            </a:r>
            <a:r>
              <a:rPr lang="nb-NO" sz="1000" dirty="0">
                <a:latin typeface="Akkurat Pro"/>
                <a:ea typeface="Akkurat" charset="0"/>
                <a:cs typeface="Akkurat" charset="0"/>
              </a:rPr>
              <a:t>.</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n-NO" sz="3000" b="0" i="0" u="none" strike="noStrike" kern="1200" cap="none" spc="0" normalizeH="0" baseline="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Lokalmiljøet</a:t>
            </a: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5</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135759"/>
            <a:ext cx="2900194" cy="400110"/>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Kor godt nøgd er du med lokalmiljøet der du bur? Prosent i Bygland kommune og nasjonal</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a:t>
            </a:r>
          </a:p>
        </p:txBody>
      </p:sp>
      <p:cxnSp>
        <p:nvCxnSpPr>
          <p:cNvPr id="25" name="Rett linje 24"/>
          <p:cNvCxnSpPr>
            <a:cxnSpLocks/>
          </p:cNvCxnSpPr>
          <p:nvPr/>
        </p:nvCxnSpPr>
        <p:spPr>
          <a:xfrm>
            <a:off x="3430600" y="4135759"/>
            <a:ext cx="0" cy="517538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16	Bygland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000" b="1" u="none" strike="noStrike" kern="1200" cap="none" spc="0" normalizeH="0" baseline="0" dirty="0">
                <a:ln>
                  <a:noFill/>
                </a:ln>
                <a:effectLst/>
                <a:uLnTx/>
                <a:uFillTx/>
                <a:latin typeface="Akkurat Pro Regular" panose="020B0504020101020102" pitchFamily="34" charset="77"/>
                <a:ea typeface="+mn-ea"/>
                <a:cs typeface="Arial" panose="020B0604020202020204" pitchFamily="34" charset="0"/>
              </a:rPr>
              <a:t>Prosentdel som kjenner tilhøyrsle til staden der dei bur (6 poeng eller meir). Blant gutar og jenter</a:t>
            </a: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342331783"/>
              </p:ext>
            </p:extLst>
          </p:nvPr>
        </p:nvGraphicFramePr>
        <p:xfrm>
          <a:off x="347954" y="4697691"/>
          <a:ext cx="2900194" cy="2102224"/>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a:extLst>
              <a:ext uri="{FF2B5EF4-FFF2-40B4-BE49-F238E27FC236}">
                <a16:creationId xmlns:a16="http://schemas.microsoft.com/office/drawing/2014/main" id="{F15CDB99-E771-8972-8C1C-65970A62E922}"/>
              </a:ext>
            </a:extLst>
          </p:cNvPr>
          <p:cNvSpPr/>
          <p:nvPr/>
        </p:nvSpPr>
        <p:spPr>
          <a:xfrm>
            <a:off x="355508"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n-NO" sz="1000" b="1" dirty="0">
                <a:solidFill>
                  <a:srgbClr val="000000"/>
                </a:solidFill>
                <a:latin typeface="Akkurat Pro Regular" panose="020B0504020101020102" pitchFamily="34" charset="77"/>
                <a:cs typeface="Arial" panose="020B0604020202020204" pitchFamily="34" charset="0"/>
              </a:rPr>
              <a:t>Prosentdel som er nøgde med lokalmiljøet.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6" name="Rektangel 5">
            <a:extLst>
              <a:ext uri="{FF2B5EF4-FFF2-40B4-BE49-F238E27FC236}">
                <a16:creationId xmlns:a16="http://schemas.microsoft.com/office/drawing/2014/main" id="{86B47E72-8625-1E3A-280F-AA0AFEBC0296}"/>
              </a:ext>
            </a:extLst>
          </p:cNvPr>
          <p:cNvSpPr/>
          <p:nvPr/>
        </p:nvSpPr>
        <p:spPr>
          <a:xfrm>
            <a:off x="3549651" y="4135759"/>
            <a:ext cx="2967484" cy="707886"/>
          </a:xfrm>
          <a:prstGeom prst="rect">
            <a:avLst/>
          </a:prstGeom>
        </p:spPr>
        <p:txBody>
          <a:bodyPr wrap="square">
            <a:spAutoFit/>
          </a:bodyPr>
          <a:lstStyle/>
          <a:p>
            <a:r>
              <a:rPr lang="nn-NO" sz="1000" b="1" dirty="0">
                <a:solidFill>
                  <a:srgbClr val="000000"/>
                </a:solidFill>
                <a:latin typeface="Akkurat Pro Regular" panose="020B0504020101020102" pitchFamily="34" charset="77"/>
                <a:cs typeface="Arial" panose="020B0604020202020204" pitchFamily="34" charset="0"/>
              </a:rPr>
              <a:t>I kva for grad kjenner du at du høyrer til på staden der du bur? Skala frå 0 = inga tilhøyrsle til 10 = sterk tilhøyrsle. Prosent i Bygland kommune</a:t>
            </a:r>
          </a:p>
        </p:txBody>
      </p:sp>
      <p:graphicFrame>
        <p:nvGraphicFramePr>
          <p:cNvPr id="7" name="Diagram 6">
            <a:extLst>
              <a:ext uri="{FF2B5EF4-FFF2-40B4-BE49-F238E27FC236}">
                <a16:creationId xmlns:a16="http://schemas.microsoft.com/office/drawing/2014/main" id="{7839EFE2-CD1A-9283-CB7D-E9F6F7A4BF4D}"/>
              </a:ext>
            </a:extLst>
          </p:cNvPr>
          <p:cNvGraphicFramePr>
            <a:graphicFrameLocks/>
          </p:cNvGraphicFramePr>
          <p:nvPr>
            <p:extLst>
              <p:ext uri="{D42A27DB-BD31-4B8C-83A1-F6EECF244321}">
                <p14:modId xmlns:p14="http://schemas.microsoft.com/office/powerpoint/2010/main" val="758320558"/>
              </p:ext>
            </p:extLst>
          </p:nvPr>
        </p:nvGraphicFramePr>
        <p:xfrm>
          <a:off x="3608308" y="5090522"/>
          <a:ext cx="290882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DB0C62A3-4B56-41B6-F736-BA215D07977E}"/>
              </a:ext>
            </a:extLst>
          </p:cNvPr>
          <p:cNvGraphicFramePr>
            <a:graphicFrameLocks/>
          </p:cNvGraphicFramePr>
          <p:nvPr>
            <p:extLst>
              <p:ext uri="{D42A27DB-BD31-4B8C-83A1-F6EECF244321}">
                <p14:modId xmlns:p14="http://schemas.microsoft.com/office/powerpoint/2010/main" val="459197624"/>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iagram 10">
            <a:extLst>
              <a:ext uri="{FF2B5EF4-FFF2-40B4-BE49-F238E27FC236}">
                <a16:creationId xmlns:a16="http://schemas.microsoft.com/office/drawing/2014/main" id="{9BF14AFE-9053-6160-D005-9FE34048CEFD}"/>
              </a:ext>
            </a:extLst>
          </p:cNvPr>
          <p:cNvGraphicFramePr>
            <a:graphicFrameLocks/>
          </p:cNvGraphicFramePr>
          <p:nvPr>
            <p:extLst>
              <p:ext uri="{D42A27DB-BD31-4B8C-83A1-F6EECF244321}">
                <p14:modId xmlns:p14="http://schemas.microsoft.com/office/powerpoint/2010/main" val="837399"/>
              </p:ext>
            </p:extLst>
          </p:nvPr>
        </p:nvGraphicFramePr>
        <p:xfrm>
          <a:off x="355507" y="7524751"/>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17775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LOKALMILJØET</a:t>
            </a:r>
          </a:p>
        </p:txBody>
      </p:sp>
      <p:cxnSp>
        <p:nvCxnSpPr>
          <p:cNvPr id="25" name="Rett linje 24"/>
          <p:cNvCxnSpPr>
            <a:cxnSpLocks/>
          </p:cNvCxnSpPr>
          <p:nvPr/>
        </p:nvCxnSpPr>
        <p:spPr>
          <a:xfrm>
            <a:off x="3427399" y="3571875"/>
            <a:ext cx="0" cy="287937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53383"/>
            <a:ext cx="46632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Tenk på områda rundt der du bur. Korleis opplever du at tilbodet til ungdom er når det gjeld</a:t>
            </a:r>
            <a:r>
              <a:rPr lang="nb-NO" sz="1000" b="1" dirty="0">
                <a:solidFill>
                  <a:srgbClr val="000000"/>
                </a:solidFill>
                <a:latin typeface="Akkurat Pro Regular" panose="020B0504020101020102" pitchFamily="34" charset="77"/>
                <a:cs typeface="Arial" panose="020B0604020202020204" pitchFamily="34" charset="0"/>
              </a:rPr>
              <a:t> …</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VIDAREGÅANDE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17</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527290"/>
            <a:ext cx="3006843" cy="553998"/>
          </a:xfrm>
          <a:prstGeom prst="rect">
            <a:avLst/>
          </a:prstGeom>
        </p:spPr>
        <p:txBody>
          <a:bodyPr wrap="square">
            <a:spAutoFit/>
          </a:bodyPr>
          <a:lstStyle/>
          <a:p>
            <a:pPr lvl="0"/>
            <a:r>
              <a:rPr lang="nn-NO" sz="1000" b="1" dirty="0">
                <a:solidFill>
                  <a:srgbClr val="000000"/>
                </a:solidFill>
                <a:latin typeface="Akkurat Pro Regular" panose="020B0504020101020102" pitchFamily="34" charset="77"/>
                <a:cs typeface="Arial" panose="020B0604020202020204" pitchFamily="34" charset="0"/>
              </a:rPr>
              <a:t>Når du er ute om kvelden, opplever du det som trygt å vere i nærområdet der du bur? Prosent i Bygland kommune og nasjonalt</a:t>
            </a: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2096014586"/>
              </p:ext>
            </p:extLst>
          </p:nvPr>
        </p:nvGraphicFramePr>
        <p:xfrm>
          <a:off x="353960" y="1107966"/>
          <a:ext cx="6163171" cy="2178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Diagram 17">
            <a:extLst>
              <a:ext uri="{FF2B5EF4-FFF2-40B4-BE49-F238E27FC236}">
                <a16:creationId xmlns:a16="http://schemas.microsoft.com/office/drawing/2014/main" id="{CAC3F7F5-29D9-4E36-9441-5F748DF3B8EC}"/>
              </a:ext>
            </a:extLst>
          </p:cNvPr>
          <p:cNvGraphicFramePr>
            <a:graphicFrameLocks/>
          </p:cNvGraphicFramePr>
          <p:nvPr>
            <p:extLst>
              <p:ext uri="{D42A27DB-BD31-4B8C-83A1-F6EECF244321}">
                <p14:modId xmlns:p14="http://schemas.microsoft.com/office/powerpoint/2010/main" val="1403141429"/>
              </p:ext>
            </p:extLst>
          </p:nvPr>
        </p:nvGraphicFramePr>
        <p:xfrm>
          <a:off x="3548892" y="4117413"/>
          <a:ext cx="2955145" cy="239536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Diagram 17">
            <a:extLst>
              <a:ext uri="{FF2B5EF4-FFF2-40B4-BE49-F238E27FC236}">
                <a16:creationId xmlns:a16="http://schemas.microsoft.com/office/drawing/2014/main" id="{CCE77894-F694-497E-9391-C940048022FC}"/>
              </a:ext>
            </a:extLst>
          </p:cNvPr>
          <p:cNvGraphicFramePr>
            <a:graphicFrameLocks/>
          </p:cNvGraphicFramePr>
          <p:nvPr>
            <p:extLst>
              <p:ext uri="{D42A27DB-BD31-4B8C-83A1-F6EECF244321}">
                <p14:modId xmlns:p14="http://schemas.microsoft.com/office/powerpoint/2010/main" val="1610943869"/>
              </p:ext>
            </p:extLst>
          </p:nvPr>
        </p:nvGraphicFramePr>
        <p:xfrm>
          <a:off x="354997" y="4081289"/>
          <a:ext cx="2957513" cy="2431494"/>
        </p:xfrm>
        <a:graphic>
          <a:graphicData uri="http://schemas.openxmlformats.org/drawingml/2006/chart">
            <c:chart xmlns:c="http://schemas.openxmlformats.org/drawingml/2006/chart" xmlns:r="http://schemas.openxmlformats.org/officeDocument/2006/relationships" r:id="rId4"/>
          </a:graphicData>
        </a:graphic>
      </p:graphicFrame>
      <p:sp>
        <p:nvSpPr>
          <p:cNvPr id="19" name="Rektangel 18">
            <a:extLst>
              <a:ext uri="{FF2B5EF4-FFF2-40B4-BE49-F238E27FC236}">
                <a16:creationId xmlns:a16="http://schemas.microsoft.com/office/drawing/2014/main" id="{88A5B145-2270-48A9-8AEE-7A4BE923FAAA}"/>
              </a:ext>
            </a:extLst>
          </p:cNvPr>
          <p:cNvSpPr/>
          <p:nvPr/>
        </p:nvSpPr>
        <p:spPr>
          <a:xfrm>
            <a:off x="350758" y="3527290"/>
            <a:ext cx="3006843" cy="400110"/>
          </a:xfrm>
          <a:prstGeom prst="rect">
            <a:avLst/>
          </a:prstGeom>
        </p:spPr>
        <p:txBody>
          <a:bodyPr wrap="square">
            <a:spAutoFit/>
          </a:bodyPr>
          <a:lstStyle/>
          <a:p>
            <a:pPr lvl="0"/>
            <a:r>
              <a:rPr lang="nn-NO" sz="1000" b="1" dirty="0">
                <a:solidFill>
                  <a:srgbClr val="000000"/>
                </a:solidFill>
                <a:latin typeface="Akkurat Pro Regular" panose="020B0504020101020102" pitchFamily="34" charset="77"/>
                <a:cs typeface="Arial" panose="020B0604020202020204" pitchFamily="34" charset="0"/>
              </a:rPr>
              <a:t>Prosentdel gutar og jenter som opplever ulike tilbod til ungdom i nærmiljøet som svært eller nokså bra</a:t>
            </a:r>
          </a:p>
        </p:txBody>
      </p:sp>
    </p:spTree>
    <p:extLst>
      <p:ext uri="{BB962C8B-B14F-4D97-AF65-F5344CB8AC3E}">
        <p14:creationId xmlns:p14="http://schemas.microsoft.com/office/powerpoint/2010/main" val="4200905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p>
        </p:txBody>
      </p:sp>
      <p:sp>
        <p:nvSpPr>
          <p:cNvPr id="7" name="TekstSylinder 6">
            <a:extLst>
              <a:ext uri="{FF2B5EF4-FFF2-40B4-BE49-F238E27FC236}">
                <a16:creationId xmlns:a16="http://schemas.microsoft.com/office/drawing/2014/main" id="{C2E13B10-7069-4ABB-B169-3CFCCAFA31AC}"/>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RESULTAT</a:t>
            </a:r>
          </a:p>
        </p:txBody>
      </p:sp>
      <p:cxnSp>
        <p:nvCxnSpPr>
          <p:cNvPr id="9" name="Rett linje 8">
            <a:extLst>
              <a:ext uri="{FF2B5EF4-FFF2-40B4-BE49-F238E27FC236}">
                <a16:creationId xmlns:a16="http://schemas.microsoft.com/office/drawing/2014/main" id="{5284366E-BE5A-4909-A8B4-15B570C29513}"/>
              </a:ext>
            </a:extLst>
          </p:cNvPr>
          <p:cNvCxnSpPr>
            <a:cxnSpLocks/>
          </p:cNvCxnSpPr>
          <p:nvPr/>
        </p:nvCxnSpPr>
        <p:spPr>
          <a:xfrm>
            <a:off x="1621536" y="562908"/>
            <a:ext cx="489559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graphicFrame>
        <p:nvGraphicFramePr>
          <p:cNvPr id="2" name="Objekt 1">
            <a:extLst>
              <a:ext uri="{FF2B5EF4-FFF2-40B4-BE49-F238E27FC236}">
                <a16:creationId xmlns:a16="http://schemas.microsoft.com/office/drawing/2014/main" id="{1CF3FEF5-A161-4FBE-8B22-F4A7CC4F1DED}"/>
              </a:ext>
            </a:extLst>
          </p:cNvPr>
          <p:cNvGraphicFramePr>
            <a:graphicFrameLocks noChangeAspect="1"/>
          </p:cNvGraphicFramePr>
          <p:nvPr>
            <p:extLst>
              <p:ext uri="{D42A27DB-BD31-4B8C-83A1-F6EECF244321}">
                <p14:modId xmlns:p14="http://schemas.microsoft.com/office/powerpoint/2010/main" val="1498200031"/>
              </p:ext>
            </p:extLst>
          </p:nvPr>
        </p:nvGraphicFramePr>
        <p:xfrm>
          <a:off x="171450" y="6732588"/>
          <a:ext cx="6134100" cy="2552700"/>
        </p:xfrm>
        <a:graphic>
          <a:graphicData uri="http://schemas.openxmlformats.org/presentationml/2006/ole">
            <mc:AlternateContent xmlns:mc="http://schemas.openxmlformats.org/markup-compatibility/2006">
              <mc:Choice xmlns:v="urn:schemas-microsoft-com:vml" Requires="v">
                <p:oleObj name="Worksheet" r:id="rId2" imgW="6133941" imgH="2552636" progId="Excel.Sheet.12">
                  <p:link updateAutomatic="1"/>
                </p:oleObj>
              </mc:Choice>
              <mc:Fallback>
                <p:oleObj name="Worksheet" r:id="rId2" imgW="6133941" imgH="2552636" progId="Excel.Sheet.12">
                  <p:link updateAutomatic="1"/>
                  <p:pic>
                    <p:nvPicPr>
                      <p:cNvPr id="2" name="Objekt 1">
                        <a:extLst>
                          <a:ext uri="{FF2B5EF4-FFF2-40B4-BE49-F238E27FC236}">
                            <a16:creationId xmlns:a16="http://schemas.microsoft.com/office/drawing/2014/main" id="{1CF3FEF5-A161-4FBE-8B22-F4A7CC4F1DED}"/>
                          </a:ext>
                        </a:extLst>
                      </p:cNvPr>
                      <p:cNvPicPr/>
                      <p:nvPr/>
                    </p:nvPicPr>
                    <p:blipFill>
                      <a:blip r:embed="rId3"/>
                      <a:stretch>
                        <a:fillRect/>
                      </a:stretch>
                    </p:blipFill>
                    <p:spPr>
                      <a:xfrm>
                        <a:off x="171450" y="6732588"/>
                        <a:ext cx="6134100" cy="2552700"/>
                      </a:xfrm>
                      <a:prstGeom prst="rect">
                        <a:avLst/>
                      </a:prstGeom>
                    </p:spPr>
                  </p:pic>
                </p:oleObj>
              </mc:Fallback>
            </mc:AlternateContent>
          </a:graphicData>
        </a:graphic>
      </p:graphicFrame>
    </p:spTree>
    <p:extLst>
      <p:ext uri="{BB962C8B-B14F-4D97-AF65-F5344CB8AC3E}">
        <p14:creationId xmlns:p14="http://schemas.microsoft.com/office/powerpoint/2010/main" val="116225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6756" y="1377025"/>
            <a:ext cx="6158127" cy="2948540"/>
          </a:xfrm>
          <a:prstGeom prst="rect">
            <a:avLst/>
          </a:prstGeom>
        </p:spPr>
        <p:txBody>
          <a:bodyPr>
            <a:noAutofit/>
          </a:bodyPr>
          <a:lstStyle/>
          <a:p>
            <a:pPr lvl="0" algn="l">
              <a:lnSpc>
                <a:spcPct val="100000"/>
              </a:lnSpc>
              <a:spcBef>
                <a:spcPts val="600"/>
              </a:spcBef>
            </a:pPr>
            <a:r>
              <a:rPr lang="nn-NO" sz="1000" dirty="0">
                <a:solidFill>
                  <a:srgbClr val="000000"/>
                </a:solidFill>
                <a:latin typeface="Akkurat Pro"/>
                <a:ea typeface="Akkurat" charset="0"/>
                <a:cs typeface="Akkurat" charset="0"/>
              </a:rPr>
              <a:t>I dag har vi med ein utdanningsorientert ungdomsgenerasjon å gjere. Aldri tidlegare har så mange unge teke så lange utdanningar som i dag. Mot slutten av 20-åra har omtrent halvparten teke ei høgare utdanning. </a:t>
            </a:r>
          </a:p>
          <a:p>
            <a:pPr lvl="0" algn="l">
              <a:lnSpc>
                <a:spcPct val="100000"/>
              </a:lnSpc>
              <a:spcBef>
                <a:spcPts val="600"/>
              </a:spcBef>
            </a:pPr>
            <a:r>
              <a:rPr lang="nn-NO" sz="1000" dirty="0">
                <a:solidFill>
                  <a:srgbClr val="000000"/>
                </a:solidFill>
                <a:latin typeface="Akkurat Pro"/>
                <a:ea typeface="Akkurat" charset="0"/>
                <a:cs typeface="Akkurat" charset="0"/>
              </a:rPr>
              <a:t>Eit av dei sentrale måla i norsk utdanningspolitikk er sosial utjamning, slik at alle skal ha dei same moglegheitene til utdanning. Sjølv om at vi har eit ope utdanningssystem med gode finansieringsordningar, er det framleis store forskjellar i val og gjennomføring av utdanning etter utdanningsnivået, inntekta og yrkesstatusen til foreldra. Dei aller fleste byrjar direkte i vidaregåande opplæring etter grunnskulen. Likevel er det ikkje alle som fullfører. Om lag éin av tre fell frå undervegs eller har ikkje bestått opplæringa etter fem år. Prosentdelen som gjennomfører har auka litt dei siste åra, men fordi vidaregåande utdanning i større og større grad er eit vilkår for å komme inn i arbeidslivet, er det eit nasjonalt mål å auke delen som gjennomfører enno meir</a:t>
            </a:r>
            <a:r>
              <a:rPr lang="nb-NO" sz="1000" dirty="0">
                <a:latin typeface="Akkurat Pro"/>
                <a:ea typeface="Akkurat" charset="0"/>
                <a:cs typeface="Akkurat" charset="0"/>
              </a:rPr>
              <a:t>.</a:t>
            </a:r>
          </a:p>
          <a:p>
            <a:pPr algn="l">
              <a:lnSpc>
                <a:spcPct val="100000"/>
              </a:lnSpc>
              <a:spcBef>
                <a:spcPts val="600"/>
              </a:spcBef>
            </a:pPr>
            <a:r>
              <a:rPr lang="nb-NO" sz="1000" dirty="0">
                <a:latin typeface="Akkurat Pro"/>
                <a:ea typeface="Akkurat" charset="0"/>
                <a:cs typeface="Akkurat" charset="0"/>
              </a:rPr>
              <a:t>Dei fleste </a:t>
            </a:r>
            <a:r>
              <a:rPr lang="nn-NO" sz="1000" dirty="0">
                <a:latin typeface="Akkurat Pro"/>
                <a:ea typeface="Akkurat" charset="0"/>
                <a:cs typeface="Akkurat" charset="0"/>
              </a:rPr>
              <a:t>trur at dei vil fullføre vidaregåande skule, og ein klar majoritet trur at dei kjem til å ta universitets- eller høgskuleutdanning. Fram til 2015 var det ein nasjonal trend i retning av at stadig fleire unge trudde at dei ville komme til å ta høgare utdanning. Tala for dei siste åra tyder på at denne trenden er broten eller har flata </a:t>
            </a:r>
            <a:r>
              <a:rPr lang="nn-NO" sz="1000" dirty="0">
                <a:latin typeface="Akkurat Pro"/>
              </a:rPr>
              <a:t>ut </a:t>
            </a:r>
            <a:r>
              <a:rPr lang="nb-NO" sz="1000" dirty="0">
                <a:latin typeface="Akkurat Pro"/>
              </a:rPr>
              <a:t>blant </a:t>
            </a:r>
            <a:r>
              <a:rPr lang="nn-NO" sz="1000" dirty="0">
                <a:latin typeface="Akkurat Pro"/>
              </a:rPr>
              <a:t>elevane i vidaregåande opplæring</a:t>
            </a:r>
            <a:r>
              <a:rPr lang="nb-NO" sz="1000" dirty="0">
                <a:latin typeface="Akkurat Pro"/>
                <a:ea typeface="Akkurat" charset="0"/>
                <a:cs typeface="Akkurat" charset="0"/>
              </a:rPr>
              <a:t>. </a:t>
            </a:r>
            <a:endParaRPr lang="nb-NO" sz="1000" strike="sngStrike" dirty="0">
              <a:solidFill>
                <a:srgbClr val="00B050"/>
              </a:solidFill>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Framtid </a:t>
            </a:r>
          </a:p>
        </p:txBody>
      </p:sp>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6</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395250"/>
            <a:ext cx="2900194" cy="553998"/>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ea typeface="+mn-ea"/>
                <a:cs typeface="Arial" panose="020B0604020202020204" pitchFamily="34" charset="0"/>
              </a:rPr>
              <a:t>Trur du at du vil komme til å fullføre vidaregåande skule?</a:t>
            </a: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 Prosent i Bygland kommune og nasjonal</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a:t>
            </a:r>
          </a:p>
        </p:txBody>
      </p:sp>
      <p:cxnSp>
        <p:nvCxnSpPr>
          <p:cNvPr id="25" name="Rett linje 24"/>
          <p:cNvCxnSpPr>
            <a:cxnSpLocks/>
          </p:cNvCxnSpPr>
          <p:nvPr/>
        </p:nvCxnSpPr>
        <p:spPr>
          <a:xfrm>
            <a:off x="3430600" y="4467922"/>
            <a:ext cx="0" cy="484322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18	Bygland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59008" y="6925951"/>
            <a:ext cx="2888785"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nb-NO" sz="1000" b="1" i="0"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784158303"/>
              </p:ext>
            </p:extLst>
          </p:nvPr>
        </p:nvGraphicFramePr>
        <p:xfrm>
          <a:off x="347954" y="4978412"/>
          <a:ext cx="2900194" cy="185101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ktangel 17">
            <a:extLst>
              <a:ext uri="{FF2B5EF4-FFF2-40B4-BE49-F238E27FC236}">
                <a16:creationId xmlns:a16="http://schemas.microsoft.com/office/drawing/2014/main" id="{21F555E2-2304-45F0-A326-B808ED276990}"/>
              </a:ext>
            </a:extLst>
          </p:cNvPr>
          <p:cNvSpPr/>
          <p:nvPr/>
        </p:nvSpPr>
        <p:spPr>
          <a:xfrm>
            <a:off x="3566879" y="4395250"/>
            <a:ext cx="2929172" cy="553998"/>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ea typeface="+mn-ea"/>
                <a:cs typeface="Arial" panose="020B0604020202020204" pitchFamily="34" charset="0"/>
              </a:rPr>
              <a:t>Trur du at du vil komme til å ta utdanning på universitet eller høgskule?</a:t>
            </a: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 Prosent i Bygland kommune og nasjonal</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a:t>
            </a:r>
          </a:p>
        </p:txBody>
      </p:sp>
      <p:graphicFrame>
        <p:nvGraphicFramePr>
          <p:cNvPr id="21" name="Diagram 17">
            <a:extLst>
              <a:ext uri="{FF2B5EF4-FFF2-40B4-BE49-F238E27FC236}">
                <a16:creationId xmlns:a16="http://schemas.microsoft.com/office/drawing/2014/main" id="{7CBC1000-BEDD-46C9-AA77-2ED77153F3B5}"/>
              </a:ext>
            </a:extLst>
          </p:cNvPr>
          <p:cNvGraphicFramePr>
            <a:graphicFrameLocks/>
          </p:cNvGraphicFramePr>
          <p:nvPr>
            <p:extLst>
              <p:ext uri="{D42A27DB-BD31-4B8C-83A1-F6EECF244321}">
                <p14:modId xmlns:p14="http://schemas.microsoft.com/office/powerpoint/2010/main" val="1853426620"/>
              </p:ext>
            </p:extLst>
          </p:nvPr>
        </p:nvGraphicFramePr>
        <p:xfrm>
          <a:off x="3557355" y="4978412"/>
          <a:ext cx="2946684" cy="1876635"/>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21">
            <a:extLst>
              <a:ext uri="{FF2B5EF4-FFF2-40B4-BE49-F238E27FC236}">
                <a16:creationId xmlns:a16="http://schemas.microsoft.com/office/drawing/2014/main" id="{6727B20B-D2BC-405F-945F-D43936EA1204}"/>
              </a:ext>
            </a:extLst>
          </p:cNvPr>
          <p:cNvSpPr/>
          <p:nvPr/>
        </p:nvSpPr>
        <p:spPr>
          <a:xfrm>
            <a:off x="3564907" y="6925951"/>
            <a:ext cx="2965323" cy="553998"/>
          </a:xfrm>
          <a:prstGeom prst="rect">
            <a:avLst/>
          </a:prstGeom>
        </p:spPr>
        <p:txBody>
          <a:bodyPr wrap="square">
            <a:spAutoFit/>
          </a:bodyPr>
          <a:lstStyle/>
          <a:p>
            <a:pPr>
              <a:defRPr/>
            </a:pPr>
            <a:r>
              <a:rPr lang="nn-NO" sz="1000" b="1" dirty="0">
                <a:solidFill>
                  <a:srgbClr val="000000"/>
                </a:solidFill>
                <a:latin typeface="Akkurat Pro Regular" panose="020B0504020101020102" pitchFamily="34" charset="77"/>
                <a:cs typeface="Arial" panose="020B0604020202020204" pitchFamily="34" charset="0"/>
              </a:rPr>
              <a:t>Prosentdel som trur dei vil ta utdanning på universitet eller høgskule. Blant gutar og jenter</a:t>
            </a:r>
            <a:endParaRPr lang="nb-NO" sz="1000" b="1" dirty="0">
              <a:solidFill>
                <a:srgbClr val="000000"/>
              </a:solidFill>
              <a:latin typeface="Akkurat Pro Regular" panose="020B0504020101020102" pitchFamily="34" charset="77"/>
              <a:cs typeface="Arial" panose="020B0604020202020204" pitchFamily="34" charset="0"/>
            </a:endParaRPr>
          </a:p>
        </p:txBody>
      </p:sp>
      <p:sp>
        <p:nvSpPr>
          <p:cNvPr id="20" name="Rektangel 19">
            <a:extLst>
              <a:ext uri="{FF2B5EF4-FFF2-40B4-BE49-F238E27FC236}">
                <a16:creationId xmlns:a16="http://schemas.microsoft.com/office/drawing/2014/main" id="{2274E437-8881-43C8-9C68-A255B51C6471}"/>
              </a:ext>
            </a:extLst>
          </p:cNvPr>
          <p:cNvSpPr/>
          <p:nvPr/>
        </p:nvSpPr>
        <p:spPr>
          <a:xfrm>
            <a:off x="462075" y="6925951"/>
            <a:ext cx="2965323" cy="400110"/>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Prosentdel som trur at dei vil fullføre vidaregåande skule. Blant gutar og jenter</a:t>
            </a:r>
            <a:endParaRPr lang="nb-NO" sz="1000" b="1" dirty="0">
              <a:solidFill>
                <a:srgbClr val="000000"/>
              </a:solidFill>
              <a:latin typeface="Akkurat Pro Regular" panose="020B0504020101020102" pitchFamily="34" charset="77"/>
              <a:cs typeface="Arial" panose="020B0604020202020204" pitchFamily="34" charset="0"/>
            </a:endParaRPr>
          </a:p>
        </p:txBody>
      </p:sp>
      <p:graphicFrame>
        <p:nvGraphicFramePr>
          <p:cNvPr id="4" name="Diagram 3">
            <a:extLst>
              <a:ext uri="{FF2B5EF4-FFF2-40B4-BE49-F238E27FC236}">
                <a16:creationId xmlns:a16="http://schemas.microsoft.com/office/drawing/2014/main" id="{C2F94D6F-20E7-9DCA-256C-F53E934DBF95}"/>
              </a:ext>
            </a:extLst>
          </p:cNvPr>
          <p:cNvGraphicFramePr>
            <a:graphicFrameLocks/>
          </p:cNvGraphicFramePr>
          <p:nvPr>
            <p:extLst>
              <p:ext uri="{D42A27DB-BD31-4B8C-83A1-F6EECF244321}">
                <p14:modId xmlns:p14="http://schemas.microsoft.com/office/powerpoint/2010/main" val="1029830551"/>
              </p:ext>
            </p:extLst>
          </p:nvPr>
        </p:nvGraphicFramePr>
        <p:xfrm>
          <a:off x="349252" y="7529414"/>
          <a:ext cx="2900194" cy="17912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iagram 5">
            <a:extLst>
              <a:ext uri="{FF2B5EF4-FFF2-40B4-BE49-F238E27FC236}">
                <a16:creationId xmlns:a16="http://schemas.microsoft.com/office/drawing/2014/main" id="{944ECEEA-E075-D0A2-1B0B-4C70B7DB7960}"/>
              </a:ext>
            </a:extLst>
          </p:cNvPr>
          <p:cNvGraphicFramePr>
            <a:graphicFrameLocks/>
          </p:cNvGraphicFramePr>
          <p:nvPr>
            <p:extLst>
              <p:ext uri="{D42A27DB-BD31-4B8C-83A1-F6EECF244321}">
                <p14:modId xmlns:p14="http://schemas.microsoft.com/office/powerpoint/2010/main" val="742075405"/>
              </p:ext>
            </p:extLst>
          </p:nvPr>
        </p:nvGraphicFramePr>
        <p:xfrm>
          <a:off x="3555152" y="7549813"/>
          <a:ext cx="2967484" cy="176563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64326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ktangel 35">
            <a:extLst>
              <a:ext uri="{FF2B5EF4-FFF2-40B4-BE49-F238E27FC236}">
                <a16:creationId xmlns:a16="http://schemas.microsoft.com/office/drawing/2014/main" id="{494F1E73-B56A-4596-BE92-F783AB5F9F08}"/>
              </a:ext>
            </a:extLst>
          </p:cNvPr>
          <p:cNvSpPr/>
          <p:nvPr/>
        </p:nvSpPr>
        <p:spPr>
          <a:xfrm>
            <a:off x="363580" y="4108237"/>
            <a:ext cx="2900194" cy="553998"/>
          </a:xfrm>
          <a:prstGeom prst="rect">
            <a:avLst/>
          </a:prstGeom>
        </p:spPr>
        <p:txBody>
          <a:bodyPr wrap="square">
            <a:spAutoFit/>
          </a:bodyPr>
          <a:lstStyle/>
          <a:p>
            <a:pPr>
              <a:defRPr/>
            </a:pPr>
            <a:r>
              <a:rPr lang="nn-NO" sz="1000" b="1" dirty="0">
                <a:solidFill>
                  <a:srgbClr val="000000"/>
                </a:solidFill>
                <a:latin typeface="Akkurat Pro Regular" panose="020B0504020101020102" pitchFamily="34" charset="77"/>
                <a:cs typeface="Arial" panose="020B0604020202020204" pitchFamily="34" charset="0"/>
              </a:rPr>
              <a:t>Trur du at du kjem til å leve eit godt og lukkeleg liv? Prosent i Bygland kommune og nasjonal</a:t>
            </a:r>
            <a:r>
              <a:rPr lang="nb-NO" sz="1000" b="1" dirty="0">
                <a:solidFill>
                  <a:srgbClr val="000000"/>
                </a:solidFill>
                <a:latin typeface="Akkurat Pro Regular" panose="020B0504020101020102" pitchFamily="34" charset="77"/>
                <a:cs typeface="Arial" panose="020B0604020202020204" pitchFamily="34" charset="0"/>
              </a:rPr>
              <a:t>t</a:t>
            </a:r>
          </a:p>
        </p:txBody>
      </p:sp>
      <p:graphicFrame>
        <p:nvGraphicFramePr>
          <p:cNvPr id="37" name="Diagram 17">
            <a:extLst>
              <a:ext uri="{FF2B5EF4-FFF2-40B4-BE49-F238E27FC236}">
                <a16:creationId xmlns:a16="http://schemas.microsoft.com/office/drawing/2014/main" id="{B3821C17-EE3D-4B8B-A61A-2D6F515BDE4A}"/>
              </a:ext>
            </a:extLst>
          </p:cNvPr>
          <p:cNvGraphicFramePr>
            <a:graphicFrameLocks/>
          </p:cNvGraphicFramePr>
          <p:nvPr>
            <p:extLst>
              <p:ext uri="{D42A27DB-BD31-4B8C-83A1-F6EECF244321}">
                <p14:modId xmlns:p14="http://schemas.microsoft.com/office/powerpoint/2010/main" val="1362547935"/>
              </p:ext>
            </p:extLst>
          </p:nvPr>
        </p:nvGraphicFramePr>
        <p:xfrm>
          <a:off x="347953" y="4719851"/>
          <a:ext cx="2894693" cy="1919074"/>
        </p:xfrm>
        <a:graphic>
          <a:graphicData uri="http://schemas.openxmlformats.org/drawingml/2006/chart">
            <c:chart xmlns:c="http://schemas.openxmlformats.org/drawingml/2006/chart" xmlns:r="http://schemas.openxmlformats.org/officeDocument/2006/relationships" r:id="rId2"/>
          </a:graphicData>
        </a:graphic>
      </p:graphicFrame>
      <p:sp>
        <p:nvSpPr>
          <p:cNvPr id="38" name="Rektangel 37">
            <a:extLst>
              <a:ext uri="{FF2B5EF4-FFF2-40B4-BE49-F238E27FC236}">
                <a16:creationId xmlns:a16="http://schemas.microsoft.com/office/drawing/2014/main" id="{CF57114D-719E-4EE9-BE16-E43701095E69}"/>
              </a:ext>
            </a:extLst>
          </p:cNvPr>
          <p:cNvSpPr/>
          <p:nvPr/>
        </p:nvSpPr>
        <p:spPr>
          <a:xfrm>
            <a:off x="3555152" y="4108237"/>
            <a:ext cx="2981193" cy="400110"/>
          </a:xfrm>
          <a:prstGeom prst="rect">
            <a:avLst/>
          </a:prstGeom>
        </p:spPr>
        <p:txBody>
          <a:bodyPr wrap="square">
            <a:spAutoFit/>
          </a:bodyPr>
          <a:lstStyle/>
          <a:p>
            <a:pPr>
              <a:defRPr/>
            </a:pPr>
            <a:r>
              <a:rPr lang="nn-NO" sz="1000" b="1" dirty="0">
                <a:solidFill>
                  <a:srgbClr val="000000"/>
                </a:solidFill>
                <a:latin typeface="Akkurat Pro Regular" panose="020B0504020101020102" pitchFamily="34" charset="77"/>
                <a:cs typeface="Arial" panose="020B0604020202020204" pitchFamily="34" charset="0"/>
              </a:rPr>
              <a:t>Prosentdel som trur dei kjem til å leve eit godt og lukkeleg liv. Blant gutar og jenter</a:t>
            </a:r>
            <a:endParaRPr lang="nb-NO" sz="1000" b="1" dirty="0">
              <a:solidFill>
                <a:srgbClr val="000000"/>
              </a:solidFill>
              <a:latin typeface="Akkurat Pro Regular" panose="020B0504020101020102" pitchFamily="34" charset="77"/>
              <a:cs typeface="Arial" panose="020B0604020202020204" pitchFamily="34" charset="0"/>
            </a:endParaRP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FRAMTID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12736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VIDAREGÅANDE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19</a:t>
            </a:r>
          </a:p>
        </p:txBody>
      </p:sp>
      <p:sp>
        <p:nvSpPr>
          <p:cNvPr id="26" name="Rektangel 25">
            <a:extLst>
              <a:ext uri="{FF2B5EF4-FFF2-40B4-BE49-F238E27FC236}">
                <a16:creationId xmlns:a16="http://schemas.microsoft.com/office/drawing/2014/main" id="{CD901CE7-7DED-4DB3-AEA0-BE268FB6804E}"/>
              </a:ext>
            </a:extLst>
          </p:cNvPr>
          <p:cNvSpPr/>
          <p:nvPr/>
        </p:nvSpPr>
        <p:spPr>
          <a:xfrm>
            <a:off x="347953" y="859875"/>
            <a:ext cx="2900194" cy="400110"/>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Trur du at du nokon gong vil bli arbeidsledig? Prosent i Bygland kommune og nasjonal</a:t>
            </a:r>
            <a:r>
              <a:rPr lang="nb-NO" sz="1000" b="1" dirty="0">
                <a:solidFill>
                  <a:srgbClr val="000000"/>
                </a:solidFill>
                <a:latin typeface="Akkurat Pro Regular" panose="020B0504020101020102" pitchFamily="34" charset="77"/>
                <a:cs typeface="Arial" panose="020B0604020202020204" pitchFamily="34" charset="0"/>
              </a:rPr>
              <a:t>t</a:t>
            </a:r>
          </a:p>
        </p:txBody>
      </p:sp>
      <p:graphicFrame>
        <p:nvGraphicFramePr>
          <p:cNvPr id="27" name="Diagram 17">
            <a:extLst>
              <a:ext uri="{FF2B5EF4-FFF2-40B4-BE49-F238E27FC236}">
                <a16:creationId xmlns:a16="http://schemas.microsoft.com/office/drawing/2014/main" id="{3FE79833-FFFA-41FF-88B1-C111F7D4F117}"/>
              </a:ext>
            </a:extLst>
          </p:cNvPr>
          <p:cNvGraphicFramePr>
            <a:graphicFrameLocks/>
          </p:cNvGraphicFramePr>
          <p:nvPr>
            <p:extLst>
              <p:ext uri="{D42A27DB-BD31-4B8C-83A1-F6EECF244321}">
                <p14:modId xmlns:p14="http://schemas.microsoft.com/office/powerpoint/2010/main" val="2845544408"/>
              </p:ext>
            </p:extLst>
          </p:nvPr>
        </p:nvGraphicFramePr>
        <p:xfrm>
          <a:off x="347954" y="1441488"/>
          <a:ext cx="2900194" cy="1919074"/>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Rett linje 23">
            <a:extLst>
              <a:ext uri="{FF2B5EF4-FFF2-40B4-BE49-F238E27FC236}">
                <a16:creationId xmlns:a16="http://schemas.microsoft.com/office/drawing/2014/main" id="{6A4F8B40-7BB9-4B96-A0BE-FFBD179CD448}"/>
              </a:ext>
            </a:extLst>
          </p:cNvPr>
          <p:cNvCxnSpPr>
            <a:cxnSpLocks/>
          </p:cNvCxnSpPr>
          <p:nvPr/>
        </p:nvCxnSpPr>
        <p:spPr>
          <a:xfrm>
            <a:off x="3435549" y="844199"/>
            <a:ext cx="0" cy="6254716"/>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Rektangel 16">
            <a:extLst>
              <a:ext uri="{FF2B5EF4-FFF2-40B4-BE49-F238E27FC236}">
                <a16:creationId xmlns:a16="http://schemas.microsoft.com/office/drawing/2014/main" id="{B596E8E6-A07B-49AF-B1F8-AB5C37902418}"/>
              </a:ext>
            </a:extLst>
          </p:cNvPr>
          <p:cNvSpPr/>
          <p:nvPr/>
        </p:nvSpPr>
        <p:spPr>
          <a:xfrm>
            <a:off x="3559407" y="850219"/>
            <a:ext cx="2955810" cy="400110"/>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Prosentdel som trur at dei nokon gong kjem til å bli arbeidsledige. Blant gutar og jenter</a:t>
            </a:r>
            <a:endParaRPr lang="nb-NO" sz="1000" b="1" dirty="0">
              <a:solidFill>
                <a:srgbClr val="000000"/>
              </a:solidFill>
              <a:latin typeface="Akkurat Pro Regular" panose="020B0504020101020102" pitchFamily="34" charset="77"/>
              <a:cs typeface="Arial" panose="020B0604020202020204" pitchFamily="34" charset="0"/>
            </a:endParaRPr>
          </a:p>
        </p:txBody>
      </p:sp>
      <p:graphicFrame>
        <p:nvGraphicFramePr>
          <p:cNvPr id="4" name="Diagram 3">
            <a:extLst>
              <a:ext uri="{FF2B5EF4-FFF2-40B4-BE49-F238E27FC236}">
                <a16:creationId xmlns:a16="http://schemas.microsoft.com/office/drawing/2014/main" id="{C1AB8B8B-DFBD-F9A0-F9A7-F32AB631E18C}"/>
              </a:ext>
            </a:extLst>
          </p:cNvPr>
          <p:cNvGraphicFramePr>
            <a:graphicFrameLocks/>
          </p:cNvGraphicFramePr>
          <p:nvPr>
            <p:extLst>
              <p:ext uri="{D42A27DB-BD31-4B8C-83A1-F6EECF244321}">
                <p14:modId xmlns:p14="http://schemas.microsoft.com/office/powerpoint/2010/main" val="1612791675"/>
              </p:ext>
            </p:extLst>
          </p:nvPr>
        </p:nvGraphicFramePr>
        <p:xfrm>
          <a:off x="3549651" y="4908457"/>
          <a:ext cx="2967484" cy="14762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a:extLst>
              <a:ext uri="{FF2B5EF4-FFF2-40B4-BE49-F238E27FC236}">
                <a16:creationId xmlns:a16="http://schemas.microsoft.com/office/drawing/2014/main" id="{519798F6-C5E6-09A3-7620-4629132DE084}"/>
              </a:ext>
            </a:extLst>
          </p:cNvPr>
          <p:cNvGraphicFramePr>
            <a:graphicFrameLocks/>
          </p:cNvGraphicFramePr>
          <p:nvPr>
            <p:extLst>
              <p:ext uri="{D42A27DB-BD31-4B8C-83A1-F6EECF244321}">
                <p14:modId xmlns:p14="http://schemas.microsoft.com/office/powerpoint/2010/main" val="1430226076"/>
              </p:ext>
            </p:extLst>
          </p:nvPr>
        </p:nvGraphicFramePr>
        <p:xfrm>
          <a:off x="3549651" y="1444358"/>
          <a:ext cx="2967484" cy="14762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02526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2856879"/>
          </a:xfrm>
          <a:prstGeom prst="rect">
            <a:avLst/>
          </a:prstGeom>
        </p:spPr>
        <p:txBody>
          <a:bodyPr>
            <a:noAutofit/>
          </a:bodyPr>
          <a:lstStyle/>
          <a:p>
            <a:pPr algn="l">
              <a:lnSpc>
                <a:spcPct val="100000"/>
              </a:lnSpc>
              <a:spcBef>
                <a:spcPts val="600"/>
              </a:spcBef>
            </a:pPr>
            <a:r>
              <a:rPr lang="nn-NO" sz="1000" dirty="0">
                <a:latin typeface="Akkurat Pro"/>
                <a:ea typeface="Akkurat" charset="0"/>
                <a:cs typeface="Akkurat" charset="0"/>
              </a:rPr>
              <a:t>I dag speler digitale medium ei sentral rolle i ungdommen sitt kvardagsliv, både for skulearbeid og det sosiale livet. Teknologien gjer at barn og unge kjem i kontakt med jamaldringar på nye måtar. Særleg er dei sosiale media ein sentral formidlingskanal for det som elles skjer i ungdomskulturane. Det kan handle om alt frå å halde kontakten med venner til å arrangere festar, konsertar eller politiske markeringar. Mange bruker mykje av fritida si på internett, og det kan ha store sosiale kostnader for den enkelte unge å ikkje vere til stades. Samstundes har digitale medium gjort ungdommen si verd større. Dette tyder at den geografiske staden der dei veks opp får mindre å seie for kven dei kjem i kontakt med og kva impulsar dei får. </a:t>
            </a:r>
          </a:p>
          <a:p>
            <a:pPr algn="l">
              <a:lnSpc>
                <a:spcPct val="100000"/>
              </a:lnSpc>
              <a:spcBef>
                <a:spcPts val="600"/>
              </a:spcBef>
            </a:pPr>
            <a:r>
              <a:rPr lang="nn-NO" sz="1000" dirty="0">
                <a:latin typeface="Akkurat Pro"/>
                <a:ea typeface="Akkurat" charset="0"/>
                <a:cs typeface="Akkurat" charset="0"/>
              </a:rPr>
              <a:t>Sjølv om mange bruker mykje av fritida si på digitale skjermaktivitetar, er det òg stor variasjon mellom ungdommar. På landsbasis viser tala at nokre få bruker mindre enn éin time kvar dag framfor ein skjerm, medan tre av fire bruker meir enn tre timar</a:t>
            </a:r>
            <a:r>
              <a:rPr lang="nb-NO" sz="1000" dirty="0">
                <a:latin typeface="Akkurat Pro"/>
                <a:ea typeface="Akkurat" charset="0"/>
                <a:cs typeface="Akkurat" charset="0"/>
              </a:rPr>
              <a:t>. </a:t>
            </a:r>
          </a:p>
          <a:p>
            <a:pPr algn="l">
              <a:lnSpc>
                <a:spcPct val="100000"/>
              </a:lnSpc>
              <a:spcBef>
                <a:spcPts val="600"/>
              </a:spcBef>
            </a:pPr>
            <a:r>
              <a:rPr lang="nn-NO" sz="1000" dirty="0">
                <a:latin typeface="Akkurat Pro"/>
                <a:ea typeface="Akkurat" charset="0"/>
                <a:cs typeface="Akkurat" charset="0"/>
              </a:rPr>
              <a:t>Prosentdelen unge som bruker minst tre timar framfor ein skjerm har gått opp sidan </a:t>
            </a:r>
            <a:r>
              <a:rPr lang="nn-NO" sz="1000" dirty="0">
                <a:latin typeface="Akkurat Pro"/>
              </a:rPr>
              <a:t>2015</a:t>
            </a:r>
            <a:r>
              <a:rPr lang="nn-NO" sz="1000" dirty="0">
                <a:latin typeface="Akkurat Pro"/>
                <a:ea typeface="Akkurat" charset="0"/>
                <a:cs typeface="Akkurat" charset="0"/>
              </a:rPr>
              <a:t>. Auken heng saman med at stadig fleire bruker mykje tid på sosiale medium. Det er òg store kjønnsforskjellar i ungdommen sine skjermaktivitetar. Medan gutar er mykje meir opptekne av spel, er jenter oftare på sosiale medium. Samla bruker jenter òg noko meir tid enn gutar på filmar, seriar og TV-program</a:t>
            </a:r>
            <a:r>
              <a:rPr lang="nb-NO" sz="1000" dirty="0">
                <a:latin typeface="Akkurat Pro"/>
                <a:ea typeface="Akkurat" charset="0"/>
                <a:cs typeface="Akkurat" charset="0"/>
              </a:rPr>
              <a:t>.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Medium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7</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707886"/>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ea typeface="+mn-ea"/>
                <a:cs typeface="Arial" panose="020B0604020202020204" pitchFamily="34" charset="0"/>
              </a:rPr>
              <a:t>Utanom skulen, kor lang tid bruker du vanlegvis framfor ein skjerm i løpet av ein dag? </a:t>
            </a: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Prosent i Bygland kommune og nasjonal</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Bygland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Prosentdel som bruker minst tre timar kvar dag framfor ein skjerm.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450138740"/>
              </p:ext>
            </p:extLst>
          </p:nvPr>
        </p:nvGraphicFramePr>
        <p:xfrm>
          <a:off x="347954" y="5063788"/>
          <a:ext cx="2900194" cy="424736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751A74D2-BF90-4CEF-9C05-1623774E21B9}"/>
              </a:ext>
            </a:extLst>
          </p:cNvPr>
          <p:cNvSpPr txBox="1"/>
          <p:nvPr/>
        </p:nvSpPr>
        <p:spPr>
          <a:xfrm>
            <a:off x="4080303" y="4953000"/>
            <a:ext cx="2436831" cy="1200329"/>
          </a:xfrm>
          <a:prstGeom prst="rect">
            <a:avLst/>
          </a:prstGeom>
          <a:noFill/>
        </p:spPr>
        <p:txBody>
          <a:bodyPr wrap="square" rtlCol="0">
            <a:spAutoFit/>
          </a:bodyPr>
          <a:lstStyle/>
          <a:p>
            <a:pPr marL="24190" defTabSz="232826">
              <a:spcAft>
                <a:spcPts val="327"/>
              </a:spcAft>
            </a:pPr>
            <a:r>
              <a:rPr lang="nn-NO" dirty="0">
                <a:solidFill>
                  <a:schemeClr val="tx1">
                    <a:lumMod val="65000"/>
                    <a:lumOff val="35000"/>
                  </a:schemeClr>
                </a:solidFill>
                <a:latin typeface="Eames Century Modern Bold" panose="02000803070705020203" pitchFamily="50" charset="0"/>
              </a:rPr>
              <a:t>Skjermbaserte aktivitetar har </a:t>
            </a:r>
            <a:br>
              <a:rPr lang="nn-NO" dirty="0">
                <a:solidFill>
                  <a:schemeClr val="tx1">
                    <a:lumMod val="65000"/>
                    <a:lumOff val="35000"/>
                  </a:schemeClr>
                </a:solidFill>
                <a:latin typeface="Eames Century Modern Bold" panose="02000803070705020203" pitchFamily="50" charset="0"/>
              </a:rPr>
            </a:br>
            <a:r>
              <a:rPr lang="nn-NO" dirty="0">
                <a:solidFill>
                  <a:schemeClr val="tx1">
                    <a:lumMod val="65000"/>
                    <a:lumOff val="35000"/>
                  </a:schemeClr>
                </a:solidFill>
                <a:latin typeface="Eames Century Modern Bold" panose="02000803070705020203" pitchFamily="50" charset="0"/>
              </a:rPr>
              <a:t>stor plass i ungdomstida</a:t>
            </a:r>
          </a:p>
        </p:txBody>
      </p:sp>
      <p:pic>
        <p:nvPicPr>
          <p:cNvPr id="21" name="Bilde 20">
            <a:extLst>
              <a:ext uri="{FF2B5EF4-FFF2-40B4-BE49-F238E27FC236}">
                <a16:creationId xmlns:a16="http://schemas.microsoft.com/office/drawing/2014/main" id="{88AF5822-5A16-4035-9427-D199EBC5D3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4953000"/>
            <a:ext cx="371412" cy="301888"/>
          </a:xfrm>
          <a:prstGeom prst="rect">
            <a:avLst/>
          </a:prstGeom>
        </p:spPr>
      </p:pic>
      <p:graphicFrame>
        <p:nvGraphicFramePr>
          <p:cNvPr id="3" name="Diagram 2">
            <a:extLst>
              <a:ext uri="{FF2B5EF4-FFF2-40B4-BE49-F238E27FC236}">
                <a16:creationId xmlns:a16="http://schemas.microsoft.com/office/drawing/2014/main" id="{A77F0079-1489-A18F-BB7B-7C2B28E720FB}"/>
              </a:ext>
            </a:extLst>
          </p:cNvPr>
          <p:cNvGraphicFramePr>
            <a:graphicFrameLocks/>
          </p:cNvGraphicFramePr>
          <p:nvPr>
            <p:extLst>
              <p:ext uri="{D42A27DB-BD31-4B8C-83A1-F6EECF244321}">
                <p14:modId xmlns:p14="http://schemas.microsoft.com/office/powerpoint/2010/main" val="680863709"/>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62231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MEDIUM</a:t>
            </a:r>
          </a:p>
        </p:txBody>
      </p:sp>
      <p:cxnSp>
        <p:nvCxnSpPr>
          <p:cNvPr id="25" name="Rett linje 24"/>
          <p:cNvCxnSpPr>
            <a:cxnSpLocks/>
          </p:cNvCxnSpPr>
          <p:nvPr/>
        </p:nvCxnSpPr>
        <p:spPr>
          <a:xfrm flipH="1">
            <a:off x="3429000" y="4381500"/>
            <a:ext cx="1" cy="217170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4400"/>
            <a:ext cx="5267844"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246221"/>
          </a:xfrm>
          <a:prstGeom prst="rect">
            <a:avLst/>
          </a:prstGeom>
        </p:spPr>
        <p:txBody>
          <a:bodyPr wrap="square">
            <a:spAutoFit/>
          </a:bodyPr>
          <a:lstStyle/>
          <a:p>
            <a:r>
              <a:rPr lang="nn-NO" sz="1000" b="1" dirty="0">
                <a:solidFill>
                  <a:srgbClr val="000000"/>
                </a:solidFill>
                <a:latin typeface="Akkurat Pro Regular" panose="020B0504020101020102" pitchFamily="34" charset="77"/>
                <a:cs typeface="Arial" panose="020B0604020202020204" pitchFamily="34" charset="0"/>
              </a:rPr>
              <a:t>Kor mykje tid bruker du på desse tinga ein gjennomsnittsdag</a:t>
            </a:r>
            <a:r>
              <a:rPr lang="nb-NO" sz="1000" b="1" dirty="0">
                <a:solidFill>
                  <a:srgbClr val="000000"/>
                </a:solidFill>
                <a:latin typeface="Akkurat Pro Regular" panose="020B0504020101020102" pitchFamily="34" charset="77"/>
                <a:cs typeface="Arial" panose="020B0604020202020204" pitchFamily="34" charset="0"/>
              </a:rPr>
              <a:t>?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VIDAREGÅANDE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21</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3857149796"/>
              </p:ext>
            </p:extLst>
          </p:nvPr>
        </p:nvGraphicFramePr>
        <p:xfrm>
          <a:off x="353960" y="1107966"/>
          <a:ext cx="6163171" cy="2952744"/>
        </p:xfrm>
        <a:graphic>
          <a:graphicData uri="http://schemas.openxmlformats.org/drawingml/2006/chart">
            <c:chart xmlns:c="http://schemas.openxmlformats.org/drawingml/2006/chart" xmlns:r="http://schemas.openxmlformats.org/officeDocument/2006/relationships" r:id="rId2"/>
          </a:graphicData>
        </a:graphic>
      </p:graphicFrame>
      <p:sp>
        <p:nvSpPr>
          <p:cNvPr id="18" name="Rektangel 17">
            <a:extLst>
              <a:ext uri="{FF2B5EF4-FFF2-40B4-BE49-F238E27FC236}">
                <a16:creationId xmlns:a16="http://schemas.microsoft.com/office/drawing/2014/main" id="{EA5A6BE3-B526-4117-946B-7BACE9496203}"/>
              </a:ext>
            </a:extLst>
          </p:cNvPr>
          <p:cNvSpPr/>
          <p:nvPr/>
        </p:nvSpPr>
        <p:spPr>
          <a:xfrm>
            <a:off x="3560293" y="4321327"/>
            <a:ext cx="2956838"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Prosentdel som bruker minst to timar kvar dag på sosiale medium.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6" name="Rektangel 25">
            <a:extLst>
              <a:ext uri="{FF2B5EF4-FFF2-40B4-BE49-F238E27FC236}">
                <a16:creationId xmlns:a16="http://schemas.microsoft.com/office/drawing/2014/main" id="{A44A2A23-75E7-4B96-9A30-AFD3B864D1C9}"/>
              </a:ext>
            </a:extLst>
          </p:cNvPr>
          <p:cNvSpPr/>
          <p:nvPr/>
        </p:nvSpPr>
        <p:spPr>
          <a:xfrm>
            <a:off x="363486" y="43213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Prosentdel som bruker minst to timar kvar dag på elektroniske spel.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4" name="Diagram 3">
            <a:extLst>
              <a:ext uri="{FF2B5EF4-FFF2-40B4-BE49-F238E27FC236}">
                <a16:creationId xmlns:a16="http://schemas.microsoft.com/office/drawing/2014/main" id="{898132A2-378D-F893-7FCD-5F54B54AAEFE}"/>
              </a:ext>
            </a:extLst>
          </p:cNvPr>
          <p:cNvGraphicFramePr>
            <a:graphicFrameLocks/>
          </p:cNvGraphicFramePr>
          <p:nvPr>
            <p:extLst>
              <p:ext uri="{D42A27DB-BD31-4B8C-83A1-F6EECF244321}">
                <p14:modId xmlns:p14="http://schemas.microsoft.com/office/powerpoint/2010/main" val="1922859160"/>
              </p:ext>
            </p:extLst>
          </p:nvPr>
        </p:nvGraphicFramePr>
        <p:xfrm>
          <a:off x="3550767" y="4892961"/>
          <a:ext cx="2966364"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a:extLst>
              <a:ext uri="{FF2B5EF4-FFF2-40B4-BE49-F238E27FC236}">
                <a16:creationId xmlns:a16="http://schemas.microsoft.com/office/drawing/2014/main" id="{550F935F-2B95-0754-C4FD-E3083B31EDC8}"/>
              </a:ext>
            </a:extLst>
          </p:cNvPr>
          <p:cNvGraphicFramePr>
            <a:graphicFrameLocks/>
          </p:cNvGraphicFramePr>
          <p:nvPr>
            <p:extLst>
              <p:ext uri="{D42A27DB-BD31-4B8C-83A1-F6EECF244321}">
                <p14:modId xmlns:p14="http://schemas.microsoft.com/office/powerpoint/2010/main" val="1966591005"/>
              </p:ext>
            </p:extLst>
          </p:nvPr>
        </p:nvGraphicFramePr>
        <p:xfrm>
          <a:off x="353960" y="4892962"/>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9243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4"/>
            <a:ext cx="6176270" cy="3743184"/>
          </a:xfrm>
          <a:prstGeom prst="rect">
            <a:avLst/>
          </a:prstGeom>
        </p:spPr>
        <p:txBody>
          <a:bodyPr>
            <a:noAutofit/>
          </a:bodyPr>
          <a:lstStyle/>
          <a:p>
            <a:pPr algn="l">
              <a:lnSpc>
                <a:spcPct val="100000"/>
              </a:lnSpc>
              <a:spcBef>
                <a:spcPts val="600"/>
              </a:spcBef>
            </a:pPr>
            <a:r>
              <a:rPr lang="nn-NO" sz="1000" dirty="0">
                <a:latin typeface="Akkurat Pro"/>
              </a:rPr>
              <a:t>Ungdata viser at dei aller fleste barn og unge har delteke i eller vore innom ulike typar organiserte fritidsaktivitetar gjennom oppveksten. </a:t>
            </a:r>
            <a:r>
              <a:rPr lang="nn-NO" sz="1000" dirty="0">
                <a:latin typeface="Akkurat Pro"/>
                <a:ea typeface="Akkurat" charset="0"/>
                <a:cs typeface="Akkurat" charset="0"/>
              </a:rPr>
              <a:t>Organisasjonar, klubbar, lag og foreiningar er viktige arenaer for samvær med andre unge og gjev andre erfaringar og læringsvilkår enn skulen og meir uformelle situasjonar. På sitt beste gjev organisasjonane gode og varierte opplevingar og gjev ungdommen moglegheiter til å utvikle evnene sine og trening i å fungere i ein fellesskap, ytre eigne meiningar og jobbe målretta.</a:t>
            </a:r>
          </a:p>
          <a:p>
            <a:pPr algn="l">
              <a:lnSpc>
                <a:spcPct val="100000"/>
              </a:lnSpc>
              <a:spcBef>
                <a:spcPts val="600"/>
              </a:spcBef>
            </a:pPr>
            <a:r>
              <a:rPr lang="nn-NO" sz="1000" dirty="0">
                <a:latin typeface="Akkurat Pro"/>
                <a:ea typeface="Akkurat" charset="0"/>
                <a:cs typeface="Akkurat" charset="0"/>
              </a:rPr>
              <a:t>Samstundes går ein ofte ut frå at barne- og ungdomsorganisasjonane speler ei førebyggjande rolle. Forsking tyder likevel på at samanhengen mellom til dømes rusmiddelbruk og organisasjonsdeltaking varierer ein del med organisasjonstypen. Det er òg slik at mange av organisasjonane særleg rekrutterer ungdom som i utgangspunktet er blant dei mest «veltilpassa»</a:t>
            </a:r>
            <a:r>
              <a:rPr lang="nb-NO" sz="1000" dirty="0">
                <a:latin typeface="Akkurat Pro"/>
                <a:ea typeface="Akkurat" charset="0"/>
                <a:cs typeface="Akkurat" charset="0"/>
              </a:rPr>
              <a:t>.</a:t>
            </a:r>
          </a:p>
          <a:p>
            <a:pPr algn="l">
              <a:lnSpc>
                <a:spcPct val="100000"/>
              </a:lnSpc>
              <a:spcBef>
                <a:spcPts val="600"/>
              </a:spcBef>
            </a:pPr>
            <a:r>
              <a:rPr lang="nn-NO" sz="1000" dirty="0">
                <a:latin typeface="Akkurat Pro"/>
              </a:rPr>
              <a:t>Nokon er innom i kort tid, kanskje berre for å prøve seg. Andre vel å slutte i ungdomsåra med noko dei har halde på med frå dei var små. Andre held på med dei same aktivitetane langt inn i tenåra, og nokre også inn i vaksenlivet. I Noreg er aktivitetsmangfaldet stort. Kva slags organiserte fritidsaktivitetar ungdom deltek i, avheng av kva for tilbod som finst der dei bur. Idretten står spesielt sterkt, og ein finn idrettslag over heile landet. Men det finst også andre aktivitetar for ungdom dei fleste stadane i landet.</a:t>
            </a:r>
          </a:p>
          <a:p>
            <a:pPr algn="l">
              <a:lnSpc>
                <a:spcPct val="100000"/>
              </a:lnSpc>
              <a:spcBef>
                <a:spcPts val="600"/>
              </a:spcBef>
            </a:pPr>
            <a:r>
              <a:rPr lang="nn-NO" sz="1000" dirty="0">
                <a:latin typeface="Akkurat Pro"/>
              </a:rPr>
              <a:t>Nasjonale tal frå Ungdata viser at det frå rundt 2018 har vore ein viss nedgang i delen som seier at dei er med på organiserte fritidsaktivitetar.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Organisert fritid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8</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412373"/>
            <a:ext cx="2900194" cy="707886"/>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ea typeface="+mn-ea"/>
                <a:cs typeface="Arial" panose="020B0604020202020204" pitchFamily="34" charset="0"/>
              </a:rPr>
              <a:t>Er du, eller har du tidlegare vore, med i organisasjonar, klubbar, lag eller foreiningar etter at du fylte 10 år? </a:t>
            </a: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Prosent i Bygland kommune og nasjonal</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a:t>
            </a:r>
          </a:p>
        </p:txBody>
      </p:sp>
      <p:cxnSp>
        <p:nvCxnSpPr>
          <p:cNvPr id="25" name="Rett linje 24"/>
          <p:cNvCxnSpPr>
            <a:cxnSpLocks/>
          </p:cNvCxnSpPr>
          <p:nvPr/>
        </p:nvCxnSpPr>
        <p:spPr>
          <a:xfrm>
            <a:off x="3430600" y="5520095"/>
            <a:ext cx="0" cy="379105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Bygland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553998"/>
          </a:xfrm>
          <a:prstGeom prst="rect">
            <a:avLst/>
          </a:prstGeom>
        </p:spPr>
        <p:txBody>
          <a:bodyPr wrap="square">
            <a:spAutoFit/>
          </a:bodyPr>
          <a:lstStyle/>
          <a:p>
            <a:pPr lvl="0">
              <a:defRPr/>
            </a:pP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Prosentdel som </a:t>
            </a:r>
            <a:r>
              <a:rPr lang="nn-NO" sz="1000" b="1" dirty="0">
                <a:solidFill>
                  <a:srgbClr val="000000"/>
                </a:solidFill>
                <a:latin typeface="Akkurat Pro Regular" panose="020B0504020101020102" pitchFamily="34" charset="77"/>
                <a:ea typeface="+mn-ea"/>
                <a:cs typeface="Arial" panose="020B0604020202020204" pitchFamily="34" charset="0"/>
              </a:rPr>
              <a:t>aldri har vore med i organisasjonar, klubbar eller lag</a:t>
            </a: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2112457218"/>
              </p:ext>
            </p:extLst>
          </p:nvPr>
        </p:nvGraphicFramePr>
        <p:xfrm>
          <a:off x="347954" y="6283496"/>
          <a:ext cx="2900194" cy="2939661"/>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9FFB73F6-CCBF-4F0D-B481-219C3706A117}"/>
              </a:ext>
            </a:extLst>
          </p:cNvPr>
          <p:cNvSpPr txBox="1"/>
          <p:nvPr/>
        </p:nvSpPr>
        <p:spPr>
          <a:xfrm>
            <a:off x="4080303" y="5460623"/>
            <a:ext cx="2436831" cy="1200329"/>
          </a:xfrm>
          <a:prstGeom prst="rect">
            <a:avLst/>
          </a:prstGeom>
          <a:noFill/>
        </p:spPr>
        <p:txBody>
          <a:bodyPr wrap="square" rtlCol="0">
            <a:spAutoFit/>
          </a:bodyPr>
          <a:lstStyle/>
          <a:p>
            <a:pPr marL="24190" defTabSz="232826">
              <a:spcAft>
                <a:spcPts val="327"/>
              </a:spcAft>
            </a:pPr>
            <a:r>
              <a:rPr lang="nn-NO" dirty="0">
                <a:solidFill>
                  <a:schemeClr val="tx1">
                    <a:lumMod val="65000"/>
                    <a:lumOff val="35000"/>
                  </a:schemeClr>
                </a:solidFill>
                <a:latin typeface="Eames Century Modern Bold" panose="02000803070705020203" pitchFamily="50" charset="0"/>
                <a:ea typeface="Eames Century Modern" charset="0"/>
                <a:cs typeface="Eames Century Modern" charset="0"/>
              </a:rPr>
              <a:t>Dei fleste er med på ei eller anna form for organisert</a:t>
            </a: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fritidsaktivitet</a:t>
            </a:r>
          </a:p>
        </p:txBody>
      </p:sp>
      <p:pic>
        <p:nvPicPr>
          <p:cNvPr id="21" name="Bilde 20">
            <a:extLst>
              <a:ext uri="{FF2B5EF4-FFF2-40B4-BE49-F238E27FC236}">
                <a16:creationId xmlns:a16="http://schemas.microsoft.com/office/drawing/2014/main" id="{D8023E93-E966-4623-A442-A326197B2D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460623"/>
            <a:ext cx="371412" cy="301888"/>
          </a:xfrm>
          <a:prstGeom prst="rect">
            <a:avLst/>
          </a:prstGeom>
        </p:spPr>
      </p:pic>
      <p:graphicFrame>
        <p:nvGraphicFramePr>
          <p:cNvPr id="3" name="Diagram 2">
            <a:extLst>
              <a:ext uri="{FF2B5EF4-FFF2-40B4-BE49-F238E27FC236}">
                <a16:creationId xmlns:a16="http://schemas.microsoft.com/office/drawing/2014/main" id="{7048493A-673A-0714-697C-E58FFFB43971}"/>
              </a:ext>
            </a:extLst>
          </p:cNvPr>
          <p:cNvGraphicFramePr>
            <a:graphicFrameLocks/>
          </p:cNvGraphicFramePr>
          <p:nvPr>
            <p:extLst>
              <p:ext uri="{D42A27DB-BD31-4B8C-83A1-F6EECF244321}">
                <p14:modId xmlns:p14="http://schemas.microsoft.com/office/powerpoint/2010/main" val="3421518009"/>
              </p:ext>
            </p:extLst>
          </p:nvPr>
        </p:nvGraphicFramePr>
        <p:xfrm>
          <a:off x="3549652" y="7524751"/>
          <a:ext cx="2967484"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49761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ORGANISERT FRITID</a:t>
            </a:r>
          </a:p>
        </p:txBody>
      </p:sp>
      <p:cxnSp>
        <p:nvCxnSpPr>
          <p:cNvPr id="25" name="Rett linje 24"/>
          <p:cNvCxnSpPr>
            <a:cxnSpLocks/>
          </p:cNvCxnSpPr>
          <p:nvPr/>
        </p:nvCxnSpPr>
        <p:spPr>
          <a:xfrm>
            <a:off x="3427399" y="4109630"/>
            <a:ext cx="0" cy="25769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428791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22099"/>
            <a:ext cx="6153280" cy="400110"/>
          </a:xfrm>
          <a:prstGeom prst="rect">
            <a:avLst/>
          </a:prstGeom>
        </p:spPr>
        <p:txBody>
          <a:bodyPr wrap="square">
            <a:spAutoFit/>
          </a:bodyPr>
          <a:lstStyle/>
          <a:p>
            <a:r>
              <a:rPr lang="nn-NO" sz="1000" b="1" dirty="0">
                <a:solidFill>
                  <a:srgbClr val="000000"/>
                </a:solidFill>
                <a:latin typeface="Akkurat Pro Regular" panose="020B0504020101020102" pitchFamily="34" charset="77"/>
                <a:cs typeface="Arial" panose="020B0604020202020204" pitchFamily="34" charset="0"/>
              </a:rPr>
              <a:t>Kor mange gonger har du vore med på aktivitetar, møte eller øvingar i desse typane organisasjonar, klubbar eller lag i løpet av den siste månaden</a:t>
            </a:r>
            <a:r>
              <a:rPr lang="nb-NO" sz="1000" b="1" dirty="0">
                <a:solidFill>
                  <a:srgbClr val="000000"/>
                </a:solidFill>
                <a:latin typeface="Akkurat Pro Regular" panose="020B0504020101020102" pitchFamily="34" charset="77"/>
                <a:cs typeface="Arial" panose="020B0604020202020204" pitchFamily="34" charset="0"/>
              </a:rPr>
              <a:t>? </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VIDAREGÅANDE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23</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3499845475"/>
              </p:ext>
            </p:extLst>
          </p:nvPr>
        </p:nvGraphicFramePr>
        <p:xfrm>
          <a:off x="353960" y="1202110"/>
          <a:ext cx="6163171" cy="2599295"/>
        </p:xfrm>
        <a:graphic>
          <a:graphicData uri="http://schemas.openxmlformats.org/drawingml/2006/chart">
            <c:chart xmlns:c="http://schemas.openxmlformats.org/drawingml/2006/chart" xmlns:r="http://schemas.openxmlformats.org/officeDocument/2006/relationships" r:id="rId2"/>
          </a:graphicData>
        </a:graphic>
      </p:graphicFrame>
      <p:sp>
        <p:nvSpPr>
          <p:cNvPr id="26" name="Rektangel 25">
            <a:extLst>
              <a:ext uri="{FF2B5EF4-FFF2-40B4-BE49-F238E27FC236}">
                <a16:creationId xmlns:a16="http://schemas.microsoft.com/office/drawing/2014/main" id="{A44A2A23-75E7-4B96-9A30-AFD3B864D1C9}"/>
              </a:ext>
            </a:extLst>
          </p:cNvPr>
          <p:cNvSpPr/>
          <p:nvPr/>
        </p:nvSpPr>
        <p:spPr>
          <a:xfrm>
            <a:off x="363486" y="4109630"/>
            <a:ext cx="2897384" cy="553998"/>
          </a:xfrm>
          <a:prstGeom prst="rect">
            <a:avLst/>
          </a:prstGeom>
        </p:spPr>
        <p:txBody>
          <a:bodyPr wrap="square">
            <a:spAutoFit/>
          </a:bodyPr>
          <a:lstStyle/>
          <a:p>
            <a:pPr lvl="0">
              <a:defRPr/>
            </a:pP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Prosentdel som har delteke på organiserte fritidsaktivitetar </a:t>
            </a:r>
            <a:r>
              <a:rPr lang="nn-NO" sz="1000" b="1" dirty="0">
                <a:solidFill>
                  <a:srgbClr val="000000"/>
                </a:solidFill>
                <a:latin typeface="Akkurat Pro Regular" panose="020B0504020101020102" pitchFamily="34" charset="77"/>
                <a:ea typeface="+mn-ea"/>
                <a:cs typeface="Arial" panose="020B0604020202020204" pitchFamily="34" charset="0"/>
              </a:rPr>
              <a:t>minst fem gonger i løpet av den </a:t>
            </a: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siste månaden.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1" name="TekstSylinder 20">
            <a:extLst>
              <a:ext uri="{FF2B5EF4-FFF2-40B4-BE49-F238E27FC236}">
                <a16:creationId xmlns:a16="http://schemas.microsoft.com/office/drawing/2014/main" id="{913C16BA-F3EF-4547-8EDA-433DD5CA030D}"/>
              </a:ext>
            </a:extLst>
          </p:cNvPr>
          <p:cNvSpPr txBox="1"/>
          <p:nvPr/>
        </p:nvSpPr>
        <p:spPr>
          <a:xfrm>
            <a:off x="3558305" y="4109629"/>
            <a:ext cx="2980579" cy="2268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Aktiv i organiserte fritidsaktivitet</a:t>
            </a:r>
            <a:r>
              <a:rPr lang="nb-NO" sz="1200" b="1" dirty="0">
                <a:solidFill>
                  <a:srgbClr val="000000"/>
                </a:solidFill>
                <a:latin typeface="Akkurat Pro" panose="020B0504020101020102" pitchFamily="34" charset="77"/>
                <a:cs typeface="Arial" panose="020B0604020202020204" pitchFamily="34" charset="0"/>
              </a:rPr>
              <a:t>a</a:t>
            </a: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r</a:t>
            </a:r>
          </a:p>
          <a:p>
            <a:pPr lvl="0">
              <a:spcAft>
                <a:spcPts val="401"/>
              </a:spcAft>
              <a:defRPr/>
            </a:pPr>
            <a:r>
              <a:rPr lang="nn-NO" sz="999" dirty="0">
                <a:solidFill>
                  <a:srgbClr val="000000"/>
                </a:solidFill>
                <a:latin typeface="Akkurat Pro" panose="020B0504020101020102" pitchFamily="34" charset="77"/>
                <a:cs typeface="Arial" panose="020B0604020202020204" pitchFamily="34" charset="0"/>
              </a:rPr>
              <a:t>Deltakinga i organiserte fritidsaktivitetar er kartlagd ved hjelp av spørsmål som måler kor mange gonger i løpet av den siste månaden ungdom har vore med på aktivitetar, møte eller øvingar i ulike typar foreiningar, lag og klubbar. </a:t>
            </a:r>
          </a:p>
          <a:p>
            <a:pPr lvl="0">
              <a:spcAft>
                <a:spcPts val="401"/>
              </a:spcAft>
              <a:defRPr/>
            </a:pPr>
            <a:r>
              <a:rPr lang="nn-NO" sz="999" dirty="0">
                <a:solidFill>
                  <a:srgbClr val="000000"/>
                </a:solidFill>
                <a:latin typeface="Akkurat Pro" panose="020B0504020101020102" pitchFamily="34" charset="77"/>
                <a:cs typeface="Arial" panose="020B0604020202020204" pitchFamily="34" charset="0"/>
              </a:rPr>
              <a:t>I Ungdata-resultata som blir presenterte, dekkjer det å vere «aktiv i fritidsorganisasjon» dei som svarer at dei har vore med på slike aktivitetar minst fem gonger i løpet av den siste månaden</a:t>
            </a:r>
            <a:r>
              <a:rPr lang="nb-NO" sz="999" dirty="0">
                <a:solidFill>
                  <a:srgbClr val="000000"/>
                </a:solidFill>
                <a:latin typeface="Akkurat Pro" panose="020B0504020101020102" pitchFamily="34" charset="77"/>
                <a:cs typeface="Arial" panose="020B0604020202020204" pitchFamily="34" charset="0"/>
              </a:rPr>
              <a:t>. </a:t>
            </a:r>
          </a:p>
        </p:txBody>
      </p:sp>
      <p:graphicFrame>
        <p:nvGraphicFramePr>
          <p:cNvPr id="3" name="Diagram 2">
            <a:extLst>
              <a:ext uri="{FF2B5EF4-FFF2-40B4-BE49-F238E27FC236}">
                <a16:creationId xmlns:a16="http://schemas.microsoft.com/office/drawing/2014/main" id="{C3F28FDB-53C3-EE46-1EE6-DB68EF79F8C8}"/>
              </a:ext>
            </a:extLst>
          </p:cNvPr>
          <p:cNvGraphicFramePr>
            <a:graphicFrameLocks/>
          </p:cNvGraphicFramePr>
          <p:nvPr>
            <p:extLst>
              <p:ext uri="{D42A27DB-BD31-4B8C-83A1-F6EECF244321}">
                <p14:modId xmlns:p14="http://schemas.microsoft.com/office/powerpoint/2010/main" val="1982172772"/>
              </p:ext>
            </p:extLst>
          </p:nvPr>
        </p:nvGraphicFramePr>
        <p:xfrm>
          <a:off x="353960" y="4756916"/>
          <a:ext cx="2908827" cy="19215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5220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443864"/>
          </a:xfrm>
          <a:prstGeom prst="rect">
            <a:avLst/>
          </a:prstGeom>
        </p:spPr>
        <p:txBody>
          <a:bodyPr>
            <a:noAutofit/>
          </a:bodyPr>
          <a:lstStyle/>
          <a:p>
            <a:pPr algn="l">
              <a:lnSpc>
                <a:spcPct val="100000"/>
              </a:lnSpc>
              <a:spcBef>
                <a:spcPts val="600"/>
              </a:spcBef>
            </a:pPr>
            <a:r>
              <a:rPr lang="nn-NO" sz="1000" dirty="0">
                <a:latin typeface="Akkurat Pro"/>
                <a:ea typeface="Akkurat" charset="0"/>
                <a:cs typeface="Akkurat" charset="0"/>
              </a:rPr>
              <a:t>Media kan av og til gje eit inntrykk av at norsk ungdom held på å forfalle fysisk. Forsking viser derimot at det er like mange som trenar i dag som det var for 20 år sidan. Dei fleste ungdommar trenar, men det er stor variasjon i kva for treningsaktivitetar dei driv med. Medan mange speler handball, basket, fotball eller driv med annan idrett gjennom eit idrettslag, har andre treningssenteret som sin faste treningsarena. Det er òg mange unge som trenar på eiga hand, anten heilt aleine eller saman med venner.</a:t>
            </a:r>
          </a:p>
          <a:p>
            <a:pPr algn="l">
              <a:lnSpc>
                <a:spcPct val="100000"/>
              </a:lnSpc>
              <a:spcBef>
                <a:spcPts val="600"/>
              </a:spcBef>
            </a:pPr>
            <a:r>
              <a:rPr lang="nn-NO" sz="1000" dirty="0">
                <a:latin typeface="Akkurat Pro"/>
                <a:ea typeface="Akkurat" charset="0"/>
                <a:cs typeface="Akkurat" charset="0"/>
              </a:rPr>
              <a:t>Ungdata viser at tre av fire norske tenåringar er med i organisert idrett i løpet av ungdomstida, og at endå fleire har vore med som barn. Rekrutteringa til idrettslaga er høg dei fleste stader i landet, og ingen andre organiserte fritidsaktivitetar aktiviserer ein så stor del av ungdommen. Samstundes er fråfallet frå ungdomsidretten høgt. Nesten seks av ti som har vore med i ungdomsidretten, sluttar før dei blir 18 år. Ungdomstida er ei tid då mange får nye interesser, og det er naturleg at mange vel andre måtar å vere fysisk aktive på. </a:t>
            </a:r>
          </a:p>
          <a:p>
            <a:pPr algn="l">
              <a:lnSpc>
                <a:spcPct val="100000"/>
              </a:lnSpc>
              <a:spcBef>
                <a:spcPts val="600"/>
              </a:spcBef>
            </a:pPr>
            <a:r>
              <a:rPr lang="nn-NO" sz="1000" dirty="0">
                <a:latin typeface="Akkurat Pro"/>
                <a:ea typeface="Akkurat" charset="0"/>
                <a:cs typeface="Akkurat" charset="0"/>
              </a:rPr>
              <a:t>Fråfallet skjer nokså jamt utover i ungdomsalderen, men det er fleire som sluttar i overgangen mellom ungdomsskulen og vidaregåande enn elles. Fråfallet er større for jentene enn for gutane, og særleg er det fleire jenter som sluttar i overgangen mellom ungdomsskulen og vidaregåande. Det er òg ein sosial profil på fråfallet i ungdomsidretten. Mange fleire av dei som veks opp i mindre ressurssterke familiar, sluttar i ungdomsidretten, og ein god del sluttar nokså tidleg i tenåra. Ungdom frå høgare sosiale lag blir såleis verande lenger i ungdomsidretten.  I mange idrettar blir det stilt store krav til utstyr og deltaking, og det kan koste ein god del å vere med. Dette kan vere ei utfordring når det gjeld å nå overordna målsetjingar om «idrettsglede for alle»</a:t>
            </a:r>
            <a:r>
              <a:rPr lang="nb-NO" sz="1000" dirty="0">
                <a:latin typeface="Akkurat Pro"/>
                <a:ea typeface="Akkurat" charset="0"/>
                <a:cs typeface="Akkurat" charset="0"/>
              </a:rPr>
              <a: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Trening og fysisk aktivitet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a:t>
            </a:r>
            <a:r>
              <a:rPr lang="nb-NO" sz="1400" dirty="0">
                <a:solidFill>
                  <a:srgbClr val="DE9F37"/>
                </a:solidFill>
                <a:latin typeface="Akkurat Pro Light" panose="020B0404020101020102" pitchFamily="34" charset="0"/>
                <a:cs typeface="Arial" panose="020B0604020202020204" pitchFamily="34" charset="0"/>
              </a:rPr>
              <a:t>9</a:t>
            </a:r>
            <a:endPar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16" name="Rektangel 15">
            <a:extLst>
              <a:ext uri="{FF2B5EF4-FFF2-40B4-BE49-F238E27FC236}">
                <a16:creationId xmlns:a16="http://schemas.microsoft.com/office/drawing/2014/main" id="{0081AF26-CB8D-8E4A-B67B-FBE30460C8A5}"/>
              </a:ext>
            </a:extLst>
          </p:cNvPr>
          <p:cNvSpPr/>
          <p:nvPr/>
        </p:nvSpPr>
        <p:spPr>
          <a:xfrm>
            <a:off x="347953" y="5309652"/>
            <a:ext cx="2900194" cy="400110"/>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ea typeface="+mn-ea"/>
                <a:cs typeface="Arial" panose="020B0604020202020204" pitchFamily="34" charset="0"/>
              </a:rPr>
              <a:t>Kor ofte trenar du? </a:t>
            </a: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Prosent i Bygland kommune og nasjonal</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a:t>
            </a:r>
          </a:p>
        </p:txBody>
      </p:sp>
      <p:cxnSp>
        <p:nvCxnSpPr>
          <p:cNvPr id="25" name="Rett linje 24"/>
          <p:cNvCxnSpPr>
            <a:cxnSpLocks/>
          </p:cNvCxnSpPr>
          <p:nvPr/>
        </p:nvCxnSpPr>
        <p:spPr>
          <a:xfrm>
            <a:off x="3430600" y="5304265"/>
            <a:ext cx="0" cy="43581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24</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Bygland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ea typeface="+mn-ea"/>
                <a:cs typeface="Arial" panose="020B0604020202020204" pitchFamily="34" charset="0"/>
              </a:rPr>
              <a:t>Prosentdel som trenar minst éin gong i veka.</a:t>
            </a: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368144548"/>
              </p:ext>
            </p:extLst>
          </p:nvPr>
        </p:nvGraphicFramePr>
        <p:xfrm>
          <a:off x="347954" y="5709763"/>
          <a:ext cx="2900194" cy="3601384"/>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BA458D05-EB7D-40C7-B508-F43728565822}"/>
              </a:ext>
            </a:extLst>
          </p:cNvPr>
          <p:cNvSpPr txBox="1"/>
          <p:nvPr/>
        </p:nvSpPr>
        <p:spPr>
          <a:xfrm>
            <a:off x="4080303" y="5304265"/>
            <a:ext cx="2436831" cy="1200329"/>
          </a:xfrm>
          <a:prstGeom prst="rect">
            <a:avLst/>
          </a:prstGeom>
          <a:noFill/>
        </p:spPr>
        <p:txBody>
          <a:bodyPr wrap="square" rtlCol="0">
            <a:spAutoFit/>
          </a:bodyPr>
          <a:lstStyle/>
          <a:p>
            <a:pPr marL="24190" defTabSz="232826">
              <a:spcAft>
                <a:spcPts val="327"/>
              </a:spcAft>
            </a:pPr>
            <a:r>
              <a:rPr lang="nn-NO" dirty="0">
                <a:solidFill>
                  <a:schemeClr val="tx1">
                    <a:lumMod val="65000"/>
                    <a:lumOff val="35000"/>
                  </a:schemeClr>
                </a:solidFill>
                <a:latin typeface="Eames Century Modern Bold" panose="02000803070705020203" pitchFamily="50" charset="0"/>
                <a:ea typeface="Eames Century Modern" charset="0"/>
                <a:cs typeface="Eames Century Modern" charset="0"/>
              </a:rPr>
              <a:t>Å trene er noko dei aller fleste driv med. Nokre ungdommar trenar svært </a:t>
            </a:r>
            <a:r>
              <a:rPr lang="nn-NO" dirty="0" err="1">
                <a:solidFill>
                  <a:schemeClr val="tx1">
                    <a:lumMod val="65000"/>
                    <a:lumOff val="35000"/>
                  </a:schemeClr>
                </a:solidFill>
                <a:latin typeface="Eames Century Modern Bold" panose="02000803070705020203" pitchFamily="50" charset="0"/>
                <a:ea typeface="Eames Century Modern" charset="0"/>
                <a:cs typeface="Eames Century Modern" charset="0"/>
              </a:rPr>
              <a:t>mykj</a:t>
            </a: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e</a:t>
            </a:r>
          </a:p>
        </p:txBody>
      </p:sp>
      <p:pic>
        <p:nvPicPr>
          <p:cNvPr id="21" name="Bilde 20">
            <a:extLst>
              <a:ext uri="{FF2B5EF4-FFF2-40B4-BE49-F238E27FC236}">
                <a16:creationId xmlns:a16="http://schemas.microsoft.com/office/drawing/2014/main" id="{3CDC7190-8314-4C28-8793-0F140F9252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304265"/>
            <a:ext cx="371412" cy="301888"/>
          </a:xfrm>
          <a:prstGeom prst="rect">
            <a:avLst/>
          </a:prstGeom>
        </p:spPr>
      </p:pic>
      <p:graphicFrame>
        <p:nvGraphicFramePr>
          <p:cNvPr id="2" name="Diagram 2">
            <a:extLst>
              <a:ext uri="{FF2B5EF4-FFF2-40B4-BE49-F238E27FC236}">
                <a16:creationId xmlns:a16="http://schemas.microsoft.com/office/drawing/2014/main" id="{F7A78882-1F96-6EDF-818F-50689B467337}"/>
              </a:ext>
            </a:extLst>
          </p:cNvPr>
          <p:cNvGraphicFramePr>
            <a:graphicFrameLocks/>
          </p:cNvGraphicFramePr>
          <p:nvPr>
            <p:extLst>
              <p:ext uri="{D42A27DB-BD31-4B8C-83A1-F6EECF244321}">
                <p14:modId xmlns:p14="http://schemas.microsoft.com/office/powerpoint/2010/main" val="2259458773"/>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7843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n-NO" sz="1400" dirty="0">
                <a:solidFill>
                  <a:srgbClr val="000000">
                    <a:lumMod val="75000"/>
                    <a:lumOff val="25000"/>
                  </a:srgbClr>
                </a:solidFill>
                <a:latin typeface="Akkurat Pro Light" panose="020B0404020101020102" pitchFamily="34" charset="0"/>
                <a:cs typeface="Arial" panose="020B0604020202020204" pitchFamily="34" charset="0"/>
              </a:rPr>
              <a:t>TRENING OG FYSISK AKTIVITET</a:t>
            </a:r>
            <a:endParaRPr kumimoji="0" lang="nn-NO" sz="1400" b="0" i="0" u="none" strike="noStrike" kern="1200" cap="none" spc="0" normalizeH="0" baseline="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25" name="Rett linje 24"/>
          <p:cNvCxnSpPr>
            <a:cxnSpLocks/>
          </p:cNvCxnSpPr>
          <p:nvPr/>
        </p:nvCxnSpPr>
        <p:spPr>
          <a:xfrm>
            <a:off x="3427399" y="3416006"/>
            <a:ext cx="0" cy="309368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72433"/>
            <a:ext cx="3461388"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0758" y="853095"/>
            <a:ext cx="6153280" cy="246221"/>
          </a:xfrm>
          <a:prstGeom prst="rect">
            <a:avLst/>
          </a:prstGeom>
        </p:spPr>
        <p:txBody>
          <a:bodyPr wrap="square">
            <a:spAutoFit/>
          </a:bodyPr>
          <a:lstStyle/>
          <a:p>
            <a:r>
              <a:rPr lang="nn-NO" sz="1000" b="1" dirty="0">
                <a:solidFill>
                  <a:srgbClr val="000000"/>
                </a:solidFill>
                <a:latin typeface="Akkurat Pro Regular" panose="020B0504020101020102" pitchFamily="34" charset="77"/>
                <a:cs typeface="Arial" panose="020B0604020202020204" pitchFamily="34" charset="0"/>
              </a:rPr>
              <a:t>Kor ofte ungdom trenar på ulike måtar</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n-NO" sz="1100" b="0" i="0" u="none" strike="noStrike" kern="1200" cap="none" spc="0" normalizeH="0" baseline="0" dirty="0">
                <a:ln>
                  <a:noFill/>
                </a:ln>
                <a:solidFill>
                  <a:srgbClr val="DE9F37"/>
                </a:solidFill>
                <a:effectLst/>
                <a:uLnTx/>
                <a:uFillTx/>
                <a:latin typeface="Akkurat Pro Light" panose="020B0404020101020102" pitchFamily="34" charset="0"/>
                <a:cs typeface="Arial" panose="020B0604020202020204" pitchFamily="34" charset="0"/>
              </a:rPr>
              <a:t>	</a:t>
            </a:r>
            <a:r>
              <a:rPr kumimoji="0" lang="nn-NO" sz="1100" b="0" i="0" u="none" strike="noStrike" kern="1200" cap="none" spc="0" normalizeH="0" baseline="0" dirty="0">
                <a:ln>
                  <a:noFill/>
                </a:ln>
                <a:solidFill>
                  <a:srgbClr val="00B050"/>
                </a:solidFill>
                <a:effectLst/>
                <a:uLnTx/>
                <a:uFillTx/>
                <a:latin typeface="Akkurat Pro Light" panose="020B0404020101020102" pitchFamily="34" charset="0"/>
                <a:cs typeface="Arial" panose="020B0604020202020204" pitchFamily="34" charset="0"/>
              </a:rPr>
              <a:t> </a:t>
            </a:r>
            <a:r>
              <a:rPr lang="nn-NO" sz="1100" dirty="0">
                <a:solidFill>
                  <a:srgbClr val="DE9F37"/>
                </a:solidFill>
                <a:latin typeface="Akkurat Pro Light" panose="020B0404020101020102" pitchFamily="34" charset="0"/>
                <a:cs typeface="Arial" panose="020B0604020202020204" pitchFamily="34" charset="0"/>
              </a:rPr>
              <a:t>VIDAREGÅANDE</a:t>
            </a:r>
            <a:r>
              <a:rPr kumimoji="0" lang="nn-NO" sz="1100" b="0" i="0" u="none" strike="noStrike" kern="1200" cap="none" spc="0" normalizeH="0" baseline="0" dirty="0">
                <a:ln>
                  <a:noFill/>
                </a:ln>
                <a:solidFill>
                  <a:srgbClr val="DE9F37"/>
                </a:solidFill>
                <a:effectLst/>
                <a:uLnTx/>
                <a:uFillTx/>
                <a:latin typeface="Akkurat Pro Light" panose="020B0404020101020102" pitchFamily="34" charset="0"/>
                <a:cs typeface="Arial" panose="020B0604020202020204" pitchFamily="34" charset="0"/>
              </a:rPr>
              <a:t>	</a:t>
            </a:r>
            <a:r>
              <a:rPr lang="nn-NO" sz="1100" dirty="0">
                <a:solidFill>
                  <a:srgbClr val="DE9F37"/>
                </a:solidFill>
                <a:latin typeface="Akkurat Pro Light" panose="020B0404020101020102" pitchFamily="34" charset="0"/>
                <a:cs typeface="Arial" panose="020B0604020202020204" pitchFamily="34" charset="0"/>
              </a:rPr>
              <a:t>25</a:t>
            </a:r>
            <a:endParaRPr kumimoji="0" lang="nn-NO" sz="1100" b="0" i="0" u="none" strike="noStrike" kern="1200" cap="none" spc="0" normalizeH="0" baseline="0" dirty="0">
              <a:ln>
                <a:noFill/>
              </a:ln>
              <a:solidFill>
                <a:srgbClr val="DE9F37"/>
              </a:solidFill>
              <a:effectLst/>
              <a:uLnTx/>
              <a:uFillTx/>
              <a:latin typeface="Akkurat Pro Light" panose="020B0404020101020102" pitchFamily="34" charset="0"/>
              <a:cs typeface="Arial" panose="020B0604020202020204" pitchFamily="34" charset="0"/>
            </a:endParaRPr>
          </a:p>
        </p:txBody>
      </p:sp>
      <p:graphicFrame>
        <p:nvGraphicFramePr>
          <p:cNvPr id="22" name="Diagram 21">
            <a:extLst>
              <a:ext uri="{FF2B5EF4-FFF2-40B4-BE49-F238E27FC236}">
                <a16:creationId xmlns:a16="http://schemas.microsoft.com/office/drawing/2014/main" id="{F3D347C2-D719-4688-B127-187E86049934}"/>
              </a:ext>
            </a:extLst>
          </p:cNvPr>
          <p:cNvGraphicFramePr>
            <a:graphicFrameLocks/>
          </p:cNvGraphicFramePr>
          <p:nvPr>
            <p:extLst>
              <p:ext uri="{D42A27DB-BD31-4B8C-83A1-F6EECF244321}">
                <p14:modId xmlns:p14="http://schemas.microsoft.com/office/powerpoint/2010/main" val="4195617126"/>
              </p:ext>
            </p:extLst>
          </p:nvPr>
        </p:nvGraphicFramePr>
        <p:xfrm>
          <a:off x="350758" y="1109511"/>
          <a:ext cx="6166373" cy="1921569"/>
        </p:xfrm>
        <a:graphic>
          <a:graphicData uri="http://schemas.openxmlformats.org/drawingml/2006/chart">
            <c:chart xmlns:c="http://schemas.openxmlformats.org/drawingml/2006/chart" xmlns:r="http://schemas.openxmlformats.org/officeDocument/2006/relationships" r:id="rId2"/>
          </a:graphicData>
        </a:graphic>
      </p:graphicFrame>
      <p:sp>
        <p:nvSpPr>
          <p:cNvPr id="19" name="Rektangel 18">
            <a:extLst>
              <a:ext uri="{FF2B5EF4-FFF2-40B4-BE49-F238E27FC236}">
                <a16:creationId xmlns:a16="http://schemas.microsoft.com/office/drawing/2014/main" id="{78702F2D-C353-4019-932A-1F1BA9C7EFD2}"/>
              </a:ext>
            </a:extLst>
          </p:cNvPr>
          <p:cNvSpPr/>
          <p:nvPr/>
        </p:nvSpPr>
        <p:spPr>
          <a:xfrm>
            <a:off x="347952" y="3326796"/>
            <a:ext cx="2950763" cy="553998"/>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ea typeface="+mn-ea"/>
                <a:cs typeface="Arial" panose="020B0604020202020204" pitchFamily="34" charset="0"/>
              </a:rPr>
              <a:t>Kor ofte er du så fysisk aktiv at du blir andpusten eller sveitt? </a:t>
            </a:r>
            <a:r>
              <a:rPr kumimoji="0" lang="nn-NO" sz="1000" b="1" u="none" strike="noStrike" cap="none" normalizeH="0" baseline="0" dirty="0">
                <a:ln>
                  <a:noFill/>
                </a:ln>
                <a:solidFill>
                  <a:srgbClr val="000000"/>
                </a:solidFill>
                <a:uLnTx/>
                <a:uFillTx/>
                <a:latin typeface="Akkurat Pro Regular" panose="020B0504020101020102" pitchFamily="34" charset="77"/>
                <a:ea typeface="+mn-ea"/>
                <a:cs typeface="Arial" panose="020B0604020202020204" pitchFamily="34" charset="0"/>
              </a:rPr>
              <a:t>Prosent i Bygland kommune og nasjonal</a:t>
            </a:r>
            <a:r>
              <a:rPr kumimoji="0" lang="nn-NO" sz="1000" b="1" u="none" strike="noStrike" kern="1200" cap="none" spc="0" normalizeH="0" baseline="0" dirty="0">
                <a:ln>
                  <a:noFill/>
                </a:ln>
                <a:solidFill>
                  <a:srgbClr val="000000"/>
                </a:solidFill>
                <a:effectLst/>
                <a:uLnTx/>
                <a:uFillTx/>
                <a:latin typeface="Akkurat Pro Regular" panose="020B0504020101020102" pitchFamily="34" charset="77"/>
                <a:ea typeface="+mn-ea"/>
                <a:cs typeface="Arial" panose="020B0604020202020204" pitchFamily="34" charset="0"/>
              </a:rPr>
              <a:t>t</a:t>
            </a:r>
          </a:p>
        </p:txBody>
      </p:sp>
      <p:graphicFrame>
        <p:nvGraphicFramePr>
          <p:cNvPr id="20" name="Diagram 17">
            <a:extLst>
              <a:ext uri="{FF2B5EF4-FFF2-40B4-BE49-F238E27FC236}">
                <a16:creationId xmlns:a16="http://schemas.microsoft.com/office/drawing/2014/main" id="{609E5050-7027-4E63-9CC2-52FA68909C54}"/>
              </a:ext>
            </a:extLst>
          </p:cNvPr>
          <p:cNvGraphicFramePr>
            <a:graphicFrameLocks/>
          </p:cNvGraphicFramePr>
          <p:nvPr>
            <p:extLst>
              <p:ext uri="{D42A27DB-BD31-4B8C-83A1-F6EECF244321}">
                <p14:modId xmlns:p14="http://schemas.microsoft.com/office/powerpoint/2010/main" val="168259474"/>
              </p:ext>
            </p:extLst>
          </p:nvPr>
        </p:nvGraphicFramePr>
        <p:xfrm>
          <a:off x="347954" y="3902894"/>
          <a:ext cx="2900194" cy="2606794"/>
        </p:xfrm>
        <a:graphic>
          <a:graphicData uri="http://schemas.openxmlformats.org/drawingml/2006/chart">
            <c:chart xmlns:c="http://schemas.openxmlformats.org/drawingml/2006/chart" xmlns:r="http://schemas.openxmlformats.org/officeDocument/2006/relationships" r:id="rId3"/>
          </a:graphicData>
        </a:graphic>
      </p:graphicFrame>
      <p:sp>
        <p:nvSpPr>
          <p:cNvPr id="4" name="Rektangel 3">
            <a:extLst>
              <a:ext uri="{FF2B5EF4-FFF2-40B4-BE49-F238E27FC236}">
                <a16:creationId xmlns:a16="http://schemas.microsoft.com/office/drawing/2014/main" id="{0EE69C78-46A7-7F94-C653-F45F9347B4FD}"/>
              </a:ext>
            </a:extLst>
          </p:cNvPr>
          <p:cNvSpPr/>
          <p:nvPr/>
        </p:nvSpPr>
        <p:spPr>
          <a:xfrm>
            <a:off x="3608309" y="3326796"/>
            <a:ext cx="2897384" cy="400110"/>
          </a:xfrm>
          <a:prstGeom prst="rect">
            <a:avLst/>
          </a:prstGeom>
        </p:spPr>
        <p:txBody>
          <a:bodyPr wrap="square">
            <a:spAutoFit/>
          </a:bodyPr>
          <a:lstStyle/>
          <a:p>
            <a:pPr lvl="0">
              <a:defRPr/>
            </a:pPr>
            <a:r>
              <a:rPr kumimoji="0" lang="nn-NO" sz="1000" b="1" u="none" strike="noStrike" kern="1200" cap="none" spc="0" normalizeH="0" baseline="0" dirty="0">
                <a:ln>
                  <a:noFill/>
                </a:ln>
                <a:effectLst/>
                <a:uLnTx/>
                <a:uFillTx/>
                <a:latin typeface="Akkurat Pro Regular" panose="020B0504020101020102" pitchFamily="34" charset="77"/>
                <a:cs typeface="Arial" panose="020B0604020202020204" pitchFamily="34" charset="0"/>
              </a:rPr>
              <a:t>Prosentdel som er fysisk aktiv sjeldnare enn 1 til 2 gonger i månaden.</a:t>
            </a:r>
            <a:r>
              <a:rPr lang="nn-NO" sz="1000" b="1" dirty="0">
                <a:latin typeface="Akkurat Pro Regular" panose="020B0504020101020102" pitchFamily="34" charset="77"/>
                <a:cs typeface="Arial" panose="020B0604020202020204" pitchFamily="34" charset="0"/>
              </a:rPr>
              <a:t> </a:t>
            </a:r>
            <a:r>
              <a:rPr kumimoji="0" lang="nn-NO" sz="1000" b="1" u="none" strike="noStrike" kern="1200" cap="none" spc="0" normalizeH="0" baseline="0" dirty="0">
                <a:ln>
                  <a:noFill/>
                </a:ln>
                <a:effectLst/>
                <a:uLnTx/>
                <a:uFillTx/>
                <a:latin typeface="Akkurat Pro Regular" panose="020B0504020101020102" pitchFamily="34" charset="77"/>
                <a:cs typeface="Arial" panose="020B0604020202020204" pitchFamily="34" charset="0"/>
              </a:rPr>
              <a:t>Blant gutar og jenter</a:t>
            </a:r>
          </a:p>
        </p:txBody>
      </p:sp>
      <p:graphicFrame>
        <p:nvGraphicFramePr>
          <p:cNvPr id="5" name="Diagram 4">
            <a:extLst>
              <a:ext uri="{FF2B5EF4-FFF2-40B4-BE49-F238E27FC236}">
                <a16:creationId xmlns:a16="http://schemas.microsoft.com/office/drawing/2014/main" id="{8DF115B1-D475-61D1-6CE5-61252BD228C9}"/>
              </a:ext>
            </a:extLst>
          </p:cNvPr>
          <p:cNvGraphicFramePr>
            <a:graphicFrameLocks/>
          </p:cNvGraphicFramePr>
          <p:nvPr>
            <p:extLst>
              <p:ext uri="{D42A27DB-BD31-4B8C-83A1-F6EECF244321}">
                <p14:modId xmlns:p14="http://schemas.microsoft.com/office/powerpoint/2010/main" val="1450199065"/>
              </p:ext>
            </p:extLst>
          </p:nvPr>
        </p:nvGraphicFramePr>
        <p:xfrm>
          <a:off x="3608308" y="405980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40145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1" cy="3244733"/>
          </a:xfrm>
          <a:prstGeom prst="rect">
            <a:avLst/>
          </a:prstGeom>
        </p:spPr>
        <p:txBody>
          <a:bodyPr>
            <a:noAutofit/>
          </a:bodyPr>
          <a:lstStyle/>
          <a:p>
            <a:pPr algn="l">
              <a:lnSpc>
                <a:spcPct val="100000"/>
              </a:lnSpc>
              <a:spcBef>
                <a:spcPts val="600"/>
              </a:spcBef>
            </a:pPr>
            <a:r>
              <a:rPr lang="nn-NO" sz="1000" dirty="0">
                <a:latin typeface="Akkurat Pro"/>
                <a:ea typeface="Akkurat" charset="0"/>
                <a:cs typeface="Akkurat" charset="0"/>
              </a:rPr>
              <a:t>Dei aller fleste unge har god helse. Ungdomstida er ein periode med store forandringar, både kroppsleg og mentalt. I løpet av ungdomsskulen har dei fleste komme i puberteten, og mange har byrja å få kjensler overfor seg sjølve og andre som dei ikkje hadde som barn. For mange er dette ei spennande tid der dei får nye erfaringar, utviklar seg sosialt og prøver ut ting dei aldri har gjort før. Samstundes er tenåra ein periode der stadig fleire opplever ulike former for psykiske helseplager, og der vonde tankar og kjensler vil kunne prege korleis dei fungerer i kvardagslivet. </a:t>
            </a:r>
          </a:p>
          <a:p>
            <a:pPr algn="l">
              <a:lnSpc>
                <a:spcPct val="100000"/>
              </a:lnSpc>
              <a:spcBef>
                <a:spcPts val="600"/>
              </a:spcBef>
            </a:pPr>
            <a:r>
              <a:rPr lang="nn-NO" sz="1000" dirty="0">
                <a:latin typeface="Akkurat Pro"/>
                <a:ea typeface="Akkurat" charset="0"/>
                <a:cs typeface="Akkurat" charset="0"/>
              </a:rPr>
              <a:t>Det er generelt større fokus på helse i dag enn tidlegare, og større kunnskap om risikofaktorar har gjort at vi i dag er meir opptekne av å førebyggje dårleg helse. Samstundes har vi sannsynlegvis blitt flinkare til å kjenne etter korleis vi har det, og dette kan påverke korleis ein vurderer sin eigen helsesituasjon. Ungdata viser likevel at dei fleste unge er nøgde med si eiga helse. Det er ein tendens til at fleire blir misnøgde med si eiga helse etter kvart som dei blir eldre. På landsbasis er det litt fleire jenter enn gutar som er misnøgde. Jenter bruker òg ulike helsetenester litt oftare enn gutar.</a:t>
            </a:r>
          </a:p>
          <a:p>
            <a:pPr algn="l">
              <a:lnSpc>
                <a:spcPct val="100000"/>
              </a:lnSpc>
              <a:spcBef>
                <a:spcPts val="600"/>
              </a:spcBef>
            </a:pPr>
            <a:r>
              <a:rPr lang="nn-NO" sz="1000" dirty="0">
                <a:latin typeface="Akkurat Pro"/>
                <a:ea typeface="Akkurat" charset="0"/>
                <a:cs typeface="Akkurat" charset="0"/>
              </a:rPr>
              <a:t>Livsstilsvanar blir etablerte tidleg i livet, og derfor er ungdom ei sentral målgruppe for førebyggjande helsearbeid. Barn har jamt over eit høgt fysisk aktivitetsnivå opp til ein viss alder, men aktivitetsnivået søkk med alderen. Studiar viser at 15-åringar er mykje mindre fysisk aktive enn til dømes 9-åringar. Jenter er noko mindre fysisk aktive enn gutar. Dei siste tiåra har vi sett ein tydeleg trend der prosentdelen unge som røykjer har gått kraftig ned i Noreg. Etter tusenårsskiftet har det òg vore ein klar nedgang i alkoholforbruket blant dei unge</a:t>
            </a:r>
            <a:r>
              <a:rPr lang="nb-NO" sz="1000" dirty="0">
                <a:latin typeface="Akkurat Pro"/>
                <a:ea typeface="Akkurat" charset="0"/>
                <a:cs typeface="Akkurat" charset="0"/>
              </a:rPr>
              <a: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Helse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10</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810746"/>
            <a:ext cx="2900194" cy="400110"/>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ea typeface="+mn-ea"/>
                <a:cs typeface="Arial" panose="020B0604020202020204" pitchFamily="34" charset="0"/>
              </a:rPr>
              <a:t>Kor nøgd er du med helsa di?</a:t>
            </a: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 Prosent i Bygland kommune og nasjonal</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a:t>
            </a:r>
          </a:p>
        </p:txBody>
      </p:sp>
      <p:cxnSp>
        <p:nvCxnSpPr>
          <p:cNvPr id="25" name="Rett linje 24"/>
          <p:cNvCxnSpPr>
            <a:cxnSpLocks/>
          </p:cNvCxnSpPr>
          <p:nvPr/>
        </p:nvCxnSpPr>
        <p:spPr>
          <a:xfrm>
            <a:off x="3430600" y="4860867"/>
            <a:ext cx="0" cy="445028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Bygland kommune</a:t>
            </a:r>
          </a:p>
        </p:txBody>
      </p:sp>
      <p:sp>
        <p:nvSpPr>
          <p:cNvPr id="20" name="TekstSylinder 19">
            <a:extLst>
              <a:ext uri="{FF2B5EF4-FFF2-40B4-BE49-F238E27FC236}">
                <a16:creationId xmlns:a16="http://schemas.microsoft.com/office/drawing/2014/main" id="{0156B410-0F02-4CDE-A1C8-121F10CBA0FF}"/>
              </a:ext>
            </a:extLst>
          </p:cNvPr>
          <p:cNvSpPr txBox="1"/>
          <p:nvPr/>
        </p:nvSpPr>
        <p:spPr>
          <a:xfrm>
            <a:off x="3549651" y="4853513"/>
            <a:ext cx="2980579" cy="180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Helse</a:t>
            </a:r>
          </a:p>
          <a:p>
            <a:pPr lvl="0">
              <a:spcAft>
                <a:spcPts val="401"/>
              </a:spcAft>
              <a:defRPr/>
            </a:pPr>
            <a:r>
              <a:rPr lang="nn-NO" sz="999" dirty="0">
                <a:solidFill>
                  <a:srgbClr val="000000"/>
                </a:solidFill>
                <a:latin typeface="Akkurat Pro" panose="020B0504020101020102" pitchFamily="34" charset="77"/>
                <a:cs typeface="Arial" panose="020B0604020202020204" pitchFamily="34" charset="0"/>
              </a:rPr>
              <a:t>Eigenvurdert helse er ein viktig indikator for sjukelegheit og bruk av helsetenester og blir brukt til å overvake befolkninga sin </a:t>
            </a:r>
            <a:r>
              <a:rPr lang="nn-NO" sz="999" dirty="0" err="1">
                <a:solidFill>
                  <a:srgbClr val="000000"/>
                </a:solidFill>
                <a:latin typeface="Akkurat Pro" panose="020B0504020101020102" pitchFamily="34" charset="77"/>
                <a:cs typeface="Arial" panose="020B0604020202020204" pitchFamily="34" charset="0"/>
              </a:rPr>
              <a:t>helsestatus</a:t>
            </a:r>
            <a:r>
              <a:rPr lang="nn-NO" sz="999" dirty="0">
                <a:solidFill>
                  <a:srgbClr val="000000"/>
                </a:solidFill>
                <a:latin typeface="Akkurat Pro" panose="020B0504020101020102" pitchFamily="34" charset="77"/>
                <a:cs typeface="Arial" panose="020B0604020202020204" pitchFamily="34" charset="0"/>
              </a:rPr>
              <a:t> over tid. </a:t>
            </a:r>
          </a:p>
          <a:p>
            <a:pPr lvl="0">
              <a:spcAft>
                <a:spcPts val="401"/>
              </a:spcAft>
              <a:defRPr/>
            </a:pPr>
            <a:r>
              <a:rPr lang="nn-NO" sz="999" dirty="0">
                <a:solidFill>
                  <a:srgbClr val="000000"/>
                </a:solidFill>
                <a:latin typeface="Akkurat Pro" panose="020B0504020101020102" pitchFamily="34" charset="77"/>
                <a:cs typeface="Arial" panose="020B0604020202020204" pitchFamily="34" charset="0"/>
              </a:rPr>
              <a:t>Nasjonalt svarer om lag to av tre at dei er nøgde med helsa si, medan nærare éin av fem er misnøgde. Gutar er i gjennomsnitt noko meir nøgde med si eiga helse enn jenter</a:t>
            </a:r>
            <a:r>
              <a:rPr lang="nb-NO" sz="999" dirty="0">
                <a:solidFill>
                  <a:srgbClr val="000000"/>
                </a:solidFill>
                <a:latin typeface="Akkurat Pro" panose="020B0504020101020102" pitchFamily="34" charset="77"/>
                <a:cs typeface="Arial" panose="020B0604020202020204" pitchFamily="34" charset="0"/>
              </a:rPr>
              <a:t>.</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Prosentdel som er nøgde med helsa si.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1678947584"/>
              </p:ext>
            </p:extLst>
          </p:nvPr>
        </p:nvGraphicFramePr>
        <p:xfrm>
          <a:off x="347954" y="5274603"/>
          <a:ext cx="2900194" cy="39165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 2">
            <a:extLst>
              <a:ext uri="{FF2B5EF4-FFF2-40B4-BE49-F238E27FC236}">
                <a16:creationId xmlns:a16="http://schemas.microsoft.com/office/drawing/2014/main" id="{0840766E-BFF4-F95A-CBA0-9D8ED2F62B40}"/>
              </a:ext>
            </a:extLst>
          </p:cNvPr>
          <p:cNvGraphicFramePr>
            <a:graphicFrameLocks/>
          </p:cNvGraphicFramePr>
          <p:nvPr>
            <p:extLst>
              <p:ext uri="{D42A27DB-BD31-4B8C-83A1-F6EECF244321}">
                <p14:modId xmlns:p14="http://schemas.microsoft.com/office/powerpoint/2010/main" val="2229177852"/>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9126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VIDAREGÅANDE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27</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400110"/>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Har du vore plaga av hovudverk den siste månaden? Bygland kommune og nasjonal</a:t>
            </a:r>
            <a:r>
              <a:rPr lang="nb-NO" sz="1000" b="1" dirty="0">
                <a:solidFill>
                  <a:srgbClr val="000000"/>
                </a:solidFill>
                <a:latin typeface="Akkurat Pro Regular" panose="020B0504020101020102" pitchFamily="34" charset="77"/>
                <a:cs typeface="Arial" panose="020B0604020202020204" pitchFamily="34" charset="0"/>
              </a:rPr>
              <a:t>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3128523395"/>
              </p:ext>
            </p:extLst>
          </p:nvPr>
        </p:nvGraphicFramePr>
        <p:xfrm>
          <a:off x="362529" y="1586753"/>
          <a:ext cx="2900194" cy="2417374"/>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400110"/>
          </a:xfrm>
          <a:prstGeom prst="rect">
            <a:avLst/>
          </a:prstGeom>
        </p:spPr>
        <p:txBody>
          <a:bodyPr wrap="square">
            <a:spAutoFit/>
          </a:bodyPr>
          <a:lstStyle/>
          <a:p>
            <a:pPr lvl="0">
              <a:defRPr/>
            </a:pPr>
            <a:r>
              <a:rPr kumimoji="0" lang="nn-NO" sz="1000" b="1" u="none" strike="noStrike" cap="none" normalizeH="0" baseline="0" noProof="0" dirty="0">
                <a:ln>
                  <a:noFill/>
                </a:ln>
                <a:solidFill>
                  <a:srgbClr val="000000"/>
                </a:solidFill>
                <a:uLnTx/>
                <a:uFillTx/>
                <a:latin typeface="Akkurat Pro Regular" panose="020B0504020101020102" pitchFamily="34" charset="77"/>
                <a:cs typeface="Arial" panose="020B0604020202020204" pitchFamily="34" charset="0"/>
              </a:rPr>
              <a:t>Prosentdel som </a:t>
            </a:r>
            <a:r>
              <a:rPr lang="nn-NO" sz="1000" b="1" dirty="0">
                <a:solidFill>
                  <a:srgbClr val="000000"/>
                </a:solidFill>
                <a:latin typeface="Akkurat Pro Regular" panose="020B0504020101020102" pitchFamily="34" charset="77"/>
                <a:cs typeface="Arial" panose="020B0604020202020204" pitchFamily="34" charset="0"/>
              </a:rPr>
              <a:t>har hatt hovudverk kvar dag den siste månaden</a:t>
            </a:r>
            <a:r>
              <a:rPr kumimoji="0" lang="nn-NO" sz="1000" b="1" u="none" strike="noStrike" cap="none" normalizeH="0" baseline="0" noProof="0" dirty="0">
                <a:ln>
                  <a:noFill/>
                </a:ln>
                <a:solidFill>
                  <a:srgbClr val="000000"/>
                </a:solidFill>
                <a:uLnTx/>
                <a:uFillTx/>
                <a:latin typeface="Akkurat Pro Regular" panose="020B0504020101020102" pitchFamily="34" charset="77"/>
                <a:cs typeface="Arial" panose="020B0604020202020204" pitchFamily="34" charset="0"/>
              </a:rPr>
              <a:t>.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861774"/>
          </a:xfrm>
          <a:prstGeom prst="rect">
            <a:avLst/>
          </a:prstGeom>
        </p:spPr>
        <p:txBody>
          <a:bodyPr wrap="square">
            <a:spAutoFit/>
          </a:bodyPr>
          <a:lstStyle/>
          <a:p>
            <a:pPr>
              <a:defRPr/>
            </a:pPr>
            <a:r>
              <a:rPr lang="nn-NO" sz="1000" b="1" dirty="0">
                <a:solidFill>
                  <a:srgbClr val="000000"/>
                </a:solidFill>
                <a:latin typeface="Akkurat Pro Regular" panose="020B0504020101020102" pitchFamily="34" charset="77"/>
                <a:cs typeface="Arial" panose="020B0604020202020204" pitchFamily="34" charset="0"/>
              </a:rPr>
              <a:t>Har du hatt andre fysiske plager (til dømes kvalme, mageverk, smerter i ledd, nakke eller musklar) den siste månaden</a:t>
            </a:r>
            <a:r>
              <a:rPr lang="nb-NO" sz="1000" b="1" dirty="0">
                <a:solidFill>
                  <a:srgbClr val="000000"/>
                </a:solidFill>
                <a:latin typeface="Akkurat Pro Regular" panose="020B0504020101020102" pitchFamily="34" charset="77"/>
                <a:cs typeface="Arial" panose="020B0604020202020204" pitchFamily="34" charset="0"/>
              </a:rPr>
              <a:t>? Bygland kommune og nasjonalt</a:t>
            </a:r>
          </a:p>
          <a:p>
            <a:pPr lvl="0">
              <a:defRPr/>
            </a:pP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553998"/>
          </a:xfrm>
          <a:prstGeom prst="rect">
            <a:avLst/>
          </a:prstGeom>
        </p:spPr>
        <p:txBody>
          <a:bodyPr wrap="square">
            <a:spAutoFit/>
          </a:bodyPr>
          <a:lstStyle/>
          <a:p>
            <a:pPr lvl="0">
              <a:defRPr/>
            </a:pPr>
            <a:r>
              <a:rPr kumimoji="0" lang="nn-NO" sz="1000" b="1" u="none" strike="noStrike" cap="none" normalizeH="0" baseline="0" noProof="0" dirty="0">
                <a:ln>
                  <a:noFill/>
                </a:ln>
                <a:solidFill>
                  <a:srgbClr val="000000"/>
                </a:solidFill>
                <a:uLnTx/>
                <a:uFillTx/>
                <a:latin typeface="Akkurat Pro Regular" panose="020B0504020101020102" pitchFamily="34" charset="77"/>
                <a:cs typeface="Arial" panose="020B0604020202020204" pitchFamily="34" charset="0"/>
              </a:rPr>
              <a:t>Prosentdel som har hatt andre fysiske plager</a:t>
            </a:r>
            <a:r>
              <a:rPr lang="nn-NO" sz="1000" b="1" dirty="0">
                <a:solidFill>
                  <a:srgbClr val="000000"/>
                </a:solidFill>
                <a:latin typeface="Akkurat Pro Regular" panose="020B0504020101020102" pitchFamily="34" charset="77"/>
                <a:cs typeface="Arial" panose="020B0604020202020204" pitchFamily="34" charset="0"/>
              </a:rPr>
              <a:t> (enn hovudverk) kvar dag den siste månaden</a:t>
            </a:r>
            <a:r>
              <a:rPr kumimoji="0" lang="nn-NO" sz="1000" b="1" u="none" strike="noStrike" cap="none" normalizeH="0" baseline="0" noProof="0" dirty="0">
                <a:ln>
                  <a:noFill/>
                </a:ln>
                <a:solidFill>
                  <a:srgbClr val="000000"/>
                </a:solidFill>
                <a:uLnTx/>
                <a:uFillTx/>
                <a:latin typeface="Akkurat Pro Regular" panose="020B0504020101020102" pitchFamily="34" charset="77"/>
                <a:cs typeface="Arial" panose="020B0604020202020204" pitchFamily="34" charset="0"/>
              </a:rPr>
              <a:t>.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cxnSp>
        <p:nvCxnSpPr>
          <p:cNvPr id="26" name="Rett linje 25">
            <a:extLst>
              <a:ext uri="{FF2B5EF4-FFF2-40B4-BE49-F238E27FC236}">
                <a16:creationId xmlns:a16="http://schemas.microsoft.com/office/drawing/2014/main" id="{0BC5364C-F53D-4344-AFE9-CBC59DCC8F24}"/>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 name="Diagram 17">
            <a:extLst>
              <a:ext uri="{FF2B5EF4-FFF2-40B4-BE49-F238E27FC236}">
                <a16:creationId xmlns:a16="http://schemas.microsoft.com/office/drawing/2014/main" id="{CB71EA40-04EF-A98E-A8E9-EDD5262CF640}"/>
              </a:ext>
            </a:extLst>
          </p:cNvPr>
          <p:cNvGraphicFramePr>
            <a:graphicFrameLocks/>
          </p:cNvGraphicFramePr>
          <p:nvPr>
            <p:extLst>
              <p:ext uri="{D42A27DB-BD31-4B8C-83A1-F6EECF244321}">
                <p14:modId xmlns:p14="http://schemas.microsoft.com/office/powerpoint/2010/main" val="2646754349"/>
              </p:ext>
            </p:extLst>
          </p:nvPr>
        </p:nvGraphicFramePr>
        <p:xfrm>
          <a:off x="3620140" y="1586753"/>
          <a:ext cx="2900194" cy="24173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a:extLst>
              <a:ext uri="{FF2B5EF4-FFF2-40B4-BE49-F238E27FC236}">
                <a16:creationId xmlns:a16="http://schemas.microsoft.com/office/drawing/2014/main" id="{1014B8A2-BB41-1CF8-801E-AD6D2A43BA75}"/>
              </a:ext>
            </a:extLst>
          </p:cNvPr>
          <p:cNvGraphicFramePr>
            <a:graphicFrameLocks/>
          </p:cNvGraphicFramePr>
          <p:nvPr>
            <p:extLst>
              <p:ext uri="{D42A27DB-BD31-4B8C-83A1-F6EECF244321}">
                <p14:modId xmlns:p14="http://schemas.microsoft.com/office/powerpoint/2010/main" val="1794588688"/>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iagram 5">
            <a:extLst>
              <a:ext uri="{FF2B5EF4-FFF2-40B4-BE49-F238E27FC236}">
                <a16:creationId xmlns:a16="http://schemas.microsoft.com/office/drawing/2014/main" id="{0714DEBD-2FB1-2DBD-4A84-525473F4ABCA}"/>
              </a:ext>
            </a:extLst>
          </p:cNvPr>
          <p:cNvGraphicFramePr>
            <a:graphicFrameLocks/>
          </p:cNvGraphicFramePr>
          <p:nvPr>
            <p:extLst>
              <p:ext uri="{D42A27DB-BD31-4B8C-83A1-F6EECF244321}">
                <p14:modId xmlns:p14="http://schemas.microsoft.com/office/powerpoint/2010/main" val="4248792819"/>
              </p:ext>
            </p:extLst>
          </p:nvPr>
        </p:nvGraphicFramePr>
        <p:xfrm>
          <a:off x="3557909" y="4831792"/>
          <a:ext cx="2956019"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53201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INNHALD</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670693"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1</a:t>
            </a:r>
          </a:p>
        </p:txBody>
      </p:sp>
      <p:sp>
        <p:nvSpPr>
          <p:cNvPr id="22" name="TekstSylinder 21">
            <a:extLst>
              <a:ext uri="{FF2B5EF4-FFF2-40B4-BE49-F238E27FC236}">
                <a16:creationId xmlns:a16="http://schemas.microsoft.com/office/drawing/2014/main" id="{B0272598-D7CA-457B-A999-F4C2B4E70264}"/>
              </a:ext>
            </a:extLst>
          </p:cNvPr>
          <p:cNvSpPr txBox="1"/>
          <p:nvPr/>
        </p:nvSpPr>
        <p:spPr>
          <a:xfrm>
            <a:off x="363854" y="851189"/>
            <a:ext cx="6153281" cy="5269483"/>
          </a:xfrm>
          <a:prstGeom prst="rect">
            <a:avLst/>
          </a:prstGeom>
          <a:solidFill>
            <a:schemeClr val="bg2">
              <a:lumMod val="90000"/>
              <a:alpha val="40000"/>
            </a:scheme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1200" b="1" i="0" strike="noStrike" kern="1200" cap="none" spc="0" normalizeH="0" baseline="0" noProof="0">
                <a:ln>
                  <a:noFill/>
                </a:ln>
                <a:solidFill>
                  <a:srgbClr val="000000"/>
                </a:solidFill>
                <a:effectLst/>
                <a:uLnTx/>
                <a:uFillTx/>
                <a:latin typeface="Akkurat Pro" panose="020B0504020101020102" pitchFamily="34" charset="77"/>
                <a:ea typeface="+mn-ea"/>
                <a:cs typeface="Arial" panose="020B0604020202020204" pitchFamily="34" charset="0"/>
              </a:rPr>
              <a:t>Innhald</a:t>
            </a:r>
            <a:endParaRPr kumimoji="0" lang="nb-NO" sz="1200" b="1" i="0"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endParaRP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Om rapporten</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a:t>
            </a:r>
          </a:p>
          <a:p>
            <a:pPr lvl="0">
              <a:spcBef>
                <a:spcPts val="600"/>
              </a:spcBef>
              <a:spcAft>
                <a:spcPts val="401"/>
              </a:spcAft>
              <a:tabLst>
                <a:tab pos="1257300" algn="l"/>
                <a:tab pos="4486275" algn="l"/>
                <a:tab pos="4752975" algn="r"/>
              </a:tabLst>
              <a:defRPr/>
            </a:pP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Kapittel 1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Livskvalitet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Venner</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6</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Foreldre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4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Skule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5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Lokalmiljøet</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6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Framtid</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18</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7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Medium</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20</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8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Organisert fritid</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22</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9	</a:t>
            </a:r>
            <a:r>
              <a:rPr lang="nb-NO" sz="999" dirty="0">
                <a:latin typeface="Akkurat Pro" panose="020B0504020101020102" pitchFamily="34" charset="77"/>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Trening og fysisk aktivitet</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10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Helse</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26</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11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Rusmiddel</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34</a:t>
            </a:r>
          </a:p>
          <a:p>
            <a:pPr marL="0" marR="0" lvl="0" indent="0" algn="l" defTabSz="457200" rtl="0" eaLnBrk="1" fontAlgn="auto" latinLnBrk="0" hangingPunct="1">
              <a:lnSpc>
                <a:spcPct val="100000"/>
              </a:lnSpc>
              <a:spcBef>
                <a:spcPts val="600"/>
              </a:spcBef>
              <a:spcAft>
                <a:spcPts val="401"/>
              </a:spcAft>
              <a:buClrTx/>
              <a:buSzTx/>
              <a:buFontTx/>
              <a:buNone/>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12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Regelbrot</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40</a:t>
            </a:r>
          </a:p>
          <a:p>
            <a:pPr lvl="0">
              <a:spcBef>
                <a:spcPts val="600"/>
              </a:spcBef>
              <a:spcAft>
                <a:spcPts val="401"/>
              </a:spcAft>
              <a:tabLst>
                <a:tab pos="1257300" algn="l"/>
                <a:tab pos="4486275" algn="l"/>
                <a:tab pos="4752975" algn="r"/>
              </a:tabLst>
              <a:defRPr/>
            </a:pP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Kapittel 13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Vald og trakassering</a:t>
            </a:r>
            <a:r>
              <a:rPr kumimoji="0" lang="nb-NO" sz="999" i="0" strike="noStrike" kern="1200" cap="none" spc="0" normalizeH="0" noProof="0" dirty="0">
                <a:ln>
                  <a:noFill/>
                </a:ln>
                <a:effectLst/>
                <a:uLnTx/>
                <a:uFillTx/>
                <a:latin typeface="Akkurat Pro" panose="020B0504020101020102" pitchFamily="34" charset="77"/>
                <a:ea typeface="+mn-ea"/>
                <a:cs typeface="Arial" panose="020B0604020202020204" pitchFamily="34" charset="0"/>
              </a:rPr>
              <a:t>	</a:t>
            </a:r>
            <a:r>
              <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rPr>
              <a:t>	</a:t>
            </a:r>
            <a:r>
              <a:rPr lang="nb-NO" sz="999" dirty="0">
                <a:latin typeface="Akkurat Pro" panose="020B0504020101020102" pitchFamily="34" charset="77"/>
                <a:cs typeface="Arial" panose="020B0604020202020204" pitchFamily="34" charset="0"/>
              </a:rPr>
              <a:t>42</a:t>
            </a:r>
            <a:endParaRPr kumimoji="0" lang="nb-NO" sz="999" i="0" strike="noStrike" kern="1200" cap="none" spc="0" normalizeH="0" baseline="0" noProof="0" dirty="0">
              <a:ln>
                <a:noFill/>
              </a:ln>
              <a:effectLst/>
              <a:uLnTx/>
              <a:uFillTx/>
              <a:latin typeface="Akkurat Pro" panose="020B0504020101020102" pitchFamily="34" charset="77"/>
              <a:ea typeface="+mn-ea"/>
              <a:cs typeface="Arial" panose="020B0604020202020204" pitchFamily="34" charset="0"/>
            </a:endParaRP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Nøkkeltal</a:t>
            </a:r>
            <a:r>
              <a:rPr lang="nb-NO" sz="999" dirty="0">
                <a:latin typeface="Akkurat Pro" panose="020B0504020101020102" pitchFamily="34" charset="77"/>
                <a:cs typeface="Arial" panose="020B0604020202020204" pitchFamily="34" charset="0"/>
              </a:rPr>
              <a:t>		46</a:t>
            </a:r>
          </a:p>
          <a:p>
            <a:pPr>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err="1">
                <a:latin typeface="Akkurat Pro" panose="020B0504020101020102" pitchFamily="34" charset="77"/>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Definisjonar</a:t>
            </a:r>
            <a:r>
              <a:rPr lang="nb-NO" sz="999" dirty="0">
                <a:latin typeface="Akkurat Pro" panose="020B0504020101020102" pitchFamily="34" charset="77"/>
                <a:cs typeface="Arial" panose="020B0604020202020204" pitchFamily="34" charset="0"/>
              </a:rPr>
              <a:t> 		50</a:t>
            </a:r>
          </a:p>
          <a:p>
            <a:pPr lvl="0">
              <a:spcBef>
                <a:spcPts val="600"/>
              </a:spcBef>
              <a:spcAft>
                <a:spcPts val="401"/>
              </a:spcAft>
              <a:tabLst>
                <a:tab pos="1257300" algn="l"/>
                <a:tab pos="4486275" algn="l"/>
                <a:tab pos="4752975" algn="r"/>
              </a:tabLst>
              <a:defRPr/>
            </a:pPr>
            <a:r>
              <a:rPr lang="nb-NO" sz="999" dirty="0">
                <a:latin typeface="Akkurat Pro" panose="020B0504020101020102" pitchFamily="34" charset="77"/>
                <a:cs typeface="Arial" panose="020B0604020202020204" pitchFamily="34" charset="0"/>
              </a:rPr>
              <a:t>	</a:t>
            </a:r>
            <a:r>
              <a:rPr lang="nb-NO" sz="999" dirty="0">
                <a:latin typeface="Akkurat Pro" panose="020B0504020101020102" pitchFamily="34" charset="77"/>
                <a:cs typeface="Arial" panose="020B0604020202020204" pitchFamily="34" charset="0"/>
                <a:hlinkClick r:id="rId18" action="ppaction://hlinksldjump">
                  <a:extLst>
                    <a:ext uri="{A12FA001-AC4F-418D-AE19-62706E023703}">
                      <ahyp:hlinkClr xmlns:ahyp="http://schemas.microsoft.com/office/drawing/2018/hyperlinkcolor" val="tx"/>
                    </a:ext>
                  </a:extLst>
                </a:hlinkClick>
              </a:rPr>
              <a:t>Litteratur</a:t>
            </a:r>
            <a:r>
              <a:rPr lang="nb-NO" sz="999" dirty="0">
                <a:latin typeface="Akkurat Pro" panose="020B0504020101020102" pitchFamily="34" charset="77"/>
                <a:cs typeface="Arial" panose="020B0604020202020204" pitchFamily="34" charset="0"/>
              </a:rPr>
              <a:t>  		52</a:t>
            </a:r>
          </a:p>
        </p:txBody>
      </p:sp>
    </p:spTree>
    <p:extLst>
      <p:ext uri="{BB962C8B-B14F-4D97-AF65-F5344CB8AC3E}">
        <p14:creationId xmlns:p14="http://schemas.microsoft.com/office/powerpoint/2010/main" val="150190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32" name="Rektangel 31">
            <a:extLst>
              <a:ext uri="{FF2B5EF4-FFF2-40B4-BE49-F238E27FC236}">
                <a16:creationId xmlns:a16="http://schemas.microsoft.com/office/drawing/2014/main" id="{AE14CBD3-0E63-B346-9CD3-23AE2ADF04F4}"/>
              </a:ext>
            </a:extLst>
          </p:cNvPr>
          <p:cNvSpPr/>
          <p:nvPr/>
        </p:nvSpPr>
        <p:spPr>
          <a:xfrm>
            <a:off x="3548892" y="844199"/>
            <a:ext cx="2968243" cy="553998"/>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Kor ofte har du brukt smertestillande tablettar (Paracet, Ibux og liknande) i løpet av den siste månaden? Bygland kommune og nasjonal</a:t>
            </a:r>
            <a:r>
              <a:rPr lang="nb-NO" sz="1000" b="1" dirty="0">
                <a:solidFill>
                  <a:srgbClr val="000000"/>
                </a:solidFill>
                <a:latin typeface="Akkurat Pro Regular" panose="020B0504020101020102" pitchFamily="34" charset="77"/>
                <a:cs typeface="Arial" panose="020B0604020202020204" pitchFamily="34" charset="0"/>
              </a:rPr>
              <a:t>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28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Bygland kommune</a:t>
            </a:r>
          </a:p>
        </p:txBody>
      </p:sp>
      <p:graphicFrame>
        <p:nvGraphicFramePr>
          <p:cNvPr id="26" name="Diagram 17">
            <a:extLst>
              <a:ext uri="{FF2B5EF4-FFF2-40B4-BE49-F238E27FC236}">
                <a16:creationId xmlns:a16="http://schemas.microsoft.com/office/drawing/2014/main" id="{605F4225-0C4D-40DF-88D4-6CA3498DF653}"/>
              </a:ext>
            </a:extLst>
          </p:cNvPr>
          <p:cNvGraphicFramePr>
            <a:graphicFrameLocks/>
          </p:cNvGraphicFramePr>
          <p:nvPr>
            <p:extLst>
              <p:ext uri="{D42A27DB-BD31-4B8C-83A1-F6EECF244321}">
                <p14:modId xmlns:p14="http://schemas.microsoft.com/office/powerpoint/2010/main" val="1506507081"/>
              </p:ext>
            </p:extLst>
          </p:nvPr>
        </p:nvGraphicFramePr>
        <p:xfrm>
          <a:off x="3543643" y="1607608"/>
          <a:ext cx="2900194" cy="2501498"/>
        </p:xfrm>
        <a:graphic>
          <a:graphicData uri="http://schemas.openxmlformats.org/drawingml/2006/chart">
            <c:chart xmlns:c="http://schemas.openxmlformats.org/drawingml/2006/chart" xmlns:r="http://schemas.openxmlformats.org/officeDocument/2006/relationships" r:id="rId2"/>
          </a:graphicData>
        </a:graphic>
      </p:graphicFrame>
      <p:sp>
        <p:nvSpPr>
          <p:cNvPr id="33" name="Rektangel 32">
            <a:extLst>
              <a:ext uri="{FF2B5EF4-FFF2-40B4-BE49-F238E27FC236}">
                <a16:creationId xmlns:a16="http://schemas.microsoft.com/office/drawing/2014/main" id="{0ED66629-CDFA-417D-B60D-BFA06353F04C}"/>
              </a:ext>
            </a:extLst>
          </p:cNvPr>
          <p:cNvSpPr/>
          <p:nvPr/>
        </p:nvSpPr>
        <p:spPr>
          <a:xfrm>
            <a:off x="3548893" y="4291354"/>
            <a:ext cx="2897384" cy="553998"/>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Prosentdel som bruker reseptfrie smertestillande kvar veke eller kvar dag.</a:t>
            </a:r>
            <a:r>
              <a:rPr kumimoji="0" lang="nn-NO" sz="1000" b="1" u="none" strike="noStrike" cap="none" normalizeH="0" baseline="0" noProof="0" dirty="0">
                <a:ln>
                  <a:noFill/>
                </a:ln>
                <a:solidFill>
                  <a:srgbClr val="000000"/>
                </a:solidFill>
                <a:uLnTx/>
                <a:uFillTx/>
                <a:latin typeface="Akkurat Pro Regular" panose="020B0504020101020102" pitchFamily="34" charset="77"/>
                <a:cs typeface="Arial" panose="020B0604020202020204" pitchFamily="34" charset="0"/>
              </a:rPr>
              <a:t>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28" name="Rektangel 27">
            <a:extLst>
              <a:ext uri="{FF2B5EF4-FFF2-40B4-BE49-F238E27FC236}">
                <a16:creationId xmlns:a16="http://schemas.microsoft.com/office/drawing/2014/main" id="{B8E832F4-30EA-4D15-A53E-457A81176006}"/>
              </a:ext>
            </a:extLst>
          </p:cNvPr>
          <p:cNvSpPr/>
          <p:nvPr/>
        </p:nvSpPr>
        <p:spPr>
          <a:xfrm>
            <a:off x="375828" y="855442"/>
            <a:ext cx="2968243" cy="553998"/>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Prosentdel som har brukt desse helsetenestene i løpet av det siste året. Bygland kommune og nasjonal</a:t>
            </a:r>
            <a:r>
              <a:rPr lang="nb-NO" sz="1000" b="1" dirty="0">
                <a:solidFill>
                  <a:srgbClr val="000000"/>
                </a:solidFill>
                <a:latin typeface="Akkurat Pro Regular" panose="020B0504020101020102" pitchFamily="34" charset="77"/>
                <a:cs typeface="Arial" panose="020B0604020202020204" pitchFamily="34" charset="0"/>
              </a:rPr>
              <a:t>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8" name="Rektangel 37">
            <a:extLst>
              <a:ext uri="{FF2B5EF4-FFF2-40B4-BE49-F238E27FC236}">
                <a16:creationId xmlns:a16="http://schemas.microsoft.com/office/drawing/2014/main" id="{A81EB550-5A11-4B35-9004-12DE37392ECD}"/>
              </a:ext>
            </a:extLst>
          </p:cNvPr>
          <p:cNvSpPr/>
          <p:nvPr/>
        </p:nvSpPr>
        <p:spPr>
          <a:xfrm>
            <a:off x="375828" y="4293307"/>
            <a:ext cx="2900819" cy="400110"/>
          </a:xfrm>
          <a:prstGeom prst="rect">
            <a:avLst/>
          </a:prstGeom>
        </p:spPr>
        <p:txBody>
          <a:bodyPr wrap="square">
            <a:spAutoFit/>
          </a:bodyPr>
          <a:lstStyle/>
          <a:p>
            <a:r>
              <a:rPr lang="nn-NO" sz="1000" b="1" dirty="0">
                <a:solidFill>
                  <a:srgbClr val="000000"/>
                </a:solidFill>
                <a:latin typeface="Akkurat Pro Regular" panose="020B0504020101020102" pitchFamily="34" charset="77"/>
                <a:cs typeface="Arial" panose="020B0604020202020204" pitchFamily="34" charset="0"/>
              </a:rPr>
              <a:t>Prosentdel gutar og jenter som har brukt ulike helsetenester i løpet av det siste åre</a:t>
            </a:r>
            <a:r>
              <a:rPr lang="nb-NO" sz="1000" b="1" dirty="0">
                <a:solidFill>
                  <a:srgbClr val="000000"/>
                </a:solidFill>
                <a:latin typeface="Akkurat Pro Regular" panose="020B0504020101020102" pitchFamily="34" charset="77"/>
                <a:cs typeface="Arial" panose="020B0604020202020204" pitchFamily="34" charset="0"/>
              </a:rPr>
              <a:t>t</a:t>
            </a:r>
          </a:p>
        </p:txBody>
      </p:sp>
      <p:graphicFrame>
        <p:nvGraphicFramePr>
          <p:cNvPr id="39" name="Diagram 38">
            <a:extLst>
              <a:ext uri="{FF2B5EF4-FFF2-40B4-BE49-F238E27FC236}">
                <a16:creationId xmlns:a16="http://schemas.microsoft.com/office/drawing/2014/main" id="{9E1F65A6-68AD-4BFB-8DFF-84A010969A76}"/>
              </a:ext>
            </a:extLst>
          </p:cNvPr>
          <p:cNvGraphicFramePr>
            <a:graphicFrameLocks/>
          </p:cNvGraphicFramePr>
          <p:nvPr>
            <p:extLst>
              <p:ext uri="{D42A27DB-BD31-4B8C-83A1-F6EECF244321}">
                <p14:modId xmlns:p14="http://schemas.microsoft.com/office/powerpoint/2010/main" val="3295970893"/>
              </p:ext>
            </p:extLst>
          </p:nvPr>
        </p:nvGraphicFramePr>
        <p:xfrm>
          <a:off x="355755" y="4813438"/>
          <a:ext cx="2889194" cy="1865921"/>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Rett linje 23">
            <a:extLst>
              <a:ext uri="{FF2B5EF4-FFF2-40B4-BE49-F238E27FC236}">
                <a16:creationId xmlns:a16="http://schemas.microsoft.com/office/drawing/2014/main" id="{A5526BC9-9C73-4674-A3F1-2E1E52A1C46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Diagram 16">
            <a:extLst>
              <a:ext uri="{FF2B5EF4-FFF2-40B4-BE49-F238E27FC236}">
                <a16:creationId xmlns:a16="http://schemas.microsoft.com/office/drawing/2014/main" id="{5AFE46CA-F445-4359-A635-D3AA07F227B0}"/>
              </a:ext>
            </a:extLst>
          </p:cNvPr>
          <p:cNvGraphicFramePr>
            <a:graphicFrameLocks/>
          </p:cNvGraphicFramePr>
          <p:nvPr>
            <p:extLst>
              <p:ext uri="{D42A27DB-BD31-4B8C-83A1-F6EECF244321}">
                <p14:modId xmlns:p14="http://schemas.microsoft.com/office/powerpoint/2010/main" val="1739501731"/>
              </p:ext>
            </p:extLst>
          </p:nvPr>
        </p:nvGraphicFramePr>
        <p:xfrm>
          <a:off x="304666" y="1602181"/>
          <a:ext cx="2889194" cy="2506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BE746C51-4020-F08B-BAE6-6AF7520F6BF7}"/>
              </a:ext>
            </a:extLst>
          </p:cNvPr>
          <p:cNvGraphicFramePr>
            <a:graphicFrameLocks/>
          </p:cNvGraphicFramePr>
          <p:nvPr>
            <p:extLst>
              <p:ext uri="{D42A27DB-BD31-4B8C-83A1-F6EECF244321}">
                <p14:modId xmlns:p14="http://schemas.microsoft.com/office/powerpoint/2010/main" val="563528448"/>
              </p:ext>
            </p:extLst>
          </p:nvPr>
        </p:nvGraphicFramePr>
        <p:xfrm>
          <a:off x="3548892" y="4900875"/>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18160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VIDAREGÅANDE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29</a:t>
            </a:r>
          </a:p>
        </p:txBody>
      </p:sp>
      <p:sp>
        <p:nvSpPr>
          <p:cNvPr id="18" name="TekstSylinder 17">
            <a:extLst>
              <a:ext uri="{FF2B5EF4-FFF2-40B4-BE49-F238E27FC236}">
                <a16:creationId xmlns:a16="http://schemas.microsoft.com/office/drawing/2014/main" id="{A06E0718-A0AE-4FFE-800C-83E82FAE0C0A}"/>
              </a:ext>
            </a:extLst>
          </p:cNvPr>
          <p:cNvSpPr txBox="1"/>
          <p:nvPr/>
        </p:nvSpPr>
        <p:spPr>
          <a:xfrm>
            <a:off x="3565987" y="4008289"/>
            <a:ext cx="2952748" cy="284400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Psykiske helseplager</a:t>
            </a:r>
          </a:p>
          <a:p>
            <a:pPr>
              <a:spcAft>
                <a:spcPts val="401"/>
              </a:spcAft>
            </a:pPr>
            <a:r>
              <a:rPr lang="nn-NO" sz="999" dirty="0">
                <a:latin typeface="Akkurat Pro" panose="020B0504020101020102" pitchFamily="34" charset="0"/>
                <a:cs typeface="Arial" panose="020B0604020202020204" pitchFamily="34" charset="0"/>
              </a:rPr>
              <a:t>I denne rapporten definerer vi det som å ha «mange psykiske plager» dersom ein ungdom i gjennomsnitt har kryssa av for at han eller ho – i løpet av ei veke – er «ganske mykje plaga» av alle dei seks plagene i figuren over. </a:t>
            </a:r>
          </a:p>
          <a:p>
            <a:pPr>
              <a:spcAft>
                <a:spcPts val="401"/>
              </a:spcAft>
            </a:pPr>
            <a:r>
              <a:rPr lang="nn-NO" sz="999" dirty="0">
                <a:latin typeface="Akkurat Pro" panose="020B0504020101020102" pitchFamily="34" charset="0"/>
                <a:cs typeface="Arial" panose="020B0604020202020204" pitchFamily="34" charset="0"/>
              </a:rPr>
              <a:t>Det er viktig å presisere at Ungdata ikkje fangar opp det som ut frå kliniske kriterium blir rekna for depresjon eller depressive lidingar. Mange av dei plagene vi spør om i Ungdata-undersøkinga er kvardagsplager som mange har, men som kan vere utfordrande nok for mange av dei som opplever dei, og særleg for dei som har eit vedvarande høgt nivå av slike helseplager</a:t>
            </a:r>
            <a:r>
              <a:rPr lang="nb-NO" sz="999" dirty="0">
                <a:latin typeface="Akkurat Pro" panose="020B0504020101020102" pitchFamily="34" charset="0"/>
                <a:cs typeface="Arial" panose="020B0604020202020204" pitchFamily="34" charset="0"/>
              </a:rPr>
              <a:t>.</a:t>
            </a:r>
          </a:p>
        </p:txBody>
      </p:sp>
      <p:sp>
        <p:nvSpPr>
          <p:cNvPr id="28" name="Rektangel 27">
            <a:extLst>
              <a:ext uri="{FF2B5EF4-FFF2-40B4-BE49-F238E27FC236}">
                <a16:creationId xmlns:a16="http://schemas.microsoft.com/office/drawing/2014/main" id="{C053AE56-19AF-4E16-8EB1-473725ECB8C9}"/>
              </a:ext>
            </a:extLst>
          </p:cNvPr>
          <p:cNvSpPr/>
          <p:nvPr/>
        </p:nvSpPr>
        <p:spPr>
          <a:xfrm>
            <a:off x="350688" y="399840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Prosentdel som har hatt mange psykiske plager dei siste sju dagane.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17" name="Rektangel 16">
            <a:extLst>
              <a:ext uri="{FF2B5EF4-FFF2-40B4-BE49-F238E27FC236}">
                <a16:creationId xmlns:a16="http://schemas.microsoft.com/office/drawing/2014/main" id="{DDE08961-2526-44A5-9A2A-D55158319B12}"/>
              </a:ext>
            </a:extLst>
          </p:cNvPr>
          <p:cNvSpPr/>
          <p:nvPr/>
        </p:nvSpPr>
        <p:spPr>
          <a:xfrm>
            <a:off x="373908" y="856824"/>
            <a:ext cx="6150069" cy="246221"/>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Har du i løpet av den siste veka vore plaga av noko av dette</a:t>
            </a:r>
            <a:r>
              <a:rPr lang="nb-NO" sz="1000" b="1" dirty="0">
                <a:solidFill>
                  <a:srgbClr val="000000"/>
                </a:solidFill>
                <a:latin typeface="Akkurat Pro Regular" panose="020B0504020101020102" pitchFamily="34" charset="77"/>
                <a:cs typeface="Arial" panose="020B0604020202020204" pitchFamily="34" charset="0"/>
              </a:rPr>
              <a: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9" name="Diagram 18">
            <a:extLst>
              <a:ext uri="{FF2B5EF4-FFF2-40B4-BE49-F238E27FC236}">
                <a16:creationId xmlns:a16="http://schemas.microsoft.com/office/drawing/2014/main" id="{630EDB87-9E4A-467D-94C2-60A56D5EAE13}"/>
              </a:ext>
            </a:extLst>
          </p:cNvPr>
          <p:cNvGraphicFramePr>
            <a:graphicFrameLocks/>
          </p:cNvGraphicFramePr>
          <p:nvPr>
            <p:extLst>
              <p:ext uri="{D42A27DB-BD31-4B8C-83A1-F6EECF244321}">
                <p14:modId xmlns:p14="http://schemas.microsoft.com/office/powerpoint/2010/main" val="594514067"/>
              </p:ext>
            </p:extLst>
          </p:nvPr>
        </p:nvGraphicFramePr>
        <p:xfrm>
          <a:off x="353960" y="1075336"/>
          <a:ext cx="6150069" cy="2778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Diagram 1">
            <a:extLst>
              <a:ext uri="{FF2B5EF4-FFF2-40B4-BE49-F238E27FC236}">
                <a16:creationId xmlns:a16="http://schemas.microsoft.com/office/drawing/2014/main" id="{07D96696-1A0B-9CEF-6DB3-6C00BF49AD30}"/>
              </a:ext>
            </a:extLst>
          </p:cNvPr>
          <p:cNvGraphicFramePr>
            <a:graphicFrameLocks/>
          </p:cNvGraphicFramePr>
          <p:nvPr>
            <p:extLst>
              <p:ext uri="{D42A27DB-BD31-4B8C-83A1-F6EECF244321}">
                <p14:modId xmlns:p14="http://schemas.microsoft.com/office/powerpoint/2010/main" val="3738488473"/>
              </p:ext>
            </p:extLst>
          </p:nvPr>
        </p:nvGraphicFramePr>
        <p:xfrm>
          <a:off x="350687" y="4833694"/>
          <a:ext cx="2908827" cy="17863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02844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ktangel 27">
            <a:extLst>
              <a:ext uri="{FF2B5EF4-FFF2-40B4-BE49-F238E27FC236}">
                <a16:creationId xmlns:a16="http://schemas.microsoft.com/office/drawing/2014/main" id="{4A157259-DFCD-4EBC-807F-D5EB2E30CED5}"/>
              </a:ext>
            </a:extLst>
          </p:cNvPr>
          <p:cNvSpPr/>
          <p:nvPr/>
        </p:nvSpPr>
        <p:spPr>
          <a:xfrm>
            <a:off x="376892" y="6003959"/>
            <a:ext cx="2888836" cy="553998"/>
          </a:xfrm>
          <a:prstGeom prst="rect">
            <a:avLst/>
          </a:prstGeom>
        </p:spPr>
        <p:txBody>
          <a:bodyPr wrap="square">
            <a:spAutoFit/>
          </a:bodyPr>
          <a:lstStyle/>
          <a:p>
            <a:pPr>
              <a:defRPr/>
            </a:pPr>
            <a:r>
              <a:rPr lang="nn-NO" sz="1000" b="1" dirty="0">
                <a:solidFill>
                  <a:srgbClr val="000000"/>
                </a:solidFill>
                <a:latin typeface="Akkurat Pro Regular" panose="020B0504020101020102" pitchFamily="34" charset="77"/>
                <a:cs typeface="Arial" panose="020B0604020202020204" pitchFamily="34" charset="0"/>
              </a:rPr>
              <a:t>Har du opplevd så mykje press den siste veka at du har hatt problem med å takle det</a:t>
            </a:r>
            <a:r>
              <a:rPr lang="nb-NO" sz="1000" b="1" dirty="0">
                <a:solidFill>
                  <a:srgbClr val="000000"/>
                </a:solidFill>
                <a:latin typeface="Akkurat Pro Regular" panose="020B0504020101020102" pitchFamily="34" charset="77"/>
                <a:cs typeface="Arial" panose="020B0604020202020204" pitchFamily="34" charset="0"/>
              </a:rPr>
              <a:t>? Bygland kommune og nasjonalt</a:t>
            </a:r>
          </a:p>
        </p:txBody>
      </p:sp>
      <p:graphicFrame>
        <p:nvGraphicFramePr>
          <p:cNvPr id="29" name="Diagram 17">
            <a:extLst>
              <a:ext uri="{FF2B5EF4-FFF2-40B4-BE49-F238E27FC236}">
                <a16:creationId xmlns:a16="http://schemas.microsoft.com/office/drawing/2014/main" id="{2B22C856-4496-41EB-B64D-F81BF5F4DF82}"/>
              </a:ext>
            </a:extLst>
          </p:cNvPr>
          <p:cNvGraphicFramePr>
            <a:graphicFrameLocks/>
          </p:cNvGraphicFramePr>
          <p:nvPr>
            <p:extLst>
              <p:ext uri="{D42A27DB-BD31-4B8C-83A1-F6EECF244321}">
                <p14:modId xmlns:p14="http://schemas.microsoft.com/office/powerpoint/2010/main" val="705588898"/>
              </p:ext>
            </p:extLst>
          </p:nvPr>
        </p:nvGraphicFramePr>
        <p:xfrm>
          <a:off x="371642" y="6627318"/>
          <a:ext cx="2900194" cy="2631788"/>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000" b="1" u="none" strike="noStrike" kern="1200" cap="none" spc="0" normalizeH="0" baseline="0" dirty="0">
                <a:ln>
                  <a:noFill/>
                </a:ln>
                <a:solidFill>
                  <a:srgbClr val="000000"/>
                </a:solidFill>
                <a:effectLst/>
                <a:uLnTx/>
                <a:uFillTx/>
                <a:latin typeface="Akkurat Pro Regular" panose="020B0504020101020102" pitchFamily="34" charset="77"/>
                <a:ea typeface="+mn-ea"/>
                <a:cs typeface="Arial" panose="020B0604020202020204" pitchFamily="34" charset="0"/>
              </a:rPr>
              <a:t>Opplever du press i kvardagen?</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Bygland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844198"/>
            <a:ext cx="2889414" cy="453600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Stress og press</a:t>
            </a:r>
          </a:p>
          <a:p>
            <a:pPr>
              <a:spcAft>
                <a:spcPts val="401"/>
              </a:spcAft>
            </a:pPr>
            <a:r>
              <a:rPr lang="nn-NO" sz="999" dirty="0">
                <a:latin typeface="Akkurat Pro" panose="020B0504020101020102" pitchFamily="34" charset="0"/>
                <a:cs typeface="Arial" panose="020B0604020202020204" pitchFamily="34" charset="0"/>
              </a:rPr>
              <a:t>I diskusjonane om korleis det er å vere ung i dag høyrer ein ofte at ungdommen opplever mykje prestasjonspress og at det er sterke forventningar til den enkelte om å vere best, anten det gjeld å sjå bra ut, vere god på skulen eller i idrett, eller vere vellukka på sosiale medium. </a:t>
            </a:r>
          </a:p>
          <a:p>
            <a:pPr>
              <a:spcAft>
                <a:spcPts val="401"/>
              </a:spcAft>
            </a:pPr>
            <a:r>
              <a:rPr lang="nn-NO" sz="999" dirty="0">
                <a:latin typeface="Akkurat Pro" panose="020B0504020101020102" pitchFamily="34" charset="0"/>
                <a:cs typeface="Arial" panose="020B0604020202020204" pitchFamily="34" charset="0"/>
              </a:rPr>
              <a:t>Men kor mange er det eigentleg som opplever press i kvardagen – og kor mange har problem med å takle presset dei blir utsette for? </a:t>
            </a:r>
          </a:p>
          <a:p>
            <a:pPr>
              <a:spcAft>
                <a:spcPts val="401"/>
              </a:spcAft>
            </a:pPr>
            <a:r>
              <a:rPr lang="nn-NO" sz="999" dirty="0">
                <a:latin typeface="Akkurat Pro" panose="020B0504020101020102" pitchFamily="34" charset="0"/>
                <a:cs typeface="Arial" panose="020B0604020202020204" pitchFamily="34" charset="0"/>
              </a:rPr>
              <a:t>Stress kan vere både positivt og negativt. Det kan til dømes vere positivt når det gjev deg ekstra energi og gjer deg i stand til å fokusere og prestere betre. Men stress har òg negative sider og kan i verste fall vere helsefarleg. Det negative stresset oppstår gjerne når det er ein tydeleg ubalanse over tid mellom utfordringane ein opplever og ressursane ein har til å handtere situasjonen. </a:t>
            </a:r>
          </a:p>
          <a:p>
            <a:pPr>
              <a:spcAft>
                <a:spcPts val="401"/>
              </a:spcAft>
            </a:pPr>
            <a:r>
              <a:rPr lang="nn-NO" sz="999" dirty="0">
                <a:latin typeface="Akkurat Pro" panose="020B0504020101020102" pitchFamily="34" charset="0"/>
                <a:cs typeface="Arial" panose="020B0604020202020204" pitchFamily="34" charset="0"/>
              </a:rPr>
              <a:t>I Ungdata blir denne typen negativt stress kartlagt ved å spørje ungdommen om dei har opplevd så mykje press den siste veka at dei har hatt problem med å takle det</a:t>
            </a:r>
            <a:r>
              <a:rPr lang="nb-NO" sz="999" dirty="0">
                <a:latin typeface="Akkurat Pro" panose="020B0504020101020102" pitchFamily="34" charset="0"/>
                <a:cs typeface="Arial" panose="020B0604020202020204" pitchFamily="34" charset="0"/>
              </a:rPr>
              <a:t>.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4114584370"/>
              </p:ext>
            </p:extLst>
          </p:nvPr>
        </p:nvGraphicFramePr>
        <p:xfrm>
          <a:off x="3552849" y="1110477"/>
          <a:ext cx="2951180" cy="2448046"/>
        </p:xfrm>
        <a:graphic>
          <a:graphicData uri="http://schemas.openxmlformats.org/drawingml/2006/chart">
            <c:chart xmlns:c="http://schemas.openxmlformats.org/drawingml/2006/chart" xmlns:r="http://schemas.openxmlformats.org/officeDocument/2006/relationships" r:id="rId3"/>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97246"/>
            <a:ext cx="2959863"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Prosentdel som opplever mykje press på minst to område.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6" name="Rektangel 25">
            <a:extLst>
              <a:ext uri="{FF2B5EF4-FFF2-40B4-BE49-F238E27FC236}">
                <a16:creationId xmlns:a16="http://schemas.microsoft.com/office/drawing/2014/main" id="{33CC27A4-AB60-4FC0-A5E9-17F90EEF9E4A}"/>
              </a:ext>
            </a:extLst>
          </p:cNvPr>
          <p:cNvSpPr/>
          <p:nvPr/>
        </p:nvSpPr>
        <p:spPr>
          <a:xfrm>
            <a:off x="3549650" y="6370793"/>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Prosentdel som i løpet av den siste veka i stor eller svært stor grad har opplevd så mykje press at dei har hatt problem med å takle det.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cxnSp>
        <p:nvCxnSpPr>
          <p:cNvPr id="30" name="Rett linje 29">
            <a:extLst>
              <a:ext uri="{FF2B5EF4-FFF2-40B4-BE49-F238E27FC236}">
                <a16:creationId xmlns:a16="http://schemas.microsoft.com/office/drawing/2014/main" id="{6B4E6F60-EF10-4615-A84E-4F5C85B39647}"/>
              </a:ext>
            </a:extLst>
          </p:cNvPr>
          <p:cNvCxnSpPr>
            <a:cxnSpLocks/>
          </p:cNvCxnSpPr>
          <p:nvPr/>
        </p:nvCxnSpPr>
        <p:spPr>
          <a:xfrm flipH="1">
            <a:off x="3435549" y="844199"/>
            <a:ext cx="1" cy="8466950"/>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4" name="Diagram 3">
            <a:extLst>
              <a:ext uri="{FF2B5EF4-FFF2-40B4-BE49-F238E27FC236}">
                <a16:creationId xmlns:a16="http://schemas.microsoft.com/office/drawing/2014/main" id="{DFC7F785-689F-6B05-60E5-8A903A80A129}"/>
              </a:ext>
            </a:extLst>
          </p:cNvPr>
          <p:cNvGraphicFramePr>
            <a:graphicFrameLocks/>
          </p:cNvGraphicFramePr>
          <p:nvPr>
            <p:extLst>
              <p:ext uri="{D42A27DB-BD31-4B8C-83A1-F6EECF244321}">
                <p14:modId xmlns:p14="http://schemas.microsoft.com/office/powerpoint/2010/main" val="1478835229"/>
              </p:ext>
            </p:extLst>
          </p:nvPr>
        </p:nvGraphicFramePr>
        <p:xfrm>
          <a:off x="3549651" y="4251244"/>
          <a:ext cx="2908827" cy="19228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iagram 4">
            <a:extLst>
              <a:ext uri="{FF2B5EF4-FFF2-40B4-BE49-F238E27FC236}">
                <a16:creationId xmlns:a16="http://schemas.microsoft.com/office/drawing/2014/main" id="{E931B533-CCDD-F94F-D163-0559CD6E30A4}"/>
              </a:ext>
            </a:extLst>
          </p:cNvPr>
          <p:cNvGraphicFramePr>
            <a:graphicFrameLocks/>
          </p:cNvGraphicFramePr>
          <p:nvPr>
            <p:extLst>
              <p:ext uri="{D42A27DB-BD31-4B8C-83A1-F6EECF244321}">
                <p14:modId xmlns:p14="http://schemas.microsoft.com/office/powerpoint/2010/main" val="1649979443"/>
              </p:ext>
            </p:extLst>
          </p:nvPr>
        </p:nvGraphicFramePr>
        <p:xfrm>
          <a:off x="3549649" y="7181546"/>
          <a:ext cx="2908827" cy="21256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71328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VIDAREGÅANDE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31</a:t>
            </a:r>
          </a:p>
        </p:txBody>
      </p:sp>
      <p:sp>
        <p:nvSpPr>
          <p:cNvPr id="17" name="TekstSylinder 16">
            <a:extLst>
              <a:ext uri="{FF2B5EF4-FFF2-40B4-BE49-F238E27FC236}">
                <a16:creationId xmlns:a16="http://schemas.microsoft.com/office/drawing/2014/main" id="{A2B405AC-D79F-4D0D-841E-DE438B00A82F}"/>
              </a:ext>
            </a:extLst>
          </p:cNvPr>
          <p:cNvSpPr txBox="1"/>
          <p:nvPr/>
        </p:nvSpPr>
        <p:spPr>
          <a:xfrm>
            <a:off x="355534" y="5359406"/>
            <a:ext cx="6110563" cy="1449335"/>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Matvaner</a:t>
            </a:r>
          </a:p>
          <a:p>
            <a:pPr>
              <a:spcAft>
                <a:spcPts val="401"/>
              </a:spcAft>
            </a:pPr>
            <a:r>
              <a:rPr lang="nn-NO" sz="999" dirty="0">
                <a:latin typeface="Akkurat Pro" panose="020B0504020101020102" pitchFamily="34" charset="0"/>
                <a:cs typeface="Arial" panose="020B0604020202020204" pitchFamily="34" charset="0"/>
              </a:rPr>
              <a:t>I ungdomstida utviklar kroppen seg raskt, og behovet for næringsstoff aukar. Gode kosthaldsvanar blir etablerte tidleg og tekne med vidare i livet. Det vi et og drikk påverkar helsa vår. Eit sunt kosthald og god ernæring kan redusere risikoen for ei rekkje sjukdomar og er avgjerande for vekst og utvikling i ungdomstida. Dei nasjonale kosthaldsråda seier at kosthaldet vårt bør vere variert og innehalde mykje grønsaker, frukt og bær, grove kornprodukt og fisk. Vi bør dessutan avgrense mengda av </a:t>
            </a:r>
            <a:r>
              <a:rPr lang="nn-NO" sz="999" dirty="0" err="1">
                <a:latin typeface="Akkurat Pro" panose="020B0504020101020102" pitchFamily="34" charset="0"/>
                <a:cs typeface="Arial" panose="020B0604020202020204" pitchFamily="34" charset="0"/>
              </a:rPr>
              <a:t>bearbeidd</a:t>
            </a:r>
            <a:r>
              <a:rPr lang="nn-NO" sz="999" dirty="0">
                <a:latin typeface="Akkurat Pro" panose="020B0504020101020102" pitchFamily="34" charset="0"/>
                <a:cs typeface="Arial" panose="020B0604020202020204" pitchFamily="34" charset="0"/>
              </a:rPr>
              <a:t> kjøt og raudt kjøt og redusere inntaket av sukker og sal</a:t>
            </a:r>
            <a:r>
              <a:rPr lang="nb-NO" sz="999" dirty="0">
                <a:latin typeface="Akkurat Pro" panose="020B0504020101020102" pitchFamily="34" charset="0"/>
                <a:cs typeface="Arial" panose="020B0604020202020204" pitchFamily="34" charset="0"/>
              </a:rPr>
              <a:t>t.</a:t>
            </a:r>
          </a:p>
        </p:txBody>
      </p:sp>
      <p:sp>
        <p:nvSpPr>
          <p:cNvPr id="19" name="Rektangel 18">
            <a:extLst>
              <a:ext uri="{FF2B5EF4-FFF2-40B4-BE49-F238E27FC236}">
                <a16:creationId xmlns:a16="http://schemas.microsoft.com/office/drawing/2014/main" id="{5DAE1B14-3FBF-4FB5-B74E-03FC086B61E1}"/>
              </a:ext>
            </a:extLst>
          </p:cNvPr>
          <p:cNvSpPr/>
          <p:nvPr/>
        </p:nvSpPr>
        <p:spPr>
          <a:xfrm>
            <a:off x="350758" y="822099"/>
            <a:ext cx="6153280" cy="246221"/>
          </a:xfrm>
          <a:prstGeom prst="rect">
            <a:avLst/>
          </a:prstGeom>
        </p:spPr>
        <p:txBody>
          <a:bodyPr wrap="square">
            <a:spAutoFit/>
          </a:bodyPr>
          <a:lstStyle/>
          <a:p>
            <a:r>
              <a:rPr lang="nn-NO" sz="1000" b="1" dirty="0">
                <a:latin typeface="Akkurat Pro Regular" panose="020B0504020101020102" pitchFamily="34" charset="77"/>
                <a:cs typeface="Arial" panose="020B0604020202020204" pitchFamily="34" charset="0"/>
              </a:rPr>
              <a:t>Kor ofte ungdom i løpet av ei vanleg skuleveke bruker å ete frukost og lunsj</a:t>
            </a:r>
          </a:p>
        </p:txBody>
      </p:sp>
      <p:graphicFrame>
        <p:nvGraphicFramePr>
          <p:cNvPr id="22" name="Diagram 21">
            <a:extLst>
              <a:ext uri="{FF2B5EF4-FFF2-40B4-BE49-F238E27FC236}">
                <a16:creationId xmlns:a16="http://schemas.microsoft.com/office/drawing/2014/main" id="{64DB2F10-E122-4714-9C7A-EA2A9AF1D58C}"/>
              </a:ext>
            </a:extLst>
          </p:cNvPr>
          <p:cNvGraphicFramePr>
            <a:graphicFrameLocks/>
          </p:cNvGraphicFramePr>
          <p:nvPr>
            <p:extLst>
              <p:ext uri="{D42A27DB-BD31-4B8C-83A1-F6EECF244321}">
                <p14:modId xmlns:p14="http://schemas.microsoft.com/office/powerpoint/2010/main" val="2026368252"/>
              </p:ext>
            </p:extLst>
          </p:nvPr>
        </p:nvGraphicFramePr>
        <p:xfrm>
          <a:off x="353960" y="1202111"/>
          <a:ext cx="6163171" cy="1253486"/>
        </p:xfrm>
        <a:graphic>
          <a:graphicData uri="http://schemas.openxmlformats.org/drawingml/2006/chart">
            <c:chart xmlns:c="http://schemas.openxmlformats.org/drawingml/2006/chart" xmlns:r="http://schemas.openxmlformats.org/officeDocument/2006/relationships" r:id="rId2"/>
          </a:graphicData>
        </a:graphic>
      </p:graphicFrame>
      <p:sp>
        <p:nvSpPr>
          <p:cNvPr id="23" name="Rektangel 22">
            <a:extLst>
              <a:ext uri="{FF2B5EF4-FFF2-40B4-BE49-F238E27FC236}">
                <a16:creationId xmlns:a16="http://schemas.microsoft.com/office/drawing/2014/main" id="{019EE381-B3A4-412E-828A-40B4EFBB0DBC}"/>
              </a:ext>
            </a:extLst>
          </p:cNvPr>
          <p:cNvSpPr/>
          <p:nvPr/>
        </p:nvSpPr>
        <p:spPr>
          <a:xfrm>
            <a:off x="358307" y="2690680"/>
            <a:ext cx="2959863" cy="400110"/>
          </a:xfrm>
          <a:prstGeom prst="rect">
            <a:avLst/>
          </a:prstGeom>
        </p:spPr>
        <p:txBody>
          <a:bodyPr wrap="square">
            <a:spAutoFit/>
          </a:bodyPr>
          <a:lstStyle/>
          <a:p>
            <a:pPr>
              <a:defRPr/>
            </a:pP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Prosentdelen som et frukost før første time fem gonger i veka. Blant gutar og jenter</a:t>
            </a:r>
          </a:p>
        </p:txBody>
      </p:sp>
      <p:sp>
        <p:nvSpPr>
          <p:cNvPr id="31" name="Rektangel 30">
            <a:extLst>
              <a:ext uri="{FF2B5EF4-FFF2-40B4-BE49-F238E27FC236}">
                <a16:creationId xmlns:a16="http://schemas.microsoft.com/office/drawing/2014/main" id="{039BF1D6-B76B-442A-828A-9EFB05D7D9B3}"/>
              </a:ext>
            </a:extLst>
          </p:cNvPr>
          <p:cNvSpPr/>
          <p:nvPr/>
        </p:nvSpPr>
        <p:spPr>
          <a:xfrm>
            <a:off x="3564891" y="2690680"/>
            <a:ext cx="2959863" cy="400110"/>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Prosentdel som et matpakke eller lunsj på skulen fem gonger i veka.</a:t>
            </a:r>
            <a:r>
              <a:rPr kumimoji="0" lang="nn-NO" sz="1000" b="1" u="none" strike="noStrike" cap="none" normalizeH="0" baseline="0" noProof="0" dirty="0">
                <a:ln>
                  <a:noFill/>
                </a:ln>
                <a:solidFill>
                  <a:srgbClr val="000000"/>
                </a:solidFill>
                <a:uLnTx/>
                <a:uFillTx/>
                <a:latin typeface="Akkurat Pro Regular" panose="020B0504020101020102" pitchFamily="34" charset="77"/>
                <a:cs typeface="Arial" panose="020B0604020202020204" pitchFamily="34" charset="0"/>
              </a:rPr>
              <a:t>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4" name="Rektangel 3">
            <a:extLst>
              <a:ext uri="{FF2B5EF4-FFF2-40B4-BE49-F238E27FC236}">
                <a16:creationId xmlns:a16="http://schemas.microsoft.com/office/drawing/2014/main" id="{C515698C-2045-60D9-ADA8-CA8E09252B4D}"/>
              </a:ext>
            </a:extLst>
          </p:cNvPr>
          <p:cNvSpPr/>
          <p:nvPr/>
        </p:nvSpPr>
        <p:spPr>
          <a:xfrm>
            <a:off x="350758" y="7023329"/>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Kor ofte ungdom </a:t>
            </a:r>
            <a:r>
              <a:rPr lang="nb-NO" sz="1000" b="1" dirty="0" err="1">
                <a:latin typeface="Akkurat Pro Regular" panose="020B0504020101020102" pitchFamily="34" charset="77"/>
                <a:cs typeface="Arial" panose="020B0604020202020204" pitchFamily="34" charset="0"/>
              </a:rPr>
              <a:t>vanlegvis</a:t>
            </a:r>
            <a:r>
              <a:rPr lang="nb-NO" sz="1000" b="1" dirty="0">
                <a:latin typeface="Akkurat Pro Regular" panose="020B0504020101020102" pitchFamily="34" charset="77"/>
                <a:cs typeface="Arial" panose="020B0604020202020204" pitchFamily="34" charset="0"/>
              </a:rPr>
              <a:t> et eller drikk </a:t>
            </a:r>
            <a:r>
              <a:rPr lang="nb-NO" sz="1000" b="1" dirty="0" err="1">
                <a:latin typeface="Akkurat Pro Regular" panose="020B0504020101020102" pitchFamily="34" charset="77"/>
                <a:cs typeface="Arial" panose="020B0604020202020204" pitchFamily="34" charset="0"/>
              </a:rPr>
              <a:t>noko</a:t>
            </a:r>
            <a:r>
              <a:rPr lang="nb-NO" sz="1000" b="1" dirty="0">
                <a:latin typeface="Akkurat Pro Regular" panose="020B0504020101020102" pitchFamily="34" charset="77"/>
                <a:cs typeface="Arial" panose="020B0604020202020204" pitchFamily="34" charset="0"/>
              </a:rPr>
              <a:t> av det som står under</a:t>
            </a:r>
          </a:p>
        </p:txBody>
      </p:sp>
      <p:graphicFrame>
        <p:nvGraphicFramePr>
          <p:cNvPr id="5" name="Diagram 4">
            <a:extLst>
              <a:ext uri="{FF2B5EF4-FFF2-40B4-BE49-F238E27FC236}">
                <a16:creationId xmlns:a16="http://schemas.microsoft.com/office/drawing/2014/main" id="{D0B14D2E-7C28-7360-F312-F75A7092AED7}"/>
              </a:ext>
            </a:extLst>
          </p:cNvPr>
          <p:cNvGraphicFramePr>
            <a:graphicFrameLocks/>
          </p:cNvGraphicFramePr>
          <p:nvPr>
            <p:extLst>
              <p:ext uri="{D42A27DB-BD31-4B8C-83A1-F6EECF244321}">
                <p14:modId xmlns:p14="http://schemas.microsoft.com/office/powerpoint/2010/main" val="3600514234"/>
              </p:ext>
            </p:extLst>
          </p:nvPr>
        </p:nvGraphicFramePr>
        <p:xfrm>
          <a:off x="353960" y="7403341"/>
          <a:ext cx="6163171" cy="16805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32D752F9-0AAB-6FF3-9133-7661549F91A5}"/>
              </a:ext>
            </a:extLst>
          </p:cNvPr>
          <p:cNvGraphicFramePr>
            <a:graphicFrameLocks/>
          </p:cNvGraphicFramePr>
          <p:nvPr>
            <p:extLst>
              <p:ext uri="{D42A27DB-BD31-4B8C-83A1-F6EECF244321}">
                <p14:modId xmlns:p14="http://schemas.microsoft.com/office/powerpoint/2010/main" val="4133400127"/>
              </p:ext>
            </p:extLst>
          </p:nvPr>
        </p:nvGraphicFramePr>
        <p:xfrm>
          <a:off x="350687" y="3415918"/>
          <a:ext cx="290882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Diagram 6">
            <a:extLst>
              <a:ext uri="{FF2B5EF4-FFF2-40B4-BE49-F238E27FC236}">
                <a16:creationId xmlns:a16="http://schemas.microsoft.com/office/drawing/2014/main" id="{F93FD860-963D-C17A-EE82-EAB98E61DB8E}"/>
              </a:ext>
            </a:extLst>
          </p:cNvPr>
          <p:cNvGraphicFramePr>
            <a:graphicFrameLocks/>
          </p:cNvGraphicFramePr>
          <p:nvPr>
            <p:extLst>
              <p:ext uri="{D42A27DB-BD31-4B8C-83A1-F6EECF244321}">
                <p14:modId xmlns:p14="http://schemas.microsoft.com/office/powerpoint/2010/main" val="2187859846"/>
              </p:ext>
            </p:extLst>
          </p:nvPr>
        </p:nvGraphicFramePr>
        <p:xfrm>
          <a:off x="3557271" y="3415918"/>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67100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114793"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49650" y="850060"/>
            <a:ext cx="2970683"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Omtrent </a:t>
            </a:r>
            <a:r>
              <a:rPr lang="nb-NO" sz="1000" b="1" dirty="0">
                <a:latin typeface="Akkurat Pro Regular" panose="020B0504020101020102" pitchFamily="34" charset="77"/>
                <a:cs typeface="Arial" panose="020B0604020202020204" pitchFamily="34" charset="0"/>
              </a:rPr>
              <a:t>k</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or mange </a:t>
            </a:r>
            <a:r>
              <a:rPr kumimoji="0" lang="nb-NO" sz="1000" b="1" u="none" strike="noStrike" kern="1200" cap="none" spc="0" normalizeH="0" baseline="0" noProof="0" dirty="0" err="1">
                <a:ln>
                  <a:noFill/>
                </a:ln>
                <a:effectLst/>
                <a:uLnTx/>
                <a:uFillTx/>
                <a:latin typeface="Akkurat Pro Regular" panose="020B0504020101020102" pitchFamily="34" charset="77"/>
                <a:ea typeface="+mn-ea"/>
                <a:cs typeface="Arial" panose="020B0604020202020204" pitchFamily="34" charset="0"/>
              </a:rPr>
              <a:t>timar</a:t>
            </a:r>
            <a:r>
              <a:rPr kumimoji="0" lang="nb-NO" sz="1000" b="1" u="none" strike="noStrike" kern="1200" cap="none" spc="0" normalizeH="0" baseline="0" noProof="0" dirty="0">
                <a:ln>
                  <a:noFill/>
                </a:ln>
                <a:effectLst/>
                <a:uLnTx/>
                <a:uFillTx/>
                <a:latin typeface="Akkurat Pro Regular" panose="020B0504020101020102" pitchFamily="34" charset="77"/>
                <a:ea typeface="+mn-ea"/>
                <a:cs typeface="Arial" panose="020B0604020202020204" pitchFamily="34" charset="0"/>
              </a:rPr>
              <a:t> sov du natt til i går?</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Bygland kommune</a:t>
            </a:r>
          </a:p>
        </p:txBody>
      </p:sp>
      <p:sp>
        <p:nvSpPr>
          <p:cNvPr id="2" name="TekstSylinder 1">
            <a:extLst>
              <a:ext uri="{FF2B5EF4-FFF2-40B4-BE49-F238E27FC236}">
                <a16:creationId xmlns:a16="http://schemas.microsoft.com/office/drawing/2014/main" id="{32851A1B-9FC8-F7CE-85BE-4EA864429C41}"/>
              </a:ext>
            </a:extLst>
          </p:cNvPr>
          <p:cNvSpPr txBox="1"/>
          <p:nvPr/>
        </p:nvSpPr>
        <p:spPr>
          <a:xfrm>
            <a:off x="365163" y="851886"/>
            <a:ext cx="2970536" cy="3584022"/>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n-NO" sz="1200" b="1" dirty="0">
                <a:latin typeface="Akkurat Pro" panose="020B0504020101020102" pitchFamily="34" charset="77"/>
                <a:cs typeface="Arial" panose="020B0604020202020204" pitchFamily="34" charset="0"/>
              </a:rPr>
              <a:t>Søvn</a:t>
            </a:r>
            <a:r>
              <a:rPr lang="nn-NO" sz="1000" b="1" dirty="0">
                <a:solidFill>
                  <a:srgbClr val="FF0000"/>
                </a:solidFill>
                <a:latin typeface="Akkurat Pro" panose="020B0504020101020102" pitchFamily="34" charset="77"/>
                <a:cs typeface="Arial" panose="020B0604020202020204" pitchFamily="34" charset="0"/>
              </a:rPr>
              <a:t> </a:t>
            </a:r>
          </a:p>
          <a:p>
            <a:pPr>
              <a:spcAft>
                <a:spcPts val="401"/>
              </a:spcAft>
            </a:pPr>
            <a:r>
              <a:rPr lang="nn-NO" sz="1000" dirty="0">
                <a:latin typeface="Akkurat Pro" panose="020B0504020101020102" pitchFamily="34" charset="77"/>
                <a:cs typeface="Arial" panose="020B0604020202020204" pitchFamily="34" charset="0"/>
              </a:rPr>
              <a:t>Gjennom ungdomstida skjer det ofte store endringar i søvnvanar og regulering av søvnen. For mange er det ein tendens til at søvnen blir forskuva, slik at stadig fleire i praksis blir B-menneske. På skuledagar som startar tidleg, kan dette føre til at mange ungdommar ikkje får nok søvn. Dette kan igjen få konsekvensar for både konsentrasjon, trivsel og generell velvære. </a:t>
            </a:r>
          </a:p>
          <a:p>
            <a:pPr>
              <a:spcAft>
                <a:spcPts val="401"/>
              </a:spcAft>
            </a:pPr>
            <a:r>
              <a:rPr lang="nn-NO" sz="1000" dirty="0">
                <a:latin typeface="Akkurat Pro" panose="020B0504020101020102" pitchFamily="34" charset="77"/>
                <a:cs typeface="Arial" panose="020B0604020202020204" pitchFamily="34" charset="0"/>
              </a:rPr>
              <a:t>I </a:t>
            </a:r>
            <a:r>
              <a:rPr lang="nn-NO" sz="1000" dirty="0" err="1">
                <a:latin typeface="Akkurat Pro" panose="020B0504020101020102" pitchFamily="34" charset="77"/>
                <a:cs typeface="Arial" panose="020B0604020202020204" pitchFamily="34" charset="0"/>
              </a:rPr>
              <a:t>Ungdata</a:t>
            </a:r>
            <a:r>
              <a:rPr lang="nn-NO" sz="1000" dirty="0">
                <a:latin typeface="Akkurat Pro" panose="020B0504020101020102" pitchFamily="34" charset="77"/>
                <a:cs typeface="Arial" panose="020B0604020202020204" pitchFamily="34" charset="0"/>
              </a:rPr>
              <a:t> blei ungdom spurt om kor mange timar dei sov sist natt. Svara viser stor variasjon i kor mykje ungdom søv. Mens dei fleste søv ein stad frå seks til åtte timar, er det også ungdom som søv mindre enn dette. Nokre ungdommar søv endå lenger. </a:t>
            </a:r>
          </a:p>
          <a:p>
            <a:pPr>
              <a:spcAft>
                <a:spcPts val="401"/>
              </a:spcAft>
            </a:pPr>
            <a:r>
              <a:rPr lang="nn-NO" sz="1000" dirty="0">
                <a:latin typeface="Akkurat Pro" panose="020B0504020101020102" pitchFamily="34" charset="77"/>
                <a:cs typeface="Arial" panose="020B0604020202020204" pitchFamily="34" charset="0"/>
              </a:rPr>
              <a:t>Resultata frå </a:t>
            </a:r>
            <a:r>
              <a:rPr lang="nn-NO" sz="1000" dirty="0" err="1">
                <a:latin typeface="Akkurat Pro" panose="020B0504020101020102" pitchFamily="34" charset="77"/>
                <a:cs typeface="Arial" panose="020B0604020202020204" pitchFamily="34" charset="0"/>
              </a:rPr>
              <a:t>Ungdata</a:t>
            </a:r>
            <a:r>
              <a:rPr lang="nn-NO" sz="1000" dirty="0">
                <a:latin typeface="Akkurat Pro" panose="020B0504020101020102" pitchFamily="34" charset="77"/>
                <a:cs typeface="Arial" panose="020B0604020202020204" pitchFamily="34" charset="0"/>
              </a:rPr>
              <a:t> seier også noko om kor mange som har problem med å sovne og kor mange som opplever at mangel på søvn har gått ut over skule og fritid.</a:t>
            </a:r>
          </a:p>
        </p:txBody>
      </p:sp>
      <p:graphicFrame>
        <p:nvGraphicFramePr>
          <p:cNvPr id="11" name="Diagram 17">
            <a:extLst>
              <a:ext uri="{FF2B5EF4-FFF2-40B4-BE49-F238E27FC236}">
                <a16:creationId xmlns:a16="http://schemas.microsoft.com/office/drawing/2014/main" id="{A3A0543E-C73A-5A4C-33D9-87C1ABA5DCC5}"/>
              </a:ext>
            </a:extLst>
          </p:cNvPr>
          <p:cNvGraphicFramePr>
            <a:graphicFrameLocks/>
          </p:cNvGraphicFramePr>
          <p:nvPr>
            <p:extLst>
              <p:ext uri="{D42A27DB-BD31-4B8C-83A1-F6EECF244321}">
                <p14:modId xmlns:p14="http://schemas.microsoft.com/office/powerpoint/2010/main" val="4025698986"/>
              </p:ext>
            </p:extLst>
          </p:nvPr>
        </p:nvGraphicFramePr>
        <p:xfrm>
          <a:off x="3557909" y="1136896"/>
          <a:ext cx="2956019" cy="2806569"/>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CDF7D621-2088-4F53-8EA4-F03D970CAC8A}"/>
              </a:ext>
            </a:extLst>
          </p:cNvPr>
          <p:cNvSpPr/>
          <p:nvPr/>
        </p:nvSpPr>
        <p:spPr>
          <a:xfrm>
            <a:off x="350758" y="6621495"/>
            <a:ext cx="6153280" cy="246221"/>
          </a:xfrm>
          <a:prstGeom prst="rect">
            <a:avLst/>
          </a:prstGeom>
        </p:spPr>
        <p:txBody>
          <a:bodyPr wrap="square">
            <a:spAutoFit/>
          </a:bodyPr>
          <a:lstStyle/>
          <a:p>
            <a:r>
              <a:rPr lang="nb-NO" sz="1000" b="1" dirty="0">
                <a:latin typeface="Akkurat Pro Regular" panose="020B0504020101020102" pitchFamily="34" charset="77"/>
                <a:cs typeface="Arial" panose="020B0604020202020204" pitchFamily="34" charset="0"/>
              </a:rPr>
              <a:t>Kor mange </a:t>
            </a:r>
            <a:r>
              <a:rPr lang="nb-NO" sz="1000" b="1" dirty="0" err="1">
                <a:latin typeface="Akkurat Pro Regular" panose="020B0504020101020102" pitchFamily="34" charset="77"/>
                <a:cs typeface="Arial" panose="020B0604020202020204" pitchFamily="34" charset="0"/>
              </a:rPr>
              <a:t>dagar</a:t>
            </a:r>
            <a:r>
              <a:rPr lang="nb-NO" sz="1000" b="1" dirty="0">
                <a:latin typeface="Akkurat Pro Regular" panose="020B0504020101020102" pitchFamily="34" charset="77"/>
                <a:cs typeface="Arial" panose="020B0604020202020204" pitchFamily="34" charset="0"/>
              </a:rPr>
              <a:t> i løpet av den siste </a:t>
            </a:r>
            <a:r>
              <a:rPr lang="nb-NO" sz="1000" b="1" dirty="0" err="1">
                <a:latin typeface="Akkurat Pro Regular" panose="020B0504020101020102" pitchFamily="34" charset="77"/>
                <a:cs typeface="Arial" panose="020B0604020202020204" pitchFamily="34" charset="0"/>
              </a:rPr>
              <a:t>veka</a:t>
            </a:r>
            <a:r>
              <a:rPr lang="nb-NO" sz="1000" b="1" dirty="0">
                <a:latin typeface="Akkurat Pro Regular" panose="020B0504020101020102" pitchFamily="34" charset="77"/>
                <a:cs typeface="Arial" panose="020B0604020202020204" pitchFamily="34" charset="0"/>
              </a:rPr>
              <a:t> har du …</a:t>
            </a:r>
          </a:p>
        </p:txBody>
      </p:sp>
      <p:graphicFrame>
        <p:nvGraphicFramePr>
          <p:cNvPr id="5" name="Diagram 4">
            <a:extLst>
              <a:ext uri="{FF2B5EF4-FFF2-40B4-BE49-F238E27FC236}">
                <a16:creationId xmlns:a16="http://schemas.microsoft.com/office/drawing/2014/main" id="{19F0252C-709E-1E0D-B823-3BEDF86806FF}"/>
              </a:ext>
            </a:extLst>
          </p:cNvPr>
          <p:cNvGraphicFramePr>
            <a:graphicFrameLocks/>
          </p:cNvGraphicFramePr>
          <p:nvPr>
            <p:extLst>
              <p:ext uri="{D42A27DB-BD31-4B8C-83A1-F6EECF244321}">
                <p14:modId xmlns:p14="http://schemas.microsoft.com/office/powerpoint/2010/main" val="4229082981"/>
              </p:ext>
            </p:extLst>
          </p:nvPr>
        </p:nvGraphicFramePr>
        <p:xfrm>
          <a:off x="353960" y="7001507"/>
          <a:ext cx="6163171" cy="1427078"/>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2">
            <a:extLst>
              <a:ext uri="{FF2B5EF4-FFF2-40B4-BE49-F238E27FC236}">
                <a16:creationId xmlns:a16="http://schemas.microsoft.com/office/drawing/2014/main" id="{7A149C7C-C345-27CC-5381-6EB8C1A55770}"/>
              </a:ext>
            </a:extLst>
          </p:cNvPr>
          <p:cNvSpPr txBox="1"/>
          <p:nvPr/>
        </p:nvSpPr>
        <p:spPr>
          <a:xfrm>
            <a:off x="393555" y="4935536"/>
            <a:ext cx="2970535" cy="1200329"/>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n-NO" dirty="0">
                <a:solidFill>
                  <a:schemeClr val="tx1">
                    <a:lumMod val="65000"/>
                    <a:lumOff val="35000"/>
                  </a:schemeClr>
                </a:solidFill>
                <a:latin typeface="Eames Century Modern Bold" panose="02000803070705020203" pitchFamily="50" charset="0"/>
              </a:rPr>
              <a:t>Gjennom ungdomstida skjer det ofte store endringar i søvnvanar </a:t>
            </a:r>
            <a:r>
              <a:rPr lang="nn-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endParaRPr lang="nn-NO" dirty="0">
              <a:solidFill>
                <a:schemeClr val="tx1">
                  <a:lumMod val="65000"/>
                  <a:lumOff val="35000"/>
                </a:schemeClr>
              </a:solidFill>
              <a:latin typeface="Eames Century Modern Bold" panose="02000803070705020203" pitchFamily="50" charset="0"/>
            </a:endParaRPr>
          </a:p>
        </p:txBody>
      </p:sp>
      <p:pic>
        <p:nvPicPr>
          <p:cNvPr id="20" name="Bilde 19">
            <a:extLst>
              <a:ext uri="{FF2B5EF4-FFF2-40B4-BE49-F238E27FC236}">
                <a16:creationId xmlns:a16="http://schemas.microsoft.com/office/drawing/2014/main" id="{4CCFD130-5A68-8418-F8F0-8A049516D6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951" y="4935536"/>
            <a:ext cx="371412" cy="350706"/>
          </a:xfrm>
          <a:prstGeom prst="rect">
            <a:avLst/>
          </a:prstGeom>
        </p:spPr>
      </p:pic>
    </p:spTree>
    <p:extLst>
      <p:ext uri="{BB962C8B-B14F-4D97-AF65-F5344CB8AC3E}">
        <p14:creationId xmlns:p14="http://schemas.microsoft.com/office/powerpoint/2010/main" val="954109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367633"/>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HELSE</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54023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VIDAREGÅANDE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33</a:t>
            </a:r>
          </a:p>
        </p:txBody>
      </p:sp>
      <p:sp>
        <p:nvSpPr>
          <p:cNvPr id="16" name="Rektangel 15">
            <a:extLst>
              <a:ext uri="{FF2B5EF4-FFF2-40B4-BE49-F238E27FC236}">
                <a16:creationId xmlns:a16="http://schemas.microsoft.com/office/drawing/2014/main" id="{CB3BCE61-F7F3-B121-DB9E-CF4EDBEC5EC9}"/>
              </a:ext>
            </a:extLst>
          </p:cNvPr>
          <p:cNvSpPr/>
          <p:nvPr/>
        </p:nvSpPr>
        <p:spPr>
          <a:xfrm>
            <a:off x="346935" y="6693011"/>
            <a:ext cx="2897384" cy="70788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000" b="1" u="none" strike="noStrike" kern="1200" cap="none" spc="0" normalizeH="0" baseline="0" dirty="0">
                <a:ln>
                  <a:noFill/>
                </a:ln>
                <a:effectLst/>
                <a:uLnTx/>
                <a:uFillTx/>
                <a:latin typeface="Akkurat Pro Regular" panose="020B0504020101020102" pitchFamily="34" charset="77"/>
                <a:ea typeface="+mn-ea"/>
                <a:cs typeface="Arial" panose="020B0604020202020204" pitchFamily="34" charset="0"/>
              </a:rPr>
              <a:t>Prosentdel som i løpet av den siste veka har vore så søvnige at det har gått ut over skule eller fritid minst tre dagar. Blant gutar og jenter</a:t>
            </a:r>
          </a:p>
        </p:txBody>
      </p:sp>
      <p:cxnSp>
        <p:nvCxnSpPr>
          <p:cNvPr id="18" name="Rett linje 17">
            <a:extLst>
              <a:ext uri="{FF2B5EF4-FFF2-40B4-BE49-F238E27FC236}">
                <a16:creationId xmlns:a16="http://schemas.microsoft.com/office/drawing/2014/main" id="{124BA39C-00E7-3892-7F86-71CEBB929928}"/>
              </a:ext>
            </a:extLst>
          </p:cNvPr>
          <p:cNvCxnSpPr>
            <a:cxnSpLocks/>
          </p:cNvCxnSpPr>
          <p:nvPr/>
        </p:nvCxnSpPr>
        <p:spPr>
          <a:xfrm>
            <a:off x="3435549" y="1110182"/>
            <a:ext cx="0" cy="799611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Rektangel 20">
            <a:extLst>
              <a:ext uri="{FF2B5EF4-FFF2-40B4-BE49-F238E27FC236}">
                <a16:creationId xmlns:a16="http://schemas.microsoft.com/office/drawing/2014/main" id="{D980132A-45BA-38D8-2AA4-8D6277591D64}"/>
              </a:ext>
            </a:extLst>
          </p:cNvPr>
          <p:cNvSpPr/>
          <p:nvPr/>
        </p:nvSpPr>
        <p:spPr>
          <a:xfrm>
            <a:off x="346935" y="39458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000" b="1" u="none" strike="noStrike" kern="1200" cap="none" spc="0" normalizeH="0" baseline="0" dirty="0">
                <a:ln>
                  <a:noFill/>
                </a:ln>
                <a:effectLst/>
                <a:uLnTx/>
                <a:uFillTx/>
                <a:latin typeface="Akkurat Pro Regular" panose="020B0504020101020102" pitchFamily="34" charset="77"/>
                <a:ea typeface="+mn-ea"/>
                <a:cs typeface="Arial" panose="020B0604020202020204" pitchFamily="34" charset="0"/>
              </a:rPr>
              <a:t>Prosentdel som i løpet av den siste veka har hatt problem med å sovne minst tre dagar. Blant gutar og jenter</a:t>
            </a:r>
          </a:p>
        </p:txBody>
      </p:sp>
      <p:sp>
        <p:nvSpPr>
          <p:cNvPr id="23" name="Rektangel 22">
            <a:extLst>
              <a:ext uri="{FF2B5EF4-FFF2-40B4-BE49-F238E27FC236}">
                <a16:creationId xmlns:a16="http://schemas.microsoft.com/office/drawing/2014/main" id="{C006BB51-E6D6-F713-7164-AAF9E1E8D327}"/>
              </a:ext>
            </a:extLst>
          </p:cNvPr>
          <p:cNvSpPr/>
          <p:nvPr/>
        </p:nvSpPr>
        <p:spPr>
          <a:xfrm>
            <a:off x="346935" y="1110182"/>
            <a:ext cx="2959863"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000" b="1" u="none" strike="noStrike" kern="1200" cap="none" spc="0" normalizeH="0" baseline="0" dirty="0">
                <a:ln>
                  <a:noFill/>
                </a:ln>
                <a:effectLst/>
                <a:uLnTx/>
                <a:uFillTx/>
                <a:latin typeface="Akkurat Pro Regular" panose="020B0504020101020102" pitchFamily="34" charset="77"/>
                <a:ea typeface="+mn-ea"/>
                <a:cs typeface="Arial" panose="020B0604020202020204" pitchFamily="34" charset="0"/>
              </a:rPr>
              <a:t>Prosentdel som natt til i går sov seks timar eller mindre. Blant gutar og jenter</a:t>
            </a:r>
          </a:p>
        </p:txBody>
      </p:sp>
      <p:graphicFrame>
        <p:nvGraphicFramePr>
          <p:cNvPr id="5" name="Diagram 4">
            <a:extLst>
              <a:ext uri="{FF2B5EF4-FFF2-40B4-BE49-F238E27FC236}">
                <a16:creationId xmlns:a16="http://schemas.microsoft.com/office/drawing/2014/main" id="{9CB63458-E7B5-ACA1-6FFA-93F9CC77ADDF}"/>
              </a:ext>
            </a:extLst>
          </p:cNvPr>
          <p:cNvGraphicFramePr>
            <a:graphicFrameLocks/>
          </p:cNvGraphicFramePr>
          <p:nvPr>
            <p:extLst>
              <p:ext uri="{D42A27DB-BD31-4B8C-83A1-F6EECF244321}">
                <p14:modId xmlns:p14="http://schemas.microsoft.com/office/powerpoint/2010/main" val="520643216"/>
              </p:ext>
            </p:extLst>
          </p:nvPr>
        </p:nvGraphicFramePr>
        <p:xfrm>
          <a:off x="339315" y="7459750"/>
          <a:ext cx="2908827" cy="15246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a:extLst>
              <a:ext uri="{FF2B5EF4-FFF2-40B4-BE49-F238E27FC236}">
                <a16:creationId xmlns:a16="http://schemas.microsoft.com/office/drawing/2014/main" id="{65597A63-1103-95F2-8C95-1B24A52168E3}"/>
              </a:ext>
            </a:extLst>
          </p:cNvPr>
          <p:cNvGraphicFramePr>
            <a:graphicFrameLocks/>
          </p:cNvGraphicFramePr>
          <p:nvPr>
            <p:extLst>
              <p:ext uri="{D42A27DB-BD31-4B8C-83A1-F6EECF244321}">
                <p14:modId xmlns:p14="http://schemas.microsoft.com/office/powerpoint/2010/main" val="3822353884"/>
              </p:ext>
            </p:extLst>
          </p:nvPr>
        </p:nvGraphicFramePr>
        <p:xfrm>
          <a:off x="339315" y="4773527"/>
          <a:ext cx="2908827" cy="15246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 6">
            <a:extLst>
              <a:ext uri="{FF2B5EF4-FFF2-40B4-BE49-F238E27FC236}">
                <a16:creationId xmlns:a16="http://schemas.microsoft.com/office/drawing/2014/main" id="{9ECBA8E2-C312-B163-55E2-BC11E1E349AB}"/>
              </a:ext>
            </a:extLst>
          </p:cNvPr>
          <p:cNvGraphicFramePr>
            <a:graphicFrameLocks/>
          </p:cNvGraphicFramePr>
          <p:nvPr>
            <p:extLst>
              <p:ext uri="{D42A27DB-BD31-4B8C-83A1-F6EECF244321}">
                <p14:modId xmlns:p14="http://schemas.microsoft.com/office/powerpoint/2010/main" val="1709242913"/>
              </p:ext>
            </p:extLst>
          </p:nvPr>
        </p:nvGraphicFramePr>
        <p:xfrm>
          <a:off x="339315" y="1683921"/>
          <a:ext cx="2908827" cy="1704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06892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63853" y="1377024"/>
            <a:ext cx="6153282" cy="3575976"/>
          </a:xfrm>
          <a:prstGeom prst="rect">
            <a:avLst/>
          </a:prstGeom>
        </p:spPr>
        <p:txBody>
          <a:bodyPr>
            <a:noAutofit/>
          </a:bodyPr>
          <a:lstStyle/>
          <a:p>
            <a:pPr algn="l">
              <a:lnSpc>
                <a:spcPct val="100000"/>
              </a:lnSpc>
              <a:spcBef>
                <a:spcPts val="600"/>
              </a:spcBef>
            </a:pPr>
            <a:r>
              <a:rPr lang="nn-NO" sz="1000" dirty="0">
                <a:latin typeface="Akkurat Pro"/>
                <a:ea typeface="Akkurat" charset="0"/>
                <a:cs typeface="Akkurat" charset="0"/>
              </a:rPr>
              <a:t>Ungdomstida er ei tid då mange gjer seg sine første erfaringar med ulike rusmiddel.</a:t>
            </a:r>
            <a:r>
              <a:rPr lang="nn-NO" sz="999" dirty="0">
                <a:solidFill>
                  <a:srgbClr val="000000"/>
                </a:solidFill>
                <a:latin typeface="Akkurat Pro" panose="020B0504020101020102" pitchFamily="34" charset="77"/>
                <a:cs typeface="Arial" panose="020B0604020202020204" pitchFamily="34" charset="0"/>
              </a:rPr>
              <a:t> I ungdomsalderen blir rusmiddel ofte brukte i sosiale fellesskap, og </a:t>
            </a:r>
            <a:r>
              <a:rPr lang="nn-NO" sz="1000" dirty="0">
                <a:latin typeface="Akkurat Pro"/>
                <a:ea typeface="Akkurat" charset="0"/>
                <a:cs typeface="Akkurat" charset="0"/>
              </a:rPr>
              <a:t>for mange fungerer eksperimentering med og bruk av alkohol som ei symbolsk markering av overgangen frå barn til ungdom.</a:t>
            </a:r>
            <a:r>
              <a:rPr lang="nn-NO" sz="999" dirty="0">
                <a:solidFill>
                  <a:srgbClr val="000000"/>
                </a:solidFill>
                <a:latin typeface="Akkurat Pro" panose="020B0504020101020102" pitchFamily="34" charset="77"/>
                <a:cs typeface="Arial" panose="020B0604020202020204" pitchFamily="34" charset="0"/>
              </a:rPr>
              <a:t> Samstundes veit vi at det </a:t>
            </a:r>
            <a:r>
              <a:rPr lang="nn-NO" sz="1000" dirty="0">
                <a:latin typeface="Akkurat Pro"/>
                <a:ea typeface="Akkurat" charset="0"/>
                <a:cs typeface="Akkurat" charset="0"/>
              </a:rPr>
              <a:t>å debutere tidleg aukar sannsynet både for skadar eller andre negative opplevingar i ungdomstida og for eit problematisk forhold til rusmiddel seinare i livet. </a:t>
            </a:r>
          </a:p>
          <a:p>
            <a:pPr algn="l">
              <a:lnSpc>
                <a:spcPct val="100000"/>
              </a:lnSpc>
              <a:spcBef>
                <a:spcPts val="600"/>
              </a:spcBef>
            </a:pPr>
            <a:r>
              <a:rPr lang="nn-NO" sz="1000" dirty="0">
                <a:latin typeface="Akkurat Pro"/>
                <a:ea typeface="Akkurat" charset="0"/>
                <a:cs typeface="Akkurat" charset="0"/>
              </a:rPr>
              <a:t>Alkohol er det vanlegaste rusmiddelet blant ungdom. Sjølv om vi har sett ein nedgang i alkoholbruken til ungdommen sidan tusenårsskiftet, er det framleis mange unge som drikk, særleg mot slutten av tenåra. Ungdata viser stor variasjon i kor gamle ungdommar er når dei byrjar å drikke alkohol. På slutten av ungdomsskulen har omtrent éin av fire opplevd å ha vore rusa, </a:t>
            </a:r>
            <a:r>
              <a:rPr lang="nn-NO" sz="1000" dirty="0">
                <a:latin typeface="Akkurat Pro"/>
              </a:rPr>
              <a:t>og dei fleste debuterer på vidaregåande</a:t>
            </a:r>
            <a:r>
              <a:rPr lang="nb-NO" sz="1000" dirty="0">
                <a:latin typeface="Akkurat Pro"/>
                <a:ea typeface="Akkurat" charset="0"/>
                <a:cs typeface="Akkurat" charset="0"/>
              </a:rPr>
              <a:t>. Det er </a:t>
            </a:r>
            <a:r>
              <a:rPr lang="nb-NO" sz="1000" dirty="0" err="1">
                <a:latin typeface="Akkurat Pro"/>
                <a:ea typeface="Akkurat" charset="0"/>
                <a:cs typeface="Akkurat" charset="0"/>
              </a:rPr>
              <a:t>eit</a:t>
            </a:r>
            <a:r>
              <a:rPr lang="nb-NO" sz="1000" dirty="0">
                <a:latin typeface="Akkurat Pro"/>
                <a:ea typeface="Akkurat" charset="0"/>
                <a:cs typeface="Akkurat" charset="0"/>
              </a:rPr>
              <a:t> mindretall som har prøvd narkotiske stoff, men bruken av cannabis </a:t>
            </a:r>
            <a:r>
              <a:rPr lang="nb-NO" sz="1000" dirty="0" err="1">
                <a:latin typeface="Akkurat Pro"/>
                <a:ea typeface="Akkurat" charset="0"/>
                <a:cs typeface="Akkurat" charset="0"/>
              </a:rPr>
              <a:t>aukar</a:t>
            </a:r>
            <a:r>
              <a:rPr lang="nb-NO" sz="1000" dirty="0">
                <a:latin typeface="Akkurat Pro"/>
                <a:ea typeface="Akkurat" charset="0"/>
                <a:cs typeface="Akkurat" charset="0"/>
              </a:rPr>
              <a:t> markant i løpet av åra på </a:t>
            </a:r>
            <a:r>
              <a:rPr lang="nb-NO" sz="1000" dirty="0" err="1">
                <a:latin typeface="Akkurat Pro"/>
                <a:ea typeface="Akkurat" charset="0"/>
                <a:cs typeface="Akkurat" charset="0"/>
              </a:rPr>
              <a:t>vidaregåande</a:t>
            </a:r>
            <a:r>
              <a:rPr lang="nb-NO" sz="1000" dirty="0">
                <a:latin typeface="Akkurat Pro"/>
                <a:ea typeface="Akkurat" charset="0"/>
                <a:cs typeface="Akkurat" charset="0"/>
              </a:rPr>
              <a:t>.</a:t>
            </a:r>
            <a:endParaRPr lang="nb-NO" sz="1000" strike="sngStrike" dirty="0">
              <a:latin typeface="Akkurat Pro"/>
              <a:ea typeface="Akkurat" charset="0"/>
              <a:cs typeface="Akkurat" charset="0"/>
            </a:endParaRPr>
          </a:p>
          <a:p>
            <a:pPr algn="l">
              <a:lnSpc>
                <a:spcPct val="100000"/>
              </a:lnSpc>
              <a:spcBef>
                <a:spcPts val="600"/>
              </a:spcBef>
            </a:pPr>
            <a:r>
              <a:rPr lang="nn-NO" sz="1000" dirty="0">
                <a:latin typeface="Akkurat Pro"/>
                <a:ea typeface="Akkurat" charset="0"/>
                <a:cs typeface="Akkurat" charset="0"/>
              </a:rPr>
              <a:t>I løpet av dei siste 25 åra har kampen mot røyking blitt intensivert. Aldersgrensa for å kjøpe tobakk vart heva frå 16 til 18 år, og seinare vart det innført ei eiga røykjelov. Tiltaka har ført til ein nedgang i prosentdelen </a:t>
            </a:r>
            <a:r>
              <a:rPr lang="nn-NO" sz="1000" dirty="0" err="1">
                <a:latin typeface="Akkurat Pro"/>
                <a:ea typeface="Akkurat" charset="0"/>
                <a:cs typeface="Akkurat" charset="0"/>
              </a:rPr>
              <a:t>daglegrøykjarar</a:t>
            </a:r>
            <a:r>
              <a:rPr lang="nn-NO" sz="1000" dirty="0">
                <a:latin typeface="Akkurat Pro"/>
                <a:ea typeface="Akkurat" charset="0"/>
                <a:cs typeface="Akkurat" charset="0"/>
              </a:rPr>
              <a:t> som er nesten utan sidestykke i norsk sosialhistorie. Prosentdelen røykjarar har gått markant ned frå tusenårsskiftet til i dag, både blant ungdom og vaksne.</a:t>
            </a:r>
            <a:r>
              <a:rPr lang="nb-NO" sz="1000" dirty="0">
                <a:latin typeface="Akkurat Pro"/>
                <a:ea typeface="Akkurat" charset="0"/>
                <a:cs typeface="Akkurat" charset="0"/>
              </a:rPr>
              <a:t> Etter </a:t>
            </a:r>
            <a:r>
              <a:rPr lang="nb-NO" sz="1000" dirty="0" err="1">
                <a:latin typeface="Akkurat Pro"/>
                <a:ea typeface="Akkurat" charset="0"/>
                <a:cs typeface="Akkurat" charset="0"/>
              </a:rPr>
              <a:t>ein</a:t>
            </a:r>
            <a:r>
              <a:rPr lang="nb-NO" sz="1000" dirty="0">
                <a:latin typeface="Akkurat Pro"/>
                <a:ea typeface="Akkurat" charset="0"/>
                <a:cs typeface="Akkurat" charset="0"/>
              </a:rPr>
              <a:t> periode der snusing blei </a:t>
            </a:r>
            <a:r>
              <a:rPr lang="nb-NO" sz="1000" dirty="0" err="1">
                <a:latin typeface="Akkurat Pro"/>
                <a:ea typeface="Akkurat" charset="0"/>
                <a:cs typeface="Akkurat" charset="0"/>
              </a:rPr>
              <a:t>meir</a:t>
            </a:r>
            <a:r>
              <a:rPr lang="nb-NO" sz="1000" dirty="0">
                <a:latin typeface="Akkurat Pro"/>
                <a:ea typeface="Akkurat" charset="0"/>
                <a:cs typeface="Akkurat" charset="0"/>
              </a:rPr>
              <a:t> </a:t>
            </a:r>
            <a:r>
              <a:rPr lang="nb-NO" sz="1000" dirty="0" err="1">
                <a:latin typeface="Akkurat Pro"/>
                <a:ea typeface="Akkurat" charset="0"/>
                <a:cs typeface="Akkurat" charset="0"/>
              </a:rPr>
              <a:t>vanleg</a:t>
            </a:r>
            <a:r>
              <a:rPr lang="nb-NO" sz="1000" dirty="0">
                <a:latin typeface="Akkurat Pro"/>
                <a:ea typeface="Akkurat" charset="0"/>
                <a:cs typeface="Akkurat" charset="0"/>
              </a:rPr>
              <a:t> blant </a:t>
            </a:r>
            <a:r>
              <a:rPr lang="nn-NO" sz="1000" dirty="0">
                <a:latin typeface="Akkurat Pro"/>
                <a:ea typeface="Akkurat" charset="0"/>
                <a:cs typeface="Akkurat" charset="0"/>
              </a:rPr>
              <a:t>ungdom, har også talet på unge som snusar gått ned det siste tiåret. </a:t>
            </a:r>
            <a:r>
              <a:rPr lang="nn-NO" sz="1000" dirty="0">
                <a:latin typeface="Akkurat Pro" panose="020B0504020101020102" pitchFamily="34" charset="77"/>
                <a:cs typeface="Arial" panose="020B0604020202020204" pitchFamily="34" charset="0"/>
              </a:rPr>
              <a:t>E-sigarettar har likevel gjort tobakkslandskapet meir komplisert, og dette er noko ein del ungdommar har testa ut eller blitt brukarar av. </a:t>
            </a:r>
          </a:p>
          <a:p>
            <a:pPr algn="l">
              <a:lnSpc>
                <a:spcPct val="100000"/>
              </a:lnSpc>
              <a:spcBef>
                <a:spcPts val="600"/>
              </a:spcBef>
            </a:pPr>
            <a:r>
              <a:rPr lang="nb-NO" sz="1000" dirty="0">
                <a:latin typeface="Akkurat Pro"/>
                <a:ea typeface="Akkurat" charset="0"/>
                <a:cs typeface="Akkurat" charset="0"/>
              </a:rPr>
              <a:t>På landsbasis har prosentdelen som har prøvd cannabis på ungdomstrinnet </a:t>
            </a:r>
            <a:r>
              <a:rPr lang="nb-NO" sz="1000" dirty="0" err="1">
                <a:latin typeface="Akkurat Pro"/>
                <a:ea typeface="Akkurat" charset="0"/>
                <a:cs typeface="Akkurat" charset="0"/>
              </a:rPr>
              <a:t>vore</a:t>
            </a:r>
            <a:r>
              <a:rPr lang="nb-NO" sz="1000" dirty="0">
                <a:latin typeface="Akkurat Pro"/>
                <a:ea typeface="Akkurat" charset="0"/>
                <a:cs typeface="Akkurat" charset="0"/>
              </a:rPr>
              <a:t> nokså stabil </a:t>
            </a:r>
            <a:r>
              <a:rPr lang="nb-NO" sz="1000" dirty="0" err="1">
                <a:latin typeface="Akkurat Pro"/>
                <a:ea typeface="Akkurat" charset="0"/>
                <a:cs typeface="Akkurat" charset="0"/>
              </a:rPr>
              <a:t>dei</a:t>
            </a:r>
            <a:r>
              <a:rPr lang="nb-NO" sz="1000" dirty="0">
                <a:latin typeface="Akkurat Pro"/>
                <a:ea typeface="Akkurat" charset="0"/>
                <a:cs typeface="Akkurat" charset="0"/>
              </a:rPr>
              <a:t> siste åra, mens det har </a:t>
            </a:r>
            <a:r>
              <a:rPr lang="nb-NO" sz="1000" dirty="0" err="1">
                <a:latin typeface="Akkurat Pro"/>
                <a:ea typeface="Akkurat" charset="0"/>
                <a:cs typeface="Akkurat" charset="0"/>
              </a:rPr>
              <a:t>vore</a:t>
            </a:r>
            <a:r>
              <a:rPr lang="nb-NO" sz="1000" dirty="0">
                <a:latin typeface="Akkurat Pro"/>
                <a:ea typeface="Akkurat" charset="0"/>
                <a:cs typeface="Akkurat" charset="0"/>
              </a:rPr>
              <a:t> ei viss </a:t>
            </a:r>
            <a:r>
              <a:rPr lang="nb-NO" sz="1000" dirty="0" err="1">
                <a:latin typeface="Akkurat Pro"/>
                <a:ea typeface="Akkurat" charset="0"/>
                <a:cs typeface="Akkurat" charset="0"/>
              </a:rPr>
              <a:t>auke</a:t>
            </a:r>
            <a:r>
              <a:rPr lang="nb-NO" sz="1000" dirty="0">
                <a:latin typeface="Akkurat Pro"/>
                <a:ea typeface="Akkurat" charset="0"/>
                <a:cs typeface="Akkurat" charset="0"/>
              </a:rPr>
              <a:t> på </a:t>
            </a:r>
            <a:r>
              <a:rPr lang="nb-NO" sz="1000" dirty="0" err="1">
                <a:latin typeface="Akkurat Pro"/>
                <a:ea typeface="Akkurat" charset="0"/>
                <a:cs typeface="Akkurat" charset="0"/>
              </a:rPr>
              <a:t>vidaregåande</a:t>
            </a:r>
            <a:r>
              <a:rPr lang="nb-NO" sz="1000" dirty="0">
                <a:latin typeface="Akkurat Pro"/>
                <a:ea typeface="Akkurat" charset="0"/>
                <a:cs typeface="Akkurat" charset="0"/>
              </a:rPr>
              <a:t>. </a:t>
            </a:r>
            <a:endParaRPr lang="nb-NO" sz="1000" strike="sngStrike"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Rusmiddel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11</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5199085"/>
            <a:ext cx="2900194" cy="400110"/>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Hender det at du drikk noka form for alkohol?</a:t>
            </a:r>
            <a:r>
              <a:rPr kumimoji="0" lang="nn-NO" sz="1000" b="1" u="none" strike="noStrike" cap="none" normalizeH="0" baseline="0" noProof="0" dirty="0">
                <a:ln>
                  <a:noFill/>
                </a:ln>
                <a:solidFill>
                  <a:srgbClr val="000000"/>
                </a:solidFill>
                <a:uLnTx/>
                <a:uFillTx/>
                <a:latin typeface="Akkurat Pro Regular" panose="020B0504020101020102" pitchFamily="34" charset="77"/>
                <a:cs typeface="Arial" panose="020B0604020202020204" pitchFamily="34" charset="0"/>
              </a:rPr>
              <a:t> Prosent i Bygland kommune og nasjonal</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t</a:t>
            </a:r>
          </a:p>
        </p:txBody>
      </p:sp>
      <p:cxnSp>
        <p:nvCxnSpPr>
          <p:cNvPr id="25" name="Rett linje 24"/>
          <p:cNvCxnSpPr>
            <a:cxnSpLocks/>
          </p:cNvCxnSpPr>
          <p:nvPr/>
        </p:nvCxnSpPr>
        <p:spPr>
          <a:xfrm>
            <a:off x="3430600" y="5233784"/>
            <a:ext cx="0" cy="407736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Bygland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850246"/>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Prosentdel som aldri har smakt alkohol eller berre har smakt nokre få gonger.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4051803620"/>
              </p:ext>
            </p:extLst>
          </p:nvPr>
        </p:nvGraphicFramePr>
        <p:xfrm>
          <a:off x="347954" y="5887844"/>
          <a:ext cx="2900194" cy="3423303"/>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ADE58A44-C649-43ED-8558-5B5923C5F6E8}"/>
              </a:ext>
            </a:extLst>
          </p:cNvPr>
          <p:cNvSpPr txBox="1"/>
          <p:nvPr/>
        </p:nvSpPr>
        <p:spPr>
          <a:xfrm>
            <a:off x="4080303" y="5233784"/>
            <a:ext cx="2436831" cy="1361911"/>
          </a:xfrm>
          <a:prstGeom prst="rect">
            <a:avLst/>
          </a:prstGeom>
          <a:noFill/>
        </p:spPr>
        <p:txBody>
          <a:bodyPr wrap="square" rtlCol="0">
            <a:spAutoFit/>
          </a:bodyPr>
          <a:lstStyle/>
          <a:p>
            <a:pPr marL="24190" defTabSz="232826">
              <a:spcAft>
                <a:spcPts val="327"/>
              </a:spcAft>
            </a:pPr>
            <a:r>
              <a:rPr lang="nn-NO" dirty="0">
                <a:solidFill>
                  <a:schemeClr val="tx1">
                    <a:lumMod val="65000"/>
                    <a:lumOff val="35000"/>
                  </a:schemeClr>
                </a:solidFill>
                <a:latin typeface="Eames Century Modern Bold" panose="02000803070705020203" pitchFamily="50" charset="0"/>
              </a:rPr>
              <a:t>Dei fleste debuterer med alkohol i løpet av åra på vidaregåande</a:t>
            </a:r>
          </a:p>
          <a:p>
            <a:pPr marL="24190" defTabSz="232826">
              <a:spcAft>
                <a:spcPts val="327"/>
              </a:spcAft>
            </a:pPr>
            <a:endParaRPr lang="nb-NO" sz="800" strike="sngStrike" dirty="0">
              <a:solidFill>
                <a:schemeClr val="tx1">
                  <a:lumMod val="65000"/>
                  <a:lumOff val="35000"/>
                </a:schemeClr>
              </a:solidFill>
              <a:latin typeface="Eames Century Modern Bold" panose="02000803070705020203" pitchFamily="50" charset="0"/>
              <a:ea typeface="Eames Century Modern" charset="0"/>
              <a:cs typeface="Eames Century Modern" charset="0"/>
            </a:endParaRPr>
          </a:p>
        </p:txBody>
      </p:sp>
      <p:pic>
        <p:nvPicPr>
          <p:cNvPr id="21" name="Bilde 20">
            <a:extLst>
              <a:ext uri="{FF2B5EF4-FFF2-40B4-BE49-F238E27FC236}">
                <a16:creationId xmlns:a16="http://schemas.microsoft.com/office/drawing/2014/main" id="{9F7A9DB9-E5A6-4D89-93C5-358F1B25D5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233784"/>
            <a:ext cx="371412" cy="301888"/>
          </a:xfrm>
          <a:prstGeom prst="rect">
            <a:avLst/>
          </a:prstGeom>
        </p:spPr>
      </p:pic>
      <p:graphicFrame>
        <p:nvGraphicFramePr>
          <p:cNvPr id="3" name="Diagram 2">
            <a:extLst>
              <a:ext uri="{FF2B5EF4-FFF2-40B4-BE49-F238E27FC236}">
                <a16:creationId xmlns:a16="http://schemas.microsoft.com/office/drawing/2014/main" id="{8A4C1320-0495-0D6B-EE51-E70C0EC5ECDC}"/>
              </a:ext>
            </a:extLst>
          </p:cNvPr>
          <p:cNvGraphicFramePr>
            <a:graphicFrameLocks/>
          </p:cNvGraphicFramePr>
          <p:nvPr>
            <p:extLst>
              <p:ext uri="{D42A27DB-BD31-4B8C-83A1-F6EECF244321}">
                <p14:modId xmlns:p14="http://schemas.microsoft.com/office/powerpoint/2010/main" val="1194497146"/>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7307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RUSMIDDEL</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VIDAREGÅANDE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35</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Kor mange gonger i løpet av det siste året har du vore rusa på alkohol? Bygland kommune og nasjonal</a:t>
            </a:r>
            <a:r>
              <a:rPr lang="nb-NO" sz="1000" b="1" dirty="0">
                <a:solidFill>
                  <a:srgbClr val="000000"/>
                </a:solidFill>
                <a:latin typeface="Akkurat Pro Regular" panose="020B0504020101020102" pitchFamily="34" charset="77"/>
                <a:cs typeface="Arial" panose="020B0604020202020204" pitchFamily="34" charset="0"/>
              </a:rPr>
              <a:t>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1387857649"/>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223833"/>
            <a:ext cx="2877169" cy="400110"/>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Prosentdel som har vore rusa på alkohol i løpet av det siste året. Blant gutar og jenter</a:t>
            </a: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 </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553998"/>
          </a:xfrm>
          <a:prstGeom prst="rect">
            <a:avLst/>
          </a:prstGeom>
        </p:spPr>
        <p:txBody>
          <a:bodyPr wrap="square">
            <a:spAutoFit/>
          </a:bodyPr>
          <a:lstStyle/>
          <a:p>
            <a:pPr>
              <a:defRPr/>
            </a:pPr>
            <a:r>
              <a:rPr lang="nn-NO" sz="1000" b="1" dirty="0">
                <a:solidFill>
                  <a:srgbClr val="000000"/>
                </a:solidFill>
                <a:latin typeface="Akkurat Pro Regular" panose="020B0504020101020102" pitchFamily="34" charset="77"/>
                <a:cs typeface="Arial" panose="020B0604020202020204" pitchFamily="34" charset="0"/>
              </a:rPr>
              <a:t>Får du lov av dine foreldre/føresette til å drikke alkohol? Bygland kommune og nasjonal</a:t>
            </a:r>
            <a:r>
              <a:rPr lang="nb-NO" sz="1000" b="1" dirty="0">
                <a:solidFill>
                  <a:srgbClr val="000000"/>
                </a:solidFill>
                <a:latin typeface="Akkurat Pro Regular" panose="020B0504020101020102" pitchFamily="34" charset="77"/>
                <a:cs typeface="Arial" panose="020B0604020202020204" pitchFamily="34" charset="0"/>
              </a:rPr>
              <a:t>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222271"/>
            <a:ext cx="2877169" cy="553998"/>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Prosentdel </a:t>
            </a: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som får lov av foreldra/dei føresette til å drikke alkohol. </a:t>
            </a:r>
            <a:r>
              <a:rPr lang="nn-NO" sz="1000" b="1" dirty="0">
                <a:solidFill>
                  <a:srgbClr val="000000"/>
                </a:solidFill>
                <a:latin typeface="Akkurat Pro Regular" panose="020B0504020101020102" pitchFamily="34" charset="77"/>
                <a:cs typeface="Arial" panose="020B0604020202020204" pitchFamily="34" charset="0"/>
              </a:rPr>
              <a:t>Blant gutar og jenter</a:t>
            </a: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 </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1" name="Diagram 17">
            <a:extLst>
              <a:ext uri="{FF2B5EF4-FFF2-40B4-BE49-F238E27FC236}">
                <a16:creationId xmlns:a16="http://schemas.microsoft.com/office/drawing/2014/main" id="{8CE90B15-9389-414E-8862-5AB4BE8ECCBA}"/>
              </a:ext>
            </a:extLst>
          </p:cNvPr>
          <p:cNvGraphicFramePr>
            <a:graphicFrameLocks/>
          </p:cNvGraphicFramePr>
          <p:nvPr>
            <p:extLst>
              <p:ext uri="{D42A27DB-BD31-4B8C-83A1-F6EECF244321}">
                <p14:modId xmlns:p14="http://schemas.microsoft.com/office/powerpoint/2010/main" val="3682908905"/>
              </p:ext>
            </p:extLst>
          </p:nvPr>
        </p:nvGraphicFramePr>
        <p:xfrm>
          <a:off x="3557909" y="1449984"/>
          <a:ext cx="2956019" cy="2554143"/>
        </p:xfrm>
        <a:graphic>
          <a:graphicData uri="http://schemas.openxmlformats.org/drawingml/2006/chart">
            <c:chart xmlns:c="http://schemas.openxmlformats.org/drawingml/2006/chart" xmlns:r="http://schemas.openxmlformats.org/officeDocument/2006/relationships" r:id="rId3"/>
          </a:graphicData>
        </a:graphic>
      </p:graphicFrame>
      <p:cxnSp>
        <p:nvCxnSpPr>
          <p:cNvPr id="26" name="Rett linje 25">
            <a:extLst>
              <a:ext uri="{FF2B5EF4-FFF2-40B4-BE49-F238E27FC236}">
                <a16:creationId xmlns:a16="http://schemas.microsoft.com/office/drawing/2014/main" id="{DC1C341F-4BE2-4BC3-B6C9-E3867AD6C9C1}"/>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 name="Diagram 1">
            <a:extLst>
              <a:ext uri="{FF2B5EF4-FFF2-40B4-BE49-F238E27FC236}">
                <a16:creationId xmlns:a16="http://schemas.microsoft.com/office/drawing/2014/main" id="{D958A7F2-5E52-275F-B679-87E0CBB480FC}"/>
              </a:ext>
            </a:extLst>
          </p:cNvPr>
          <p:cNvGraphicFramePr>
            <a:graphicFrameLocks/>
          </p:cNvGraphicFramePr>
          <p:nvPr>
            <p:extLst>
              <p:ext uri="{D42A27DB-BD31-4B8C-83A1-F6EECF244321}">
                <p14:modId xmlns:p14="http://schemas.microsoft.com/office/powerpoint/2010/main" val="928661525"/>
              </p:ext>
            </p:extLst>
          </p:nvPr>
        </p:nvGraphicFramePr>
        <p:xfrm>
          <a:off x="363050" y="4833354"/>
          <a:ext cx="2901980"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4EE0A940-6D81-7065-4F78-2A9D1B290A80}"/>
              </a:ext>
            </a:extLst>
          </p:cNvPr>
          <p:cNvGraphicFramePr>
            <a:graphicFrameLocks/>
          </p:cNvGraphicFramePr>
          <p:nvPr>
            <p:extLst>
              <p:ext uri="{D42A27DB-BD31-4B8C-83A1-F6EECF244321}">
                <p14:modId xmlns:p14="http://schemas.microsoft.com/office/powerpoint/2010/main" val="1065686321"/>
              </p:ext>
            </p:extLst>
          </p:nvPr>
        </p:nvGraphicFramePr>
        <p:xfrm>
          <a:off x="3557910" y="4831792"/>
          <a:ext cx="2901980"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041194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RUSMIDDEL</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36</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Bygland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Rektangel 8">
            <a:extLst>
              <a:ext uri="{FF2B5EF4-FFF2-40B4-BE49-F238E27FC236}">
                <a16:creationId xmlns:a16="http://schemas.microsoft.com/office/drawing/2014/main" id="{0A1B2133-368B-999B-0597-602FBE2ABB55}"/>
              </a:ext>
            </a:extLst>
          </p:cNvPr>
          <p:cNvSpPr/>
          <p:nvPr/>
        </p:nvSpPr>
        <p:spPr>
          <a:xfrm>
            <a:off x="3552655" y="855442"/>
            <a:ext cx="2968243" cy="400110"/>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Røykjer du? Prosent i Bygland kommune og nasjonal</a:t>
            </a:r>
            <a:r>
              <a:rPr lang="nb-NO" sz="1000" b="1" dirty="0">
                <a:solidFill>
                  <a:srgbClr val="000000"/>
                </a:solidFill>
                <a:latin typeface="Akkurat Pro Regular" panose="020B0504020101020102" pitchFamily="34" charset="77"/>
                <a:cs typeface="Arial" panose="020B0604020202020204" pitchFamily="34" charset="0"/>
              </a:rPr>
              <a:t>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11" name="Diagram 17">
            <a:extLst>
              <a:ext uri="{FF2B5EF4-FFF2-40B4-BE49-F238E27FC236}">
                <a16:creationId xmlns:a16="http://schemas.microsoft.com/office/drawing/2014/main" id="{EE6AB1AE-8FE3-A1CF-C37E-70984FD4C6A3}"/>
              </a:ext>
            </a:extLst>
          </p:cNvPr>
          <p:cNvGraphicFramePr>
            <a:graphicFrameLocks/>
          </p:cNvGraphicFramePr>
          <p:nvPr>
            <p:extLst>
              <p:ext uri="{D42A27DB-BD31-4B8C-83A1-F6EECF244321}">
                <p14:modId xmlns:p14="http://schemas.microsoft.com/office/powerpoint/2010/main" val="2259190140"/>
              </p:ext>
            </p:extLst>
          </p:nvPr>
        </p:nvGraphicFramePr>
        <p:xfrm>
          <a:off x="3527585" y="1364330"/>
          <a:ext cx="2900194" cy="2501498"/>
        </p:xfrm>
        <a:graphic>
          <a:graphicData uri="http://schemas.openxmlformats.org/drawingml/2006/chart">
            <c:chart xmlns:c="http://schemas.openxmlformats.org/drawingml/2006/chart" xmlns:r="http://schemas.openxmlformats.org/officeDocument/2006/relationships" r:id="rId2"/>
          </a:graphicData>
        </a:graphic>
      </p:graphicFrame>
      <p:sp>
        <p:nvSpPr>
          <p:cNvPr id="12" name="Rektangel 11">
            <a:extLst>
              <a:ext uri="{FF2B5EF4-FFF2-40B4-BE49-F238E27FC236}">
                <a16:creationId xmlns:a16="http://schemas.microsoft.com/office/drawing/2014/main" id="{AE24E94F-B1FA-F2D7-62BC-49428ECAA2C1}"/>
              </a:ext>
            </a:extLst>
          </p:cNvPr>
          <p:cNvSpPr/>
          <p:nvPr/>
        </p:nvSpPr>
        <p:spPr>
          <a:xfrm>
            <a:off x="3530789" y="4115082"/>
            <a:ext cx="2897384" cy="400110"/>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Prosentdel som røykjer kvar dag eller kvar veke.</a:t>
            </a:r>
            <a:r>
              <a:rPr kumimoji="0" lang="nn-NO" sz="1000" b="1" u="none" strike="noStrike" cap="none" normalizeH="0" baseline="0" noProof="0" dirty="0">
                <a:ln>
                  <a:noFill/>
                </a:ln>
                <a:solidFill>
                  <a:srgbClr val="000000"/>
                </a:solidFill>
                <a:uLnTx/>
                <a:uFillTx/>
                <a:latin typeface="Akkurat Pro Regular" panose="020B0504020101020102" pitchFamily="34" charset="77"/>
                <a:cs typeface="Arial" panose="020B0604020202020204" pitchFamily="34" charset="0"/>
              </a:rPr>
              <a:t>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14" name="TekstSylinder 13">
            <a:extLst>
              <a:ext uri="{FF2B5EF4-FFF2-40B4-BE49-F238E27FC236}">
                <a16:creationId xmlns:a16="http://schemas.microsoft.com/office/drawing/2014/main" id="{38D59F26-1858-BAA0-F340-31BFDCD34BD3}"/>
              </a:ext>
            </a:extLst>
          </p:cNvPr>
          <p:cNvSpPr txBox="1"/>
          <p:nvPr/>
        </p:nvSpPr>
        <p:spPr>
          <a:xfrm>
            <a:off x="365163" y="851885"/>
            <a:ext cx="2970536" cy="439963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n-NO" sz="1150" b="1" dirty="0">
                <a:latin typeface="Akkurat Pro" panose="020B0504020101020102" pitchFamily="34" charset="77"/>
                <a:cs typeface="Arial" panose="020B0604020202020204" pitchFamily="34" charset="0"/>
              </a:rPr>
              <a:t>Tobakk og e-sigarettar</a:t>
            </a:r>
          </a:p>
          <a:p>
            <a:pPr>
              <a:spcAft>
                <a:spcPts val="401"/>
              </a:spcAft>
            </a:pPr>
            <a:r>
              <a:rPr lang="nn-NO" sz="950" dirty="0">
                <a:latin typeface="Akkurat Pro" panose="020B0504020101020102" pitchFamily="34" charset="77"/>
                <a:cs typeface="Arial" panose="020B0604020202020204" pitchFamily="34" charset="0"/>
              </a:rPr>
              <a:t>Tobakksbruk blant ungdom har endra seg mykje dei siste tiåra. Røyking er blitt langt mindre utbreidd, spesielt den daglege røykinga. Samanlikna med foreldre og besteforeldre har unge i dag blitt mindre påverka av røyking i oppveksten. Tiltak som forbod mot innandørs røyking, helseåtvaringar og synleg oppstilling av tobakksprodukt i butikkar, blei innførte før deira ungdomstid. </a:t>
            </a:r>
          </a:p>
          <a:p>
            <a:pPr>
              <a:spcAft>
                <a:spcPts val="401"/>
              </a:spcAft>
            </a:pPr>
            <a:r>
              <a:rPr lang="nn-NO" sz="950" dirty="0">
                <a:latin typeface="Akkurat Pro" panose="020B0504020101020102" pitchFamily="34" charset="77"/>
                <a:cs typeface="Arial" panose="020B0604020202020204" pitchFamily="34" charset="0"/>
              </a:rPr>
              <a:t>I eit lengre tidsperspektiv har snus gått frå å vere noko som eldre menn brukte, til å bli populært blant ein del unge. I dag er dette sett på som meir akseptabelt. Det er likevel eit mindretal av dei unge som bruker snus. Det siste tiåret har det vore ein nedgang i talet på tenåringar som bruker snus.</a:t>
            </a:r>
          </a:p>
          <a:p>
            <a:pPr>
              <a:spcAft>
                <a:spcPts val="401"/>
              </a:spcAft>
            </a:pPr>
            <a:r>
              <a:rPr lang="nn-NO" sz="950" dirty="0">
                <a:latin typeface="Akkurat Pro" panose="020B0504020101020102" pitchFamily="34" charset="77"/>
                <a:cs typeface="Arial" panose="020B0604020202020204" pitchFamily="34" charset="0"/>
              </a:rPr>
              <a:t>E-sigarettar har gjort tobakkslandskapet meir komplisert. Etter at e-sigarettar blei patentert som røykesubstitutt i 2003, har to tiår med innovasjon ført til fleire produkt og brukarar. Ungdomskulturen har blitt meir digital og global, og i Noreg, der sal av e-sigarettar som inneheld nikotin har vore forbode, kan sosiale medium ha medverka til nye eksponeringsflater og forsyningskjelder for e-sigarettar, men også for andre tobakksprodukt.</a:t>
            </a:r>
          </a:p>
        </p:txBody>
      </p:sp>
      <p:sp>
        <p:nvSpPr>
          <p:cNvPr id="2" name="TextBox 2">
            <a:extLst>
              <a:ext uri="{FF2B5EF4-FFF2-40B4-BE49-F238E27FC236}">
                <a16:creationId xmlns:a16="http://schemas.microsoft.com/office/drawing/2014/main" id="{4E087150-BD2C-C9A4-1731-5A484AD6275E}"/>
              </a:ext>
            </a:extLst>
          </p:cNvPr>
          <p:cNvSpPr txBox="1"/>
          <p:nvPr/>
        </p:nvSpPr>
        <p:spPr>
          <a:xfrm>
            <a:off x="365761" y="5541243"/>
            <a:ext cx="2962656" cy="923330"/>
          </a:xfrm>
          <a:prstGeom prst="rect">
            <a:avLst/>
          </a:prstGeom>
          <a:noFill/>
        </p:spPr>
        <p:txBody>
          <a:bodyPr wrap="square" rtlCol="0">
            <a:spAutoFit/>
          </a:bodyPr>
          <a:lstStyle/>
          <a:p>
            <a:pPr marL="24190" defTabSz="232826">
              <a:spcAft>
                <a:spcPts val="327"/>
              </a:spcAft>
            </a:pP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         </a:t>
            </a:r>
            <a:r>
              <a:rPr lang="nn-NO" dirty="0">
                <a:solidFill>
                  <a:schemeClr val="tx1">
                    <a:lumMod val="65000"/>
                    <a:lumOff val="35000"/>
                  </a:schemeClr>
                </a:solidFill>
                <a:latin typeface="Eames Century Modern Bold" panose="02000803070705020203" pitchFamily="50" charset="0"/>
              </a:rPr>
              <a:t>På vidaregåande er det få som røykjer, snusar eller bruker e-sigarettar</a:t>
            </a:r>
          </a:p>
        </p:txBody>
      </p:sp>
      <p:pic>
        <p:nvPicPr>
          <p:cNvPr id="3" name="Bilde 2">
            <a:extLst>
              <a:ext uri="{FF2B5EF4-FFF2-40B4-BE49-F238E27FC236}">
                <a16:creationId xmlns:a16="http://schemas.microsoft.com/office/drawing/2014/main" id="{859AD6F1-92E2-7FFB-D47E-7EF075B223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361" y="5541243"/>
            <a:ext cx="370935" cy="301888"/>
          </a:xfrm>
          <a:prstGeom prst="rect">
            <a:avLst/>
          </a:prstGeom>
        </p:spPr>
      </p:pic>
      <p:graphicFrame>
        <p:nvGraphicFramePr>
          <p:cNvPr id="5" name="Diagram 4">
            <a:extLst>
              <a:ext uri="{FF2B5EF4-FFF2-40B4-BE49-F238E27FC236}">
                <a16:creationId xmlns:a16="http://schemas.microsoft.com/office/drawing/2014/main" id="{7A08994D-8C09-244A-1A00-E255CEE7DF29}"/>
              </a:ext>
            </a:extLst>
          </p:cNvPr>
          <p:cNvGraphicFramePr>
            <a:graphicFrameLocks/>
          </p:cNvGraphicFramePr>
          <p:nvPr>
            <p:extLst>
              <p:ext uri="{D42A27DB-BD31-4B8C-83A1-F6EECF244321}">
                <p14:modId xmlns:p14="http://schemas.microsoft.com/office/powerpoint/2010/main" val="750743795"/>
              </p:ext>
            </p:extLst>
          </p:nvPr>
        </p:nvGraphicFramePr>
        <p:xfrm>
          <a:off x="3530788" y="4724603"/>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432196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RUSMIDDEL</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VIDAREGÅANDE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37</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flipH="1">
            <a:off x="3405087" y="844199"/>
            <a:ext cx="30463"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Rektangel 10">
            <a:extLst>
              <a:ext uri="{FF2B5EF4-FFF2-40B4-BE49-F238E27FC236}">
                <a16:creationId xmlns:a16="http://schemas.microsoft.com/office/drawing/2014/main" id="{DBD4982A-C3D4-8446-F5F2-E5C76B435F40}"/>
              </a:ext>
            </a:extLst>
          </p:cNvPr>
          <p:cNvSpPr/>
          <p:nvPr/>
        </p:nvSpPr>
        <p:spPr>
          <a:xfrm>
            <a:off x="3548892" y="855442"/>
            <a:ext cx="2968243" cy="400110"/>
          </a:xfrm>
          <a:prstGeom prst="rect">
            <a:avLst/>
          </a:prstGeom>
        </p:spPr>
        <p:txBody>
          <a:bodyPr wrap="square">
            <a:spAutoFit/>
          </a:bodyPr>
          <a:lstStyle/>
          <a:p>
            <a:pPr lvl="0">
              <a:defRPr/>
            </a:pPr>
            <a:r>
              <a:rPr lang="nb-NO" sz="1000" b="1" dirty="0">
                <a:latin typeface="Akkurat Pro Regular" panose="020B0504020101020102" pitchFamily="34" charset="77"/>
                <a:cs typeface="Arial" panose="020B0604020202020204" pitchFamily="34" charset="0"/>
              </a:rPr>
              <a:t>Bruker du </a:t>
            </a:r>
            <a:r>
              <a:rPr lang="nb-NO" sz="1000" b="1" dirty="0" err="1">
                <a:latin typeface="Akkurat Pro Regular" panose="020B0504020101020102" pitchFamily="34" charset="77"/>
                <a:cs typeface="Arial" panose="020B0604020202020204" pitchFamily="34" charset="0"/>
              </a:rPr>
              <a:t>vape</a:t>
            </a:r>
            <a:r>
              <a:rPr lang="nb-NO" sz="1000" b="1" dirty="0">
                <a:latin typeface="Akkurat Pro Regular" panose="020B0504020101020102" pitchFamily="34" charset="77"/>
                <a:cs typeface="Arial" panose="020B0604020202020204" pitchFamily="34" charset="0"/>
              </a:rPr>
              <a:t>/e-</a:t>
            </a:r>
            <a:r>
              <a:rPr lang="nb-NO" sz="1000" b="1" dirty="0" err="1">
                <a:latin typeface="Akkurat Pro Regular" panose="020B0504020101020102" pitchFamily="34" charset="77"/>
                <a:cs typeface="Arial" panose="020B0604020202020204" pitchFamily="34" charset="0"/>
              </a:rPr>
              <a:t>sigarettar</a:t>
            </a:r>
            <a:r>
              <a:rPr lang="nb-NO" sz="1000" b="1" dirty="0">
                <a:latin typeface="Akkurat Pro Regular" panose="020B0504020101020102" pitchFamily="34" charset="77"/>
                <a:cs typeface="Arial" panose="020B0604020202020204" pitchFamily="34" charset="0"/>
              </a:rPr>
              <a:t>? Prosent i Bygland kommune og nasjonalt</a:t>
            </a:r>
            <a:endParaRPr kumimoji="0" lang="nb-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endParaRPr>
          </a:p>
        </p:txBody>
      </p:sp>
      <p:graphicFrame>
        <p:nvGraphicFramePr>
          <p:cNvPr id="12" name="Diagram 17">
            <a:extLst>
              <a:ext uri="{FF2B5EF4-FFF2-40B4-BE49-F238E27FC236}">
                <a16:creationId xmlns:a16="http://schemas.microsoft.com/office/drawing/2014/main" id="{CEBDF77D-57AD-93D4-5E1B-B160C4B3A780}"/>
              </a:ext>
            </a:extLst>
          </p:cNvPr>
          <p:cNvGraphicFramePr>
            <a:graphicFrameLocks/>
          </p:cNvGraphicFramePr>
          <p:nvPr>
            <p:extLst>
              <p:ext uri="{D42A27DB-BD31-4B8C-83A1-F6EECF244321}">
                <p14:modId xmlns:p14="http://schemas.microsoft.com/office/powerpoint/2010/main" val="1727972131"/>
              </p:ext>
            </p:extLst>
          </p:nvPr>
        </p:nvGraphicFramePr>
        <p:xfrm>
          <a:off x="3523822" y="1364330"/>
          <a:ext cx="2900194" cy="2501498"/>
        </p:xfrm>
        <a:graphic>
          <a:graphicData uri="http://schemas.openxmlformats.org/drawingml/2006/chart">
            <c:chart xmlns:c="http://schemas.openxmlformats.org/drawingml/2006/chart" xmlns:r="http://schemas.openxmlformats.org/officeDocument/2006/relationships" r:id="rId2"/>
          </a:graphicData>
        </a:graphic>
      </p:graphicFrame>
      <p:sp>
        <p:nvSpPr>
          <p:cNvPr id="13" name="Rektangel 12">
            <a:extLst>
              <a:ext uri="{FF2B5EF4-FFF2-40B4-BE49-F238E27FC236}">
                <a16:creationId xmlns:a16="http://schemas.microsoft.com/office/drawing/2014/main" id="{087BA878-B9C9-F24E-C363-A9A2A3739D6E}"/>
              </a:ext>
            </a:extLst>
          </p:cNvPr>
          <p:cNvSpPr/>
          <p:nvPr/>
        </p:nvSpPr>
        <p:spPr>
          <a:xfrm>
            <a:off x="3527026" y="4115082"/>
            <a:ext cx="2897384" cy="400110"/>
          </a:xfrm>
          <a:prstGeom prst="rect">
            <a:avLst/>
          </a:prstGeom>
        </p:spPr>
        <p:txBody>
          <a:bodyPr wrap="square">
            <a:spAutoFit/>
          </a:bodyPr>
          <a:lstStyle/>
          <a:p>
            <a:pPr lvl="0">
              <a:defRPr/>
            </a:pPr>
            <a:r>
              <a:rPr kumimoji="0" lang="nn-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Prosentdel som </a:t>
            </a:r>
            <a:r>
              <a:rPr lang="nn-NO" sz="1000" b="1" dirty="0">
                <a:latin typeface="Akkurat Pro Regular" panose="020B0504020101020102" pitchFamily="34" charset="77"/>
                <a:cs typeface="Arial" panose="020B0604020202020204" pitchFamily="34" charset="0"/>
              </a:rPr>
              <a:t>bruker </a:t>
            </a:r>
            <a:r>
              <a:rPr lang="nn-NO" sz="1000" b="1" dirty="0" err="1">
                <a:latin typeface="Akkurat Pro Regular" panose="020B0504020101020102" pitchFamily="34" charset="77"/>
                <a:cs typeface="Arial" panose="020B0604020202020204" pitchFamily="34" charset="0"/>
              </a:rPr>
              <a:t>vape</a:t>
            </a:r>
            <a:r>
              <a:rPr lang="nn-NO" sz="1000" b="1" dirty="0">
                <a:latin typeface="Akkurat Pro Regular" panose="020B0504020101020102" pitchFamily="34" charset="77"/>
                <a:cs typeface="Arial" panose="020B0604020202020204" pitchFamily="34" charset="0"/>
              </a:rPr>
              <a:t>/e-sigarettar kvar dag eller kvar veke</a:t>
            </a:r>
            <a:r>
              <a:rPr kumimoji="0" lang="nn-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Blant gutar og jenter</a:t>
            </a:r>
          </a:p>
        </p:txBody>
      </p:sp>
      <p:sp>
        <p:nvSpPr>
          <p:cNvPr id="25" name="Rektangel 24">
            <a:extLst>
              <a:ext uri="{FF2B5EF4-FFF2-40B4-BE49-F238E27FC236}">
                <a16:creationId xmlns:a16="http://schemas.microsoft.com/office/drawing/2014/main" id="{F6640350-0CC3-31C2-8F56-7F20C0275BDA}"/>
              </a:ext>
            </a:extLst>
          </p:cNvPr>
          <p:cNvSpPr/>
          <p:nvPr/>
        </p:nvSpPr>
        <p:spPr>
          <a:xfrm>
            <a:off x="382918" y="844199"/>
            <a:ext cx="2968243" cy="400110"/>
          </a:xfrm>
          <a:prstGeom prst="rect">
            <a:avLst/>
          </a:prstGeom>
        </p:spPr>
        <p:txBody>
          <a:bodyPr wrap="square">
            <a:spAutoFit/>
          </a:bodyPr>
          <a:lstStyle/>
          <a:p>
            <a:pPr lvl="0">
              <a:defRPr/>
            </a:pPr>
            <a:r>
              <a:rPr lang="nb-NO" sz="1000" b="1" dirty="0" err="1">
                <a:solidFill>
                  <a:srgbClr val="000000"/>
                </a:solidFill>
                <a:latin typeface="Akkurat Pro Regular" panose="020B0504020101020102" pitchFamily="34" charset="77"/>
                <a:cs typeface="Arial" panose="020B0604020202020204" pitchFamily="34" charset="0"/>
              </a:rPr>
              <a:t>Snusar</a:t>
            </a:r>
            <a:r>
              <a:rPr lang="nb-NO" sz="1000" b="1" dirty="0">
                <a:solidFill>
                  <a:srgbClr val="000000"/>
                </a:solidFill>
                <a:latin typeface="Akkurat Pro Regular" panose="020B0504020101020102" pitchFamily="34" charset="77"/>
                <a:cs typeface="Arial" panose="020B0604020202020204" pitchFamily="34" charset="0"/>
              </a:rPr>
              <a:t> du? Prosent i Bygland kommune og nasjonalt</a:t>
            </a:r>
          </a:p>
        </p:txBody>
      </p:sp>
      <p:graphicFrame>
        <p:nvGraphicFramePr>
          <p:cNvPr id="27" name="Diagram 26">
            <a:extLst>
              <a:ext uri="{FF2B5EF4-FFF2-40B4-BE49-F238E27FC236}">
                <a16:creationId xmlns:a16="http://schemas.microsoft.com/office/drawing/2014/main" id="{64CF881C-B6EE-0EF9-33F2-9DA1778417FA}"/>
              </a:ext>
            </a:extLst>
          </p:cNvPr>
          <p:cNvGraphicFramePr>
            <a:graphicFrameLocks/>
          </p:cNvGraphicFramePr>
          <p:nvPr>
            <p:extLst>
              <p:ext uri="{D42A27DB-BD31-4B8C-83A1-F6EECF244321}">
                <p14:modId xmlns:p14="http://schemas.microsoft.com/office/powerpoint/2010/main" val="1510239061"/>
              </p:ext>
            </p:extLst>
          </p:nvPr>
        </p:nvGraphicFramePr>
        <p:xfrm>
          <a:off x="377669" y="1364330"/>
          <a:ext cx="2900194" cy="2501498"/>
        </p:xfrm>
        <a:graphic>
          <a:graphicData uri="http://schemas.openxmlformats.org/drawingml/2006/chart">
            <c:chart xmlns:c="http://schemas.openxmlformats.org/drawingml/2006/chart" xmlns:r="http://schemas.openxmlformats.org/officeDocument/2006/relationships" r:id="rId3"/>
          </a:graphicData>
        </a:graphic>
      </p:graphicFrame>
      <p:sp>
        <p:nvSpPr>
          <p:cNvPr id="28" name="Rektangel 27">
            <a:extLst>
              <a:ext uri="{FF2B5EF4-FFF2-40B4-BE49-F238E27FC236}">
                <a16:creationId xmlns:a16="http://schemas.microsoft.com/office/drawing/2014/main" id="{22528598-2182-861B-421B-1776A05CA01C}"/>
              </a:ext>
            </a:extLst>
          </p:cNvPr>
          <p:cNvSpPr/>
          <p:nvPr/>
        </p:nvSpPr>
        <p:spPr>
          <a:xfrm>
            <a:off x="382919" y="4115082"/>
            <a:ext cx="2897384" cy="400110"/>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Prosentdel som snusar kvar dag eller kvar veke.</a:t>
            </a:r>
            <a:r>
              <a:rPr kumimoji="0" lang="nn-NO" sz="1000" b="1" u="none" strike="noStrike" cap="none" normalizeH="0" baseline="0" noProof="0" dirty="0">
                <a:ln>
                  <a:noFill/>
                </a:ln>
                <a:solidFill>
                  <a:srgbClr val="000000"/>
                </a:solidFill>
                <a:uLnTx/>
                <a:uFillTx/>
                <a:latin typeface="Akkurat Pro Regular" panose="020B0504020101020102" pitchFamily="34" charset="77"/>
                <a:cs typeface="Arial" panose="020B0604020202020204" pitchFamily="34" charset="0"/>
              </a:rPr>
              <a:t>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6" name="Diagram 5">
            <a:extLst>
              <a:ext uri="{FF2B5EF4-FFF2-40B4-BE49-F238E27FC236}">
                <a16:creationId xmlns:a16="http://schemas.microsoft.com/office/drawing/2014/main" id="{25FE9B60-C9CF-3FD9-4BDA-64E39331C442}"/>
              </a:ext>
            </a:extLst>
          </p:cNvPr>
          <p:cNvGraphicFramePr>
            <a:graphicFrameLocks/>
          </p:cNvGraphicFramePr>
          <p:nvPr>
            <p:extLst>
              <p:ext uri="{D42A27DB-BD31-4B8C-83A1-F6EECF244321}">
                <p14:modId xmlns:p14="http://schemas.microsoft.com/office/powerpoint/2010/main" val="2002963252"/>
              </p:ext>
            </p:extLst>
          </p:nvPr>
        </p:nvGraphicFramePr>
        <p:xfrm>
          <a:off x="3527025" y="4724603"/>
          <a:ext cx="290882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Diagram 6">
            <a:extLst>
              <a:ext uri="{FF2B5EF4-FFF2-40B4-BE49-F238E27FC236}">
                <a16:creationId xmlns:a16="http://schemas.microsoft.com/office/drawing/2014/main" id="{84A5973A-F2EF-9F38-535E-2FDCE27BD2C0}"/>
              </a:ext>
            </a:extLst>
          </p:cNvPr>
          <p:cNvGraphicFramePr>
            <a:graphicFrameLocks/>
          </p:cNvGraphicFramePr>
          <p:nvPr>
            <p:extLst>
              <p:ext uri="{D42A27DB-BD31-4B8C-83A1-F6EECF244321}">
                <p14:modId xmlns:p14="http://schemas.microsoft.com/office/powerpoint/2010/main" val="4204243566"/>
              </p:ext>
            </p:extLst>
          </p:nvPr>
        </p:nvGraphicFramePr>
        <p:xfrm>
          <a:off x="382918" y="4724603"/>
          <a:ext cx="290882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18354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Undertittel 2">
            <a:extLst>
              <a:ext uri="{FF2B5EF4-FFF2-40B4-BE49-F238E27FC236}">
                <a16:creationId xmlns:a16="http://schemas.microsoft.com/office/drawing/2014/main" id="{D1C658BB-B59A-4650-BF1B-E040E848F52B}"/>
              </a:ext>
            </a:extLst>
          </p:cNvPr>
          <p:cNvSpPr txBox="1">
            <a:spLocks/>
          </p:cNvSpPr>
          <p:nvPr/>
        </p:nvSpPr>
        <p:spPr>
          <a:xfrm>
            <a:off x="3622949" y="3704095"/>
            <a:ext cx="2907282" cy="533403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00000"/>
              </a:lnSpc>
              <a:spcBef>
                <a:spcPts val="600"/>
              </a:spcBef>
            </a:pPr>
            <a:r>
              <a:rPr lang="nn-NO" sz="1000" dirty="0">
                <a:latin typeface="Akkurat Pro" panose="020B0504020101020102" pitchFamily="34" charset="77"/>
                <a:cs typeface="Times New Roman" panose="02020603050405020304" pitchFamily="18" charset="0"/>
              </a:rPr>
              <a:t>Ungdata blir gjennomført ved at skuleelevar over heile landet svarer på eit elektronisk spørjeskjema som omfattar ulike sider ved livssituasjonen deira. Undersøkinga blir gjennomført i skuletida med ein vaksen til stades i klasserommet. Det tek dei fleste mellom 30 og 45 minutt å svare på alle spørsmåla.</a:t>
            </a:r>
          </a:p>
          <a:p>
            <a:pPr algn="l">
              <a:lnSpc>
                <a:spcPct val="100000"/>
              </a:lnSpc>
              <a:spcBef>
                <a:spcPts val="600"/>
              </a:spcBef>
            </a:pPr>
            <a:r>
              <a:rPr lang="nn-NO" sz="1000" dirty="0">
                <a:latin typeface="Akkurat Pro" panose="020B0504020101020102" pitchFamily="34" charset="77"/>
                <a:cs typeface="Times New Roman" panose="02020603050405020304" pitchFamily="18" charset="0"/>
              </a:rPr>
              <a:t>Det er frivillig for ungdommane om dei ønskjer å vere med eller ikkje. Alle føresette blir informerte om undersøkinga på førehand, og føresette til elevar under 18 år kan reservere ungdommen sin frå å delta. </a:t>
            </a: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a:p>
            <a:pPr algn="l">
              <a:lnSpc>
                <a:spcPct val="100000"/>
              </a:lnSpc>
              <a:spcBef>
                <a:spcPts val="1200"/>
              </a:spcBef>
            </a:pPr>
            <a:endParaRPr lang="nn-NO" sz="1000" dirty="0">
              <a:solidFill>
                <a:srgbClr val="000000"/>
              </a:solidFill>
              <a:latin typeface="Akkurat Pro" panose="020B0504020101020102" pitchFamily="34" charset="77"/>
              <a:cs typeface="Times New Roman" panose="02020603050405020304" pitchFamily="18" charset="0"/>
            </a:endParaRPr>
          </a:p>
          <a:p>
            <a:pPr algn="l">
              <a:lnSpc>
                <a:spcPct val="100000"/>
              </a:lnSpc>
              <a:spcBef>
                <a:spcPts val="600"/>
              </a:spcBef>
            </a:pPr>
            <a:r>
              <a:rPr lang="nn-NO" sz="1000" dirty="0">
                <a:solidFill>
                  <a:srgbClr val="000000"/>
                </a:solidFill>
                <a:latin typeface="Akkurat Pro" panose="020B0504020101020102" pitchFamily="34" charset="77"/>
                <a:cs typeface="Times New Roman" panose="02020603050405020304" pitchFamily="18" charset="0"/>
              </a:rPr>
              <a:t>Spørjeskjemaet som blir brukt i Ungdata, er tilpassa elevar på ungdomstrinnet og i vidaregåande opplæring. Denne rapporten dekkjer berre </a:t>
            </a:r>
            <a:r>
              <a:rPr lang="nn-NO" sz="1000" dirty="0">
                <a:latin typeface="Akkurat Pro" panose="020B0504020101020102" pitchFamily="34" charset="77"/>
                <a:cs typeface="Times New Roman" panose="02020603050405020304" pitchFamily="18" charset="0"/>
              </a:rPr>
              <a:t>vidaregåande</a:t>
            </a:r>
            <a:r>
              <a:rPr lang="nb-NO" sz="1000" dirty="0">
                <a:latin typeface="Akkurat Pro" panose="020B0504020101020102" pitchFamily="34" charset="77"/>
                <a:cs typeface="Times New Roman" panose="02020603050405020304" pitchFamily="18" charset="0"/>
              </a:rPr>
              <a:t>. </a:t>
            </a:r>
            <a:r>
              <a:rPr lang="nn-NO" sz="1000" dirty="0">
                <a:latin typeface="Akkurat Pro" panose="020B0504020101020102" pitchFamily="34" charset="77"/>
                <a:cs typeface="Times New Roman" panose="02020603050405020304" pitchFamily="18" charset="0"/>
              </a:rPr>
              <a:t>Kommunar som gjennomfører undersøkinga på ungdomstrinnet, får </a:t>
            </a:r>
            <a:r>
              <a:rPr lang="nn-NO" sz="1000" dirty="0">
                <a:solidFill>
                  <a:srgbClr val="000000"/>
                </a:solidFill>
                <a:latin typeface="Akkurat Pro" panose="020B0504020101020102" pitchFamily="34" charset="77"/>
                <a:cs typeface="Times New Roman" panose="02020603050405020304" pitchFamily="18" charset="0"/>
              </a:rPr>
              <a:t>eigne rapportar som viser resultata frå den delen av undersøkinga</a:t>
            </a:r>
            <a:r>
              <a:rPr lang="nb-NO" sz="1000" dirty="0">
                <a:latin typeface="Akkurat Pro" panose="020B0504020101020102" pitchFamily="34" charset="77"/>
                <a:cs typeface="Times New Roman" panose="02020603050405020304" pitchFamily="18" charset="0"/>
              </a:rPr>
              <a:t>.</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5" name="Undertittel 2"/>
          <p:cNvSpPr>
            <a:spLocks noGrp="1"/>
          </p:cNvSpPr>
          <p:nvPr>
            <p:ph type="subTitle" idx="1"/>
          </p:nvPr>
        </p:nvSpPr>
        <p:spPr>
          <a:xfrm>
            <a:off x="340866" y="3704095"/>
            <a:ext cx="2907282" cy="5258342"/>
          </a:xfrm>
          <a:prstGeom prst="rect">
            <a:avLst/>
          </a:prstGeom>
        </p:spPr>
        <p:txBody>
          <a:bodyPr>
            <a:noAutofit/>
          </a:bodyPr>
          <a:lstStyle/>
          <a:p>
            <a:pPr algn="l">
              <a:lnSpc>
                <a:spcPct val="100000"/>
              </a:lnSpc>
              <a:spcBef>
                <a:spcPts val="600"/>
              </a:spcBef>
            </a:pPr>
            <a:r>
              <a:rPr lang="nb-NO" sz="1000" b="1" dirty="0">
                <a:latin typeface="Akkurat Pro" panose="020B0504020101020102" pitchFamily="34" charset="77"/>
                <a:cs typeface="Times New Roman" panose="02020603050405020304" pitchFamily="18" charset="0"/>
              </a:rPr>
              <a:t>Kva kan Ungdata </a:t>
            </a:r>
            <a:r>
              <a:rPr lang="nb-NO" sz="1000" b="1" dirty="0" err="1">
                <a:latin typeface="Akkurat Pro" panose="020B0504020101020102" pitchFamily="34" charset="77"/>
                <a:cs typeface="Times New Roman" panose="02020603050405020304" pitchFamily="18" charset="0"/>
              </a:rPr>
              <a:t>seie</a:t>
            </a:r>
            <a:r>
              <a:rPr lang="nb-NO" sz="1000" b="1" dirty="0">
                <a:latin typeface="Akkurat Pro" panose="020B0504020101020102" pitchFamily="34" charset="77"/>
                <a:cs typeface="Times New Roman" panose="02020603050405020304" pitchFamily="18" charset="0"/>
              </a:rPr>
              <a:t> </a:t>
            </a:r>
            <a:r>
              <a:rPr lang="nb-NO" sz="1000" b="1" dirty="0" err="1">
                <a:latin typeface="Akkurat Pro" panose="020B0504020101020102" pitchFamily="34" charset="77"/>
                <a:cs typeface="Times New Roman" panose="02020603050405020304" pitchFamily="18" charset="0"/>
              </a:rPr>
              <a:t>noko</a:t>
            </a:r>
            <a:r>
              <a:rPr lang="nb-NO" sz="1000" b="1" dirty="0">
                <a:latin typeface="Akkurat Pro" panose="020B0504020101020102" pitchFamily="34" charset="77"/>
                <a:cs typeface="Times New Roman" panose="02020603050405020304" pitchFamily="18" charset="0"/>
              </a:rPr>
              <a:t> om?</a:t>
            </a:r>
          </a:p>
          <a:p>
            <a:pPr algn="l">
              <a:lnSpc>
                <a:spcPct val="100000"/>
              </a:lnSpc>
              <a:spcBef>
                <a:spcPts val="600"/>
              </a:spcBef>
            </a:pPr>
            <a:r>
              <a:rPr lang="nn-NO" sz="1000" dirty="0">
                <a:latin typeface="Akkurat Pro" panose="020B0504020101020102" pitchFamily="34" charset="77"/>
                <a:cs typeface="Times New Roman" panose="02020603050405020304" pitchFamily="18" charset="0"/>
              </a:rPr>
              <a:t>Intensjonen bak Ungdata er å kartleggje korleis ungdom har det og kva dei driv med i fritida. Undersøkinga omfattar tema som er knytte til familie, vennskap, skule, lokalmiljø, helse, mobbing, regelbrot og deltaking i fritidsaktivitetar. Ved å spørje ungdom direkte om desse temaa kan Ungdata gje ei oversikt over kor mange det er som til dømes trivst i lokalmiljøet sitt eller som driv med idrett. </a:t>
            </a:r>
          </a:p>
          <a:p>
            <a:pPr algn="l">
              <a:lnSpc>
                <a:spcPct val="100000"/>
              </a:lnSpc>
              <a:spcBef>
                <a:spcPts val="600"/>
              </a:spcBef>
            </a:pPr>
            <a:r>
              <a:rPr lang="nn-NO" sz="1000" dirty="0">
                <a:latin typeface="Akkurat Pro" panose="020B0504020101020102" pitchFamily="34" charset="77"/>
                <a:cs typeface="Times New Roman" panose="02020603050405020304" pitchFamily="18" charset="0"/>
              </a:rPr>
              <a:t>Resultata må tolkast lokalt, og dei kan gje ein peikepinn på kva for område kommunen særleg bør jobbe med framover.</a:t>
            </a:r>
          </a:p>
          <a:p>
            <a:pPr algn="l">
              <a:lnSpc>
                <a:spcPct val="100000"/>
              </a:lnSpc>
              <a:spcBef>
                <a:spcPts val="600"/>
              </a:spcBef>
            </a:pPr>
            <a:r>
              <a:rPr lang="nn-NO" sz="1000" dirty="0">
                <a:latin typeface="Akkurat Pro" panose="020B0504020101020102" pitchFamily="34" charset="77"/>
                <a:cs typeface="Times New Roman" panose="02020603050405020304" pitchFamily="18" charset="0"/>
              </a:rPr>
              <a:t>Kommunar og fylkeskommunar over heile landet bruker Ungdata som eitt av fleire kunnskapsgrunnlag for å vidareutvikle den lokale oppvekstpolitikken. Dataa blir brukte i det førebyggjande folkehelsearbeidet. Resultata frå Ungdata kan òg brukast til å gjere ungdom medvitne om korleis andre ungdommar har det og kva som er vanlege aktivitetar blant ungdom</a:t>
            </a:r>
            <a:r>
              <a:rPr lang="nb-NO" sz="1000" dirty="0">
                <a:latin typeface="Akkurat Pro" panose="020B0504020101020102" pitchFamily="34" charset="77"/>
                <a:cs typeface="Times New Roman" panose="02020603050405020304" pitchFamily="18" charset="0"/>
              </a:rPr>
              <a:t>.</a:t>
            </a:r>
          </a:p>
          <a:p>
            <a:pPr algn="l">
              <a:lnSpc>
                <a:spcPct val="100000"/>
              </a:lnSpc>
              <a:spcBef>
                <a:spcPts val="600"/>
              </a:spcBef>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401068" y="7424929"/>
            <a:ext cx="2847080" cy="1910615"/>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0"/>
              </a:spcBef>
              <a:spcAft>
                <a:spcPts val="401"/>
              </a:spcAft>
              <a:buClrTx/>
              <a:buSzTx/>
              <a:buFontTx/>
              <a:buNone/>
              <a:tabLst/>
              <a:defRPr/>
            </a:pPr>
            <a:r>
              <a:rPr kumimoji="0" lang="nb-NO" sz="12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Arial" panose="020B0604020202020204" pitchFamily="34" charset="0"/>
              </a:rPr>
              <a:t>Om rapporten</a:t>
            </a:r>
          </a:p>
          <a:p>
            <a:pPr lvl="0">
              <a:spcAft>
                <a:spcPts val="401"/>
              </a:spcAft>
              <a:defRPr/>
            </a:pPr>
            <a:r>
              <a:rPr lang="nn-NO" sz="999" dirty="0">
                <a:solidFill>
                  <a:srgbClr val="000000"/>
                </a:solidFill>
                <a:latin typeface="Akkurat Pro" panose="020B0504020101020102" pitchFamily="34" charset="77"/>
                <a:cs typeface="Arial" panose="020B0604020202020204" pitchFamily="34" charset="0"/>
              </a:rPr>
              <a:t>Denne rapporten er ein del av gratistilbodet som blir gjeve til alle kommunar og fylkeskommunar som ønskjer å delta i Ungdata. Alle tala er henta frå den lokale undersøkinga, medan tekstane er utforma slik at dei skal passe for alle kommunar. Det er derfor ikkje gjort eigne vurderingar av kva dei konkrete resultata betyr for den enkelte kommunen</a:t>
            </a:r>
            <a:r>
              <a:rPr lang="nb-NO" sz="999" dirty="0">
                <a:solidFill>
                  <a:srgbClr val="000000"/>
                </a:solidFill>
                <a:latin typeface="Akkurat Pro" panose="020B0504020101020102" pitchFamily="34" charset="77"/>
                <a:cs typeface="Arial" panose="020B0604020202020204" pitchFamily="34" charset="0"/>
              </a:rPr>
              <a:t>. </a:t>
            </a:r>
          </a:p>
        </p:txBody>
      </p:sp>
      <p:sp>
        <p:nvSpPr>
          <p:cNvPr id="29" name="TekstSylinder 28">
            <a:extLst>
              <a:ext uri="{FF2B5EF4-FFF2-40B4-BE49-F238E27FC236}">
                <a16:creationId xmlns:a16="http://schemas.microsoft.com/office/drawing/2014/main" id="{EC932B27-C9E9-0B4C-9424-568331F8292F}"/>
              </a:ext>
            </a:extLst>
          </p:cNvPr>
          <p:cNvSpPr txBox="1"/>
          <p:nvPr/>
        </p:nvSpPr>
        <p:spPr>
          <a:xfrm>
            <a:off x="421145" y="9469165"/>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2	</a:t>
            </a:r>
            <a:r>
              <a:rPr lang="nb-NO" sz="1100" dirty="0">
                <a:solidFill>
                  <a:srgbClr val="DE9F37"/>
                </a:solidFill>
                <a:latin typeface="Akkurat Pro Light" panose="020B0404020101020102" pitchFamily="34" charset="0"/>
                <a:cs typeface="Arial" panose="020B0604020202020204" pitchFamily="34" charset="0"/>
              </a:rPr>
              <a:t>Bygland kommune</a:t>
            </a:r>
            <a:endPar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endParaRPr>
          </a:p>
        </p:txBody>
      </p:sp>
      <p:sp>
        <p:nvSpPr>
          <p:cNvPr id="24" name="Undertittel 2">
            <a:extLst>
              <a:ext uri="{FF2B5EF4-FFF2-40B4-BE49-F238E27FC236}">
                <a16:creationId xmlns:a16="http://schemas.microsoft.com/office/drawing/2014/main" id="{26FE8942-B0B7-49E9-B866-934B05FB4CF0}"/>
              </a:ext>
            </a:extLst>
          </p:cNvPr>
          <p:cNvSpPr txBox="1">
            <a:spLocks/>
          </p:cNvSpPr>
          <p:nvPr/>
        </p:nvSpPr>
        <p:spPr>
          <a:xfrm>
            <a:off x="377064" y="1385118"/>
            <a:ext cx="6153167" cy="2318977"/>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0" algn="l">
              <a:lnSpc>
                <a:spcPct val="100000"/>
              </a:lnSpc>
              <a:spcBef>
                <a:spcPts val="600"/>
              </a:spcBef>
              <a:defRPr/>
            </a:pPr>
            <a:r>
              <a:rPr lang="nn-NO" sz="1000" dirty="0">
                <a:solidFill>
                  <a:srgbClr val="000000"/>
                </a:solidFill>
                <a:latin typeface="Akkurat Pro" panose="020B0504020101020102" pitchFamily="34" charset="77"/>
                <a:cs typeface="Times New Roman" panose="02020603050405020304" pitchFamily="18" charset="0"/>
              </a:rPr>
              <a:t>Ungdata er eit spørjeskjemabasert verktøy som gjev eit breitt bilete av korleis ungdom har det og kva dei driv med i fritida. Undersøkinga blir gjennomført på skular over heile landet og nyttar eit standardisert og kvalitetssikra spørjeskjema som gjer det mogleg å samanlikne ungdommar sin situasjon på ulike stader og over tid. </a:t>
            </a:r>
          </a:p>
          <a:p>
            <a:pPr lvl="0" algn="l">
              <a:lnSpc>
                <a:spcPct val="100000"/>
              </a:lnSpc>
              <a:spcBef>
                <a:spcPts val="600"/>
              </a:spcBef>
              <a:defRPr/>
            </a:pPr>
            <a:r>
              <a:rPr lang="nn-NO" sz="1000" dirty="0">
                <a:solidFill>
                  <a:srgbClr val="000000"/>
                </a:solidFill>
                <a:latin typeface="Akkurat Pro" panose="020B0504020101020102" pitchFamily="34" charset="77"/>
                <a:cs typeface="Times New Roman" panose="02020603050405020304" pitchFamily="18" charset="0"/>
              </a:rPr>
              <a:t>Denne rapporten presenterer hovudresultata frå Ungdata-undersøkinga som blei gjennomført blant </a:t>
            </a:r>
            <a:r>
              <a:rPr lang="nn-NO" sz="1000" dirty="0">
                <a:latin typeface="Akkurat Pro" panose="020B0504020101020102" pitchFamily="34" charset="77"/>
                <a:cs typeface="Times New Roman" panose="02020603050405020304" pitchFamily="18" charset="0"/>
              </a:rPr>
              <a:t>elevar i vidaregåande opplæring </a:t>
            </a:r>
            <a:r>
              <a:rPr lang="nn-NO" sz="1000" dirty="0">
                <a:solidFill>
                  <a:srgbClr val="000000"/>
                </a:solidFill>
                <a:latin typeface="Akkurat Pro" panose="020B0504020101020102" pitchFamily="34" charset="77"/>
                <a:cs typeface="Times New Roman" panose="02020603050405020304" pitchFamily="18" charset="0"/>
              </a:rPr>
              <a:t>i Bygland kommune våren 2025. Rapporten tek føre seg ulike tema som til saman gjev ei oversikt over korleis ungdom har det og kva dei driv med i kvardagen. Innanfor kvart tema blir det opplyst kva gutar og jenter har svart på spørsmåla. Alle resultata i rapporten er oppgjevne i prosent.</a:t>
            </a:r>
          </a:p>
          <a:p>
            <a:pPr lvl="0" algn="l">
              <a:lnSpc>
                <a:spcPct val="100000"/>
              </a:lnSpc>
              <a:spcBef>
                <a:spcPts val="600"/>
              </a:spcBef>
              <a:defRPr/>
            </a:pPr>
            <a:r>
              <a:rPr lang="nn-NO" sz="1000" dirty="0">
                <a:solidFill>
                  <a:srgbClr val="000000"/>
                </a:solidFill>
                <a:latin typeface="Akkurat Pro" panose="020B0504020101020102" pitchFamily="34" charset="77"/>
                <a:cs typeface="Times New Roman" panose="02020603050405020304" pitchFamily="18" charset="0"/>
              </a:rPr>
              <a:t>I rapporten blir resultata for 2025 samanlikna med eventuelle tidlegare Ungdata-undersøkingar som er gjennomførte i kommunen. Resultata blir òg samanlikna med landsrepresentative tal som er baserte på Ungdata-undersøkingar gjennomførte over heile landet i 2023</a:t>
            </a:r>
            <a:r>
              <a:rPr lang="nb-NO" sz="1000" dirty="0">
                <a:solidFill>
                  <a:srgbClr val="000000"/>
                </a:solidFill>
                <a:latin typeface="Akkurat Pro" panose="020B0504020101020102" pitchFamily="34" charset="77"/>
                <a:cs typeface="Times New Roman" panose="02020603050405020304" pitchFamily="18" charset="0"/>
              </a:rPr>
              <a:t> og 2024. Der det er ei sammenlikning med </a:t>
            </a:r>
            <a:r>
              <a:rPr lang="nb-NO" sz="1000" dirty="0" err="1">
                <a:solidFill>
                  <a:srgbClr val="000000"/>
                </a:solidFill>
                <a:latin typeface="Akkurat Pro" panose="020B0504020101020102" pitchFamily="34" charset="77"/>
                <a:cs typeface="Times New Roman" panose="02020603050405020304" pitchFamily="18" charset="0"/>
              </a:rPr>
              <a:t>fylkestal</a:t>
            </a:r>
            <a:r>
              <a:rPr lang="nb-NO" sz="1000" dirty="0">
                <a:solidFill>
                  <a:srgbClr val="000000"/>
                </a:solidFill>
                <a:latin typeface="Akkurat Pro" panose="020B0504020101020102" pitchFamily="34" charset="77"/>
                <a:cs typeface="Times New Roman" panose="02020603050405020304" pitchFamily="18" charset="0"/>
              </a:rPr>
              <a:t>, er </a:t>
            </a:r>
            <a:r>
              <a:rPr lang="nb-NO" sz="1000" dirty="0" err="1">
                <a:solidFill>
                  <a:srgbClr val="000000"/>
                </a:solidFill>
                <a:latin typeface="Akkurat Pro" panose="020B0504020101020102" pitchFamily="34" charset="77"/>
                <a:cs typeface="Times New Roman" panose="02020603050405020304" pitchFamily="18" charset="0"/>
              </a:rPr>
              <a:t>tala</a:t>
            </a:r>
            <a:r>
              <a:rPr lang="nb-NO" sz="1000" dirty="0">
                <a:solidFill>
                  <a:srgbClr val="000000"/>
                </a:solidFill>
                <a:latin typeface="Akkurat Pro" panose="020B0504020101020102" pitchFamily="34" charset="77"/>
                <a:cs typeface="Times New Roman" panose="02020603050405020304" pitchFamily="18" charset="0"/>
              </a:rPr>
              <a:t> henta fra undersøkinga i år.</a:t>
            </a:r>
          </a:p>
        </p:txBody>
      </p:sp>
      <p:sp>
        <p:nvSpPr>
          <p:cNvPr id="27" name="Tittel 1">
            <a:extLst>
              <a:ext uri="{FF2B5EF4-FFF2-40B4-BE49-F238E27FC236}">
                <a16:creationId xmlns:a16="http://schemas.microsoft.com/office/drawing/2014/main" id="{E1F5D6ED-77BB-49C1-9FB4-B7F14F9828F5}"/>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Om rapporten</a:t>
            </a:r>
          </a:p>
        </p:txBody>
      </p:sp>
      <p:cxnSp>
        <p:nvCxnSpPr>
          <p:cNvPr id="8" name="Rett linje 7">
            <a:extLst>
              <a:ext uri="{FF2B5EF4-FFF2-40B4-BE49-F238E27FC236}">
                <a16:creationId xmlns:a16="http://schemas.microsoft.com/office/drawing/2014/main" id="{B5693805-16D7-44DA-B9F7-9B3089E91720}"/>
              </a:ext>
            </a:extLst>
          </p:cNvPr>
          <p:cNvCxnSpPr>
            <a:cxnSpLocks/>
          </p:cNvCxnSpPr>
          <p:nvPr/>
        </p:nvCxnSpPr>
        <p:spPr>
          <a:xfrm flipH="1">
            <a:off x="3398902" y="3789485"/>
            <a:ext cx="19664" cy="552166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TextBox 2">
            <a:extLst>
              <a:ext uri="{FF2B5EF4-FFF2-40B4-BE49-F238E27FC236}">
                <a16:creationId xmlns:a16="http://schemas.microsoft.com/office/drawing/2014/main" id="{CC3D4BA3-F2EA-4212-9F20-DFBD4C60AC8F}"/>
              </a:ext>
            </a:extLst>
          </p:cNvPr>
          <p:cNvSpPr txBox="1"/>
          <p:nvPr/>
        </p:nvSpPr>
        <p:spPr>
          <a:xfrm>
            <a:off x="4085071" y="6288420"/>
            <a:ext cx="2423735" cy="1477328"/>
          </a:xfrm>
          <a:prstGeom prst="rect">
            <a:avLst/>
          </a:prstGeom>
          <a:noFill/>
        </p:spPr>
        <p:txBody>
          <a:bodyPr wrap="square" rtlCol="0">
            <a:spAutoFit/>
          </a:bodyPr>
          <a:lstStyle/>
          <a:p>
            <a:pPr marL="24190" marR="0" lvl="0" indent="0" algn="l" defTabSz="232826" rtl="0" eaLnBrk="1" fontAlgn="auto" latinLnBrk="0" hangingPunct="1">
              <a:lnSpc>
                <a:spcPct val="100000"/>
              </a:lnSpc>
              <a:spcBef>
                <a:spcPts val="0"/>
              </a:spcBef>
              <a:spcAft>
                <a:spcPts val="327"/>
              </a:spcAft>
              <a:buClrTx/>
              <a:buSzTx/>
              <a:buFontTx/>
              <a:buNone/>
              <a:tabLst/>
              <a:defRPr/>
            </a:pPr>
            <a:r>
              <a:rPr lang="nn-NO" dirty="0">
                <a:solidFill>
                  <a:srgbClr val="000000">
                    <a:lumMod val="65000"/>
                    <a:lumOff val="35000"/>
                  </a:srgbClr>
                </a:solidFill>
                <a:latin typeface="Eames Century Modern Bold" panose="02000803070705020203" pitchFamily="50" charset="0"/>
                <a:ea typeface="Eames Century Modern" charset="0"/>
                <a:cs typeface="Eames Century Modern" charset="0"/>
              </a:rPr>
              <a:t>I Ungdata blir ungdommar spurde om korleis dei har det og kva dei driv med i fritida</a:t>
            </a:r>
            <a:endParaRPr kumimoji="0" lang="nb-NO" sz="1800" b="0" i="0" u="none" strike="noStrike" kern="1200" cap="none" spc="0" normalizeH="0" baseline="0" noProof="0" dirty="0">
              <a:ln>
                <a:noFill/>
              </a:ln>
              <a:solidFill>
                <a:srgbClr val="000000">
                  <a:lumMod val="65000"/>
                  <a:lumOff val="35000"/>
                </a:srgbClr>
              </a:solidFill>
              <a:effectLst/>
              <a:uLnTx/>
              <a:uFillTx/>
              <a:latin typeface="Eames Century Modern Bold" panose="02000803070705020203" pitchFamily="50" charset="0"/>
              <a:ea typeface="Eames Century Modern" charset="0"/>
              <a:cs typeface="Eames Century Modern" charset="0"/>
            </a:endParaRPr>
          </a:p>
        </p:txBody>
      </p:sp>
      <p:pic>
        <p:nvPicPr>
          <p:cNvPr id="10" name="Bilde 9">
            <a:extLst>
              <a:ext uri="{FF2B5EF4-FFF2-40B4-BE49-F238E27FC236}">
                <a16:creationId xmlns:a16="http://schemas.microsoft.com/office/drawing/2014/main" id="{EA9616B8-3014-4925-AAF4-C909E735D5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0270" y="6270529"/>
            <a:ext cx="369416" cy="301888"/>
          </a:xfrm>
          <a:prstGeom prst="rect">
            <a:avLst/>
          </a:prstGeom>
        </p:spPr>
      </p:pic>
    </p:spTree>
    <p:extLst>
      <p:ext uri="{BB962C8B-B14F-4D97-AF65-F5344CB8AC3E}">
        <p14:creationId xmlns:p14="http://schemas.microsoft.com/office/powerpoint/2010/main" val="1205898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RUSMIDDEL</a:t>
            </a: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1569720" y="562908"/>
            <a:ext cx="494741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38</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Bygland kommune</a:t>
            </a:r>
          </a:p>
        </p:txBody>
      </p:sp>
      <p:cxnSp>
        <p:nvCxnSpPr>
          <p:cNvPr id="27" name="Rett linje 26">
            <a:extLst>
              <a:ext uri="{FF2B5EF4-FFF2-40B4-BE49-F238E27FC236}">
                <a16:creationId xmlns:a16="http://schemas.microsoft.com/office/drawing/2014/main" id="{FEEAB83B-251A-47C8-9DF8-6D0624335E8B}"/>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Rektangel 28">
            <a:extLst>
              <a:ext uri="{FF2B5EF4-FFF2-40B4-BE49-F238E27FC236}">
                <a16:creationId xmlns:a16="http://schemas.microsoft.com/office/drawing/2014/main" id="{3BA5DB3A-A7C8-8A9F-C11E-27AB055325B9}"/>
              </a:ext>
            </a:extLst>
          </p:cNvPr>
          <p:cNvSpPr/>
          <p:nvPr/>
        </p:nvSpPr>
        <p:spPr>
          <a:xfrm>
            <a:off x="3650201" y="857703"/>
            <a:ext cx="2877170" cy="553998"/>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Kor mange gonger i løpet av det siste året har du brukt hasj eller marihuana? Bygland kommune og nasjonal</a:t>
            </a:r>
            <a:r>
              <a:rPr lang="nb-NO" sz="1000" b="1" dirty="0">
                <a:solidFill>
                  <a:srgbClr val="000000"/>
                </a:solidFill>
                <a:latin typeface="Akkurat Pro Regular" panose="020B0504020101020102" pitchFamily="34" charset="77"/>
                <a:cs typeface="Arial" panose="020B0604020202020204" pitchFamily="34" charset="0"/>
              </a:rPr>
              <a:t>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graphicFrame>
        <p:nvGraphicFramePr>
          <p:cNvPr id="30" name="Diagram 17">
            <a:extLst>
              <a:ext uri="{FF2B5EF4-FFF2-40B4-BE49-F238E27FC236}">
                <a16:creationId xmlns:a16="http://schemas.microsoft.com/office/drawing/2014/main" id="{58AB20DA-489C-35E1-1C38-95A9002529C4}"/>
              </a:ext>
            </a:extLst>
          </p:cNvPr>
          <p:cNvGraphicFramePr>
            <a:graphicFrameLocks/>
          </p:cNvGraphicFramePr>
          <p:nvPr>
            <p:extLst>
              <p:ext uri="{D42A27DB-BD31-4B8C-83A1-F6EECF244321}">
                <p14:modId xmlns:p14="http://schemas.microsoft.com/office/powerpoint/2010/main" val="2061718364"/>
              </p:ext>
            </p:extLst>
          </p:nvPr>
        </p:nvGraphicFramePr>
        <p:xfrm>
          <a:off x="3644951"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1" name="Rektangel 30">
            <a:extLst>
              <a:ext uri="{FF2B5EF4-FFF2-40B4-BE49-F238E27FC236}">
                <a16:creationId xmlns:a16="http://schemas.microsoft.com/office/drawing/2014/main" id="{943DA7FC-1F80-636F-AC27-CF18B2C1745D}"/>
              </a:ext>
            </a:extLst>
          </p:cNvPr>
          <p:cNvSpPr/>
          <p:nvPr/>
        </p:nvSpPr>
        <p:spPr>
          <a:xfrm>
            <a:off x="3650201" y="4223833"/>
            <a:ext cx="2877169" cy="553998"/>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Prosentdel som har brukt hasj eller marihuana i løpet av det siste året.</a:t>
            </a:r>
            <a:r>
              <a:rPr kumimoji="0" lang="nn-NO" sz="1000" b="1" u="none" strike="noStrike" cap="none" normalizeH="0" baseline="0" noProof="0" dirty="0">
                <a:ln>
                  <a:noFill/>
                </a:ln>
                <a:solidFill>
                  <a:srgbClr val="000000"/>
                </a:solidFill>
                <a:uLnTx/>
                <a:uFillTx/>
                <a:latin typeface="Akkurat Pro Regular" panose="020B0504020101020102" pitchFamily="34" charset="77"/>
                <a:cs typeface="Arial" panose="020B0604020202020204" pitchFamily="34" charset="0"/>
              </a:rPr>
              <a:t>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sp>
        <p:nvSpPr>
          <p:cNvPr id="36" name="TekstSylinder 35">
            <a:extLst>
              <a:ext uri="{FF2B5EF4-FFF2-40B4-BE49-F238E27FC236}">
                <a16:creationId xmlns:a16="http://schemas.microsoft.com/office/drawing/2014/main" id="{E9376B8A-D44E-5EAB-9CCA-03C140BF0694}"/>
              </a:ext>
            </a:extLst>
          </p:cNvPr>
          <p:cNvSpPr txBox="1"/>
          <p:nvPr/>
        </p:nvSpPr>
        <p:spPr>
          <a:xfrm>
            <a:off x="365163" y="851886"/>
            <a:ext cx="2970536" cy="413802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Narkotika</a:t>
            </a:r>
            <a:endParaRPr lang="nb-NO" sz="900" b="1" dirty="0">
              <a:latin typeface="Akkurat Pro" panose="020B0504020101020102" pitchFamily="34" charset="77"/>
              <a:cs typeface="Arial" panose="020B0604020202020204" pitchFamily="34" charset="0"/>
            </a:endParaRPr>
          </a:p>
          <a:p>
            <a:pPr>
              <a:spcAft>
                <a:spcPts val="401"/>
              </a:spcAft>
            </a:pPr>
            <a:r>
              <a:rPr lang="nn-NO" sz="1000" dirty="0">
                <a:latin typeface="Akkurat Pro" panose="020B0504020101020102" pitchFamily="34" charset="77"/>
                <a:cs typeface="Arial" panose="020B0604020202020204" pitchFamily="34" charset="0"/>
              </a:rPr>
              <a:t>Narkotika og ungdom er eit tema som ofte vekkjer mye uro og som får stor merksemd i det offentlege ordskiftet. Til dømes har spørsmål om </a:t>
            </a:r>
            <a:r>
              <a:rPr lang="nn-NO" sz="1000" dirty="0" err="1">
                <a:latin typeface="Akkurat Pro" panose="020B0504020101020102" pitchFamily="34" charset="77"/>
                <a:cs typeface="Arial" panose="020B0604020202020204" pitchFamily="34" charset="0"/>
              </a:rPr>
              <a:t>legalisering</a:t>
            </a:r>
            <a:r>
              <a:rPr lang="nn-NO" sz="1000" dirty="0">
                <a:latin typeface="Akkurat Pro" panose="020B0504020101020102" pitchFamily="34" charset="77"/>
                <a:cs typeface="Arial" panose="020B0604020202020204" pitchFamily="34" charset="0"/>
              </a:rPr>
              <a:t> av narkotika vore mykje debattert dei seinare åra i samanheng med forslag om å innføre nye måtar for samfunnet å reagere på bruk og oppbevaring av narkotika. </a:t>
            </a:r>
          </a:p>
          <a:p>
            <a:pPr>
              <a:spcAft>
                <a:spcPts val="401"/>
              </a:spcAft>
            </a:pPr>
            <a:r>
              <a:rPr lang="nn-NO" sz="1000" dirty="0">
                <a:latin typeface="Akkurat Pro" panose="020B0504020101020102" pitchFamily="34" charset="77"/>
                <a:cs typeface="Arial" panose="020B0604020202020204" pitchFamily="34" charset="0"/>
              </a:rPr>
              <a:t>Ungdata viser at dei aller fleste norske ungdommar ikkje bruker narkotika. Samtidig viser det seg – i  likskap med andre rusmiddel – at prosentdelen som har prøvd narkotiske stoff aukar etter kvart som ungdom blir eldre. På ungdomstrinnet er det vanlegvis få som har erfaringar med denne typen rusmiddel. Samtidig er det ein del som rapporterer at hasj eller marihuana er stoff dei fått tilbod om. Blant elevar i vidaregåande er det derimot ein god del som har prøvd narkotiske stoff. </a:t>
            </a:r>
          </a:p>
          <a:p>
            <a:pPr>
              <a:spcAft>
                <a:spcPts val="401"/>
              </a:spcAft>
            </a:pPr>
            <a:r>
              <a:rPr lang="nn-NO" sz="1000" dirty="0">
                <a:latin typeface="Akkurat Pro" panose="020B0504020101020102" pitchFamily="34" charset="77"/>
                <a:cs typeface="Arial" panose="020B0604020202020204" pitchFamily="34" charset="0"/>
              </a:rPr>
              <a:t>Prosentdelen som rapporterer å ha brukt narkotika, er vanlegvis en del høgare blant gutar enn jenter.</a:t>
            </a:r>
          </a:p>
        </p:txBody>
      </p:sp>
      <p:sp>
        <p:nvSpPr>
          <p:cNvPr id="2" name="TextBox 2">
            <a:extLst>
              <a:ext uri="{FF2B5EF4-FFF2-40B4-BE49-F238E27FC236}">
                <a16:creationId xmlns:a16="http://schemas.microsoft.com/office/drawing/2014/main" id="{D5BFC8BD-054F-B60A-CD06-53B15AFA633F}"/>
              </a:ext>
            </a:extLst>
          </p:cNvPr>
          <p:cNvSpPr txBox="1"/>
          <p:nvPr/>
        </p:nvSpPr>
        <p:spPr>
          <a:xfrm>
            <a:off x="523128" y="5353661"/>
            <a:ext cx="2588347" cy="923330"/>
          </a:xfrm>
          <a:prstGeom prst="rect">
            <a:avLst/>
          </a:prstGeom>
          <a:noFill/>
        </p:spPr>
        <p:txBody>
          <a:bodyPr wrap="square" rtlCol="0">
            <a:spAutoFit/>
          </a:bodyPr>
          <a:lstStyle/>
          <a:p>
            <a:pPr marL="24190" defTabSz="232826">
              <a:spcAft>
                <a:spcPts val="327"/>
              </a:spcAft>
            </a:pPr>
            <a:r>
              <a:rPr lang="nb-NO" dirty="0">
                <a:solidFill>
                  <a:srgbClr val="FF0000"/>
                </a:solidFill>
                <a:latin typeface="Eames Century Modern Bold" panose="02000803070705020203" pitchFamily="50" charset="0"/>
                <a:ea typeface="Eames Century Modern" charset="0"/>
                <a:cs typeface="Eames Century Modern" charset="0"/>
              </a:rPr>
              <a:t>        </a:t>
            </a:r>
            <a:r>
              <a:rPr lang="nb-NO" dirty="0">
                <a:solidFill>
                  <a:schemeClr val="tx1">
                    <a:lumMod val="65000"/>
                    <a:lumOff val="35000"/>
                  </a:schemeClr>
                </a:solidFill>
                <a:latin typeface="Eames Century Modern Bold" panose="02000803070705020203" pitchFamily="50" charset="0"/>
              </a:rPr>
              <a:t>Bruk av narkotika blant ungdom </a:t>
            </a:r>
            <a:r>
              <a:rPr lang="nb-NO" dirty="0" err="1">
                <a:solidFill>
                  <a:schemeClr val="tx1">
                    <a:lumMod val="65000"/>
                    <a:lumOff val="35000"/>
                  </a:schemeClr>
                </a:solidFill>
                <a:latin typeface="Eames Century Modern Bold" panose="02000803070705020203" pitchFamily="50" charset="0"/>
              </a:rPr>
              <a:t>vekkjer</a:t>
            </a:r>
            <a:r>
              <a:rPr lang="nb-NO" dirty="0">
                <a:solidFill>
                  <a:schemeClr val="tx1">
                    <a:lumMod val="65000"/>
                    <a:lumOff val="35000"/>
                  </a:schemeClr>
                </a:solidFill>
                <a:latin typeface="Eames Century Modern Bold" panose="02000803070705020203" pitchFamily="50" charset="0"/>
              </a:rPr>
              <a:t> ofte </a:t>
            </a:r>
            <a:r>
              <a:rPr lang="nb-NO" dirty="0" err="1">
                <a:solidFill>
                  <a:schemeClr val="tx1">
                    <a:lumMod val="65000"/>
                    <a:lumOff val="35000"/>
                  </a:schemeClr>
                </a:solidFill>
                <a:latin typeface="Eames Century Modern Bold" panose="02000803070705020203" pitchFamily="50" charset="0"/>
              </a:rPr>
              <a:t>mykje</a:t>
            </a:r>
            <a:r>
              <a:rPr lang="nb-NO" dirty="0">
                <a:solidFill>
                  <a:schemeClr val="tx1">
                    <a:lumMod val="65000"/>
                    <a:lumOff val="35000"/>
                  </a:schemeClr>
                </a:solidFill>
                <a:latin typeface="Eames Century Modern Bold" panose="02000803070705020203" pitchFamily="50" charset="0"/>
              </a:rPr>
              <a:t> </a:t>
            </a:r>
            <a:r>
              <a:rPr lang="nb-NO" dirty="0" err="1">
                <a:solidFill>
                  <a:schemeClr val="tx1">
                    <a:lumMod val="65000"/>
                    <a:lumOff val="35000"/>
                  </a:schemeClr>
                </a:solidFill>
                <a:latin typeface="Eames Century Modern Bold" panose="02000803070705020203" pitchFamily="50" charset="0"/>
              </a:rPr>
              <a:t>merksemd</a:t>
            </a:r>
            <a:r>
              <a:rPr lang="nb-NO" dirty="0">
                <a:solidFill>
                  <a:schemeClr val="tx1">
                    <a:lumMod val="65000"/>
                    <a:lumOff val="35000"/>
                  </a:schemeClr>
                </a:solidFill>
                <a:latin typeface="Eames Century Modern Bold" panose="02000803070705020203" pitchFamily="50" charset="0"/>
              </a:rPr>
              <a:t> </a:t>
            </a:r>
          </a:p>
        </p:txBody>
      </p:sp>
      <p:pic>
        <p:nvPicPr>
          <p:cNvPr id="3" name="Bilde 2">
            <a:extLst>
              <a:ext uri="{FF2B5EF4-FFF2-40B4-BE49-F238E27FC236}">
                <a16:creationId xmlns:a16="http://schemas.microsoft.com/office/drawing/2014/main" id="{279C3568-591F-C509-54BA-FB5FD851A7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129" y="5353661"/>
            <a:ext cx="371412" cy="301888"/>
          </a:xfrm>
          <a:prstGeom prst="rect">
            <a:avLst/>
          </a:prstGeom>
        </p:spPr>
      </p:pic>
      <p:graphicFrame>
        <p:nvGraphicFramePr>
          <p:cNvPr id="4" name="Diagram 3">
            <a:extLst>
              <a:ext uri="{FF2B5EF4-FFF2-40B4-BE49-F238E27FC236}">
                <a16:creationId xmlns:a16="http://schemas.microsoft.com/office/drawing/2014/main" id="{3EFCD712-0B7E-9EA2-44C0-72BFF7C2DB49}"/>
              </a:ext>
            </a:extLst>
          </p:cNvPr>
          <p:cNvGraphicFramePr>
            <a:graphicFrameLocks/>
          </p:cNvGraphicFramePr>
          <p:nvPr>
            <p:extLst>
              <p:ext uri="{D42A27DB-BD31-4B8C-83A1-F6EECF244321}">
                <p14:modId xmlns:p14="http://schemas.microsoft.com/office/powerpoint/2010/main" val="3606382297"/>
              </p:ext>
            </p:extLst>
          </p:nvPr>
        </p:nvGraphicFramePr>
        <p:xfrm>
          <a:off x="3645472" y="4805108"/>
          <a:ext cx="2901980"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92212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RUSMIDDEL</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92228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VIDAREGÅANDE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39</a:t>
            </a:r>
          </a:p>
        </p:txBody>
      </p:sp>
      <p:cxnSp>
        <p:nvCxnSpPr>
          <p:cNvPr id="26" name="Rett linje 25">
            <a:extLst>
              <a:ext uri="{FF2B5EF4-FFF2-40B4-BE49-F238E27FC236}">
                <a16:creationId xmlns:a16="http://schemas.microsoft.com/office/drawing/2014/main" id="{A8F4BEB2-C304-43B8-ABAF-93CD8E34F8F4}"/>
              </a:ext>
            </a:extLst>
          </p:cNvPr>
          <p:cNvCxnSpPr>
            <a:cxnSpLocks/>
          </p:cNvCxnSpPr>
          <p:nvPr/>
        </p:nvCxnSpPr>
        <p:spPr>
          <a:xfrm>
            <a:off x="3435550" y="844199"/>
            <a:ext cx="0" cy="567389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Rektangel 3">
            <a:extLst>
              <a:ext uri="{FF2B5EF4-FFF2-40B4-BE49-F238E27FC236}">
                <a16:creationId xmlns:a16="http://schemas.microsoft.com/office/drawing/2014/main" id="{D056D65A-BFAB-BAD4-8BD7-0289FB8E06FF}"/>
              </a:ext>
            </a:extLst>
          </p:cNvPr>
          <p:cNvSpPr/>
          <p:nvPr/>
        </p:nvSpPr>
        <p:spPr>
          <a:xfrm>
            <a:off x="3582643" y="4222271"/>
            <a:ext cx="2877169" cy="553998"/>
          </a:xfrm>
          <a:prstGeom prst="rect">
            <a:avLst/>
          </a:prstGeom>
        </p:spPr>
        <p:txBody>
          <a:bodyPr wrap="square">
            <a:spAutoFit/>
          </a:bodyPr>
          <a:lstStyle/>
          <a:p>
            <a:pPr lvl="0">
              <a:defRPr/>
            </a:pPr>
            <a:r>
              <a:rPr kumimoji="0" lang="nn-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Prosentdel som </a:t>
            </a:r>
            <a:r>
              <a:rPr lang="nn-NO" sz="1000" b="1" dirty="0">
                <a:latin typeface="Akkurat Pro Regular" panose="020B0504020101020102" pitchFamily="34" charset="77"/>
                <a:cs typeface="Arial" panose="020B0604020202020204" pitchFamily="34" charset="0"/>
              </a:rPr>
              <a:t>har brukt andre narkotiske stoff enn hasj eller marihuana i løpet av det siste året</a:t>
            </a:r>
            <a:r>
              <a:rPr kumimoji="0" lang="nn-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rPr>
              <a:t>. Blant </a:t>
            </a:r>
            <a:r>
              <a:rPr kumimoji="0" lang="nn-NO" sz="1000" b="1" u="none" strike="noStrike" cap="none" normalizeH="0" baseline="0" noProof="0" dirty="0">
                <a:ln>
                  <a:noFill/>
                </a:ln>
                <a:solidFill>
                  <a:srgbClr val="000000"/>
                </a:solidFill>
                <a:uLnTx/>
                <a:uFillTx/>
                <a:latin typeface="Akkurat Pro Regular" panose="020B0504020101020102" pitchFamily="34" charset="77"/>
                <a:cs typeface="Arial" panose="020B0604020202020204" pitchFamily="34" charset="0"/>
              </a:rPr>
              <a:t>gutar og jenter</a:t>
            </a:r>
            <a:endParaRPr kumimoji="0" lang="nn-NO" sz="1000" b="1" u="none" strike="noStrike" kern="1200" cap="none" spc="0" normalizeH="0" baseline="0" noProof="0" dirty="0">
              <a:ln>
                <a:noFill/>
              </a:ln>
              <a:effectLst/>
              <a:uLnTx/>
              <a:uFillTx/>
              <a:latin typeface="Akkurat Pro Regular" panose="020B0504020101020102" pitchFamily="34" charset="77"/>
              <a:cs typeface="Arial" panose="020B0604020202020204" pitchFamily="34" charset="0"/>
            </a:endParaRPr>
          </a:p>
        </p:txBody>
      </p:sp>
      <p:sp>
        <p:nvSpPr>
          <p:cNvPr id="12" name="Rektangel 11">
            <a:extLst>
              <a:ext uri="{FF2B5EF4-FFF2-40B4-BE49-F238E27FC236}">
                <a16:creationId xmlns:a16="http://schemas.microsoft.com/office/drawing/2014/main" id="{32B8E958-1A8E-CFC7-35DB-C1B75EC9FB08}"/>
              </a:ext>
            </a:extLst>
          </p:cNvPr>
          <p:cNvSpPr/>
          <p:nvPr/>
        </p:nvSpPr>
        <p:spPr>
          <a:xfrm>
            <a:off x="3645472" y="857703"/>
            <a:ext cx="2877170" cy="553998"/>
          </a:xfrm>
          <a:prstGeom prst="rect">
            <a:avLst/>
          </a:prstGeom>
        </p:spPr>
        <p:txBody>
          <a:bodyPr wrap="square">
            <a:spAutoFit/>
          </a:bodyPr>
          <a:lstStyle/>
          <a:p>
            <a:pPr>
              <a:defRPr/>
            </a:pPr>
            <a:r>
              <a:rPr lang="nb-NO" sz="1000" b="1" dirty="0">
                <a:latin typeface="Akkurat Pro Regular" panose="020B0504020101020102" pitchFamily="34" charset="77"/>
                <a:cs typeface="Arial" panose="020B0604020202020204" pitchFamily="34" charset="0"/>
              </a:rPr>
              <a:t>Kor mange gonger i løpet av det siste året har du brukt andre narkotiske stoff enn hasj eller marihuana? Bygland kommune og nasjonalt</a:t>
            </a:r>
          </a:p>
        </p:txBody>
      </p:sp>
      <p:graphicFrame>
        <p:nvGraphicFramePr>
          <p:cNvPr id="13" name="Diagram 17">
            <a:extLst>
              <a:ext uri="{FF2B5EF4-FFF2-40B4-BE49-F238E27FC236}">
                <a16:creationId xmlns:a16="http://schemas.microsoft.com/office/drawing/2014/main" id="{4DF268B2-936E-29C8-683E-37DB4768C794}"/>
              </a:ext>
            </a:extLst>
          </p:cNvPr>
          <p:cNvGraphicFramePr>
            <a:graphicFrameLocks/>
          </p:cNvGraphicFramePr>
          <p:nvPr>
            <p:extLst>
              <p:ext uri="{D42A27DB-BD31-4B8C-83A1-F6EECF244321}">
                <p14:modId xmlns:p14="http://schemas.microsoft.com/office/powerpoint/2010/main" val="812621528"/>
              </p:ext>
            </p:extLst>
          </p:nvPr>
        </p:nvGraphicFramePr>
        <p:xfrm>
          <a:off x="3640222" y="1565589"/>
          <a:ext cx="2900194" cy="2274891"/>
        </p:xfrm>
        <a:graphic>
          <a:graphicData uri="http://schemas.openxmlformats.org/drawingml/2006/chart">
            <c:chart xmlns:c="http://schemas.openxmlformats.org/drawingml/2006/chart" xmlns:r="http://schemas.openxmlformats.org/officeDocument/2006/relationships" r:id="rId2"/>
          </a:graphicData>
        </a:graphic>
      </p:graphicFrame>
      <p:sp>
        <p:nvSpPr>
          <p:cNvPr id="20" name="Rektangel 19">
            <a:extLst>
              <a:ext uri="{FF2B5EF4-FFF2-40B4-BE49-F238E27FC236}">
                <a16:creationId xmlns:a16="http://schemas.microsoft.com/office/drawing/2014/main" id="{9A0B170A-BF0D-8AF4-6DA1-1E73345E1EBB}"/>
              </a:ext>
            </a:extLst>
          </p:cNvPr>
          <p:cNvSpPr/>
          <p:nvPr/>
        </p:nvSpPr>
        <p:spPr>
          <a:xfrm>
            <a:off x="372508" y="856141"/>
            <a:ext cx="2877170" cy="553998"/>
          </a:xfrm>
          <a:prstGeom prst="rect">
            <a:avLst/>
          </a:prstGeom>
        </p:spPr>
        <p:txBody>
          <a:bodyPr wrap="square">
            <a:spAutoFit/>
          </a:bodyPr>
          <a:lstStyle/>
          <a:p>
            <a:pPr>
              <a:defRPr/>
            </a:pPr>
            <a:r>
              <a:rPr lang="nn-NO" sz="1000" b="1" dirty="0">
                <a:solidFill>
                  <a:srgbClr val="000000"/>
                </a:solidFill>
                <a:latin typeface="Akkurat Pro Regular" panose="020B0504020101020102" pitchFamily="34" charset="77"/>
                <a:cs typeface="Arial" panose="020B0604020202020204" pitchFamily="34" charset="0"/>
              </a:rPr>
              <a:t>Har du fått tilbod om hasj eller marihuana i løpet av det siste året? Bygland kommune og nasjonal</a:t>
            </a:r>
            <a:r>
              <a:rPr lang="nb-NO" sz="1000" b="1" dirty="0">
                <a:solidFill>
                  <a:srgbClr val="000000"/>
                </a:solidFill>
                <a:latin typeface="Akkurat Pro Regular" panose="020B0504020101020102" pitchFamily="34" charset="77"/>
                <a:cs typeface="Arial" panose="020B0604020202020204" pitchFamily="34" charset="0"/>
              </a:rPr>
              <a:t>t</a:t>
            </a:r>
          </a:p>
        </p:txBody>
      </p:sp>
      <p:sp>
        <p:nvSpPr>
          <p:cNvPr id="25" name="Rektangel 24">
            <a:extLst>
              <a:ext uri="{FF2B5EF4-FFF2-40B4-BE49-F238E27FC236}">
                <a16:creationId xmlns:a16="http://schemas.microsoft.com/office/drawing/2014/main" id="{7357D01D-01C9-750A-8203-86CDE04C2D88}"/>
              </a:ext>
            </a:extLst>
          </p:cNvPr>
          <p:cNvSpPr/>
          <p:nvPr/>
        </p:nvSpPr>
        <p:spPr>
          <a:xfrm>
            <a:off x="372508" y="4222271"/>
            <a:ext cx="2877169" cy="553998"/>
          </a:xfrm>
          <a:prstGeom prst="rect">
            <a:avLst/>
          </a:prstGeom>
        </p:spPr>
        <p:txBody>
          <a:bodyPr wrap="square">
            <a:spAutoFit/>
          </a:bodyPr>
          <a:lstStyle/>
          <a:p>
            <a:pPr lvl="0">
              <a:defRPr/>
            </a:pP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Prosentdel som har fått tilbod om hasj eller marihuana i løpet av det siste året. Blant </a:t>
            </a:r>
            <a:r>
              <a:rPr kumimoji="0" lang="nn-NO" sz="1000" b="1" u="none" strike="noStrike" cap="none" normalizeH="0" baseline="0" noProof="0" dirty="0">
                <a:ln>
                  <a:noFill/>
                </a:ln>
                <a:solidFill>
                  <a:srgbClr val="000000"/>
                </a:solidFill>
                <a:uLnTx/>
                <a:uFillTx/>
                <a:latin typeface="Akkurat Pro Regular" panose="020B0504020101020102" pitchFamily="34" charset="77"/>
                <a:cs typeface="Arial" panose="020B0604020202020204" pitchFamily="34" charset="0"/>
              </a:rPr>
              <a:t>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8" name="Diagram 17">
            <a:extLst>
              <a:ext uri="{FF2B5EF4-FFF2-40B4-BE49-F238E27FC236}">
                <a16:creationId xmlns:a16="http://schemas.microsoft.com/office/drawing/2014/main" id="{D488C3A2-585F-F822-22B6-FAAC35360E43}"/>
              </a:ext>
            </a:extLst>
          </p:cNvPr>
          <p:cNvGraphicFramePr>
            <a:graphicFrameLocks/>
          </p:cNvGraphicFramePr>
          <p:nvPr>
            <p:extLst>
              <p:ext uri="{D42A27DB-BD31-4B8C-83A1-F6EECF244321}">
                <p14:modId xmlns:p14="http://schemas.microsoft.com/office/powerpoint/2010/main" val="1926260589"/>
              </p:ext>
            </p:extLst>
          </p:nvPr>
        </p:nvGraphicFramePr>
        <p:xfrm>
          <a:off x="367778" y="1449984"/>
          <a:ext cx="2956019" cy="23904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Diagram 1">
            <a:extLst>
              <a:ext uri="{FF2B5EF4-FFF2-40B4-BE49-F238E27FC236}">
                <a16:creationId xmlns:a16="http://schemas.microsoft.com/office/drawing/2014/main" id="{414FBC95-041D-4C9C-549E-7121CB7A79E1}"/>
              </a:ext>
            </a:extLst>
          </p:cNvPr>
          <p:cNvGraphicFramePr>
            <a:graphicFrameLocks/>
          </p:cNvGraphicFramePr>
          <p:nvPr>
            <p:extLst>
              <p:ext uri="{D42A27DB-BD31-4B8C-83A1-F6EECF244321}">
                <p14:modId xmlns:p14="http://schemas.microsoft.com/office/powerpoint/2010/main" val="3238557736"/>
              </p:ext>
            </p:extLst>
          </p:nvPr>
        </p:nvGraphicFramePr>
        <p:xfrm>
          <a:off x="3577914" y="5306756"/>
          <a:ext cx="2901980" cy="11931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iagram 2">
            <a:extLst>
              <a:ext uri="{FF2B5EF4-FFF2-40B4-BE49-F238E27FC236}">
                <a16:creationId xmlns:a16="http://schemas.microsoft.com/office/drawing/2014/main" id="{0FB9DDEB-95B4-4A68-31FE-1A9635FF33A9}"/>
              </a:ext>
            </a:extLst>
          </p:cNvPr>
          <p:cNvGraphicFramePr>
            <a:graphicFrameLocks/>
          </p:cNvGraphicFramePr>
          <p:nvPr>
            <p:extLst>
              <p:ext uri="{D42A27DB-BD31-4B8C-83A1-F6EECF244321}">
                <p14:modId xmlns:p14="http://schemas.microsoft.com/office/powerpoint/2010/main" val="3244749899"/>
              </p:ext>
            </p:extLst>
          </p:nvPr>
        </p:nvGraphicFramePr>
        <p:xfrm>
          <a:off x="367779" y="4803546"/>
          <a:ext cx="2901980"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343967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algn="l">
              <a:lnSpc>
                <a:spcPct val="100000"/>
              </a:lnSpc>
              <a:spcBef>
                <a:spcPts val="600"/>
              </a:spcBef>
            </a:pPr>
            <a:r>
              <a:rPr lang="nn-NO" sz="1000" dirty="0">
                <a:latin typeface="Akkurat Pro"/>
                <a:ea typeface="Akkurat" charset="0"/>
                <a:cs typeface="Akkurat" charset="0"/>
              </a:rPr>
              <a:t>Ungdomstida er ei tid for utprøving på nye arenaer. I denne fasen av livet er det ikkje uvanleg å vere med på aktivitetar som er på kant med det som er alminneleg sosialt akseptert – inkludert å bryte reglar som er fastsette i lovverket. Det er eit etablert funn innanfor kriminologisk forsking at lovbrot er vanlegast blant ungdom og unge vaksne. I eit historisk perspektiv blir likevel dei unge kriminelle stadig eldre. På slutten av 1950-talet var kriminalitet vanlegast blant 14-åringar i Noreg, medan det i dag er 19-åringane som toppar kriminalstatistikken.</a:t>
            </a:r>
          </a:p>
          <a:p>
            <a:pPr algn="l">
              <a:lnSpc>
                <a:spcPct val="100000"/>
              </a:lnSpc>
              <a:spcBef>
                <a:spcPts val="600"/>
              </a:spcBef>
            </a:pPr>
            <a:r>
              <a:rPr lang="nn-NO" sz="1000" dirty="0">
                <a:latin typeface="Akkurat Pro"/>
                <a:ea typeface="Akkurat" charset="0"/>
                <a:cs typeface="Akkurat" charset="0"/>
              </a:rPr>
              <a:t>Tidleg kriminell debut og alvorlege lovbrot aukar risikoen for ein kriminell karriere seinare i livet. Det er ikkje heilt tilfeldig kven som hamnar i denne gruppa. Ungdommar som gjer seg skuldige i kriminelle handlingar, har ofte andre tilleggsproblem, som til dømes ustabile heimeliv, dårleg psykisk helse, dårleg skuletilpassing, svakt sosialt nettverk og rusproblem.  </a:t>
            </a:r>
          </a:p>
          <a:p>
            <a:pPr algn="l">
              <a:lnSpc>
                <a:spcPct val="100000"/>
              </a:lnSpc>
              <a:spcBef>
                <a:spcPts val="600"/>
              </a:spcBef>
            </a:pPr>
            <a:r>
              <a:rPr lang="nn-NO" sz="1000" dirty="0">
                <a:latin typeface="Akkurat Pro"/>
                <a:ea typeface="Akkurat" charset="0"/>
                <a:cs typeface="Akkurat" charset="0"/>
              </a:rPr>
              <a:t>Etter ein nokså kraftig auke gjennom store delar av etterkrigstida, har omfanget av lovbrot mellom ungdom gått ned sidan tusenårsskiftet. Ungdata viser at ungdommen i dag er generelt veltilpassa og ikkje spesielt opptekne av å bryte reglar. Sidan 2015 har prosentdelen unge som gjer seg skuldige i regelbrot, gått opp på landsbasis, særleg blant gutane</a:t>
            </a:r>
            <a:r>
              <a:rPr lang="nb-NO" sz="1000" dirty="0">
                <a:latin typeface="Akkurat Pro"/>
                <a:ea typeface="Akkurat" charset="0"/>
                <a:cs typeface="Akkurat" charset="0"/>
              </a:rPr>
              <a:t>.</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n-NO" sz="3000" b="0" u="none" strike="noStrike" kern="1200" cap="none" spc="0" normalizeH="0" baseline="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Regelbrot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460325"/>
            <a:ext cx="2900194" cy="400110"/>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Prosentdel som er involverte i ulike former for regelbrot</a:t>
            </a:r>
            <a:r>
              <a:rPr lang="nb-NO" sz="1000" b="1" dirty="0">
                <a:solidFill>
                  <a:srgbClr val="000000"/>
                </a:solidFill>
                <a:latin typeface="Akkurat Pro Regular" panose="020B0504020101020102" pitchFamily="34" charset="77"/>
                <a:cs typeface="Arial" panose="020B0604020202020204" pitchFamily="34" charset="0"/>
              </a:rPr>
              <a: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Prosent i Bygland kommune</a:t>
            </a: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40</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Bygland kommune</a:t>
            </a:r>
          </a:p>
        </p:txBody>
      </p:sp>
      <p:graphicFrame>
        <p:nvGraphicFramePr>
          <p:cNvPr id="27" name="Diagram 26">
            <a:extLst>
              <a:ext uri="{FF2B5EF4-FFF2-40B4-BE49-F238E27FC236}">
                <a16:creationId xmlns:a16="http://schemas.microsoft.com/office/drawing/2014/main" id="{BC16825F-63ED-4EEC-AF15-C1CA830D3A64}"/>
              </a:ext>
            </a:extLst>
          </p:cNvPr>
          <p:cNvGraphicFramePr>
            <a:graphicFrameLocks/>
          </p:cNvGraphicFramePr>
          <p:nvPr>
            <p:extLst>
              <p:ext uri="{D42A27DB-BD31-4B8C-83A1-F6EECF244321}">
                <p14:modId xmlns:p14="http://schemas.microsoft.com/office/powerpoint/2010/main" val="3139528834"/>
              </p:ext>
            </p:extLst>
          </p:nvPr>
        </p:nvGraphicFramePr>
        <p:xfrm>
          <a:off x="3608308" y="7383306"/>
          <a:ext cx="2908827" cy="19278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Diagram 17">
            <a:extLst>
              <a:ext uri="{FF2B5EF4-FFF2-40B4-BE49-F238E27FC236}">
                <a16:creationId xmlns:a16="http://schemas.microsoft.com/office/drawing/2014/main" id="{1DF1BB26-1A6E-40A2-817B-75D813ABFECA}"/>
              </a:ext>
            </a:extLst>
          </p:cNvPr>
          <p:cNvGraphicFramePr>
            <a:graphicFrameLocks/>
          </p:cNvGraphicFramePr>
          <p:nvPr>
            <p:extLst>
              <p:ext uri="{D42A27DB-BD31-4B8C-83A1-F6EECF244321}">
                <p14:modId xmlns:p14="http://schemas.microsoft.com/office/powerpoint/2010/main" val="1355936724"/>
              </p:ext>
            </p:extLst>
          </p:nvPr>
        </p:nvGraphicFramePr>
        <p:xfrm>
          <a:off x="353961" y="4916596"/>
          <a:ext cx="2890988" cy="4394552"/>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2">
            <a:extLst>
              <a:ext uri="{FF2B5EF4-FFF2-40B4-BE49-F238E27FC236}">
                <a16:creationId xmlns:a16="http://schemas.microsoft.com/office/drawing/2014/main" id="{F5E989AE-DF2D-4B39-B506-A6F4A1061AE0}"/>
              </a:ext>
            </a:extLst>
          </p:cNvPr>
          <p:cNvSpPr txBox="1"/>
          <p:nvPr/>
        </p:nvSpPr>
        <p:spPr>
          <a:xfrm>
            <a:off x="4080303" y="4453866"/>
            <a:ext cx="2436831" cy="1754326"/>
          </a:xfrm>
          <a:prstGeom prst="rect">
            <a:avLst/>
          </a:prstGeom>
          <a:noFill/>
        </p:spPr>
        <p:txBody>
          <a:bodyPr wrap="square" rtlCol="0">
            <a:spAutoFit/>
          </a:bodyPr>
          <a:lstStyle/>
          <a:p>
            <a:pPr marL="24190" defTabSz="232826">
              <a:spcAft>
                <a:spcPts val="327"/>
              </a:spcAft>
            </a:pPr>
            <a:r>
              <a:rPr lang="nn-NO" dirty="0">
                <a:solidFill>
                  <a:schemeClr val="tx1">
                    <a:lumMod val="65000"/>
                    <a:lumOff val="35000"/>
                  </a:schemeClr>
                </a:solidFill>
                <a:latin typeface="Eames Century Modern Bold" panose="02000803070705020203" pitchFamily="50" charset="0"/>
                <a:ea typeface="Eames Century Modern" charset="0"/>
                <a:cs typeface="Eames Century Modern" charset="0"/>
              </a:rPr>
              <a:t>Dei fleste unge er nokså lovlydige. Det er oftast nokre få av ungdomane som står for mesteparten av lovbrot</a:t>
            </a: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a</a:t>
            </a:r>
          </a:p>
        </p:txBody>
      </p:sp>
      <p:pic>
        <p:nvPicPr>
          <p:cNvPr id="21" name="Bilde 20">
            <a:extLst>
              <a:ext uri="{FF2B5EF4-FFF2-40B4-BE49-F238E27FC236}">
                <a16:creationId xmlns:a16="http://schemas.microsoft.com/office/drawing/2014/main" id="{7AE2AB62-FD0E-4352-8F33-89649E866E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9337" y="4453866"/>
            <a:ext cx="371412" cy="301888"/>
          </a:xfrm>
          <a:prstGeom prst="rect">
            <a:avLst/>
          </a:prstGeom>
        </p:spPr>
      </p:pic>
      <p:sp>
        <p:nvSpPr>
          <p:cNvPr id="23" name="Rektangel 22">
            <a:extLst>
              <a:ext uri="{FF2B5EF4-FFF2-40B4-BE49-F238E27FC236}">
                <a16:creationId xmlns:a16="http://schemas.microsoft.com/office/drawing/2014/main" id="{828D0A5A-DAD8-48C4-A54C-4F2E5D22A83F}"/>
              </a:ext>
            </a:extLst>
          </p:cNvPr>
          <p:cNvSpPr/>
          <p:nvPr/>
        </p:nvSpPr>
        <p:spPr>
          <a:xfrm>
            <a:off x="3608309" y="6761928"/>
            <a:ext cx="289738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000" b="1" u="none" strike="noStrike" cap="none" normalizeH="0" baseline="0" dirty="0">
                <a:ln>
                  <a:noFill/>
                </a:ln>
                <a:solidFill>
                  <a:srgbClr val="000000"/>
                </a:solidFill>
                <a:uLnTx/>
                <a:uFillTx/>
                <a:latin typeface="Akkurat Pro Regular" panose="020B0504020101020102" pitchFamily="34" charset="77"/>
                <a:ea typeface="+mn-ea"/>
                <a:cs typeface="Arial" panose="020B0604020202020204" pitchFamily="34" charset="0"/>
              </a:rPr>
              <a:t>Prosentdel elevar i Bygland kommune og nasjonalt som i ulik grad er involverte i regelbrot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Tree>
    <p:extLst>
      <p:ext uri="{BB962C8B-B14F-4D97-AF65-F5344CB8AC3E}">
        <p14:creationId xmlns:p14="http://schemas.microsoft.com/office/powerpoint/2010/main" val="951161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REGELBROT</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478310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VIDAREGÅANDE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41</a:t>
            </a:r>
          </a:p>
        </p:txBody>
      </p:sp>
      <p:sp>
        <p:nvSpPr>
          <p:cNvPr id="27" name="TekstSylinder 26">
            <a:extLst>
              <a:ext uri="{FF2B5EF4-FFF2-40B4-BE49-F238E27FC236}">
                <a16:creationId xmlns:a16="http://schemas.microsoft.com/office/drawing/2014/main" id="{99BCF20C-55A9-47A7-AC9E-440943A6BB9B}"/>
              </a:ext>
            </a:extLst>
          </p:cNvPr>
          <p:cNvSpPr txBox="1"/>
          <p:nvPr/>
        </p:nvSpPr>
        <p:spPr>
          <a:xfrm>
            <a:off x="359040" y="863551"/>
            <a:ext cx="2885899" cy="471600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Kategorisering</a:t>
            </a:r>
          </a:p>
          <a:p>
            <a:pPr>
              <a:spcAft>
                <a:spcPts val="401"/>
              </a:spcAft>
            </a:pPr>
            <a:r>
              <a:rPr lang="nn-NO" sz="999" dirty="0">
                <a:latin typeface="Akkurat Pro" panose="020B0504020101020102" pitchFamily="34" charset="0"/>
                <a:cs typeface="Arial" panose="020B0604020202020204" pitchFamily="34" charset="0"/>
              </a:rPr>
              <a:t>I Ungdata blir ungdom plasserte i ulike kategoriar etter kor mange eller få regelbrot dei rapporterer om i undersøkinga. </a:t>
            </a:r>
          </a:p>
          <a:p>
            <a:pPr>
              <a:spcAft>
                <a:spcPts val="401"/>
              </a:spcAft>
            </a:pPr>
            <a:r>
              <a:rPr lang="nn-NO" sz="999" dirty="0">
                <a:latin typeface="Akkurat Pro" panose="020B0504020101020102" pitchFamily="34" charset="0"/>
                <a:cs typeface="Arial" panose="020B0604020202020204" pitchFamily="34" charset="0"/>
              </a:rPr>
              <a:t>Kategoriseringa er basert på seks spørsmål om kor mange gonger i løpet av det siste året kvar enkelt har vore med på handlingar som enten kan reknast for lovbrot (nasking, hærverk og </a:t>
            </a:r>
            <a:r>
              <a:rPr lang="nn-NO" sz="999" dirty="0" err="1">
                <a:latin typeface="Akkurat Pro" panose="020B0504020101020102" pitchFamily="34" charset="0"/>
                <a:cs typeface="Arial" panose="020B0604020202020204" pitchFamily="34" charset="0"/>
              </a:rPr>
              <a:t>tagging</a:t>
            </a:r>
            <a:r>
              <a:rPr lang="nn-NO" sz="999" dirty="0">
                <a:latin typeface="Akkurat Pro" panose="020B0504020101020102" pitchFamily="34" charset="0"/>
                <a:cs typeface="Arial" panose="020B0604020202020204" pitchFamily="34" charset="0"/>
              </a:rPr>
              <a:t>) eller andre former for regelbrot (som å snike seg inn på stader utan å betale, snike seg ut heimanfrå om natta, slåsting og skulking).</a:t>
            </a:r>
          </a:p>
          <a:p>
            <a:pPr>
              <a:spcAft>
                <a:spcPts val="401"/>
              </a:spcAft>
            </a:pPr>
            <a:r>
              <a:rPr lang="nn-NO" sz="999" dirty="0">
                <a:latin typeface="Akkurat Pro" panose="020B0504020101020102" pitchFamily="34" charset="0"/>
                <a:cs typeface="Arial" panose="020B0604020202020204" pitchFamily="34" charset="0"/>
              </a:rPr>
              <a:t>Spørsmåla er valde ut fordi dei har vore med i Ungdata dei siste åra og såleis gjer det mogeleg å samanlikne med andre kommunar og regionen og med nasjonale tal. </a:t>
            </a:r>
          </a:p>
          <a:p>
            <a:pPr>
              <a:spcAft>
                <a:spcPts val="401"/>
              </a:spcAft>
            </a:pPr>
            <a:r>
              <a:rPr lang="nn-NO" sz="999" dirty="0">
                <a:latin typeface="Akkurat Pro" panose="020B0504020101020102" pitchFamily="34" charset="0"/>
                <a:cs typeface="Arial" panose="020B0604020202020204" pitchFamily="34" charset="0"/>
              </a:rPr>
              <a:t>Gruppa av ungdom som hamnar i kategorien «Ingen regelbrot» er alle dei som svarer at dei ikkje har vore med på nokon av lov- og regelbrota dei får spørsmål om. «Nokre regelbrot» gjeld dei som berre har vore med på nokre av handlingane nokre få gonger. Dei som rapporterer at dei har vore med på alle eller dei fleste av desse handlingane, gjerne fleire gonger, hamnar i kategorien «Mange regelbrot»</a:t>
            </a:r>
            <a:r>
              <a:rPr lang="nb-NO" sz="999" dirty="0">
                <a:latin typeface="Akkurat Pro" panose="020B0504020101020102" pitchFamily="34" charset="0"/>
                <a:cs typeface="Arial" panose="020B0604020202020204" pitchFamily="34" charset="0"/>
              </a:rPr>
              <a:t>. </a:t>
            </a:r>
          </a:p>
        </p:txBody>
      </p:sp>
      <p:cxnSp>
        <p:nvCxnSpPr>
          <p:cNvPr id="17" name="Rett linje 16">
            <a:extLst>
              <a:ext uri="{FF2B5EF4-FFF2-40B4-BE49-F238E27FC236}">
                <a16:creationId xmlns:a16="http://schemas.microsoft.com/office/drawing/2014/main" id="{BE685552-9599-4F0D-BEFB-A5A623E303A5}"/>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Rektangel 3">
            <a:extLst>
              <a:ext uri="{FF2B5EF4-FFF2-40B4-BE49-F238E27FC236}">
                <a16:creationId xmlns:a16="http://schemas.microsoft.com/office/drawing/2014/main" id="{B718C27C-9F06-FB58-7F54-EEAED33A42DA}"/>
              </a:ext>
            </a:extLst>
          </p:cNvPr>
          <p:cNvSpPr/>
          <p:nvPr/>
        </p:nvSpPr>
        <p:spPr>
          <a:xfrm>
            <a:off x="3608309" y="891283"/>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Regelbrot blant gutar og jenter i Bygland kommune</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5" name="Diagram 4">
            <a:extLst>
              <a:ext uri="{FF2B5EF4-FFF2-40B4-BE49-F238E27FC236}">
                <a16:creationId xmlns:a16="http://schemas.microsoft.com/office/drawing/2014/main" id="{79C22D36-400D-7A59-EF39-835CDE26E593}"/>
              </a:ext>
            </a:extLst>
          </p:cNvPr>
          <p:cNvGraphicFramePr>
            <a:graphicFrameLocks/>
          </p:cNvGraphicFramePr>
          <p:nvPr>
            <p:extLst>
              <p:ext uri="{D42A27DB-BD31-4B8C-83A1-F6EECF244321}">
                <p14:modId xmlns:p14="http://schemas.microsoft.com/office/powerpoint/2010/main" val="2746694600"/>
              </p:ext>
            </p:extLst>
          </p:nvPr>
        </p:nvGraphicFramePr>
        <p:xfrm>
          <a:off x="3608308" y="1376458"/>
          <a:ext cx="2908827" cy="17725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62979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7953" y="1377025"/>
            <a:ext cx="6169182" cy="2948540"/>
          </a:xfrm>
          <a:prstGeom prst="rect">
            <a:avLst/>
          </a:prstGeom>
        </p:spPr>
        <p:txBody>
          <a:bodyPr>
            <a:noAutofit/>
          </a:bodyPr>
          <a:lstStyle/>
          <a:p>
            <a:pPr algn="l">
              <a:lnSpc>
                <a:spcPct val="100000"/>
              </a:lnSpc>
              <a:spcBef>
                <a:spcPts val="600"/>
              </a:spcBef>
            </a:pPr>
            <a:r>
              <a:rPr lang="nn-NO" sz="1000" dirty="0">
                <a:latin typeface="Akkurat Pro"/>
                <a:ea typeface="Akkurat" charset="0"/>
                <a:cs typeface="Akkurat" charset="0"/>
              </a:rPr>
              <a:t>Ungdom i Noreg rapporterer generelt om høg trivsel og gode levekår. Samstundes blir ein del unge ramma av mobbing, vald eller andre former for trakassering. Nokre opplever vald og krenkingar frå andre unge, og mobbing og seksuelle krenkingar i ungdomstida er særleg kopla til jamaldringar. </a:t>
            </a:r>
          </a:p>
          <a:p>
            <a:pPr algn="l">
              <a:lnSpc>
                <a:spcPct val="100000"/>
              </a:lnSpc>
              <a:spcBef>
                <a:spcPts val="600"/>
              </a:spcBef>
            </a:pPr>
            <a:r>
              <a:rPr lang="nn-NO" sz="1000" dirty="0">
                <a:latin typeface="Akkurat Pro"/>
                <a:ea typeface="Akkurat" charset="0"/>
                <a:cs typeface="Akkurat" charset="0"/>
              </a:rPr>
              <a:t>Medan mobbing har stått høgt på dagsorden i lang tid, har seksuell trakassering og vald som foreldre utset unge for, fått mindre merksemd i forskinga. I dag er vi meir merksame på desse fenomena. Det er rekna for viktig å ha god kunnskap og oversikt slik at ein kan utvikle betre politikk på området. </a:t>
            </a:r>
          </a:p>
          <a:p>
            <a:pPr algn="l">
              <a:lnSpc>
                <a:spcPct val="100000"/>
              </a:lnSpc>
              <a:spcBef>
                <a:spcPts val="600"/>
              </a:spcBef>
            </a:pPr>
            <a:r>
              <a:rPr lang="nn-NO" sz="1000" dirty="0">
                <a:latin typeface="Akkurat Pro"/>
                <a:ea typeface="Akkurat" charset="0"/>
                <a:cs typeface="Akkurat" charset="0"/>
              </a:rPr>
              <a:t>Forskingsinstitutta NOVA og NKVTS har begge gjennomført nasjonalt representative studiar av i kor stor grad unge er utsette for vald i familien. Begge institutta har funne at fleirtalet av ungdom ikkje har opplevd vald. Samstundes har ein del unge blitt utsette for ei eller anna form for fysisk vald av ein forelder, medan langt færre har opplevd alvorleg vald. Ungdata bidreg med oppdaterte lokale og nasjonale tal om kor utsette unge er for vald i heimen. Undersøkinga kan gje oss eit inntrykk av korleis dette varierer geografisk. </a:t>
            </a:r>
          </a:p>
          <a:p>
            <a:pPr algn="l">
              <a:lnSpc>
                <a:spcPct val="100000"/>
              </a:lnSpc>
              <a:spcBef>
                <a:spcPts val="600"/>
              </a:spcBef>
            </a:pPr>
            <a:r>
              <a:rPr lang="nn-NO" sz="1000" dirty="0">
                <a:latin typeface="Akkurat Pro"/>
                <a:ea typeface="Akkurat" charset="0"/>
                <a:cs typeface="Akkurat" charset="0"/>
              </a:rPr>
              <a:t>Førebygging er ein viktig grunn for å kartleggje omfanget av og utviklinga i ulike former for vald og trakassering. Det er ofte vanskeleg å måle verknaden av førebyggjande tiltak direkte. Det er likevel viktig å ha kunnskap om kor vanleg vald og trakassering er i ulike grupper og om eventuelle endringar over tid, både som grunnlag for å planleggje tiltak og for å kunne seie noko om kor vidt tiltaka treff den tiltenkte målgruppa og kva verknad tiltaka har</a:t>
            </a:r>
            <a:r>
              <a:rPr lang="nb-NO" sz="1000" dirty="0">
                <a:latin typeface="Akkurat Pro"/>
                <a:ea typeface="Akkurat" charset="0"/>
                <a:cs typeface="Akkurat" charset="0"/>
              </a:rPr>
              <a:t>. </a:t>
            </a:r>
          </a:p>
          <a:p>
            <a:pPr algn="l">
              <a:lnSpc>
                <a:spcPct val="100000"/>
              </a:lnSpc>
              <a:spcBef>
                <a:spcPts val="600"/>
              </a:spcBef>
            </a:pPr>
            <a:endParaRPr lang="nb-NO" sz="1000" dirty="0">
              <a:latin typeface="Akkurat Pro"/>
              <a:ea typeface="Akkurat" charset="0"/>
              <a:cs typeface="Akkurat" charset="0"/>
            </a:endParaRP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Vald og trakassering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13</a:t>
            </a:r>
          </a:p>
        </p:txBody>
      </p:sp>
      <p:sp>
        <p:nvSpPr>
          <p:cNvPr id="16" name="Rektangel 15">
            <a:extLst>
              <a:ext uri="{FF2B5EF4-FFF2-40B4-BE49-F238E27FC236}">
                <a16:creationId xmlns:a16="http://schemas.microsoft.com/office/drawing/2014/main" id="{0081AF26-CB8D-8E4A-B67B-FBE30460C8A5}"/>
              </a:ext>
            </a:extLst>
          </p:cNvPr>
          <p:cNvSpPr/>
          <p:nvPr/>
        </p:nvSpPr>
        <p:spPr>
          <a:xfrm>
            <a:off x="347953" y="4738005"/>
            <a:ext cx="2900194" cy="707886"/>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Blir du sjølv utsett for plaging, trugsmål eller utfrysing av andre unge på skulen eller i fritida?</a:t>
            </a:r>
            <a:r>
              <a:rPr kumimoji="0" lang="nn-NO" sz="1000" b="1" u="none" strike="noStrike" cap="none" normalizeH="0" baseline="0" noProof="0" dirty="0">
                <a:ln>
                  <a:noFill/>
                </a:ln>
                <a:solidFill>
                  <a:srgbClr val="000000"/>
                </a:solidFill>
                <a:uLnTx/>
                <a:uFillTx/>
                <a:latin typeface="Akkurat Pro Regular" panose="020B0504020101020102" pitchFamily="34" charset="77"/>
                <a:cs typeface="Arial" panose="020B0604020202020204" pitchFamily="34" charset="0"/>
              </a:rPr>
              <a:t> Prosent i Bygland kommune og nasjonalt</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endParaRPr>
          </a:p>
        </p:txBody>
      </p:sp>
      <p:cxnSp>
        <p:nvCxnSpPr>
          <p:cNvPr id="25" name="Rett linje 24"/>
          <p:cNvCxnSpPr>
            <a:cxnSpLocks/>
          </p:cNvCxnSpPr>
          <p:nvPr/>
        </p:nvCxnSpPr>
        <p:spPr>
          <a:xfrm>
            <a:off x="3430600" y="4460325"/>
            <a:ext cx="0" cy="485082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42</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Bygland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Prosentdel som blir mobba minst kvar 14. dag.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17"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714794117"/>
              </p:ext>
            </p:extLst>
          </p:nvPr>
        </p:nvGraphicFramePr>
        <p:xfrm>
          <a:off x="347954" y="5426763"/>
          <a:ext cx="2900194" cy="3884384"/>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a:extLst>
              <a:ext uri="{FF2B5EF4-FFF2-40B4-BE49-F238E27FC236}">
                <a16:creationId xmlns:a16="http://schemas.microsoft.com/office/drawing/2014/main" id="{103F292E-17EB-4BE2-A657-8962752792B9}"/>
              </a:ext>
            </a:extLst>
          </p:cNvPr>
          <p:cNvSpPr txBox="1"/>
          <p:nvPr/>
        </p:nvSpPr>
        <p:spPr>
          <a:xfrm>
            <a:off x="4080303" y="4732868"/>
            <a:ext cx="2436831" cy="1477328"/>
          </a:xfrm>
          <a:prstGeom prst="rect">
            <a:avLst/>
          </a:prstGeom>
          <a:noFill/>
        </p:spPr>
        <p:txBody>
          <a:bodyPr wrap="square" rtlCol="0">
            <a:spAutoFit/>
          </a:bodyPr>
          <a:lstStyle/>
          <a:p>
            <a:pPr marL="24190" defTabSz="232826">
              <a:spcAft>
                <a:spcPts val="327"/>
              </a:spcAft>
            </a:pPr>
            <a:r>
              <a:rPr lang="nn-NO" dirty="0">
                <a:solidFill>
                  <a:schemeClr val="tx1">
                    <a:lumMod val="65000"/>
                    <a:lumOff val="35000"/>
                  </a:schemeClr>
                </a:solidFill>
                <a:latin typeface="Eames Century Modern Bold" panose="02000803070705020203" pitchFamily="50" charset="0"/>
                <a:ea typeface="Eames Century Modern" charset="0"/>
                <a:cs typeface="Eames Century Modern" charset="0"/>
              </a:rPr>
              <a:t>På landsbasis opplever om lag </a:t>
            </a:r>
            <a:r>
              <a:rPr lang="nn-NO" dirty="0">
                <a:solidFill>
                  <a:schemeClr val="tx1">
                    <a:lumMod val="65000"/>
                    <a:lumOff val="35000"/>
                  </a:schemeClr>
                </a:solidFill>
                <a:latin typeface="Eames Century Modern Bold" panose="02000803070705020203" pitchFamily="50" charset="0"/>
              </a:rPr>
              <a:t>fem</a:t>
            </a:r>
            <a:r>
              <a:rPr lang="nn-NO" dirty="0">
                <a:solidFill>
                  <a:schemeClr val="tx1">
                    <a:lumMod val="65000"/>
                    <a:lumOff val="35000"/>
                  </a:schemeClr>
                </a:solidFill>
                <a:latin typeface="Eames Century Modern Bold" panose="02000803070705020203" pitchFamily="50" charset="0"/>
                <a:ea typeface="Eames Century Modern" charset="0"/>
                <a:cs typeface="Eames Century Modern" charset="0"/>
              </a:rPr>
              <a:t> prosent jamleg å bli plaga, utfrosen eller truga av andre unge</a:t>
            </a:r>
          </a:p>
        </p:txBody>
      </p:sp>
      <p:pic>
        <p:nvPicPr>
          <p:cNvPr id="21" name="Bilde 20">
            <a:extLst>
              <a:ext uri="{FF2B5EF4-FFF2-40B4-BE49-F238E27FC236}">
                <a16:creationId xmlns:a16="http://schemas.microsoft.com/office/drawing/2014/main" id="{2B1A3D4E-2D87-4F40-922D-4FE916A387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4732868"/>
            <a:ext cx="371412" cy="301888"/>
          </a:xfrm>
          <a:prstGeom prst="rect">
            <a:avLst/>
          </a:prstGeom>
        </p:spPr>
      </p:pic>
      <p:graphicFrame>
        <p:nvGraphicFramePr>
          <p:cNvPr id="3" name="Diagram 2">
            <a:extLst>
              <a:ext uri="{FF2B5EF4-FFF2-40B4-BE49-F238E27FC236}">
                <a16:creationId xmlns:a16="http://schemas.microsoft.com/office/drawing/2014/main" id="{3F8ABB0F-C5AF-129B-C1AC-45208A4C5F77}"/>
              </a:ext>
            </a:extLst>
          </p:cNvPr>
          <p:cNvGraphicFramePr>
            <a:graphicFrameLocks/>
          </p:cNvGraphicFramePr>
          <p:nvPr>
            <p:extLst>
              <p:ext uri="{D42A27DB-BD31-4B8C-83A1-F6EECF244321}">
                <p14:modId xmlns:p14="http://schemas.microsoft.com/office/powerpoint/2010/main" val="442954314"/>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755409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VALD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VIDAREGÅANDE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43</a:t>
            </a:r>
          </a:p>
        </p:txBody>
      </p:sp>
      <p:sp>
        <p:nvSpPr>
          <p:cNvPr id="22" name="Rektangel 21">
            <a:extLst>
              <a:ext uri="{FF2B5EF4-FFF2-40B4-BE49-F238E27FC236}">
                <a16:creationId xmlns:a16="http://schemas.microsoft.com/office/drawing/2014/main" id="{08C8FEBD-4061-480A-BC54-0BE201A22088}"/>
              </a:ext>
            </a:extLst>
          </p:cNvPr>
          <p:cNvSpPr/>
          <p:nvPr/>
        </p:nvSpPr>
        <p:spPr>
          <a:xfrm>
            <a:off x="367779" y="857703"/>
            <a:ext cx="2877170" cy="553998"/>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Hender det at du er med på plaging, trugsmål eller utfrysing av andre unge på skulen eller i fritida? Bygland kommune og nasjonalt</a:t>
            </a:r>
          </a:p>
        </p:txBody>
      </p:sp>
      <p:graphicFrame>
        <p:nvGraphicFramePr>
          <p:cNvPr id="24" name="Diagram 17">
            <a:extLst>
              <a:ext uri="{FF2B5EF4-FFF2-40B4-BE49-F238E27FC236}">
                <a16:creationId xmlns:a16="http://schemas.microsoft.com/office/drawing/2014/main" id="{A3B0E3D8-61DB-4BA5-AD3F-C6811A1923D9}"/>
              </a:ext>
            </a:extLst>
          </p:cNvPr>
          <p:cNvGraphicFramePr>
            <a:graphicFrameLocks/>
          </p:cNvGraphicFramePr>
          <p:nvPr>
            <p:extLst>
              <p:ext uri="{D42A27DB-BD31-4B8C-83A1-F6EECF244321}">
                <p14:modId xmlns:p14="http://schemas.microsoft.com/office/powerpoint/2010/main" val="1330359218"/>
              </p:ext>
            </p:extLst>
          </p:nvPr>
        </p:nvGraphicFramePr>
        <p:xfrm>
          <a:off x="362529" y="1449984"/>
          <a:ext cx="2900194" cy="2554143"/>
        </p:xfrm>
        <a:graphic>
          <a:graphicData uri="http://schemas.openxmlformats.org/drawingml/2006/chart">
            <c:chart xmlns:c="http://schemas.openxmlformats.org/drawingml/2006/chart" xmlns:r="http://schemas.openxmlformats.org/officeDocument/2006/relationships" r:id="rId2"/>
          </a:graphicData>
        </a:graphic>
      </p:graphicFrame>
      <p:sp>
        <p:nvSpPr>
          <p:cNvPr id="30" name="Rektangel 29">
            <a:extLst>
              <a:ext uri="{FF2B5EF4-FFF2-40B4-BE49-F238E27FC236}">
                <a16:creationId xmlns:a16="http://schemas.microsoft.com/office/drawing/2014/main" id="{7B0D7FA8-72E2-49D1-A646-35D02E12D950}"/>
              </a:ext>
            </a:extLst>
          </p:cNvPr>
          <p:cNvSpPr/>
          <p:nvPr/>
        </p:nvSpPr>
        <p:spPr>
          <a:xfrm>
            <a:off x="367779" y="4164361"/>
            <a:ext cx="2877169" cy="400110"/>
          </a:xfrm>
          <a:prstGeom prst="rect">
            <a:avLst/>
          </a:prstGeom>
        </p:spPr>
        <p:txBody>
          <a:bodyPr wrap="square">
            <a:spAutoFit/>
          </a:bodyPr>
          <a:lstStyle/>
          <a:p>
            <a:pPr lvl="0">
              <a:defRPr/>
            </a:pP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Prosentdel som mobbar andre minst kvar 14. dag.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33" name="Rektangel 32">
            <a:extLst>
              <a:ext uri="{FF2B5EF4-FFF2-40B4-BE49-F238E27FC236}">
                <a16:creationId xmlns:a16="http://schemas.microsoft.com/office/drawing/2014/main" id="{E869D38A-BCD2-409A-9E2D-B8997FFD9FD5}"/>
              </a:ext>
            </a:extLst>
          </p:cNvPr>
          <p:cNvSpPr/>
          <p:nvPr/>
        </p:nvSpPr>
        <p:spPr>
          <a:xfrm>
            <a:off x="3562639" y="856141"/>
            <a:ext cx="2877170" cy="400110"/>
          </a:xfrm>
          <a:prstGeom prst="rect">
            <a:avLst/>
          </a:prstGeom>
        </p:spPr>
        <p:txBody>
          <a:bodyPr wrap="square">
            <a:spAutoFit/>
          </a:bodyPr>
          <a:lstStyle/>
          <a:p>
            <a:pPr>
              <a:defRPr/>
            </a:pPr>
            <a:r>
              <a:rPr lang="nb-NO" sz="1000" b="1" dirty="0">
                <a:latin typeface="Akkurat Pro Regular" panose="020B0504020101020102" pitchFamily="34" charset="77"/>
                <a:cs typeface="Arial" panose="020B0604020202020204" pitchFamily="34" charset="0"/>
              </a:rPr>
              <a:t>Blir du mobba, truga eller utestengd på nett? Bygland kommune og nasjonalt</a:t>
            </a:r>
          </a:p>
        </p:txBody>
      </p:sp>
      <p:sp>
        <p:nvSpPr>
          <p:cNvPr id="35" name="Rektangel 34">
            <a:extLst>
              <a:ext uri="{FF2B5EF4-FFF2-40B4-BE49-F238E27FC236}">
                <a16:creationId xmlns:a16="http://schemas.microsoft.com/office/drawing/2014/main" id="{00C2FC00-C835-4189-B391-135D8C3883B5}"/>
              </a:ext>
            </a:extLst>
          </p:cNvPr>
          <p:cNvSpPr/>
          <p:nvPr/>
        </p:nvSpPr>
        <p:spPr>
          <a:xfrm>
            <a:off x="3562639" y="4162799"/>
            <a:ext cx="2877169" cy="553998"/>
          </a:xfrm>
          <a:prstGeom prst="rect">
            <a:avLst/>
          </a:prstGeom>
        </p:spPr>
        <p:txBody>
          <a:bodyPr wrap="square">
            <a:spAutoFit/>
          </a:bodyPr>
          <a:lstStyle/>
          <a:p>
            <a:pPr lvl="0">
              <a:defRPr/>
            </a:pP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Prosentdel som blir mobba, truga eller utestengde på internett minst kvar 14. dag.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cxnSp>
        <p:nvCxnSpPr>
          <p:cNvPr id="23" name="Rett linje 22">
            <a:extLst>
              <a:ext uri="{FF2B5EF4-FFF2-40B4-BE49-F238E27FC236}">
                <a16:creationId xmlns:a16="http://schemas.microsoft.com/office/drawing/2014/main" id="{5347F19E-8E47-4EE6-937B-02D80348B0BC}"/>
              </a:ext>
            </a:extLst>
          </p:cNvPr>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 name="Diagram 17">
            <a:extLst>
              <a:ext uri="{FF2B5EF4-FFF2-40B4-BE49-F238E27FC236}">
                <a16:creationId xmlns:a16="http://schemas.microsoft.com/office/drawing/2014/main" id="{E35EAB6D-7DA8-A751-49B8-14D8EB0D4ED2}"/>
              </a:ext>
            </a:extLst>
          </p:cNvPr>
          <p:cNvGraphicFramePr>
            <a:graphicFrameLocks/>
          </p:cNvGraphicFramePr>
          <p:nvPr>
            <p:extLst>
              <p:ext uri="{D42A27DB-BD31-4B8C-83A1-F6EECF244321}">
                <p14:modId xmlns:p14="http://schemas.microsoft.com/office/powerpoint/2010/main" val="837443675"/>
              </p:ext>
            </p:extLst>
          </p:nvPr>
        </p:nvGraphicFramePr>
        <p:xfrm>
          <a:off x="3595277" y="1449984"/>
          <a:ext cx="2900194" cy="25541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Diagram 2">
            <a:extLst>
              <a:ext uri="{FF2B5EF4-FFF2-40B4-BE49-F238E27FC236}">
                <a16:creationId xmlns:a16="http://schemas.microsoft.com/office/drawing/2014/main" id="{8475C405-31D1-A139-DD75-6B6BCE96D7C7}"/>
              </a:ext>
            </a:extLst>
          </p:cNvPr>
          <p:cNvGraphicFramePr>
            <a:graphicFrameLocks/>
          </p:cNvGraphicFramePr>
          <p:nvPr>
            <p:extLst>
              <p:ext uri="{D42A27DB-BD31-4B8C-83A1-F6EECF244321}">
                <p14:modId xmlns:p14="http://schemas.microsoft.com/office/powerpoint/2010/main" val="1494955350"/>
              </p:ext>
            </p:extLst>
          </p:nvPr>
        </p:nvGraphicFramePr>
        <p:xfrm>
          <a:off x="363050" y="4773882"/>
          <a:ext cx="2901980"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iagram 3">
            <a:extLst>
              <a:ext uri="{FF2B5EF4-FFF2-40B4-BE49-F238E27FC236}">
                <a16:creationId xmlns:a16="http://schemas.microsoft.com/office/drawing/2014/main" id="{F21E0856-8FBE-581A-A324-0406569DD919}"/>
              </a:ext>
            </a:extLst>
          </p:cNvPr>
          <p:cNvGraphicFramePr>
            <a:graphicFrameLocks/>
          </p:cNvGraphicFramePr>
          <p:nvPr>
            <p:extLst>
              <p:ext uri="{D42A27DB-BD31-4B8C-83A1-F6EECF244321}">
                <p14:modId xmlns:p14="http://schemas.microsoft.com/office/powerpoint/2010/main" val="494260621"/>
              </p:ext>
            </p:extLst>
          </p:nvPr>
        </p:nvGraphicFramePr>
        <p:xfrm>
          <a:off x="3557910" y="4772320"/>
          <a:ext cx="2901980"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618478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VALD OG TRAKASSERING</a:t>
            </a:r>
          </a:p>
        </p:txBody>
      </p:sp>
      <p:cxnSp>
        <p:nvCxnSpPr>
          <p:cNvPr id="25" name="Rett linje 24"/>
          <p:cNvCxnSpPr>
            <a:cxnSpLocks/>
          </p:cNvCxnSpPr>
          <p:nvPr/>
        </p:nvCxnSpPr>
        <p:spPr>
          <a:xfrm>
            <a:off x="3399998" y="3658836"/>
            <a:ext cx="27401" cy="5390835"/>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2622014" y="562908"/>
            <a:ext cx="3895121"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0758" y="850060"/>
            <a:ext cx="6169576" cy="24622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Prosentdel som har blitt utsette for ulike former for seksuell trakassering i løpet av det siste året</a:t>
            </a:r>
          </a:p>
        </p:txBody>
      </p:sp>
      <p:sp>
        <p:nvSpPr>
          <p:cNvPr id="18" name="TekstSylinder 17">
            <a:extLst>
              <a:ext uri="{FF2B5EF4-FFF2-40B4-BE49-F238E27FC236}">
                <a16:creationId xmlns:a16="http://schemas.microsoft.com/office/drawing/2014/main" id="{090DEC7F-11B7-4D9F-BD2D-2A8310BE3C71}"/>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44</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cs typeface="Arial" panose="020B0604020202020204" pitchFamily="34" charset="0"/>
              </a:rPr>
              <a:t>	Bygland kommune</a:t>
            </a:r>
          </a:p>
        </p:txBody>
      </p:sp>
      <p:sp>
        <p:nvSpPr>
          <p:cNvPr id="20" name="TekstSylinder 19">
            <a:extLst>
              <a:ext uri="{FF2B5EF4-FFF2-40B4-BE49-F238E27FC236}">
                <a16:creationId xmlns:a16="http://schemas.microsoft.com/office/drawing/2014/main" id="{0FD41AA7-CDF9-419F-B896-55A7C50D24CD}"/>
              </a:ext>
            </a:extLst>
          </p:cNvPr>
          <p:cNvSpPr txBox="1"/>
          <p:nvPr/>
        </p:nvSpPr>
        <p:spPr>
          <a:xfrm>
            <a:off x="355535" y="3646607"/>
            <a:ext cx="2889414" cy="421200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Seksuell trakassering</a:t>
            </a:r>
          </a:p>
          <a:p>
            <a:pPr>
              <a:spcAft>
                <a:spcPts val="401"/>
              </a:spcAft>
            </a:pPr>
            <a:r>
              <a:rPr lang="nn-NO" sz="999" dirty="0">
                <a:latin typeface="Akkurat Pro" panose="020B0504020101020102" pitchFamily="34" charset="0"/>
                <a:cs typeface="Arial" panose="020B0604020202020204" pitchFamily="34" charset="0"/>
              </a:rPr>
              <a:t>#metoo-kampanjen har bidrege til å auke merksemda om seksuell trakassering. Seksuell trakassering blir gjerne definert som uønskt seksuell merksemd og handlar om åtferd og handlingar som speler på kjønn, kropp og seksualitet, og der den eine parten opplever det som hender som ubehageleg eller trugande. </a:t>
            </a:r>
          </a:p>
          <a:p>
            <a:pPr>
              <a:spcAft>
                <a:spcPts val="401"/>
              </a:spcAft>
            </a:pPr>
            <a:r>
              <a:rPr lang="nn-NO" sz="999" dirty="0">
                <a:latin typeface="Akkurat Pro" panose="020B0504020101020102" pitchFamily="34" charset="0"/>
                <a:cs typeface="Arial" panose="020B0604020202020204" pitchFamily="34" charset="0"/>
              </a:rPr>
              <a:t>Seksuell trakassering kan skje på ulike måtar. Ungdata kartlegg verbale former for trakassering, uønskt deling av </a:t>
            </a:r>
            <a:r>
              <a:rPr lang="nn-NO" sz="999" dirty="0" err="1">
                <a:latin typeface="Akkurat Pro" panose="020B0504020101020102" pitchFamily="34" charset="0"/>
                <a:cs typeface="Arial" panose="020B0604020202020204" pitchFamily="34" charset="0"/>
              </a:rPr>
              <a:t>nakenbilete</a:t>
            </a:r>
            <a:r>
              <a:rPr lang="nn-NO" sz="999" dirty="0">
                <a:latin typeface="Akkurat Pro" panose="020B0504020101020102" pitchFamily="34" charset="0"/>
                <a:cs typeface="Arial" panose="020B0604020202020204" pitchFamily="34" charset="0"/>
              </a:rPr>
              <a:t> eller -filmar, spreiing av negative seksuelle rykte og uønskt </a:t>
            </a:r>
            <a:r>
              <a:rPr lang="nn-NO" sz="999" dirty="0" err="1">
                <a:latin typeface="Akkurat Pro" panose="020B0504020101020102" pitchFamily="34" charset="0"/>
                <a:cs typeface="Arial" panose="020B0604020202020204" pitchFamily="34" charset="0"/>
              </a:rPr>
              <a:t>beføling</a:t>
            </a:r>
            <a:r>
              <a:rPr lang="nn-NO" sz="999" dirty="0">
                <a:latin typeface="Akkurat Pro" panose="020B0504020101020102" pitchFamily="34" charset="0"/>
                <a:cs typeface="Arial" panose="020B0604020202020204" pitchFamily="34" charset="0"/>
              </a:rPr>
              <a:t>. </a:t>
            </a:r>
          </a:p>
          <a:p>
            <a:pPr>
              <a:spcAft>
                <a:spcPts val="401"/>
              </a:spcAft>
            </a:pPr>
            <a:r>
              <a:rPr lang="nn-NO" sz="999" dirty="0">
                <a:latin typeface="Akkurat Pro" panose="020B0504020101020102" pitchFamily="34" charset="0"/>
                <a:cs typeface="Arial" panose="020B0604020202020204" pitchFamily="34" charset="0"/>
              </a:rPr>
              <a:t>For å avgrense fenomenet frå legitime former for seksuell kontakt har vi formulert spørsmåla slik at dei fangar opp handlingar som har skjedd mot dei unge sin vilje eller på ein negativ og/eller sårande måte som dei absolutt ikkje likte.</a:t>
            </a:r>
          </a:p>
          <a:p>
            <a:pPr>
              <a:spcAft>
                <a:spcPts val="401"/>
              </a:spcAft>
            </a:pPr>
            <a:r>
              <a:rPr lang="nn-NO" sz="999" dirty="0">
                <a:latin typeface="Akkurat Pro" panose="020B0504020101020102" pitchFamily="34" charset="0"/>
                <a:cs typeface="Arial" panose="020B0604020202020204" pitchFamily="34" charset="0"/>
              </a:rPr>
              <a:t>Ein god del unge har opplevd å bli utsette for seksuell trakassering. Jenter er generelt meir utsette enn gutar, men gutar opplever òg denne forma for trakassering</a:t>
            </a:r>
            <a:r>
              <a:rPr lang="nb-NO" sz="999" dirty="0">
                <a:latin typeface="Akkurat Pro" panose="020B0504020101020102" pitchFamily="34" charset="0"/>
                <a:cs typeface="Arial" panose="020B0604020202020204" pitchFamily="34" charset="0"/>
              </a:rPr>
              <a:t>. </a:t>
            </a:r>
          </a:p>
        </p:txBody>
      </p:sp>
      <p:graphicFrame>
        <p:nvGraphicFramePr>
          <p:cNvPr id="21" name="Diagram 20">
            <a:extLst>
              <a:ext uri="{FF2B5EF4-FFF2-40B4-BE49-F238E27FC236}">
                <a16:creationId xmlns:a16="http://schemas.microsoft.com/office/drawing/2014/main" id="{4B6ECEEA-CABF-422D-B374-256AE9B8CA6F}"/>
              </a:ext>
            </a:extLst>
          </p:cNvPr>
          <p:cNvGraphicFramePr>
            <a:graphicFrameLocks/>
          </p:cNvGraphicFramePr>
          <p:nvPr>
            <p:extLst>
              <p:ext uri="{D42A27DB-BD31-4B8C-83A1-F6EECF244321}">
                <p14:modId xmlns:p14="http://schemas.microsoft.com/office/powerpoint/2010/main" val="3942767189"/>
              </p:ext>
            </p:extLst>
          </p:nvPr>
        </p:nvGraphicFramePr>
        <p:xfrm>
          <a:off x="353960" y="1231040"/>
          <a:ext cx="6150069" cy="2243971"/>
        </p:xfrm>
        <a:graphic>
          <a:graphicData uri="http://schemas.openxmlformats.org/drawingml/2006/chart">
            <c:chart xmlns:c="http://schemas.openxmlformats.org/drawingml/2006/chart" xmlns:r="http://schemas.openxmlformats.org/officeDocument/2006/relationships" r:id="rId2"/>
          </a:graphicData>
        </a:graphic>
      </p:graphicFrame>
      <p:sp>
        <p:nvSpPr>
          <p:cNvPr id="22" name="Rektangel 21">
            <a:extLst>
              <a:ext uri="{FF2B5EF4-FFF2-40B4-BE49-F238E27FC236}">
                <a16:creationId xmlns:a16="http://schemas.microsoft.com/office/drawing/2014/main" id="{A3621203-D48A-4F83-AF6D-9C54EB33C896}"/>
              </a:ext>
            </a:extLst>
          </p:cNvPr>
          <p:cNvSpPr/>
          <p:nvPr/>
        </p:nvSpPr>
        <p:spPr>
          <a:xfrm>
            <a:off x="3557271" y="3655978"/>
            <a:ext cx="2959863"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Prosentdel som i løpet av det siste året har opplevd at nokon mot deira vilje </a:t>
            </a:r>
            <a:r>
              <a:rPr kumimoji="0" lang="nn-NO" sz="1000" b="1" u="none" strike="noStrike" cap="none" normalizeH="0" baseline="0" noProof="0" dirty="0" err="1">
                <a:ln>
                  <a:noFill/>
                </a:ln>
                <a:solidFill>
                  <a:srgbClr val="000000"/>
                </a:solidFill>
                <a:uLnTx/>
                <a:uFillTx/>
                <a:latin typeface="Akkurat Pro Regular" panose="020B0504020101020102" pitchFamily="34" charset="77"/>
                <a:ea typeface="+mn-ea"/>
                <a:cs typeface="Arial" panose="020B0604020202020204" pitchFamily="34" charset="0"/>
              </a:rPr>
              <a:t>befølte</a:t>
            </a:r>
            <a:r>
              <a:rPr kumimoji="0" lang="nn-NO" sz="1000" b="1" u="none" strike="noStrike" cap="none" normalizeH="0" baseline="0" noProof="0" dirty="0">
                <a:ln>
                  <a:noFill/>
                </a:ln>
                <a:solidFill>
                  <a:srgbClr val="000000"/>
                </a:solidFill>
                <a:uLnTx/>
                <a:uFillTx/>
                <a:latin typeface="Akkurat Pro Regular" panose="020B0504020101020102" pitchFamily="34" charset="77"/>
                <a:ea typeface="+mn-ea"/>
                <a:cs typeface="Arial" panose="020B0604020202020204" pitchFamily="34" charset="0"/>
              </a:rPr>
              <a:t> dei på ein seksuell måte. Blant gutar og jente</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r</a:t>
            </a:r>
          </a:p>
        </p:txBody>
      </p:sp>
      <p:graphicFrame>
        <p:nvGraphicFramePr>
          <p:cNvPr id="24" name="Diagram 23">
            <a:extLst>
              <a:ext uri="{FF2B5EF4-FFF2-40B4-BE49-F238E27FC236}">
                <a16:creationId xmlns:a16="http://schemas.microsoft.com/office/drawing/2014/main" id="{E6A8A306-E869-42E9-9E1E-E4232EF0853E}"/>
              </a:ext>
            </a:extLst>
          </p:cNvPr>
          <p:cNvGraphicFramePr>
            <a:graphicFrameLocks/>
          </p:cNvGraphicFramePr>
          <p:nvPr>
            <p:extLst>
              <p:ext uri="{D42A27DB-BD31-4B8C-83A1-F6EECF244321}">
                <p14:modId xmlns:p14="http://schemas.microsoft.com/office/powerpoint/2010/main" val="1112039560"/>
              </p:ext>
            </p:extLst>
          </p:nvPr>
        </p:nvGraphicFramePr>
        <p:xfrm>
          <a:off x="3549651" y="4381216"/>
          <a:ext cx="2908827" cy="1786398"/>
        </p:xfrm>
        <a:graphic>
          <a:graphicData uri="http://schemas.openxmlformats.org/drawingml/2006/chart">
            <c:chart xmlns:c="http://schemas.openxmlformats.org/drawingml/2006/chart" xmlns:r="http://schemas.openxmlformats.org/officeDocument/2006/relationships" r:id="rId3"/>
          </a:graphicData>
        </a:graphic>
      </p:graphicFrame>
      <p:sp>
        <p:nvSpPr>
          <p:cNvPr id="16" name="Rektangel 15">
            <a:extLst>
              <a:ext uri="{FF2B5EF4-FFF2-40B4-BE49-F238E27FC236}">
                <a16:creationId xmlns:a16="http://schemas.microsoft.com/office/drawing/2014/main" id="{6740CE0B-906D-40BD-BD87-635155418D08}"/>
              </a:ext>
            </a:extLst>
          </p:cNvPr>
          <p:cNvSpPr/>
          <p:nvPr/>
        </p:nvSpPr>
        <p:spPr>
          <a:xfrm>
            <a:off x="3549651" y="6805835"/>
            <a:ext cx="3037156" cy="707886"/>
          </a:xfrm>
          <a:prstGeom prst="rect">
            <a:avLst/>
          </a:prstGeom>
        </p:spPr>
        <p:txBody>
          <a:bodyPr wrap="square">
            <a:spAutoFit/>
          </a:bodyPr>
          <a:lstStyle/>
          <a:p>
            <a:pPr lvl="0">
              <a:defRPr/>
            </a:pPr>
            <a:r>
              <a:rPr kumimoji="0" lang="nn-NO" sz="1000" b="1" u="none" strike="noStrike" cap="none" normalizeH="0" baseline="0" noProof="0" dirty="0">
                <a:ln>
                  <a:noFill/>
                </a:ln>
                <a:solidFill>
                  <a:srgbClr val="000000"/>
                </a:solidFill>
                <a:uLnTx/>
                <a:uFillTx/>
                <a:latin typeface="Akkurat Pro Regular" panose="020B0504020101020102" pitchFamily="34" charset="77"/>
                <a:cs typeface="Arial" panose="020B0604020202020204" pitchFamily="34" charset="0"/>
              </a:rPr>
              <a:t>Prosentdel som </a:t>
            </a:r>
            <a:r>
              <a:rPr lang="nn-NO" sz="1000" b="1" dirty="0">
                <a:solidFill>
                  <a:srgbClr val="000000"/>
                </a:solidFill>
                <a:latin typeface="Akkurat Pro Regular" panose="020B0504020101020102" pitchFamily="34" charset="77"/>
                <a:cs typeface="Arial" panose="020B0604020202020204" pitchFamily="34" charset="0"/>
              </a:rPr>
              <a:t>det siste året har opplevd at nokon har delt bilete eller filmar av</a:t>
            </a:r>
            <a:r>
              <a:rPr lang="nn-NO" sz="1000" b="1" dirty="0">
                <a:latin typeface="Akkurat Pro Regular" panose="020B0504020101020102" pitchFamily="34" charset="77"/>
                <a:cs typeface="Arial" panose="020B0604020202020204" pitchFamily="34" charset="0"/>
              </a:rPr>
              <a:t> dei der dei er nakne eller deltek i seksuelle handlingar</a:t>
            </a:r>
            <a:r>
              <a:rPr lang="nb-NO" sz="1000" b="1" dirty="0">
                <a:latin typeface="Akkurat Pro Regular" panose="020B0504020101020102" pitchFamily="34" charset="77"/>
                <a:cs typeface="Arial" panose="020B0604020202020204" pitchFamily="34" charset="0"/>
              </a:rPr>
              <a:t> – </a:t>
            </a:r>
            <a:r>
              <a:rPr lang="nb-NO" sz="1000" b="1" dirty="0" err="1">
                <a:latin typeface="Akkurat Pro Regular" panose="020B0504020101020102" pitchFamily="34" charset="77"/>
                <a:cs typeface="Arial" panose="020B0604020202020204" pitchFamily="34" charset="0"/>
              </a:rPr>
              <a:t>utan</a:t>
            </a:r>
            <a:r>
              <a:rPr lang="nb-NO" sz="1000" b="1" dirty="0">
                <a:latin typeface="Akkurat Pro Regular" panose="020B0504020101020102" pitchFamily="34" charset="77"/>
                <a:cs typeface="Arial" panose="020B0604020202020204" pitchFamily="34" charset="0"/>
              </a:rPr>
              <a:t> at </a:t>
            </a:r>
            <a:r>
              <a:rPr lang="nb-NO" sz="1000" b="1" dirty="0" err="1">
                <a:latin typeface="Akkurat Pro Regular" panose="020B0504020101020102" pitchFamily="34" charset="77"/>
                <a:cs typeface="Arial" panose="020B0604020202020204" pitchFamily="34" charset="0"/>
              </a:rPr>
              <a:t>dei</a:t>
            </a:r>
            <a:r>
              <a:rPr lang="nb-NO" sz="1000" b="1" dirty="0">
                <a:latin typeface="Akkurat Pro Regular" panose="020B0504020101020102" pitchFamily="34" charset="77"/>
                <a:cs typeface="Arial" panose="020B0604020202020204" pitchFamily="34" charset="0"/>
              </a:rPr>
              <a:t> sjølve ville det. </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Blant </a:t>
            </a:r>
            <a:r>
              <a:rPr kumimoji="0" lang="nb-NO" sz="1000" b="1" u="none" strike="noStrike" kern="1200" cap="none" spc="0" normalizeH="0" baseline="0" noProof="0" dirty="0" err="1">
                <a:ln>
                  <a:noFill/>
                </a:ln>
                <a:solidFill>
                  <a:srgbClr val="000000"/>
                </a:solidFill>
                <a:effectLst/>
                <a:uLnTx/>
                <a:uFillTx/>
                <a:latin typeface="Akkurat Pro Regular" panose="020B0504020101020102" pitchFamily="34" charset="77"/>
                <a:cs typeface="Arial" panose="020B0604020202020204" pitchFamily="34" charset="0"/>
              </a:rPr>
              <a:t>gutar</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og jenter</a:t>
            </a:r>
          </a:p>
        </p:txBody>
      </p:sp>
      <p:graphicFrame>
        <p:nvGraphicFramePr>
          <p:cNvPr id="17" name="Diagram 16">
            <a:extLst>
              <a:ext uri="{FF2B5EF4-FFF2-40B4-BE49-F238E27FC236}">
                <a16:creationId xmlns:a16="http://schemas.microsoft.com/office/drawing/2014/main" id="{58E1ADAC-E4FC-4EF9-9C84-009CA1D23AE8}"/>
              </a:ext>
            </a:extLst>
          </p:cNvPr>
          <p:cNvGraphicFramePr>
            <a:graphicFrameLocks/>
          </p:cNvGraphicFramePr>
          <p:nvPr>
            <p:extLst>
              <p:ext uri="{D42A27DB-BD31-4B8C-83A1-F6EECF244321}">
                <p14:modId xmlns:p14="http://schemas.microsoft.com/office/powerpoint/2010/main" val="3460315975"/>
              </p:ext>
            </p:extLst>
          </p:nvPr>
        </p:nvGraphicFramePr>
        <p:xfrm>
          <a:off x="3549652" y="7531073"/>
          <a:ext cx="2978500"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5475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VALD OG TRAKASSERING</a:t>
            </a:r>
            <a:endParaRPr kumimoji="0" lang="nb-NO" sz="1400" b="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cs typeface="Arial" panose="020B0604020202020204" pitchFamily="34" charset="0"/>
            </a:endParaRPr>
          </a:p>
        </p:txBody>
      </p:sp>
      <p:cxnSp>
        <p:nvCxnSpPr>
          <p:cNvPr id="25" name="Rett linje 24"/>
          <p:cNvCxnSpPr>
            <a:cxnSpLocks/>
          </p:cNvCxnSpPr>
          <p:nvPr/>
        </p:nvCxnSpPr>
        <p:spPr>
          <a:xfrm>
            <a:off x="3398899" y="844200"/>
            <a:ext cx="0" cy="846694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2908"/>
            <a:ext cx="384666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VIDAREGÅANDE</a:t>
            </a:r>
            <a:r>
              <a:rPr kumimoji="0" lang="nb-NO" sz="1100" b="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45</a:t>
            </a:r>
          </a:p>
        </p:txBody>
      </p:sp>
      <p:sp>
        <p:nvSpPr>
          <p:cNvPr id="20" name="TekstSylinder 19">
            <a:extLst>
              <a:ext uri="{FF2B5EF4-FFF2-40B4-BE49-F238E27FC236}">
                <a16:creationId xmlns:a16="http://schemas.microsoft.com/office/drawing/2014/main" id="{E4854361-8F55-4ACA-A56C-FC4A223BCDF0}"/>
              </a:ext>
            </a:extLst>
          </p:cNvPr>
          <p:cNvSpPr txBox="1"/>
          <p:nvPr/>
        </p:nvSpPr>
        <p:spPr>
          <a:xfrm>
            <a:off x="355535" y="846694"/>
            <a:ext cx="2889414" cy="360000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Vald utført av </a:t>
            </a:r>
            <a:r>
              <a:rPr lang="nb-NO" sz="1200" b="1" dirty="0" err="1">
                <a:latin typeface="Akkurat Pro" panose="020B0504020101020102" pitchFamily="34" charset="77"/>
                <a:cs typeface="Arial" panose="020B0604020202020204" pitchFamily="34" charset="0"/>
              </a:rPr>
              <a:t>jamaldringar</a:t>
            </a:r>
            <a:endParaRPr lang="nb-NO" sz="1200" b="1" dirty="0">
              <a:latin typeface="Akkurat Pro" panose="020B0504020101020102" pitchFamily="34" charset="77"/>
              <a:cs typeface="Arial" panose="020B0604020202020204" pitchFamily="34" charset="0"/>
            </a:endParaRPr>
          </a:p>
          <a:p>
            <a:pPr>
              <a:spcAft>
                <a:spcPts val="401"/>
              </a:spcAft>
            </a:pPr>
            <a:r>
              <a:rPr lang="nn-NO" sz="1000" dirty="0">
                <a:latin typeface="Akkurat Pro" panose="020B0504020101020102" pitchFamily="34" charset="0"/>
                <a:cs typeface="Arial" panose="020B0604020202020204" pitchFamily="34" charset="0"/>
              </a:rPr>
              <a:t>Mesteparten av valden som unge blir utsette for, hender i møte med andre ungdommar. I mange tilfelle skjer valden mellom unge menneske som kjenner eller kjenner til kvarandre frå før. </a:t>
            </a:r>
          </a:p>
          <a:p>
            <a:pPr>
              <a:spcAft>
                <a:spcPts val="401"/>
              </a:spcAft>
            </a:pPr>
            <a:r>
              <a:rPr lang="nn-NO" sz="1000" dirty="0">
                <a:latin typeface="Akkurat Pro" panose="020B0504020101020102" pitchFamily="34" charset="0"/>
                <a:cs typeface="Arial" panose="020B0604020202020204" pitchFamily="34" charset="0"/>
              </a:rPr>
              <a:t>Valdserfaringane oppstår under ulike omstende, og det varierer kor alvorlege dei er. Nokre handlingar skjer i affekt, medan andre er planlagde. Nokre handlingar er ikkje særleg alvorlege, men andre gonger skjer det svært alvorlege kriminelle hendingar som til dømes ran. </a:t>
            </a:r>
          </a:p>
          <a:p>
            <a:pPr>
              <a:spcAft>
                <a:spcPts val="401"/>
              </a:spcAft>
            </a:pPr>
            <a:r>
              <a:rPr lang="nn-NO" sz="1000" dirty="0">
                <a:latin typeface="Akkurat Pro" panose="020B0504020101020102" pitchFamily="34" charset="0"/>
                <a:cs typeface="Arial" panose="020B0604020202020204" pitchFamily="34" charset="0"/>
              </a:rPr>
              <a:t>To spørsmål i Ungdata handlar om vald utført av jamaldringar. Det første av spørsmåla dekkjer handlingar som er nokså vanlege blant ungdom, som slag, spark, </a:t>
            </a:r>
            <a:r>
              <a:rPr lang="nn-NO" sz="1000" dirty="0" err="1">
                <a:latin typeface="Akkurat Pro" panose="020B0504020101020102" pitchFamily="34" charset="0"/>
                <a:cs typeface="Arial" panose="020B0604020202020204" pitchFamily="34" charset="0"/>
              </a:rPr>
              <a:t>lugging</a:t>
            </a:r>
            <a:r>
              <a:rPr lang="nn-NO" sz="1000" dirty="0">
                <a:latin typeface="Akkurat Pro" panose="020B0504020101020102" pitchFamily="34" charset="0"/>
                <a:cs typeface="Arial" panose="020B0604020202020204" pitchFamily="34" charset="0"/>
              </a:rPr>
              <a:t>. Det andre kartlegg erfaringar med å ha blitt truga, gått til angrep på eller rana med gjenstandar eller våpen</a:t>
            </a:r>
            <a:r>
              <a:rPr lang="nb-NO" sz="1000" dirty="0">
                <a:latin typeface="Akkurat Pro" panose="020B0504020101020102" pitchFamily="34" charset="0"/>
                <a:cs typeface="Arial" panose="020B0604020202020204" pitchFamily="34" charset="0"/>
              </a:rPr>
              <a:t>. </a:t>
            </a:r>
          </a:p>
        </p:txBody>
      </p:sp>
      <p:sp>
        <p:nvSpPr>
          <p:cNvPr id="23" name="TekstSylinder 22">
            <a:extLst>
              <a:ext uri="{FF2B5EF4-FFF2-40B4-BE49-F238E27FC236}">
                <a16:creationId xmlns:a16="http://schemas.microsoft.com/office/drawing/2014/main" id="{4BC2C2CD-349B-481A-92C1-13F2D785E3F9}"/>
              </a:ext>
            </a:extLst>
          </p:cNvPr>
          <p:cNvSpPr txBox="1"/>
          <p:nvPr/>
        </p:nvSpPr>
        <p:spPr>
          <a:xfrm>
            <a:off x="3549651" y="858937"/>
            <a:ext cx="2952814" cy="360000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Vald i familien</a:t>
            </a:r>
          </a:p>
          <a:p>
            <a:pPr>
              <a:spcAft>
                <a:spcPts val="401"/>
              </a:spcAft>
            </a:pPr>
            <a:r>
              <a:rPr lang="nn-NO" sz="999" dirty="0">
                <a:latin typeface="Akkurat Pro" panose="020B0504020101020102" pitchFamily="34" charset="0"/>
                <a:cs typeface="Arial" panose="020B0604020202020204" pitchFamily="34" charset="0"/>
              </a:rPr>
              <a:t>Vald i familien er ei samlenemning som dekkjer eit spekter av ulike fenomen. Foreldre kan utsetje barna sine for både fysisk og psykisk vald. I dag seier vi at barn og unge er utsette for vald òg dersom dei lever med vald i familien. Dette blir ofte kalla vitneerfaringar. </a:t>
            </a:r>
          </a:p>
          <a:p>
            <a:pPr>
              <a:spcAft>
                <a:spcPts val="401"/>
              </a:spcAft>
            </a:pPr>
            <a:r>
              <a:rPr lang="nn-NO" sz="999" dirty="0">
                <a:latin typeface="Akkurat Pro" panose="020B0504020101020102" pitchFamily="34" charset="0"/>
                <a:cs typeface="Arial" panose="020B0604020202020204" pitchFamily="34" charset="0"/>
              </a:rPr>
              <a:t>Ei rekkje ulike fenomen kan skule seg bak nemninga fysisk vald utført av foreldre. Det kan vere ei enkeltståande hending eller systematisk vald, og valden kan vere meir eller mindre grov. </a:t>
            </a:r>
          </a:p>
          <a:p>
            <a:pPr>
              <a:spcAft>
                <a:spcPts val="401"/>
              </a:spcAft>
            </a:pPr>
            <a:r>
              <a:rPr lang="nn-NO" sz="999" dirty="0">
                <a:latin typeface="Akkurat Pro" panose="020B0504020101020102" pitchFamily="34" charset="0"/>
                <a:cs typeface="Arial" panose="020B0604020202020204" pitchFamily="34" charset="0"/>
              </a:rPr>
              <a:t>Ungdata kartlegg vald i familien med to spørsmål. Vi spør om ungdommen i løpet av det siste året har opplevd å bli slegen av ein vaksen i familien og om dei har vore vitne til at vaksne i familien har blitt utsette for vald. Resultata viser at dette er ein realitet for nokre unge</a:t>
            </a:r>
            <a:r>
              <a:rPr lang="nb-NO" sz="999" dirty="0">
                <a:latin typeface="Akkurat Pro" panose="020B0504020101020102" pitchFamily="34" charset="0"/>
                <a:cs typeface="Arial" panose="020B0604020202020204" pitchFamily="34" charset="0"/>
              </a:rPr>
              <a:t>.</a:t>
            </a:r>
          </a:p>
        </p:txBody>
      </p:sp>
      <p:sp>
        <p:nvSpPr>
          <p:cNvPr id="19" name="Rektangel 18">
            <a:extLst>
              <a:ext uri="{FF2B5EF4-FFF2-40B4-BE49-F238E27FC236}">
                <a16:creationId xmlns:a16="http://schemas.microsoft.com/office/drawing/2014/main" id="{3AF4706E-5635-4D1D-AEA5-57DACDEDA770}"/>
              </a:ext>
            </a:extLst>
          </p:cNvPr>
          <p:cNvSpPr/>
          <p:nvPr/>
        </p:nvSpPr>
        <p:spPr>
          <a:xfrm>
            <a:off x="367779" y="4634142"/>
            <a:ext cx="2877169" cy="400110"/>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Har ein ungdom slått deg, sparka deg, rista deg hardt, lugga deg eller liknande</a:t>
            </a:r>
            <a:r>
              <a:rPr lang="nb-NO" sz="1000" b="1" dirty="0">
                <a:solidFill>
                  <a:srgbClr val="000000"/>
                </a:solidFill>
                <a:latin typeface="Akkurat Pro Regular" panose="020B0504020101020102" pitchFamily="34" charset="77"/>
                <a:cs typeface="Arial" panose="020B0604020202020204" pitchFamily="34" charset="0"/>
              </a:rPr>
              <a:t>?</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cs typeface="Arial" panose="020B0604020202020204" pitchFamily="34" charset="0"/>
              </a:rPr>
              <a:t> </a:t>
            </a:r>
          </a:p>
        </p:txBody>
      </p:sp>
      <p:sp>
        <p:nvSpPr>
          <p:cNvPr id="21" name="Rektangel 20">
            <a:extLst>
              <a:ext uri="{FF2B5EF4-FFF2-40B4-BE49-F238E27FC236}">
                <a16:creationId xmlns:a16="http://schemas.microsoft.com/office/drawing/2014/main" id="{2EA4F9A0-208F-4ADC-B11A-9B5FEA46D703}"/>
              </a:ext>
            </a:extLst>
          </p:cNvPr>
          <p:cNvSpPr/>
          <p:nvPr/>
        </p:nvSpPr>
        <p:spPr>
          <a:xfrm>
            <a:off x="3562639" y="4632580"/>
            <a:ext cx="2877169" cy="246221"/>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Har ein vaksen i familien din slått deg med vilje</a:t>
            </a:r>
            <a:r>
              <a:rPr lang="nb-NO" sz="1000" b="1" dirty="0">
                <a:solidFill>
                  <a:srgbClr val="000000"/>
                </a:solidFill>
                <a:latin typeface="Akkurat Pro Regular" panose="020B0504020101020102" pitchFamily="34" charset="77"/>
                <a:cs typeface="Arial" panose="020B0604020202020204" pitchFamily="34" charset="0"/>
              </a:rPr>
              <a:t>?</a:t>
            </a:r>
          </a:p>
        </p:txBody>
      </p:sp>
      <p:sp>
        <p:nvSpPr>
          <p:cNvPr id="22" name="Rektangel 21">
            <a:extLst>
              <a:ext uri="{FF2B5EF4-FFF2-40B4-BE49-F238E27FC236}">
                <a16:creationId xmlns:a16="http://schemas.microsoft.com/office/drawing/2014/main" id="{E4B3E6D5-BA85-467E-8B89-4E15E75CC929}"/>
              </a:ext>
            </a:extLst>
          </p:cNvPr>
          <p:cNvSpPr/>
          <p:nvPr/>
        </p:nvSpPr>
        <p:spPr>
          <a:xfrm>
            <a:off x="367779" y="6915509"/>
            <a:ext cx="2877169" cy="400110"/>
          </a:xfrm>
          <a:prstGeom prst="rect">
            <a:avLst/>
          </a:prstGeom>
        </p:spPr>
        <p:txBody>
          <a:bodyPr wrap="square">
            <a:spAutoFit/>
          </a:bodyPr>
          <a:lstStyle/>
          <a:p>
            <a:pPr>
              <a:defRPr/>
            </a:pPr>
            <a:r>
              <a:rPr lang="nn-NO" sz="1000" b="1" dirty="0">
                <a:solidFill>
                  <a:srgbClr val="000000"/>
                </a:solidFill>
                <a:latin typeface="Akkurat Pro Regular" panose="020B0504020101020102" pitchFamily="34" charset="77"/>
                <a:cs typeface="Arial" panose="020B0604020202020204" pitchFamily="34" charset="0"/>
              </a:rPr>
              <a:t>Har ein ungdom med gjenstandar eller våpen truga, gått til angrep på eller rana deg</a:t>
            </a:r>
            <a:r>
              <a:rPr lang="nb-NO" sz="1000" b="1" dirty="0">
                <a:solidFill>
                  <a:srgbClr val="000000"/>
                </a:solidFill>
                <a:latin typeface="Akkurat Pro Regular" panose="020B0504020101020102" pitchFamily="34" charset="77"/>
                <a:cs typeface="Arial" panose="020B0604020202020204" pitchFamily="34" charset="0"/>
              </a:rPr>
              <a:t>? </a:t>
            </a:r>
          </a:p>
        </p:txBody>
      </p:sp>
      <p:sp>
        <p:nvSpPr>
          <p:cNvPr id="24" name="Rektangel 23">
            <a:extLst>
              <a:ext uri="{FF2B5EF4-FFF2-40B4-BE49-F238E27FC236}">
                <a16:creationId xmlns:a16="http://schemas.microsoft.com/office/drawing/2014/main" id="{DE5550AF-3060-4ADD-A13A-531534BD60D4}"/>
              </a:ext>
            </a:extLst>
          </p:cNvPr>
          <p:cNvSpPr/>
          <p:nvPr/>
        </p:nvSpPr>
        <p:spPr>
          <a:xfrm>
            <a:off x="3562639" y="6915509"/>
            <a:ext cx="2877169" cy="553998"/>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Har du sett eller høyrt at ein vaksen i familien din har blitt slått, sparka, rista hardt eller lugga av ein annan vaksen i familien</a:t>
            </a:r>
            <a:r>
              <a:rPr lang="nb-NO" sz="1000" b="1" dirty="0">
                <a:solidFill>
                  <a:srgbClr val="000000"/>
                </a:solidFill>
                <a:latin typeface="Akkurat Pro Regular" panose="020B0504020101020102" pitchFamily="34" charset="77"/>
                <a:cs typeface="Arial" panose="020B0604020202020204" pitchFamily="34" charset="0"/>
              </a:rPr>
              <a:t>?</a:t>
            </a:r>
          </a:p>
        </p:txBody>
      </p:sp>
      <p:graphicFrame>
        <p:nvGraphicFramePr>
          <p:cNvPr id="26" name="Diagram 25">
            <a:extLst>
              <a:ext uri="{FF2B5EF4-FFF2-40B4-BE49-F238E27FC236}">
                <a16:creationId xmlns:a16="http://schemas.microsoft.com/office/drawing/2014/main" id="{2EAF7286-63F7-4321-AF47-32F8553177A3}"/>
              </a:ext>
            </a:extLst>
          </p:cNvPr>
          <p:cNvGraphicFramePr>
            <a:graphicFrameLocks/>
          </p:cNvGraphicFramePr>
          <p:nvPr>
            <p:extLst>
              <p:ext uri="{D42A27DB-BD31-4B8C-83A1-F6EECF244321}">
                <p14:modId xmlns:p14="http://schemas.microsoft.com/office/powerpoint/2010/main" val="1253192562"/>
              </p:ext>
            </p:extLst>
          </p:nvPr>
        </p:nvGraphicFramePr>
        <p:xfrm>
          <a:off x="350758" y="4993904"/>
          <a:ext cx="288491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5" name="Diagram 34">
            <a:extLst>
              <a:ext uri="{FF2B5EF4-FFF2-40B4-BE49-F238E27FC236}">
                <a16:creationId xmlns:a16="http://schemas.microsoft.com/office/drawing/2014/main" id="{D0E02DFF-B4CD-4639-AE42-EB3C69541954}"/>
              </a:ext>
            </a:extLst>
          </p:cNvPr>
          <p:cNvGraphicFramePr>
            <a:graphicFrameLocks/>
          </p:cNvGraphicFramePr>
          <p:nvPr>
            <p:extLst>
              <p:ext uri="{D42A27DB-BD31-4B8C-83A1-F6EECF244321}">
                <p14:modId xmlns:p14="http://schemas.microsoft.com/office/powerpoint/2010/main" val="2368501777"/>
              </p:ext>
            </p:extLst>
          </p:nvPr>
        </p:nvGraphicFramePr>
        <p:xfrm>
          <a:off x="3617548" y="4993904"/>
          <a:ext cx="2884917" cy="17863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6" name="Diagram 35">
            <a:extLst>
              <a:ext uri="{FF2B5EF4-FFF2-40B4-BE49-F238E27FC236}">
                <a16:creationId xmlns:a16="http://schemas.microsoft.com/office/drawing/2014/main" id="{5C195478-C1DB-487F-A8D5-267302049B52}"/>
              </a:ext>
            </a:extLst>
          </p:cNvPr>
          <p:cNvGraphicFramePr>
            <a:graphicFrameLocks/>
          </p:cNvGraphicFramePr>
          <p:nvPr>
            <p:extLst>
              <p:ext uri="{D42A27DB-BD31-4B8C-83A1-F6EECF244321}">
                <p14:modId xmlns:p14="http://schemas.microsoft.com/office/powerpoint/2010/main" val="3168848938"/>
              </p:ext>
            </p:extLst>
          </p:nvPr>
        </p:nvGraphicFramePr>
        <p:xfrm>
          <a:off x="3617548" y="7529518"/>
          <a:ext cx="288491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Diagram 36">
            <a:extLst>
              <a:ext uri="{FF2B5EF4-FFF2-40B4-BE49-F238E27FC236}">
                <a16:creationId xmlns:a16="http://schemas.microsoft.com/office/drawing/2014/main" id="{A9FF3E60-7901-45E3-B84F-B7B78CCB44FD}"/>
              </a:ext>
            </a:extLst>
          </p:cNvPr>
          <p:cNvGraphicFramePr>
            <a:graphicFrameLocks/>
          </p:cNvGraphicFramePr>
          <p:nvPr>
            <p:extLst>
              <p:ext uri="{D42A27DB-BD31-4B8C-83A1-F6EECF244321}">
                <p14:modId xmlns:p14="http://schemas.microsoft.com/office/powerpoint/2010/main" val="3021944330"/>
              </p:ext>
            </p:extLst>
          </p:nvPr>
        </p:nvGraphicFramePr>
        <p:xfrm>
          <a:off x="350243" y="7529518"/>
          <a:ext cx="2884917"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603307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614E8DA2-B039-4E7F-B96E-35D9DD758440}"/>
              </a:ext>
            </a:extLst>
          </p:cNvPr>
          <p:cNvGraphicFramePr>
            <a:graphicFrameLocks/>
          </p:cNvGraphicFramePr>
          <p:nvPr>
            <p:extLst>
              <p:ext uri="{D42A27DB-BD31-4B8C-83A1-F6EECF244321}">
                <p14:modId xmlns:p14="http://schemas.microsoft.com/office/powerpoint/2010/main" val="1289783657"/>
              </p:ext>
            </p:extLst>
          </p:nvPr>
        </p:nvGraphicFramePr>
        <p:xfrm>
          <a:off x="350758" y="1210210"/>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4" name="Rektangel 3">
            <a:extLst>
              <a:ext uri="{FF2B5EF4-FFF2-40B4-BE49-F238E27FC236}">
                <a16:creationId xmlns:a16="http://schemas.microsoft.com/office/drawing/2014/main" id="{758D3FA8-8451-4DE0-A393-33BCFEF55FA2}"/>
              </a:ext>
            </a:extLst>
          </p:cNvPr>
          <p:cNvSpPr/>
          <p:nvPr/>
        </p:nvSpPr>
        <p:spPr>
          <a:xfrm>
            <a:off x="350758" y="1527858"/>
            <a:ext cx="6153278" cy="2137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Bygland kommune</a:t>
            </a:r>
          </a:p>
        </p:txBody>
      </p:sp>
      <p:sp>
        <p:nvSpPr>
          <p:cNvPr id="16" name="TekstSylinder 15">
            <a:extLst>
              <a:ext uri="{FF2B5EF4-FFF2-40B4-BE49-F238E27FC236}">
                <a16:creationId xmlns:a16="http://schemas.microsoft.com/office/drawing/2014/main" id="{0CCE33DF-9185-4E68-91EB-5FCB5918050A}"/>
              </a:ext>
            </a:extLst>
          </p:cNvPr>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NØKKELTAL</a:t>
            </a:r>
          </a:p>
        </p:txBody>
      </p:sp>
      <p:cxnSp>
        <p:nvCxnSpPr>
          <p:cNvPr id="14" name="Rett linje 13">
            <a:extLst>
              <a:ext uri="{FF2B5EF4-FFF2-40B4-BE49-F238E27FC236}">
                <a16:creationId xmlns:a16="http://schemas.microsoft.com/office/drawing/2014/main" id="{6F6E2689-27F3-48C2-BF73-57044D51B892}"/>
              </a:ext>
            </a:extLst>
          </p:cNvPr>
          <p:cNvCxnSpPr>
            <a:cxnSpLocks/>
          </p:cNvCxnSpPr>
          <p:nvPr/>
        </p:nvCxnSpPr>
        <p:spPr>
          <a:xfrm>
            <a:off x="3425630" y="1853514"/>
            <a:ext cx="0" cy="7201668"/>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ittel 1">
            <a:extLst>
              <a:ext uri="{FF2B5EF4-FFF2-40B4-BE49-F238E27FC236}">
                <a16:creationId xmlns:a16="http://schemas.microsoft.com/office/drawing/2014/main" id="{7CDB06F2-F354-4804-BBE2-EFAA97917BA6}"/>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lvl="0">
              <a:defRPr/>
            </a:pPr>
            <a:r>
              <a:rPr lang="nb-NO" b="0" dirty="0">
                <a:solidFill>
                  <a:srgbClr val="000000"/>
                </a:solidFill>
                <a:latin typeface="Eames Century Modern Regular" panose="02000503070705020203" pitchFamily="2" charset="77"/>
                <a:cs typeface="Times New Roman" panose="02020603050405020304" pitchFamily="18" charset="0"/>
              </a:rPr>
              <a:t>Kommune – fylke – Noreg</a:t>
            </a:r>
          </a:p>
        </p:txBody>
      </p:sp>
      <p:graphicFrame>
        <p:nvGraphicFramePr>
          <p:cNvPr id="10" name="Diagram 9">
            <a:extLst>
              <a:ext uri="{FF2B5EF4-FFF2-40B4-BE49-F238E27FC236}">
                <a16:creationId xmlns:a16="http://schemas.microsoft.com/office/drawing/2014/main" id="{B2CECA9C-4A87-4C67-904C-876EB16256D0}"/>
              </a:ext>
            </a:extLst>
          </p:cNvPr>
          <p:cNvGraphicFramePr>
            <a:graphicFrameLocks/>
          </p:cNvGraphicFramePr>
          <p:nvPr>
            <p:extLst>
              <p:ext uri="{D42A27DB-BD31-4B8C-83A1-F6EECF244321}">
                <p14:modId xmlns:p14="http://schemas.microsoft.com/office/powerpoint/2010/main" val="2495704617"/>
              </p:ext>
            </p:extLst>
          </p:nvPr>
        </p:nvGraphicFramePr>
        <p:xfrm>
          <a:off x="350758" y="1705232"/>
          <a:ext cx="2926439" cy="76059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Diagram 19">
            <a:extLst>
              <a:ext uri="{FF2B5EF4-FFF2-40B4-BE49-F238E27FC236}">
                <a16:creationId xmlns:a16="http://schemas.microsoft.com/office/drawing/2014/main" id="{40C6CD53-B8B4-495F-8008-B0DFF5609427}"/>
              </a:ext>
            </a:extLst>
          </p:cNvPr>
          <p:cNvGraphicFramePr>
            <a:graphicFrameLocks/>
          </p:cNvGraphicFramePr>
          <p:nvPr>
            <p:extLst>
              <p:ext uri="{D42A27DB-BD31-4B8C-83A1-F6EECF244321}">
                <p14:modId xmlns:p14="http://schemas.microsoft.com/office/powerpoint/2010/main" val="2293398822"/>
              </p:ext>
            </p:extLst>
          </p:nvPr>
        </p:nvGraphicFramePr>
        <p:xfrm>
          <a:off x="3549651" y="1705232"/>
          <a:ext cx="2967484" cy="76059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029459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1804F41A-BD25-4E82-B4BF-5FEF53ED8DA6}"/>
              </a:ext>
            </a:extLst>
          </p:cNvPr>
          <p:cNvGraphicFramePr>
            <a:graphicFrameLocks/>
          </p:cNvGraphicFramePr>
          <p:nvPr>
            <p:extLst>
              <p:ext uri="{D42A27DB-BD31-4B8C-83A1-F6EECF244321}">
                <p14:modId xmlns:p14="http://schemas.microsoft.com/office/powerpoint/2010/main" val="2490903132"/>
              </p:ext>
            </p:extLst>
          </p:nvPr>
        </p:nvGraphicFramePr>
        <p:xfrm>
          <a:off x="350758" y="757894"/>
          <a:ext cx="6153280" cy="2455627"/>
        </p:xfrm>
        <a:graphic>
          <a:graphicData uri="http://schemas.openxmlformats.org/drawingml/2006/chart">
            <c:chart xmlns:c="http://schemas.openxmlformats.org/drawingml/2006/chart" xmlns:r="http://schemas.openxmlformats.org/officeDocument/2006/relationships" r:id="rId2"/>
          </a:graphicData>
        </a:graphic>
      </p:graphicFrame>
      <p:sp>
        <p:nvSpPr>
          <p:cNvPr id="2" name="Rektangel 1">
            <a:extLst>
              <a:ext uri="{FF2B5EF4-FFF2-40B4-BE49-F238E27FC236}">
                <a16:creationId xmlns:a16="http://schemas.microsoft.com/office/drawing/2014/main" id="{7CB92E55-EA1C-426E-8591-03C9469E322B}"/>
              </a:ext>
            </a:extLst>
          </p:cNvPr>
          <p:cNvSpPr/>
          <p:nvPr/>
        </p:nvSpPr>
        <p:spPr>
          <a:xfrm>
            <a:off x="363855" y="1285103"/>
            <a:ext cx="6163174" cy="2233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VIDAREGÅANDE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47</a:t>
            </a:r>
          </a:p>
        </p:txBody>
      </p:sp>
      <p:sp>
        <p:nvSpPr>
          <p:cNvPr id="5" name="TekstSylinder 4">
            <a:extLst>
              <a:ext uri="{FF2B5EF4-FFF2-40B4-BE49-F238E27FC236}">
                <a16:creationId xmlns:a16="http://schemas.microsoft.com/office/drawing/2014/main" id="{5AD9144D-2AC0-48FC-9396-269485AA4E34}"/>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NØKKELTAL</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6" name="Rett linje 5">
            <a:extLst>
              <a:ext uri="{FF2B5EF4-FFF2-40B4-BE49-F238E27FC236}">
                <a16:creationId xmlns:a16="http://schemas.microsoft.com/office/drawing/2014/main" id="{9FDA82BD-03E7-4AAC-B464-463748A043B3}"/>
              </a:ext>
            </a:extLst>
          </p:cNvPr>
          <p:cNvCxnSpPr>
            <a:cxnSpLocks/>
          </p:cNvCxnSpPr>
          <p:nvPr/>
        </p:nvCxnSpPr>
        <p:spPr>
          <a:xfrm>
            <a:off x="350758" y="562908"/>
            <a:ext cx="479274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cxnSp>
        <p:nvCxnSpPr>
          <p:cNvPr id="19" name="Rett linje 18">
            <a:extLst>
              <a:ext uri="{FF2B5EF4-FFF2-40B4-BE49-F238E27FC236}">
                <a16:creationId xmlns:a16="http://schemas.microsoft.com/office/drawing/2014/main" id="{F3A629E4-F847-466F-930F-95535B040978}"/>
              </a:ext>
            </a:extLst>
          </p:cNvPr>
          <p:cNvCxnSpPr>
            <a:cxnSpLocks/>
          </p:cNvCxnSpPr>
          <p:nvPr/>
        </p:nvCxnSpPr>
        <p:spPr>
          <a:xfrm>
            <a:off x="3398389" y="1480088"/>
            <a:ext cx="27241" cy="7575094"/>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2" name="Diagram 11">
            <a:extLst>
              <a:ext uri="{FF2B5EF4-FFF2-40B4-BE49-F238E27FC236}">
                <a16:creationId xmlns:a16="http://schemas.microsoft.com/office/drawing/2014/main" id="{C31F813B-6D0D-4CCA-B4D4-12FAD003E367}"/>
              </a:ext>
            </a:extLst>
          </p:cNvPr>
          <p:cNvGraphicFramePr>
            <a:graphicFrameLocks/>
          </p:cNvGraphicFramePr>
          <p:nvPr>
            <p:extLst>
              <p:ext uri="{D42A27DB-BD31-4B8C-83A1-F6EECF244321}">
                <p14:modId xmlns:p14="http://schemas.microsoft.com/office/powerpoint/2010/main" val="3068019413"/>
              </p:ext>
            </p:extLst>
          </p:nvPr>
        </p:nvGraphicFramePr>
        <p:xfrm>
          <a:off x="350758" y="1285103"/>
          <a:ext cx="2926439" cy="80260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iagram 12">
            <a:extLst>
              <a:ext uri="{FF2B5EF4-FFF2-40B4-BE49-F238E27FC236}">
                <a16:creationId xmlns:a16="http://schemas.microsoft.com/office/drawing/2014/main" id="{95E3A47F-A7ED-4885-AC8D-132BA7CC2FCB}"/>
              </a:ext>
            </a:extLst>
          </p:cNvPr>
          <p:cNvGraphicFramePr>
            <a:graphicFrameLocks/>
          </p:cNvGraphicFramePr>
          <p:nvPr>
            <p:extLst>
              <p:ext uri="{D42A27DB-BD31-4B8C-83A1-F6EECF244321}">
                <p14:modId xmlns:p14="http://schemas.microsoft.com/office/powerpoint/2010/main" val="2804013718"/>
              </p:ext>
            </p:extLst>
          </p:nvPr>
        </p:nvGraphicFramePr>
        <p:xfrm>
          <a:off x="3549651" y="1285103"/>
          <a:ext cx="2967484" cy="80260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21018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3960" y="6149558"/>
            <a:ext cx="2894185" cy="3086450"/>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Kven står bak Ungdata?</a:t>
            </a:r>
          </a:p>
          <a:p>
            <a:pPr lvl="0">
              <a:spcBef>
                <a:spcPts val="600"/>
              </a:spcBef>
            </a:pPr>
            <a:r>
              <a:rPr lang="nn-NO" sz="1000" dirty="0" err="1">
                <a:solidFill>
                  <a:srgbClr val="000000"/>
                </a:solidFill>
                <a:latin typeface="Akkurat Pro" panose="020B0504020101020102" pitchFamily="34" charset="77"/>
                <a:cs typeface="Times New Roman" panose="02020603050405020304" pitchFamily="18" charset="0"/>
              </a:rPr>
              <a:t>Velferdsforskningsinstituttet</a:t>
            </a:r>
            <a:r>
              <a:rPr lang="nn-NO" sz="1000" dirty="0">
                <a:solidFill>
                  <a:srgbClr val="000000"/>
                </a:solidFill>
                <a:latin typeface="Akkurat Pro" panose="020B0504020101020102" pitchFamily="34" charset="77"/>
                <a:cs typeface="Times New Roman" panose="02020603050405020304" pitchFamily="18" charset="0"/>
              </a:rPr>
              <a:t> NOVA ved </a:t>
            </a:r>
            <a:r>
              <a:rPr lang="nn-NO" sz="1000" dirty="0" err="1">
                <a:solidFill>
                  <a:srgbClr val="000000"/>
                </a:solidFill>
                <a:latin typeface="Akkurat Pro" panose="020B0504020101020102" pitchFamily="34" charset="77"/>
                <a:cs typeface="Times New Roman" panose="02020603050405020304" pitchFamily="18" charset="0"/>
              </a:rPr>
              <a:t>OsloMet</a:t>
            </a:r>
            <a:r>
              <a:rPr lang="nn-NO" sz="1000" dirty="0">
                <a:solidFill>
                  <a:srgbClr val="000000"/>
                </a:solidFill>
                <a:latin typeface="Akkurat Pro" panose="020B0504020101020102" pitchFamily="34" charset="77"/>
                <a:cs typeface="Times New Roman" panose="02020603050405020304" pitchFamily="18" charset="0"/>
              </a:rPr>
              <a:t> – storbyuniversitetet og sju regionale kompetansesenter innanfor rusfeltet (KORUS) står bak Ungdata. </a:t>
            </a:r>
          </a:p>
          <a:p>
            <a:pPr lvl="0">
              <a:spcBef>
                <a:spcPts val="600"/>
              </a:spcBef>
            </a:pPr>
            <a:r>
              <a:rPr lang="nn-NO" sz="1000" dirty="0">
                <a:solidFill>
                  <a:srgbClr val="000000"/>
                </a:solidFill>
                <a:latin typeface="Akkurat Pro" panose="020B0504020101020102" pitchFamily="34" charset="77"/>
                <a:cs typeface="Times New Roman" panose="02020603050405020304" pitchFamily="18" charset="0"/>
              </a:rPr>
              <a:t>Undersøkinga blir gjennomført i samarbeid med kommunane og fylkeskommunane, som står for den praktiske gjennomføringa på skulane. </a:t>
            </a:r>
          </a:p>
          <a:p>
            <a:pPr lvl="0">
              <a:spcBef>
                <a:spcPts val="600"/>
              </a:spcBef>
            </a:pPr>
            <a:r>
              <a:rPr lang="nn-NO" sz="1000" dirty="0">
                <a:solidFill>
                  <a:srgbClr val="000000"/>
                </a:solidFill>
                <a:latin typeface="Akkurat Pro" panose="020B0504020101020102" pitchFamily="34" charset="77"/>
                <a:cs typeface="Times New Roman" panose="02020603050405020304" pitchFamily="18" charset="0"/>
              </a:rPr>
              <a:t>Data frå alle dei lokale undersøkingane blir samla i den nasjonale «Ungdatabasen». Databasen inneheld svar frå alle som har delteke i Ungdata sidan dei første undersøkingane blei gjennomførte i 2010.</a:t>
            </a:r>
          </a:p>
          <a:p>
            <a:pPr lvl="0">
              <a:spcBef>
                <a:spcPts val="600"/>
              </a:spcBef>
            </a:pPr>
            <a:r>
              <a:rPr lang="nn-NO" sz="1000" dirty="0">
                <a:solidFill>
                  <a:srgbClr val="000000"/>
                </a:solidFill>
                <a:latin typeface="Akkurat Pro" panose="020B0504020101020102" pitchFamily="34" charset="77"/>
                <a:cs typeface="Times New Roman" panose="02020603050405020304" pitchFamily="18" charset="0"/>
              </a:rPr>
              <a:t>Helsedirektoratet finansierer Ungdata som eit gratistilbod til alle kommunane i Noreg</a:t>
            </a:r>
            <a:r>
              <a:rPr lang="nb-NO" sz="1000" dirty="0">
                <a:latin typeface="Akkurat Pro" panose="020B0504020101020102" pitchFamily="34" charset="77"/>
                <a:cs typeface="Times New Roman" panose="02020603050405020304" pitchFamily="18" charset="0"/>
              </a:rPr>
              <a:t>. </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VIDAREGÅANDE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3</a:t>
            </a:r>
          </a:p>
        </p:txBody>
      </p:sp>
      <p:sp>
        <p:nvSpPr>
          <p:cNvPr id="14" name="TekstSylinder 13">
            <a:extLst>
              <a:ext uri="{FF2B5EF4-FFF2-40B4-BE49-F238E27FC236}">
                <a16:creationId xmlns:a16="http://schemas.microsoft.com/office/drawing/2014/main" id="{E221F0E9-1AA2-4B7D-90FF-8EF391E69A0D}"/>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OM RAPPORTEN</a:t>
            </a:r>
          </a:p>
        </p:txBody>
      </p:sp>
      <p:cxnSp>
        <p:nvCxnSpPr>
          <p:cNvPr id="15" name="Rett linje 14">
            <a:extLst>
              <a:ext uri="{FF2B5EF4-FFF2-40B4-BE49-F238E27FC236}">
                <a16:creationId xmlns:a16="http://schemas.microsoft.com/office/drawing/2014/main" id="{FE3EE2DC-8080-4CD9-97CF-FC9DF5157BF4}"/>
              </a:ext>
            </a:extLst>
          </p:cNvPr>
          <p:cNvCxnSpPr>
            <a:cxnSpLocks/>
          </p:cNvCxnSpPr>
          <p:nvPr/>
        </p:nvCxnSpPr>
        <p:spPr>
          <a:xfrm>
            <a:off x="350758" y="566587"/>
            <a:ext cx="45450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Undertittel 2">
            <a:extLst>
              <a:ext uri="{FF2B5EF4-FFF2-40B4-BE49-F238E27FC236}">
                <a16:creationId xmlns:a16="http://schemas.microsoft.com/office/drawing/2014/main" id="{ACA33C70-41E6-48C4-945A-F15E947FD314}"/>
              </a:ext>
            </a:extLst>
          </p:cNvPr>
          <p:cNvSpPr>
            <a:spLocks noGrp="1"/>
          </p:cNvSpPr>
          <p:nvPr>
            <p:ph type="subTitle" idx="1"/>
          </p:nvPr>
        </p:nvSpPr>
        <p:spPr>
          <a:xfrm>
            <a:off x="340866" y="844199"/>
            <a:ext cx="2907282" cy="5993026"/>
          </a:xfrm>
          <a:prstGeom prst="rect">
            <a:avLst/>
          </a:prstGeom>
        </p:spPr>
        <p:txBody>
          <a:bodyPr>
            <a:noAutofit/>
          </a:bodyPr>
          <a:lstStyle/>
          <a:p>
            <a:pPr algn="l">
              <a:lnSpc>
                <a:spcPct val="100000"/>
              </a:lnSpc>
              <a:spcBef>
                <a:spcPts val="600"/>
              </a:spcBef>
            </a:pPr>
            <a:r>
              <a:rPr lang="nn-NO" sz="1000" dirty="0">
                <a:solidFill>
                  <a:srgbClr val="000000"/>
                </a:solidFill>
                <a:latin typeface="Akkurat Pro" panose="020B0504020101020102" pitchFamily="34" charset="77"/>
                <a:cs typeface="Times New Roman" panose="02020603050405020304" pitchFamily="18" charset="0"/>
              </a:rPr>
              <a:t>Bakarst i denne rapporten finst det ei oversikt over nøkkeltal på tvers av ulike temaområde som viser korleis ungdom i kommunen har det samanlikna med ungdom i fylket og i heile</a:t>
            </a:r>
            <a:r>
              <a:rPr lang="nb-NO" sz="1000" dirty="0">
                <a:latin typeface="Akkurat Pro" panose="020B0504020101020102" pitchFamily="34" charset="77"/>
                <a:cs typeface="Times New Roman" panose="02020603050405020304" pitchFamily="18" charset="0"/>
              </a:rPr>
              <a:t> landet. </a:t>
            </a:r>
          </a:p>
          <a:p>
            <a:pPr algn="l">
              <a:lnSpc>
                <a:spcPct val="100000"/>
              </a:lnSpc>
              <a:spcBef>
                <a:spcPts val="600"/>
              </a:spcBef>
            </a:pPr>
            <a:r>
              <a:rPr lang="nn-NO" sz="1000" dirty="0">
                <a:solidFill>
                  <a:srgbClr val="000000"/>
                </a:solidFill>
                <a:latin typeface="Akkurat Pro" panose="020B0504020101020102" pitchFamily="34" charset="77"/>
                <a:cs typeface="Times New Roman" panose="02020603050405020304" pitchFamily="18" charset="0"/>
              </a:rPr>
              <a:t>På nettsida ungdata.no finst resultat frå Ungdata-undersøkingar som er gjennomførte i andre kommunar. Her finst det meir informasjon om undersøkinga og om metodane som er brukte. Her kan ein òg få tilgang til forskingsrapportar som er baserte på Ungdata</a:t>
            </a:r>
            <a:r>
              <a:rPr lang="nb-NO" sz="1000" dirty="0">
                <a:latin typeface="Akkurat Pro" panose="020B0504020101020102" pitchFamily="34" charset="77"/>
                <a:cs typeface="Times New Roman" panose="02020603050405020304" pitchFamily="18" charset="0"/>
              </a:rPr>
              <a:t>.</a:t>
            </a:r>
          </a:p>
        </p:txBody>
      </p:sp>
      <p:sp>
        <p:nvSpPr>
          <p:cNvPr id="26" name="Undertittel 2">
            <a:extLst>
              <a:ext uri="{FF2B5EF4-FFF2-40B4-BE49-F238E27FC236}">
                <a16:creationId xmlns:a16="http://schemas.microsoft.com/office/drawing/2014/main" id="{9F459792-DEDC-49CD-9F9A-414156834162}"/>
              </a:ext>
            </a:extLst>
          </p:cNvPr>
          <p:cNvSpPr txBox="1">
            <a:spLocks/>
          </p:cNvSpPr>
          <p:nvPr/>
        </p:nvSpPr>
        <p:spPr>
          <a:xfrm>
            <a:off x="3549651" y="844199"/>
            <a:ext cx="2948877" cy="5993025"/>
          </a:xfrm>
          <a:prstGeom prst="rect">
            <a:avLst/>
          </a:prstGeom>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nb-NO" sz="10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Times New Roman" panose="02020603050405020304" pitchFamily="18" charset="0"/>
            </a:endParaRPr>
          </a:p>
        </p:txBody>
      </p:sp>
      <p:cxnSp>
        <p:nvCxnSpPr>
          <p:cNvPr id="12" name="Rett linje 11">
            <a:extLst>
              <a:ext uri="{FF2B5EF4-FFF2-40B4-BE49-F238E27FC236}">
                <a16:creationId xmlns:a16="http://schemas.microsoft.com/office/drawing/2014/main" id="{A730B8FA-4E8A-4861-9B64-2DE1AA27D6AD}"/>
              </a:ext>
            </a:extLst>
          </p:cNvPr>
          <p:cNvCxnSpPr>
            <a:cxnSpLocks/>
          </p:cNvCxnSpPr>
          <p:nvPr/>
        </p:nvCxnSpPr>
        <p:spPr>
          <a:xfrm flipH="1">
            <a:off x="3398899" y="945397"/>
            <a:ext cx="29797" cy="836575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kstSylinder 17">
            <a:extLst>
              <a:ext uri="{FF2B5EF4-FFF2-40B4-BE49-F238E27FC236}">
                <a16:creationId xmlns:a16="http://schemas.microsoft.com/office/drawing/2014/main" id="{B5CF44F0-48BE-4AC1-95EF-FB23CD93ED6C}"/>
              </a:ext>
            </a:extLst>
          </p:cNvPr>
          <p:cNvSpPr txBox="1"/>
          <p:nvPr/>
        </p:nvSpPr>
        <p:spPr>
          <a:xfrm>
            <a:off x="3548125" y="783689"/>
            <a:ext cx="2908800" cy="2520000"/>
          </a:xfrm>
          <a:prstGeom prst="rect">
            <a:avLst/>
          </a:prstGeom>
          <a:solidFill>
            <a:schemeClr val="accent5"/>
          </a:solidFill>
        </p:spPr>
        <p:txBody>
          <a:bodyPr wrap="square" lIns="144000" tIns="144000" rIns="144000" bIns="144000" rtlCol="0">
            <a:spAutoFit/>
          </a:bodyPr>
          <a:lstStyle/>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a:p>
            <a:pPr>
              <a:lnSpc>
                <a:spcPts val="1350"/>
              </a:lnSpc>
              <a:spcBef>
                <a:spcPts val="600"/>
              </a:spcBef>
            </a:pPr>
            <a:endParaRPr lang="nb-NO" sz="1200" b="1" dirty="0">
              <a:latin typeface="Akkurat Pro" panose="020B0504020101020102" pitchFamily="34" charset="0"/>
              <a:ea typeface="Akkurat" charset="0"/>
              <a:cs typeface="Akkurat" charset="0"/>
            </a:endParaRPr>
          </a:p>
        </p:txBody>
      </p:sp>
      <p:sp>
        <p:nvSpPr>
          <p:cNvPr id="19" name="Rektangel 18">
            <a:extLst>
              <a:ext uri="{FF2B5EF4-FFF2-40B4-BE49-F238E27FC236}">
                <a16:creationId xmlns:a16="http://schemas.microsoft.com/office/drawing/2014/main" id="{B0957511-C945-4ABD-8E00-F128F59B1AF7}"/>
              </a:ext>
            </a:extLst>
          </p:cNvPr>
          <p:cNvSpPr/>
          <p:nvPr/>
        </p:nvSpPr>
        <p:spPr>
          <a:xfrm>
            <a:off x="3541782" y="3452216"/>
            <a:ext cx="2970697" cy="400110"/>
          </a:xfrm>
          <a:prstGeom prst="rect">
            <a:avLst/>
          </a:prstGeom>
        </p:spPr>
        <p:txBody>
          <a:bodyPr wrap="square">
            <a:spAutoFit/>
          </a:bodyPr>
          <a:lstStyle/>
          <a:p>
            <a:r>
              <a:rPr lang="nb-NO" sz="1000" b="1" dirty="0" err="1">
                <a:latin typeface="Akkurat Pro" panose="020B0504020101020102" pitchFamily="34" charset="0"/>
                <a:ea typeface="Akkurat" charset="0"/>
                <a:cs typeface="Akkurat" charset="0"/>
              </a:rPr>
              <a:t>Talet</a:t>
            </a:r>
            <a:r>
              <a:rPr lang="nb-NO" sz="1000" b="1" dirty="0">
                <a:latin typeface="Akkurat Pro" panose="020B0504020101020102" pitchFamily="34" charset="0"/>
                <a:ea typeface="Akkurat" charset="0"/>
                <a:cs typeface="Akkurat" charset="0"/>
              </a:rPr>
              <a:t> på </a:t>
            </a:r>
            <a:r>
              <a:rPr lang="nb-NO" sz="1000" b="1" dirty="0" err="1">
                <a:latin typeface="Akkurat Pro" panose="020B0504020101020102" pitchFamily="34" charset="0"/>
                <a:ea typeface="Akkurat" charset="0"/>
                <a:cs typeface="Akkurat" charset="0"/>
              </a:rPr>
              <a:t>gutar</a:t>
            </a:r>
            <a:r>
              <a:rPr lang="nb-NO" sz="1000" b="1" dirty="0">
                <a:latin typeface="Akkurat Pro" panose="020B0504020101020102" pitchFamily="34" charset="0"/>
                <a:ea typeface="Akkurat" charset="0"/>
                <a:cs typeface="Akkurat" charset="0"/>
              </a:rPr>
              <a:t> og jenter som svarte på undersøkinga i Bygland kommune</a:t>
            </a:r>
          </a:p>
        </p:txBody>
      </p:sp>
      <p:sp>
        <p:nvSpPr>
          <p:cNvPr id="21" name="TekstSylinder 20">
            <a:extLst>
              <a:ext uri="{FF2B5EF4-FFF2-40B4-BE49-F238E27FC236}">
                <a16:creationId xmlns:a16="http://schemas.microsoft.com/office/drawing/2014/main" id="{E9FF53C2-BDAC-405C-972A-25C4617BCB17}"/>
              </a:ext>
            </a:extLst>
          </p:cNvPr>
          <p:cNvSpPr txBox="1"/>
          <p:nvPr/>
        </p:nvSpPr>
        <p:spPr>
          <a:xfrm>
            <a:off x="3555257" y="7846124"/>
            <a:ext cx="2967483" cy="1404000"/>
          </a:xfrm>
          <a:prstGeom prst="rect">
            <a:avLst/>
          </a:prstGeom>
          <a:solidFill>
            <a:srgbClr val="A89D94">
              <a:alpha val="40000"/>
            </a:srgbClr>
          </a:solidFill>
        </p:spPr>
        <p:txBody>
          <a:bodyPr wrap="square" lIns="144000" tIns="144000" rIns="144000" bIns="144000" rtlCol="0">
            <a:spAutoFit/>
          </a:bodyPr>
          <a:lstStyle/>
          <a:p>
            <a:pPr>
              <a:lnSpc>
                <a:spcPts val="1350"/>
              </a:lnSpc>
              <a:spcBef>
                <a:spcPts val="600"/>
              </a:spcBef>
            </a:pPr>
            <a:r>
              <a:rPr lang="nb-NO" sz="1200" b="1" dirty="0">
                <a:latin typeface="Akkurat Pro" panose="020B0504020101020102" pitchFamily="34" charset="0"/>
                <a:ea typeface="Akkurat" charset="0"/>
                <a:cs typeface="Akkurat" charset="0"/>
              </a:rPr>
              <a:t>Om tolkinga av resultata</a:t>
            </a:r>
          </a:p>
          <a:p>
            <a:pPr>
              <a:spcBef>
                <a:spcPts val="600"/>
              </a:spcBef>
            </a:pPr>
            <a:r>
              <a:rPr lang="nn-NO" sz="1000" dirty="0">
                <a:solidFill>
                  <a:srgbClr val="000000"/>
                </a:solidFill>
                <a:latin typeface="Akkurat Pro" panose="020B0504020101020102" pitchFamily="34" charset="77"/>
                <a:cs typeface="Times New Roman" panose="02020603050405020304" pitchFamily="18" charset="0"/>
              </a:rPr>
              <a:t>Når ein tolkar resultata, kan det vere lurt å ta omsyn til at det alltid er ei viss statistisk usikkerheit knytt til dei oppgjevne prosenttala. Usikkerheita er størst i dei tilfella der det er relativt få ungdommar som har svart på undersøkinga</a:t>
            </a:r>
            <a:r>
              <a:rPr lang="nb-NO" sz="1000" dirty="0">
                <a:latin typeface="Akkurat Pro" panose="020B0504020101020102" pitchFamily="34" charset="77"/>
                <a:cs typeface="Times New Roman" panose="02020603050405020304" pitchFamily="18" charset="0"/>
              </a:rPr>
              <a:t>.</a:t>
            </a:r>
          </a:p>
        </p:txBody>
      </p:sp>
      <p:sp>
        <p:nvSpPr>
          <p:cNvPr id="25" name="Rektangel 24">
            <a:extLst>
              <a:ext uri="{FF2B5EF4-FFF2-40B4-BE49-F238E27FC236}">
                <a16:creationId xmlns:a16="http://schemas.microsoft.com/office/drawing/2014/main" id="{808F2B44-0C18-4375-BA23-A36EF044CDEB}"/>
              </a:ext>
            </a:extLst>
          </p:cNvPr>
          <p:cNvSpPr/>
          <p:nvPr/>
        </p:nvSpPr>
        <p:spPr>
          <a:xfrm>
            <a:off x="340866" y="3232571"/>
            <a:ext cx="2944947" cy="707886"/>
          </a:xfrm>
          <a:prstGeom prst="rect">
            <a:avLst/>
          </a:prstGeom>
        </p:spPr>
        <p:txBody>
          <a:bodyPr wrap="square">
            <a:spAutoFit/>
          </a:bodyPr>
          <a:lstStyle/>
          <a:p>
            <a:r>
              <a:rPr lang="nn-NO" sz="1000" b="1" dirty="0">
                <a:solidFill>
                  <a:srgbClr val="000000"/>
                </a:solidFill>
                <a:latin typeface="Akkurat Pro" panose="020B0504020101020102" pitchFamily="34" charset="0"/>
                <a:ea typeface="Akkurat" charset="0"/>
                <a:cs typeface="Akkurat" charset="0"/>
              </a:rPr>
              <a:t>Kva ungdom i Bygland kommune synest om å vere med i </a:t>
            </a:r>
            <a:r>
              <a:rPr lang="nb-NO" sz="1000" b="1" dirty="0">
                <a:solidFill>
                  <a:srgbClr val="000000"/>
                </a:solidFill>
                <a:latin typeface="Akkurat Pro" panose="020B0504020101020102" pitchFamily="34" charset="0"/>
                <a:ea typeface="Akkurat" charset="0"/>
                <a:cs typeface="Akkurat" charset="0"/>
              </a:rPr>
              <a:t>Ungdata-undersøkinga</a:t>
            </a:r>
            <a:r>
              <a:rPr lang="nn-NO" sz="1000" b="1" dirty="0">
                <a:solidFill>
                  <a:srgbClr val="000000"/>
                </a:solidFill>
                <a:latin typeface="Akkurat Pro" panose="020B0504020101020102" pitchFamily="34" charset="0"/>
                <a:ea typeface="Akkurat" charset="0"/>
                <a:cs typeface="Akkurat" charset="0"/>
              </a:rPr>
              <a:t>. Prosentdelen som meiner at utsegnene stemme</a:t>
            </a:r>
            <a:r>
              <a:rPr lang="nb-NO" sz="1000" b="1" dirty="0">
                <a:latin typeface="Akkurat Pro" panose="020B0504020101020102" pitchFamily="34" charset="0"/>
                <a:ea typeface="Akkurat" charset="0"/>
                <a:cs typeface="Akkurat" charset="0"/>
              </a:rPr>
              <a:t>r</a:t>
            </a:r>
          </a:p>
        </p:txBody>
      </p:sp>
      <p:graphicFrame>
        <p:nvGraphicFramePr>
          <p:cNvPr id="28" name="Diagram 27">
            <a:extLst>
              <a:ext uri="{FF2B5EF4-FFF2-40B4-BE49-F238E27FC236}">
                <a16:creationId xmlns:a16="http://schemas.microsoft.com/office/drawing/2014/main" id="{FB6504D6-B312-43AB-9FFA-DD08279EFA83}"/>
              </a:ext>
            </a:extLst>
          </p:cNvPr>
          <p:cNvGraphicFramePr>
            <a:graphicFrameLocks/>
          </p:cNvGraphicFramePr>
          <p:nvPr>
            <p:extLst>
              <p:ext uri="{D42A27DB-BD31-4B8C-83A1-F6EECF244321}">
                <p14:modId xmlns:p14="http://schemas.microsoft.com/office/powerpoint/2010/main" val="2362422195"/>
              </p:ext>
            </p:extLst>
          </p:nvPr>
        </p:nvGraphicFramePr>
        <p:xfrm>
          <a:off x="344410" y="3854991"/>
          <a:ext cx="2900194" cy="19769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kt 4">
            <a:extLst>
              <a:ext uri="{FF2B5EF4-FFF2-40B4-BE49-F238E27FC236}">
                <a16:creationId xmlns:a16="http://schemas.microsoft.com/office/drawing/2014/main" id="{ED5C642E-1498-4FC7-9EF2-47A1ED4A2934}"/>
              </a:ext>
            </a:extLst>
          </p:cNvPr>
          <p:cNvGraphicFramePr>
            <a:graphicFrameLocks noChangeAspect="1"/>
          </p:cNvGraphicFramePr>
          <p:nvPr>
            <p:extLst>
              <p:ext uri="{D42A27DB-BD31-4B8C-83A1-F6EECF244321}">
                <p14:modId xmlns:p14="http://schemas.microsoft.com/office/powerpoint/2010/main" val="2561519387"/>
              </p:ext>
            </p:extLst>
          </p:nvPr>
        </p:nvGraphicFramePr>
        <p:xfrm>
          <a:off x="3801580" y="753745"/>
          <a:ext cx="3328987" cy="2925763"/>
        </p:xfrm>
        <a:graphic>
          <a:graphicData uri="http://schemas.openxmlformats.org/presentationml/2006/ole">
            <mc:AlternateContent xmlns:mc="http://schemas.openxmlformats.org/markup-compatibility/2006">
              <mc:Choice xmlns:v="urn:schemas-microsoft-com:vml" Requires="v">
                <p:oleObj name="Worksheet" r:id="rId3" imgW="3305027" imgH="2905035" progId="Excel.Sheet.12">
                  <p:link updateAutomatic="1"/>
                </p:oleObj>
              </mc:Choice>
              <mc:Fallback>
                <p:oleObj name="Worksheet" r:id="rId3" imgW="3305027" imgH="2905035" progId="Excel.Sheet.12">
                  <p:link updateAutomatic="1"/>
                  <p:pic>
                    <p:nvPicPr>
                      <p:cNvPr id="5" name="Objekt 4">
                        <a:extLst>
                          <a:ext uri="{FF2B5EF4-FFF2-40B4-BE49-F238E27FC236}">
                            <a16:creationId xmlns:a16="http://schemas.microsoft.com/office/drawing/2014/main" id="{ED5C642E-1498-4FC7-9EF2-47A1ED4A2934}"/>
                          </a:ext>
                        </a:extLst>
                      </p:cNvPr>
                      <p:cNvPicPr/>
                      <p:nvPr/>
                    </p:nvPicPr>
                    <p:blipFill>
                      <a:blip r:embed="rId4"/>
                      <a:stretch>
                        <a:fillRect/>
                      </a:stretch>
                    </p:blipFill>
                    <p:spPr>
                      <a:xfrm>
                        <a:off x="3801580" y="753745"/>
                        <a:ext cx="3328987" cy="2925763"/>
                      </a:xfrm>
                      <a:prstGeom prst="rect">
                        <a:avLst/>
                      </a:prstGeom>
                    </p:spPr>
                  </p:pic>
                </p:oleObj>
              </mc:Fallback>
            </mc:AlternateContent>
          </a:graphicData>
        </a:graphic>
      </p:graphicFrame>
      <p:graphicFrame>
        <p:nvGraphicFramePr>
          <p:cNvPr id="2" name="Chart 9">
            <a:extLst>
              <a:ext uri="{FF2B5EF4-FFF2-40B4-BE49-F238E27FC236}">
                <a16:creationId xmlns:a16="http://schemas.microsoft.com/office/drawing/2014/main" id="{4A79FB8D-03D4-CB5A-69FD-C04973E7407F}"/>
              </a:ext>
            </a:extLst>
          </p:cNvPr>
          <p:cNvGraphicFramePr>
            <a:graphicFrameLocks/>
          </p:cNvGraphicFramePr>
          <p:nvPr>
            <p:extLst>
              <p:ext uri="{D42A27DB-BD31-4B8C-83A1-F6EECF244321}">
                <p14:modId xmlns:p14="http://schemas.microsoft.com/office/powerpoint/2010/main" val="2285098352"/>
              </p:ext>
            </p:extLst>
          </p:nvPr>
        </p:nvGraphicFramePr>
        <p:xfrm>
          <a:off x="3518783" y="3673213"/>
          <a:ext cx="2967483" cy="252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631492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dertittel 2">
            <a:extLst>
              <a:ext uri="{FF2B5EF4-FFF2-40B4-BE49-F238E27FC236}">
                <a16:creationId xmlns:a16="http://schemas.microsoft.com/office/drawing/2014/main" id="{12DACB19-C765-41B5-AD14-75A52A56F4A2}"/>
              </a:ext>
            </a:extLst>
          </p:cNvPr>
          <p:cNvSpPr txBox="1">
            <a:spLocks/>
          </p:cNvSpPr>
          <p:nvPr/>
        </p:nvSpPr>
        <p:spPr>
          <a:xfrm>
            <a:off x="340865" y="1263923"/>
            <a:ext cx="6176270" cy="356995"/>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n-NO" sz="1000" dirty="0">
                <a:latin typeface="Akkurat Pro"/>
                <a:ea typeface="Akkurat" charset="0"/>
                <a:cs typeface="Akkurat" charset="0"/>
              </a:rPr>
              <a:t>Korleis nøkkelindikatorane er målte</a:t>
            </a:r>
            <a:r>
              <a:rPr lang="nb-NO" sz="1000" dirty="0">
                <a:latin typeface="Akkurat Pro"/>
                <a:ea typeface="Akkurat" charset="0"/>
                <a:cs typeface="Akkurat" charset="0"/>
              </a:rPr>
              <a:t>.</a:t>
            </a:r>
          </a:p>
        </p:txBody>
      </p:sp>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err="1">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Definisjonar</a:t>
            </a:r>
            <a:endPar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endParaRP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48</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Bygland kommune</a:t>
            </a:r>
          </a:p>
        </p:txBody>
      </p:sp>
      <p:sp>
        <p:nvSpPr>
          <p:cNvPr id="14" name="TekstSylinder 13">
            <a:extLst>
              <a:ext uri="{FF2B5EF4-FFF2-40B4-BE49-F238E27FC236}">
                <a16:creationId xmlns:a16="http://schemas.microsoft.com/office/drawing/2014/main" id="{66282DB3-779A-45B6-ACA3-BB37BE2FB5B2}"/>
              </a:ext>
            </a:extLst>
          </p:cNvPr>
          <p:cNvSpPr txBox="1"/>
          <p:nvPr/>
        </p:nvSpPr>
        <p:spPr>
          <a:xfrm>
            <a:off x="355535" y="1696566"/>
            <a:ext cx="28894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Har minst </a:t>
            </a:r>
            <a:r>
              <a:rPr lang="nb-NO" sz="750" b="1" dirty="0" err="1">
                <a:latin typeface="Akkurat Pro" panose="020B0504020101020102" pitchFamily="34" charset="0"/>
                <a:cs typeface="Arial" panose="020B0604020202020204" pitchFamily="34" charset="0"/>
              </a:rPr>
              <a:t>éin</a:t>
            </a:r>
            <a:r>
              <a:rPr lang="nb-NO" sz="750" b="1" dirty="0">
                <a:latin typeface="Akkurat Pro" panose="020B0504020101020102" pitchFamily="34" charset="0"/>
                <a:cs typeface="Arial" panose="020B0604020202020204" pitchFamily="34" charset="0"/>
              </a:rPr>
              <a:t> </a:t>
            </a:r>
            <a:r>
              <a:rPr lang="nb-NO" sz="750" b="1" dirty="0" err="1">
                <a:latin typeface="Akkurat Pro" panose="020B0504020101020102" pitchFamily="34" charset="0"/>
                <a:cs typeface="Arial" panose="020B0604020202020204" pitchFamily="34" charset="0"/>
              </a:rPr>
              <a:t>fortruleg</a:t>
            </a:r>
            <a:r>
              <a:rPr lang="nb-NO" sz="750" b="1" dirty="0">
                <a:latin typeface="Akkurat Pro" panose="020B0504020101020102" pitchFamily="34" charset="0"/>
                <a:cs typeface="Arial" panose="020B0604020202020204" pitchFamily="34" charset="0"/>
              </a:rPr>
              <a:t> venn</a:t>
            </a:r>
            <a:br>
              <a:rPr lang="nb-NO" sz="750" b="1" dirty="0">
                <a:latin typeface="Akkurat Pro" panose="020B0504020101020102" pitchFamily="34" charset="0"/>
                <a:cs typeface="Arial" panose="020B0604020202020204" pitchFamily="34" charset="0"/>
              </a:rPr>
            </a:br>
            <a:r>
              <a:rPr lang="nn-NO" sz="750" dirty="0">
                <a:latin typeface="Akkurat Pro" panose="020B0504020101020102" pitchFamily="34" charset="0"/>
                <a:cs typeface="Arial" panose="020B0604020202020204" pitchFamily="34" charset="0"/>
              </a:rPr>
              <a:t>Indikatoren er målt med spørsmålet: «Har du minst éin venn som du kan stole heilt på og tru deg til om alt mogleg?» Indikatoren viser kor mange prosent som svarer «Ja, heilt sikkert» eller «Ja, det trur eg»</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b-NO" sz="750" b="1" dirty="0">
                <a:latin typeface="Akkurat Pro" panose="020B0504020101020102" pitchFamily="34" charset="0"/>
                <a:cs typeface="Arial" panose="020B0604020202020204" pitchFamily="34" charset="0"/>
              </a:rPr>
              <a:t>Har </a:t>
            </a:r>
            <a:r>
              <a:rPr lang="nb-NO" sz="750" b="1" dirty="0" err="1">
                <a:latin typeface="Akkurat Pro" panose="020B0504020101020102" pitchFamily="34" charset="0"/>
                <a:cs typeface="Arial" panose="020B0604020202020204" pitchFamily="34" charset="0"/>
              </a:rPr>
              <a:t>vore</a:t>
            </a:r>
            <a:r>
              <a:rPr lang="nb-NO" sz="750" b="1" dirty="0">
                <a:latin typeface="Akkurat Pro" panose="020B0504020101020102" pitchFamily="34" charset="0"/>
                <a:cs typeface="Arial" panose="020B0604020202020204" pitchFamily="34" charset="0"/>
              </a:rPr>
              <a:t> ute med venner størsteparten av kvelden minst to gonger i løpet av den siste </a:t>
            </a:r>
            <a:r>
              <a:rPr lang="nb-NO" sz="750" b="1" dirty="0" err="1">
                <a:latin typeface="Akkurat Pro" panose="020B0504020101020102" pitchFamily="34" charset="0"/>
                <a:cs typeface="Arial" panose="020B0604020202020204" pitchFamily="34" charset="0"/>
              </a:rPr>
              <a:t>veka</a:t>
            </a:r>
            <a:endParaRPr lang="nb-NO" sz="750" b="1" dirty="0">
              <a:latin typeface="Akkurat Pro" panose="020B0504020101020102" pitchFamily="34" charset="0"/>
              <a:cs typeface="Arial" panose="020B0604020202020204" pitchFamily="34" charset="0"/>
            </a:endParaRPr>
          </a:p>
          <a:p>
            <a:pPr>
              <a:spcAft>
                <a:spcPts val="100"/>
              </a:spcAft>
            </a:pPr>
            <a:r>
              <a:rPr lang="nn-NO" sz="750" dirty="0">
                <a:latin typeface="Akkurat Pro" panose="020B0504020101020102" pitchFamily="34" charset="0"/>
                <a:cs typeface="Arial" panose="020B0604020202020204" pitchFamily="34" charset="0"/>
              </a:rPr>
              <a:t>Indikatoren er målt med spørsmålet: «Kor mange gonger har du vore ute med venner størsteparten av kvelden i løpet av den siste veka (dei siste sju dagane)?» Indikatoren viser kor mange prosent som har svart minst to gonger</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n-NO" sz="750" b="1" dirty="0">
                <a:latin typeface="Akkurat Pro" panose="020B0504020101020102" pitchFamily="34" charset="0"/>
                <a:cs typeface="Arial" panose="020B0604020202020204" pitchFamily="34" charset="0"/>
              </a:rPr>
              <a:t>Har vore sosial på nettet størsteparten av kvelden minst to gonger i løpet av den siste veka</a:t>
            </a:r>
            <a:endParaRPr lang="nb-NO" sz="750" b="1" dirty="0">
              <a:latin typeface="Akkurat Pro" panose="020B0504020101020102" pitchFamily="34" charset="0"/>
              <a:cs typeface="Arial" panose="020B0604020202020204" pitchFamily="34" charset="0"/>
            </a:endParaRPr>
          </a:p>
          <a:p>
            <a:pPr>
              <a:spcAft>
                <a:spcPts val="100"/>
              </a:spcAft>
            </a:pPr>
            <a:r>
              <a:rPr lang="nn-NO" sz="750" dirty="0">
                <a:latin typeface="Akkurat Pro" panose="020B0504020101020102" pitchFamily="34" charset="0"/>
                <a:cs typeface="Arial" panose="020B0604020202020204" pitchFamily="34" charset="0"/>
              </a:rPr>
              <a:t>Indikatoren er målt med spørsmålet: «Kor mange gonger i løpet av den siste veka (dei siste sju dagane) har du vore sosial på nettet eller mobilen størstedelen av kvelden (snakka, chatta etc.)?» Indikatoren viser kor mange prosent som har svart minst to gonger.</a:t>
            </a:r>
          </a:p>
          <a:p>
            <a:pPr>
              <a:spcBef>
                <a:spcPts val="200"/>
              </a:spcBef>
              <a:spcAft>
                <a:spcPts val="100"/>
              </a:spcAft>
            </a:pPr>
            <a:r>
              <a:rPr lang="nn-NO" sz="750" b="1" dirty="0">
                <a:latin typeface="Akkurat Pro" panose="020B0504020101020102" pitchFamily="34" charset="0"/>
                <a:cs typeface="Arial" panose="020B0604020202020204" pitchFamily="34" charset="0"/>
              </a:rPr>
              <a:t>Har vore veldig mykje plaga av kjensla av å vere einsam i løpet av den siste vek</a:t>
            </a:r>
            <a:r>
              <a:rPr lang="nb-NO" sz="750" b="1" dirty="0">
                <a:latin typeface="Akkurat Pro" panose="020B0504020101020102" pitchFamily="34" charset="0"/>
                <a:cs typeface="Arial" panose="020B0604020202020204" pitchFamily="34" charset="0"/>
              </a:rPr>
              <a:t>a</a:t>
            </a:r>
          </a:p>
          <a:p>
            <a:pPr>
              <a:spcAft>
                <a:spcPts val="100"/>
              </a:spcAft>
            </a:pPr>
            <a:r>
              <a:rPr lang="nn-NO" sz="750" dirty="0">
                <a:latin typeface="Akkurat Pro" panose="020B0504020101020102" pitchFamily="34" charset="0"/>
                <a:cs typeface="Arial" panose="020B0604020202020204" pitchFamily="34" charset="0"/>
              </a:rPr>
              <a:t>Indikatoren er målt med spørsmål som kartlegg kor mange som er plaga med ulike former for psykiske helseplager. Indikatoren viser kor mange som svarer at dei er «veldig mykje plaga» av «kjent deg einsam» </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n-NO" sz="750" b="1" dirty="0">
                <a:latin typeface="Akkurat Pro" panose="020B0504020101020102" pitchFamily="34" charset="0"/>
                <a:cs typeface="Arial" panose="020B0604020202020204" pitchFamily="34" charset="0"/>
              </a:rPr>
              <a:t>Er nøgd med foreldra/føresette</a:t>
            </a:r>
          </a:p>
          <a:p>
            <a:pPr>
              <a:spcAft>
                <a:spcPts val="100"/>
              </a:spcAft>
            </a:pPr>
            <a:r>
              <a:rPr lang="nn-NO" sz="750" dirty="0">
                <a:latin typeface="Akkurat Pro" panose="020B0504020101020102" pitchFamily="34" charset="0"/>
                <a:cs typeface="Arial" panose="020B0604020202020204" pitchFamily="34" charset="0"/>
              </a:rPr>
              <a:t>Indikatoren er målt med spørsmålet: «Kor nøgd eller misnøgd er du med (…) dine foreldre/føresette?» Indikatoren viser kor mange prosent som svarer «svært nøgd» eller «litt nøgd</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b-NO" sz="750" b="1" dirty="0">
                <a:latin typeface="Akkurat Pro" panose="020B0504020101020102" pitchFamily="34" charset="0"/>
                <a:cs typeface="Arial" panose="020B0604020202020204" pitchFamily="34" charset="0"/>
              </a:rPr>
              <a:t>Er nøgd med </a:t>
            </a:r>
            <a:r>
              <a:rPr lang="nb-NO" sz="750" b="1" dirty="0" err="1">
                <a:latin typeface="Akkurat Pro" panose="020B0504020101020102" pitchFamily="34" charset="0"/>
                <a:cs typeface="Arial" panose="020B0604020202020204" pitchFamily="34" charset="0"/>
              </a:rPr>
              <a:t>skulen</a:t>
            </a:r>
            <a:r>
              <a:rPr lang="nb-NO" sz="750" b="1" dirty="0">
                <a:latin typeface="Akkurat Pro" panose="020B0504020101020102" pitchFamily="34" charset="0"/>
                <a:cs typeface="Arial" panose="020B0604020202020204" pitchFamily="34" charset="0"/>
              </a:rPr>
              <a:t> du går på</a:t>
            </a:r>
          </a:p>
          <a:p>
            <a:pPr>
              <a:spcAft>
                <a:spcPts val="100"/>
              </a:spcAft>
            </a:pPr>
            <a:r>
              <a:rPr lang="nn-NO" sz="750" dirty="0">
                <a:latin typeface="Akkurat Pro" panose="020B0504020101020102" pitchFamily="34" charset="0"/>
                <a:cs typeface="Arial" panose="020B0604020202020204" pitchFamily="34" charset="0"/>
              </a:rPr>
              <a:t>Indikatoren er målt med spørsmålet: «Kor nøgd eller misnøgd er du med (…) skulen du går på?» Indikatoren viser kor mange prosent som svarer «svært nøgd» eller «litt nøgd</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n-NO" sz="750" b="1" dirty="0">
                <a:latin typeface="Akkurat Pro" panose="020B0504020101020102" pitchFamily="34" charset="0"/>
                <a:cs typeface="Arial" panose="020B0604020202020204" pitchFamily="34" charset="0"/>
              </a:rPr>
              <a:t>Bruker minst éin time kvar dag på lekser og anna skulearbeid utanom skule</a:t>
            </a:r>
            <a:r>
              <a:rPr lang="nb-NO" sz="750" b="1" dirty="0">
                <a:latin typeface="Akkurat Pro" panose="020B0504020101020102" pitchFamily="34" charset="0"/>
                <a:cs typeface="Arial" panose="020B0604020202020204" pitchFamily="34" charset="0"/>
              </a:rPr>
              <a:t>n</a:t>
            </a:r>
          </a:p>
          <a:p>
            <a:pPr>
              <a:spcAft>
                <a:spcPts val="100"/>
              </a:spcAft>
            </a:pPr>
            <a:r>
              <a:rPr lang="nn-NO" sz="750" dirty="0">
                <a:latin typeface="Akkurat Pro" panose="020B0504020101020102" pitchFamily="34" charset="0"/>
                <a:cs typeface="Arial" panose="020B0604020202020204" pitchFamily="34" charset="0"/>
              </a:rPr>
              <a:t>Indikatoren er målt med spørsmålet: «Kor lang tid bruker du i gjennomsnitt per dag på lekser og anna skulearbeid (utanom skuletida)?» Indikatoren viser kor mange prosent som svarer at dei bruker minst éin time på lekser kvar dag</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b-NO" sz="750" b="1" dirty="0">
                <a:latin typeface="Akkurat Pro" panose="020B0504020101020102" pitchFamily="34" charset="0"/>
                <a:cs typeface="Arial" panose="020B0604020202020204" pitchFamily="34" charset="0"/>
              </a:rPr>
              <a:t>Har skulka </a:t>
            </a:r>
            <a:r>
              <a:rPr lang="nb-NO" sz="750" b="1" dirty="0" err="1">
                <a:latin typeface="Akkurat Pro" panose="020B0504020101020102" pitchFamily="34" charset="0"/>
                <a:cs typeface="Arial" panose="020B0604020202020204" pitchFamily="34" charset="0"/>
              </a:rPr>
              <a:t>skulen</a:t>
            </a:r>
            <a:r>
              <a:rPr lang="nb-NO" sz="750" b="1" dirty="0">
                <a:latin typeface="Akkurat Pro" panose="020B0504020101020102" pitchFamily="34" charset="0"/>
                <a:cs typeface="Arial" panose="020B0604020202020204" pitchFamily="34" charset="0"/>
              </a:rPr>
              <a:t> det siste året</a:t>
            </a:r>
          </a:p>
          <a:p>
            <a:pPr>
              <a:spcAft>
                <a:spcPts val="100"/>
              </a:spcAft>
            </a:pPr>
            <a:r>
              <a:rPr lang="nn-NO" sz="750" dirty="0">
                <a:latin typeface="Akkurat Pro" panose="020B0504020101020102" pitchFamily="34" charset="0"/>
                <a:cs typeface="Arial" panose="020B0604020202020204" pitchFamily="34" charset="0"/>
              </a:rPr>
              <a:t>Indikatoren er målt med spørsmålet: «Har du skulka skulen det siste året?» Indikatoren viser kor mange prosent som svarer at dei har gjort dette minst éin gong</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b-NO" sz="750" b="1" dirty="0">
                <a:latin typeface="Akkurat Pro" panose="020B0504020101020102" pitchFamily="34" charset="0"/>
                <a:cs typeface="Arial" panose="020B0604020202020204" pitchFamily="34" charset="0"/>
              </a:rPr>
              <a:t>Er nøgd med lokalmiljøet </a:t>
            </a:r>
          </a:p>
          <a:p>
            <a:pPr>
              <a:spcAft>
                <a:spcPts val="100"/>
              </a:spcAft>
            </a:pPr>
            <a:r>
              <a:rPr lang="nn-NO" sz="750" dirty="0">
                <a:latin typeface="Akkurat Pro" panose="020B0504020101020102" pitchFamily="34" charset="0"/>
                <a:cs typeface="Arial" panose="020B0604020202020204" pitchFamily="34" charset="0"/>
              </a:rPr>
              <a:t>Indikatoren er målt med spørsmålet: «Kor nøgd eller misnøgd er du med (…) lokalmiljøet der du bur?» Indikatoren viser kor mange prosent som svarer «svært nøgd» eller «litt nøgd</a:t>
            </a:r>
            <a:r>
              <a:rPr lang="nb-NO" sz="750" dirty="0">
                <a:latin typeface="Akkurat Pro" panose="020B0504020101020102" pitchFamily="34" charset="0"/>
                <a:cs typeface="Arial" panose="020B0604020202020204" pitchFamily="34" charset="0"/>
              </a:rPr>
              <a:t>».</a:t>
            </a:r>
          </a:p>
          <a:p>
            <a:pPr>
              <a:spcAft>
                <a:spcPts val="100"/>
              </a:spcAft>
            </a:pPr>
            <a:r>
              <a:rPr lang="nb-NO" sz="750" b="1" dirty="0">
                <a:latin typeface="Akkurat Pro" panose="020B0504020101020102" pitchFamily="34" charset="0"/>
                <a:cs typeface="Arial" panose="020B0604020202020204" pitchFamily="34" charset="0"/>
              </a:rPr>
              <a:t>Kjenner seg trygg i nærområdet </a:t>
            </a:r>
          </a:p>
          <a:p>
            <a:pPr>
              <a:spcAft>
                <a:spcPts val="100"/>
              </a:spcAft>
            </a:pPr>
            <a:r>
              <a:rPr lang="nn-NO" sz="750" dirty="0">
                <a:latin typeface="Akkurat Pro" panose="020B0504020101020102" pitchFamily="34" charset="0"/>
                <a:cs typeface="Arial" panose="020B0604020202020204" pitchFamily="34" charset="0"/>
              </a:rPr>
              <a:t>Indikatoren er målt med spørsmålet: «Når du er ute om kvelden, opplever du det som trygt å ferdast i nærområdet der du bur?» Indikatoren viser kor mange prosent som svarer «Ja, svært trygt» eller «Ja, ganske trygt»</a:t>
            </a:r>
            <a:r>
              <a:rPr lang="nb-NO" sz="750" dirty="0">
                <a:latin typeface="Akkurat Pro" panose="020B0504020101020102" pitchFamily="34" charset="0"/>
                <a:cs typeface="Arial" panose="020B0604020202020204" pitchFamily="34" charset="0"/>
              </a:rPr>
              <a:t>.</a:t>
            </a:r>
          </a:p>
        </p:txBody>
      </p:sp>
      <p:sp>
        <p:nvSpPr>
          <p:cNvPr id="15" name="TekstSylinder 14">
            <a:extLst>
              <a:ext uri="{FF2B5EF4-FFF2-40B4-BE49-F238E27FC236}">
                <a16:creationId xmlns:a16="http://schemas.microsoft.com/office/drawing/2014/main" id="{5850FE51-6C81-4510-B56A-C04F9C04C91F}"/>
              </a:ext>
            </a:extLst>
          </p:cNvPr>
          <p:cNvSpPr txBox="1"/>
          <p:nvPr/>
        </p:nvSpPr>
        <p:spPr>
          <a:xfrm>
            <a:off x="3549651" y="1708809"/>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err="1">
                <a:latin typeface="Akkurat Pro" panose="020B0504020101020102" pitchFamily="34" charset="0"/>
                <a:cs typeface="Arial" panose="020B0604020202020204" pitchFamily="34" charset="0"/>
              </a:rPr>
              <a:t>Synest</a:t>
            </a:r>
            <a:r>
              <a:rPr lang="nb-NO" sz="750" b="1" dirty="0">
                <a:latin typeface="Akkurat Pro" panose="020B0504020101020102" pitchFamily="34" charset="0"/>
                <a:cs typeface="Arial" panose="020B0604020202020204" pitchFamily="34" charset="0"/>
              </a:rPr>
              <a:t> </a:t>
            </a:r>
            <a:r>
              <a:rPr lang="nb-NO" sz="750" b="1" dirty="0" err="1">
                <a:latin typeface="Akkurat Pro" panose="020B0504020101020102" pitchFamily="34" charset="0"/>
                <a:cs typeface="Arial" panose="020B0604020202020204" pitchFamily="34" charset="0"/>
              </a:rPr>
              <a:t>tilbodet</a:t>
            </a:r>
            <a:r>
              <a:rPr lang="nb-NO" sz="750" b="1" dirty="0">
                <a:latin typeface="Akkurat Pro" panose="020B0504020101020102" pitchFamily="34" charset="0"/>
                <a:cs typeface="Arial" panose="020B0604020202020204" pitchFamily="34" charset="0"/>
              </a:rPr>
              <a:t> av idrettsanlegg i nærområdet er bra</a:t>
            </a:r>
          </a:p>
          <a:p>
            <a:pPr>
              <a:spcAft>
                <a:spcPts val="100"/>
              </a:spcAft>
            </a:pPr>
            <a:r>
              <a:rPr lang="nn-NO" sz="750" dirty="0">
                <a:latin typeface="Akkurat Pro" panose="020B0504020101020102" pitchFamily="34" charset="0"/>
                <a:cs typeface="Arial" panose="020B0604020202020204" pitchFamily="34" charset="0"/>
              </a:rPr>
              <a:t>Indikatoren er målt med spørsmålet: «Tenk på områda rundt der du bur. Korleis opplever du at tilbodet til ungdom er når det gjeld (…) idrettsanlegg?» Indikatoren viser kor mange prosent som svarer «svært bra» eller «nokså bra»</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n-NO" sz="750" b="1" dirty="0">
                <a:latin typeface="Akkurat Pro" panose="020B0504020101020102" pitchFamily="34" charset="0"/>
                <a:cs typeface="Arial" panose="020B0604020202020204" pitchFamily="34" charset="0"/>
              </a:rPr>
              <a:t>Synest tilbodet av lokale der ein kan treffe andre unge på fritida er </a:t>
            </a:r>
            <a:r>
              <a:rPr lang="nn-NO" sz="750" b="1" dirty="0" err="1">
                <a:latin typeface="Akkurat Pro" panose="020B0504020101020102" pitchFamily="34" charset="0"/>
                <a:cs typeface="Arial" panose="020B0604020202020204" pitchFamily="34" charset="0"/>
              </a:rPr>
              <a:t>br</a:t>
            </a:r>
            <a:r>
              <a:rPr lang="nb-NO" sz="750" b="1" dirty="0">
                <a:latin typeface="Akkurat Pro" panose="020B0504020101020102" pitchFamily="34" charset="0"/>
                <a:cs typeface="Arial" panose="020B0604020202020204" pitchFamily="34" charset="0"/>
              </a:rPr>
              <a:t>a </a:t>
            </a:r>
          </a:p>
          <a:p>
            <a:pPr>
              <a:spcAft>
                <a:spcPts val="100"/>
              </a:spcAft>
            </a:pPr>
            <a:r>
              <a:rPr lang="nn-NO" sz="750" dirty="0">
                <a:latin typeface="Akkurat Pro" panose="020B0504020101020102" pitchFamily="34" charset="0"/>
                <a:cs typeface="Arial" panose="020B0604020202020204" pitchFamily="34" charset="0"/>
              </a:rPr>
              <a:t>Indikatoren er målt med spørsmålet: «Tenk på områda rundt der du bur. Korleis opplever du at tilbodet til ungdom er når det gjeld (…) lokale der ein kan treffe andre unge på fritida (fritidsklubb, ungdomshus e.l.)?» Indikatoren viser kor mange prosent som svarer «svært bra» eller «nokså bra</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b-NO" sz="750" b="1" dirty="0" err="1">
                <a:latin typeface="Akkurat Pro" panose="020B0504020101020102" pitchFamily="34" charset="0"/>
                <a:cs typeface="Arial" panose="020B0604020202020204" pitchFamily="34" charset="0"/>
              </a:rPr>
              <a:t>Synest</a:t>
            </a:r>
            <a:r>
              <a:rPr lang="nb-NO" sz="750" b="1" dirty="0">
                <a:latin typeface="Akkurat Pro" panose="020B0504020101020102" pitchFamily="34" charset="0"/>
                <a:cs typeface="Arial" panose="020B0604020202020204" pitchFamily="34" charset="0"/>
              </a:rPr>
              <a:t> </a:t>
            </a:r>
            <a:r>
              <a:rPr lang="nb-NO" sz="750" b="1" dirty="0" err="1">
                <a:latin typeface="Akkurat Pro" panose="020B0504020101020102" pitchFamily="34" charset="0"/>
                <a:cs typeface="Arial" panose="020B0604020202020204" pitchFamily="34" charset="0"/>
              </a:rPr>
              <a:t>kulturtilbodet</a:t>
            </a:r>
            <a:r>
              <a:rPr lang="nb-NO" sz="750" b="1" dirty="0">
                <a:latin typeface="Akkurat Pro" panose="020B0504020101020102" pitchFamily="34" charset="0"/>
                <a:cs typeface="Arial" panose="020B0604020202020204" pitchFamily="34" charset="0"/>
              </a:rPr>
              <a:t> er bra</a:t>
            </a:r>
          </a:p>
          <a:p>
            <a:pPr>
              <a:spcAft>
                <a:spcPts val="100"/>
              </a:spcAft>
            </a:pPr>
            <a:r>
              <a:rPr lang="nb-NO" sz="750" dirty="0">
                <a:latin typeface="Akkurat Pro" panose="020B0504020101020102" pitchFamily="34" charset="0"/>
                <a:cs typeface="Arial" panose="020B0604020202020204" pitchFamily="34" charset="0"/>
              </a:rPr>
              <a:t>Indikatoren er målt gjennom spørsmålet: «Tenk på områdene rundt der du bur. Hvordan opplever du at </a:t>
            </a:r>
            <a:r>
              <a:rPr lang="nb-NO" sz="750" dirty="0" err="1">
                <a:latin typeface="Akkurat Pro" panose="020B0504020101020102" pitchFamily="34" charset="0"/>
                <a:cs typeface="Arial" panose="020B0604020202020204" pitchFamily="34" charset="0"/>
              </a:rPr>
              <a:t>tilbodet</a:t>
            </a:r>
            <a:r>
              <a:rPr lang="nb-NO" sz="750" dirty="0">
                <a:latin typeface="Akkurat Pro" panose="020B0504020101020102" pitchFamily="34" charset="0"/>
                <a:cs typeface="Arial" panose="020B0604020202020204" pitchFamily="34" charset="0"/>
              </a:rPr>
              <a:t> til ungdom er når det gjelder (…) </a:t>
            </a:r>
            <a:r>
              <a:rPr lang="nb-NO" sz="750" dirty="0" err="1">
                <a:latin typeface="Akkurat Pro" panose="020B0504020101020102" pitchFamily="34" charset="0"/>
                <a:cs typeface="Arial" panose="020B0604020202020204" pitchFamily="34" charset="0"/>
              </a:rPr>
              <a:t>kulturtilbodet</a:t>
            </a:r>
            <a:r>
              <a:rPr lang="nb-NO" sz="750" dirty="0">
                <a:latin typeface="Akkurat Pro" panose="020B0504020101020102" pitchFamily="34" charset="0"/>
                <a:cs typeface="Arial" panose="020B0604020202020204" pitchFamily="34" charset="0"/>
              </a:rPr>
              <a:t> (kino, konsertscener, bibliotek e.l.)?». Indikatoren viser hvor mange prosent som svarer «svært bra» eller «nokså bra».</a:t>
            </a:r>
          </a:p>
          <a:p>
            <a:pPr>
              <a:spcBef>
                <a:spcPts val="200"/>
              </a:spcBef>
              <a:spcAft>
                <a:spcPts val="100"/>
              </a:spcAft>
            </a:pPr>
            <a:r>
              <a:rPr lang="nb-NO" sz="750" b="1" dirty="0" err="1">
                <a:latin typeface="Akkurat Pro" panose="020B0504020101020102" pitchFamily="34" charset="0"/>
                <a:cs typeface="Arial" panose="020B0604020202020204" pitchFamily="34" charset="0"/>
              </a:rPr>
              <a:t>Synest</a:t>
            </a:r>
            <a:r>
              <a:rPr lang="nb-NO" sz="750" b="1" dirty="0">
                <a:latin typeface="Akkurat Pro" panose="020B0504020101020102" pitchFamily="34" charset="0"/>
                <a:cs typeface="Arial" panose="020B0604020202020204" pitchFamily="34" charset="0"/>
              </a:rPr>
              <a:t> </a:t>
            </a:r>
            <a:r>
              <a:rPr lang="nb-NO" sz="750" b="1" dirty="0" err="1">
                <a:latin typeface="Akkurat Pro" panose="020B0504020101020102" pitchFamily="34" charset="0"/>
                <a:cs typeface="Arial" panose="020B0604020202020204" pitchFamily="34" charset="0"/>
              </a:rPr>
              <a:t>kollektivtilbodet</a:t>
            </a:r>
            <a:r>
              <a:rPr lang="nb-NO" sz="750" b="1" dirty="0">
                <a:latin typeface="Akkurat Pro" panose="020B0504020101020102" pitchFamily="34" charset="0"/>
                <a:cs typeface="Arial" panose="020B0604020202020204" pitchFamily="34" charset="0"/>
              </a:rPr>
              <a:t> er bra</a:t>
            </a:r>
          </a:p>
          <a:p>
            <a:pPr>
              <a:spcAft>
                <a:spcPts val="100"/>
              </a:spcAft>
            </a:pPr>
            <a:r>
              <a:rPr lang="nn-NO" sz="750" dirty="0">
                <a:latin typeface="Akkurat Pro" panose="020B0504020101020102" pitchFamily="34" charset="0"/>
                <a:cs typeface="Arial" panose="020B0604020202020204" pitchFamily="34" charset="0"/>
              </a:rPr>
              <a:t>Indikatoren er målt med spørsmålet: «Tenk på områda rundt der du bur. Korleis opplever du at tilbodet til ungdom er når det gjeld (…) kulturtilbodet (kino, konsertscener, bibliotek e.l.)?» Indikatoren viser kor mange prosent som svarer «svært bra» eller «nokså bra»</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b-NO" sz="750" b="1" dirty="0">
                <a:latin typeface="Akkurat Pro" panose="020B0504020101020102" pitchFamily="34" charset="0"/>
                <a:cs typeface="Arial" panose="020B0604020202020204" pitchFamily="34" charset="0"/>
              </a:rPr>
              <a:t>Trur </a:t>
            </a:r>
            <a:r>
              <a:rPr lang="nb-NO" sz="750" b="1" dirty="0" err="1">
                <a:latin typeface="Akkurat Pro" panose="020B0504020101020102" pitchFamily="34" charset="0"/>
                <a:cs typeface="Arial" panose="020B0604020202020204" pitchFamily="34" charset="0"/>
              </a:rPr>
              <a:t>dei</a:t>
            </a:r>
            <a:r>
              <a:rPr lang="nb-NO" sz="750" b="1" dirty="0">
                <a:latin typeface="Akkurat Pro" panose="020B0504020101020102" pitchFamily="34" charset="0"/>
                <a:cs typeface="Arial" panose="020B0604020202020204" pitchFamily="34" charset="0"/>
              </a:rPr>
              <a:t> vil fullføre </a:t>
            </a:r>
            <a:r>
              <a:rPr lang="nb-NO" sz="750" b="1" dirty="0" err="1">
                <a:latin typeface="Akkurat Pro" panose="020B0504020101020102" pitchFamily="34" charset="0"/>
                <a:cs typeface="Arial" panose="020B0604020202020204" pitchFamily="34" charset="0"/>
              </a:rPr>
              <a:t>vidaregåande</a:t>
            </a:r>
            <a:r>
              <a:rPr lang="nb-NO" sz="750" b="1" dirty="0">
                <a:latin typeface="Akkurat Pro" panose="020B0504020101020102" pitchFamily="34" charset="0"/>
                <a:cs typeface="Arial" panose="020B0604020202020204" pitchFamily="34" charset="0"/>
              </a:rPr>
              <a:t> skule</a:t>
            </a:r>
          </a:p>
          <a:p>
            <a:pPr>
              <a:spcAft>
                <a:spcPts val="100"/>
              </a:spcAft>
            </a:pPr>
            <a:r>
              <a:rPr lang="nn-NO" sz="750" dirty="0">
                <a:latin typeface="Akkurat Pro" panose="020B0504020101020102" pitchFamily="34" charset="0"/>
                <a:cs typeface="Arial" panose="020B0604020202020204" pitchFamily="34" charset="0"/>
              </a:rPr>
              <a:t>Indikatoren er målt med spørsmålet: «Trur du at du vil komme til å fullføre vidaregåande skule?» Indikatoren viser kor mange prosent som svarer «ja»</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b-NO" sz="750" b="1" dirty="0">
                <a:latin typeface="Akkurat Pro" panose="020B0504020101020102" pitchFamily="34" charset="0"/>
                <a:cs typeface="Arial" panose="020B0604020202020204" pitchFamily="34" charset="0"/>
              </a:rPr>
              <a:t>Trur </a:t>
            </a:r>
            <a:r>
              <a:rPr lang="nb-NO" sz="750" b="1" dirty="0" err="1">
                <a:latin typeface="Akkurat Pro" panose="020B0504020101020102" pitchFamily="34" charset="0"/>
                <a:cs typeface="Arial" panose="020B0604020202020204" pitchFamily="34" charset="0"/>
              </a:rPr>
              <a:t>dei</a:t>
            </a:r>
            <a:r>
              <a:rPr lang="nb-NO" sz="750" b="1" dirty="0">
                <a:latin typeface="Akkurat Pro" panose="020B0504020101020102" pitchFamily="34" charset="0"/>
                <a:cs typeface="Arial" panose="020B0604020202020204" pitchFamily="34" charset="0"/>
              </a:rPr>
              <a:t> vil ta </a:t>
            </a:r>
            <a:r>
              <a:rPr lang="nb-NO" sz="750" b="1" dirty="0" err="1">
                <a:latin typeface="Akkurat Pro" panose="020B0504020101020102" pitchFamily="34" charset="0"/>
                <a:cs typeface="Arial" panose="020B0604020202020204" pitchFamily="34" charset="0"/>
              </a:rPr>
              <a:t>høgare</a:t>
            </a:r>
            <a:r>
              <a:rPr lang="nb-NO" sz="750" b="1" dirty="0">
                <a:latin typeface="Akkurat Pro" panose="020B0504020101020102" pitchFamily="34" charset="0"/>
                <a:cs typeface="Arial" panose="020B0604020202020204" pitchFamily="34" charset="0"/>
              </a:rPr>
              <a:t> utdanning</a:t>
            </a:r>
          </a:p>
          <a:p>
            <a:pPr>
              <a:spcAft>
                <a:spcPts val="100"/>
              </a:spcAft>
            </a:pPr>
            <a:r>
              <a:rPr lang="nn-NO" sz="750" dirty="0">
                <a:latin typeface="Akkurat Pro" panose="020B0504020101020102" pitchFamily="34" charset="0"/>
                <a:cs typeface="Arial" panose="020B0604020202020204" pitchFamily="34" charset="0"/>
              </a:rPr>
              <a:t>Indikatoren er målt med spørsmålet: «Trur du at du vil komme til å ta utdanning på universitet eller høgskule?» Indikatoren viser kor mange prosent som svarer «ja».</a:t>
            </a:r>
          </a:p>
          <a:p>
            <a:pPr>
              <a:spcBef>
                <a:spcPts val="200"/>
              </a:spcBef>
              <a:spcAft>
                <a:spcPts val="100"/>
              </a:spcAft>
            </a:pPr>
            <a:r>
              <a:rPr lang="nb-NO" sz="750" b="1" dirty="0">
                <a:latin typeface="Akkurat Pro" panose="020B0504020101020102" pitchFamily="34" charset="0"/>
                <a:cs typeface="Arial" panose="020B0604020202020204" pitchFamily="34" charset="0"/>
              </a:rPr>
              <a:t>Trur </a:t>
            </a:r>
            <a:r>
              <a:rPr lang="nb-NO" sz="750" b="1" dirty="0" err="1">
                <a:latin typeface="Akkurat Pro" panose="020B0504020101020102" pitchFamily="34" charset="0"/>
                <a:cs typeface="Arial" panose="020B0604020202020204" pitchFamily="34" charset="0"/>
              </a:rPr>
              <a:t>dei</a:t>
            </a:r>
            <a:r>
              <a:rPr lang="nb-NO" sz="750" b="1" dirty="0">
                <a:latin typeface="Akkurat Pro" panose="020B0504020101020102" pitchFamily="34" charset="0"/>
                <a:cs typeface="Arial" panose="020B0604020202020204" pitchFamily="34" charset="0"/>
              </a:rPr>
              <a:t> kjem til å leve </a:t>
            </a:r>
            <a:r>
              <a:rPr lang="nb-NO" sz="750" b="1" dirty="0" err="1">
                <a:latin typeface="Akkurat Pro" panose="020B0504020101020102" pitchFamily="34" charset="0"/>
                <a:cs typeface="Arial" panose="020B0604020202020204" pitchFamily="34" charset="0"/>
              </a:rPr>
              <a:t>eit</a:t>
            </a:r>
            <a:r>
              <a:rPr lang="nb-NO" sz="750" b="1" dirty="0">
                <a:latin typeface="Akkurat Pro" panose="020B0504020101020102" pitchFamily="34" charset="0"/>
                <a:cs typeface="Arial" panose="020B0604020202020204" pitchFamily="34" charset="0"/>
              </a:rPr>
              <a:t> godt og </a:t>
            </a:r>
            <a:r>
              <a:rPr lang="nb-NO" sz="750" b="1" dirty="0" err="1">
                <a:latin typeface="Akkurat Pro" panose="020B0504020101020102" pitchFamily="34" charset="0"/>
                <a:cs typeface="Arial" panose="020B0604020202020204" pitchFamily="34" charset="0"/>
              </a:rPr>
              <a:t>lukkeleg</a:t>
            </a:r>
            <a:r>
              <a:rPr lang="nb-NO" sz="750" b="1" dirty="0">
                <a:latin typeface="Akkurat Pro" panose="020B0504020101020102" pitchFamily="34" charset="0"/>
                <a:cs typeface="Arial" panose="020B0604020202020204" pitchFamily="34" charset="0"/>
              </a:rPr>
              <a:t> liv </a:t>
            </a:r>
          </a:p>
          <a:p>
            <a:pPr>
              <a:spcAft>
                <a:spcPts val="100"/>
              </a:spcAft>
            </a:pPr>
            <a:r>
              <a:rPr lang="nn-NO" sz="750" dirty="0">
                <a:latin typeface="Akkurat Pro" panose="020B0504020101020102" pitchFamily="34" charset="0"/>
                <a:cs typeface="Arial" panose="020B0604020202020204" pitchFamily="34" charset="0"/>
              </a:rPr>
              <a:t>Indikatoren er målt med spørsmålet: «Trur du at du kjem til å få eit godt og lukkeleg liv?». Indikatoren viser kor mange prosent som svarer «ja»</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b-NO" sz="750" b="1" dirty="0">
                <a:latin typeface="Akkurat Pro" panose="020B0504020101020102" pitchFamily="34" charset="0"/>
                <a:cs typeface="Arial" panose="020B0604020202020204" pitchFamily="34" charset="0"/>
              </a:rPr>
              <a:t>Trur </a:t>
            </a:r>
            <a:r>
              <a:rPr lang="nb-NO" sz="750" b="1" dirty="0" err="1">
                <a:latin typeface="Akkurat Pro" panose="020B0504020101020102" pitchFamily="34" charset="0"/>
                <a:cs typeface="Arial" panose="020B0604020202020204" pitchFamily="34" charset="0"/>
              </a:rPr>
              <a:t>dei</a:t>
            </a:r>
            <a:r>
              <a:rPr lang="nb-NO" sz="750" b="1" dirty="0">
                <a:latin typeface="Akkurat Pro" panose="020B0504020101020102" pitchFamily="34" charset="0"/>
                <a:cs typeface="Arial" panose="020B0604020202020204" pitchFamily="34" charset="0"/>
              </a:rPr>
              <a:t> </a:t>
            </a:r>
            <a:r>
              <a:rPr lang="nb-NO" sz="750" b="1" dirty="0" err="1">
                <a:latin typeface="Akkurat Pro" panose="020B0504020101020102" pitchFamily="34" charset="0"/>
                <a:cs typeface="Arial" panose="020B0604020202020204" pitchFamily="34" charset="0"/>
              </a:rPr>
              <a:t>nokon</a:t>
            </a:r>
            <a:r>
              <a:rPr lang="nb-NO" sz="750" b="1" dirty="0">
                <a:latin typeface="Akkurat Pro" panose="020B0504020101020102" pitchFamily="34" charset="0"/>
                <a:cs typeface="Arial" panose="020B0604020202020204" pitchFamily="34" charset="0"/>
              </a:rPr>
              <a:t> gong vil bli arbeidsledige</a:t>
            </a:r>
          </a:p>
          <a:p>
            <a:pPr>
              <a:spcAft>
                <a:spcPts val="100"/>
              </a:spcAft>
            </a:pPr>
            <a:r>
              <a:rPr lang="nn-NO" sz="750" dirty="0">
                <a:latin typeface="Akkurat Pro" panose="020B0504020101020102" pitchFamily="34" charset="0"/>
                <a:cs typeface="Arial" panose="020B0604020202020204" pitchFamily="34" charset="0"/>
              </a:rPr>
              <a:t>Indikatoren er målt med spørsmålet: «Trur du at du nokon gong vil bli arbeidsledig?» Indikatoren viser kor mange prosent som svarer «ja».</a:t>
            </a:r>
            <a:endParaRPr lang="nb-NO" sz="750" dirty="0">
              <a:latin typeface="Akkurat Pro" panose="020B0504020101020102" pitchFamily="34" charset="0"/>
              <a:cs typeface="Arial" panose="020B0604020202020204" pitchFamily="34" charset="0"/>
            </a:endParaRPr>
          </a:p>
          <a:p>
            <a:pPr>
              <a:spcAft>
                <a:spcPts val="100"/>
              </a:spcAft>
            </a:pPr>
            <a:r>
              <a:rPr lang="nb-NO" sz="750" b="1" dirty="0">
                <a:latin typeface="Akkurat Pro" panose="020B0504020101020102" pitchFamily="34" charset="0"/>
                <a:cs typeface="Arial" panose="020B0604020202020204" pitchFamily="34" charset="0"/>
              </a:rPr>
              <a:t>Bruker minst tre </a:t>
            </a:r>
            <a:r>
              <a:rPr lang="nb-NO" sz="750" b="1" dirty="0" err="1">
                <a:latin typeface="Akkurat Pro" panose="020B0504020101020102" pitchFamily="34" charset="0"/>
                <a:cs typeface="Arial" panose="020B0604020202020204" pitchFamily="34" charset="0"/>
              </a:rPr>
              <a:t>timar</a:t>
            </a:r>
            <a:r>
              <a:rPr lang="nb-NO" sz="750" b="1" dirty="0">
                <a:latin typeface="Akkurat Pro" panose="020B0504020101020102" pitchFamily="34" charset="0"/>
                <a:cs typeface="Arial" panose="020B0604020202020204" pitchFamily="34" charset="0"/>
              </a:rPr>
              <a:t> kvar dag på </a:t>
            </a:r>
            <a:r>
              <a:rPr lang="nb-NO" sz="750" b="1" dirty="0" err="1">
                <a:latin typeface="Akkurat Pro" panose="020B0504020101020102" pitchFamily="34" charset="0"/>
                <a:cs typeface="Arial" panose="020B0604020202020204" pitchFamily="34" charset="0"/>
              </a:rPr>
              <a:t>skjermaktivitetar</a:t>
            </a:r>
            <a:endParaRPr lang="nb-NO" sz="750" b="1" dirty="0">
              <a:latin typeface="Akkurat Pro" panose="020B0504020101020102" pitchFamily="34" charset="0"/>
              <a:cs typeface="Arial" panose="020B0604020202020204" pitchFamily="34" charset="0"/>
            </a:endParaRPr>
          </a:p>
          <a:p>
            <a:pPr>
              <a:spcAft>
                <a:spcPts val="100"/>
              </a:spcAft>
            </a:pPr>
            <a:r>
              <a:rPr lang="nn-NO" sz="750" dirty="0">
                <a:latin typeface="Akkurat Pro" panose="020B0504020101020102" pitchFamily="34" charset="0"/>
                <a:cs typeface="Arial" panose="020B0604020202020204" pitchFamily="34" charset="0"/>
              </a:rPr>
              <a:t>Indikatoren er målt med spørsmålet: «Utanom skulen, kor lang tid bruker du vanlegvis på aktivitetar framfor ein skjerm (TV, data, nettbrett, mobil) i løpet av ein dag?» Indikatoren viser kor mange prosent som svarer tre timar eller meir</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b-NO" sz="750" b="1" dirty="0">
                <a:latin typeface="Akkurat Pro" panose="020B0504020101020102" pitchFamily="34" charset="0"/>
                <a:cs typeface="Arial" panose="020B0604020202020204" pitchFamily="34" charset="0"/>
              </a:rPr>
              <a:t>Bruker minst to </a:t>
            </a:r>
            <a:r>
              <a:rPr lang="nb-NO" sz="750" b="1" dirty="0" err="1">
                <a:latin typeface="Akkurat Pro" panose="020B0504020101020102" pitchFamily="34" charset="0"/>
                <a:cs typeface="Arial" panose="020B0604020202020204" pitchFamily="34" charset="0"/>
              </a:rPr>
              <a:t>timar</a:t>
            </a:r>
            <a:r>
              <a:rPr lang="nb-NO" sz="750" b="1" dirty="0">
                <a:latin typeface="Akkurat Pro" panose="020B0504020101020102" pitchFamily="34" charset="0"/>
                <a:cs typeface="Arial" panose="020B0604020202020204" pitchFamily="34" charset="0"/>
              </a:rPr>
              <a:t> kvar dag på elektroniske spel</a:t>
            </a:r>
          </a:p>
          <a:p>
            <a:pPr>
              <a:spcAft>
                <a:spcPts val="100"/>
              </a:spcAft>
            </a:pPr>
            <a:r>
              <a:rPr lang="nn-NO" sz="750" dirty="0">
                <a:latin typeface="Akkurat Pro" panose="020B0504020101020102" pitchFamily="34" charset="0"/>
                <a:cs typeface="Arial" panose="020B0604020202020204" pitchFamily="34" charset="0"/>
              </a:rPr>
              <a:t>Indikatoren er målt med to spørsmål som blir innleia med denne teksten: «Tenk på ein gjennomsnittsdag. Kor lang tid bruker du på (…) dataspel/TV-spel?» Og «Kor lang tid bruker du på (…) spel på telefon/nettbrett?» Indikatoren viser kor mange prosent som til saman svarer to timar eller meir</a:t>
            </a:r>
            <a:r>
              <a:rPr lang="nb-NO" sz="750" dirty="0">
                <a:latin typeface="Akkurat Pro" panose="020B0504020101020102" pitchFamily="34" charset="0"/>
                <a:cs typeface="Arial" panose="020B0604020202020204" pitchFamily="34" charset="0"/>
              </a:rPr>
              <a:t>.</a:t>
            </a:r>
          </a:p>
        </p:txBody>
      </p:sp>
    </p:spTree>
    <p:extLst>
      <p:ext uri="{BB962C8B-B14F-4D97-AF65-F5344CB8AC3E}">
        <p14:creationId xmlns:p14="http://schemas.microsoft.com/office/powerpoint/2010/main" val="164149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nb-NO" sz="1400" dirty="0">
                <a:solidFill>
                  <a:srgbClr val="000000">
                    <a:lumMod val="75000"/>
                    <a:lumOff val="25000"/>
                  </a:srgbClr>
                </a:solidFill>
                <a:latin typeface="Akkurat Pro Light" panose="020B0404020101020102" pitchFamily="34" charset="0"/>
                <a:cs typeface="Arial" panose="020B0604020202020204" pitchFamily="34" charset="0"/>
              </a:rPr>
              <a:t>DEFINISJONAR</a:t>
            </a:r>
            <a:endPar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endParaRP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VIDAREGÅANDE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49</a:t>
            </a:r>
          </a:p>
        </p:txBody>
      </p:sp>
      <p:sp>
        <p:nvSpPr>
          <p:cNvPr id="6" name="TekstSylinder 5">
            <a:extLst>
              <a:ext uri="{FF2B5EF4-FFF2-40B4-BE49-F238E27FC236}">
                <a16:creationId xmlns:a16="http://schemas.microsoft.com/office/drawing/2014/main" id="{78EE534F-003D-4135-9F38-E1DC8A341CE0}"/>
              </a:ext>
            </a:extLst>
          </p:cNvPr>
          <p:cNvSpPr txBox="1"/>
          <p:nvPr/>
        </p:nvSpPr>
        <p:spPr>
          <a:xfrm>
            <a:off x="355535" y="724178"/>
            <a:ext cx="2889414" cy="828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Bruker minst to </a:t>
            </a:r>
            <a:r>
              <a:rPr lang="nb-NO" sz="750" b="1" dirty="0" err="1">
                <a:latin typeface="Akkurat Pro" panose="020B0504020101020102" pitchFamily="34" charset="0"/>
                <a:cs typeface="Arial" panose="020B0604020202020204" pitchFamily="34" charset="0"/>
              </a:rPr>
              <a:t>timar</a:t>
            </a:r>
            <a:r>
              <a:rPr lang="nb-NO" sz="750" b="1" dirty="0">
                <a:latin typeface="Akkurat Pro" panose="020B0504020101020102" pitchFamily="34" charset="0"/>
                <a:cs typeface="Arial" panose="020B0604020202020204" pitchFamily="34" charset="0"/>
              </a:rPr>
              <a:t> kvar dag på sosiale medium</a:t>
            </a:r>
          </a:p>
          <a:p>
            <a:pPr>
              <a:spcAft>
                <a:spcPts val="100"/>
              </a:spcAft>
            </a:pPr>
            <a:r>
              <a:rPr lang="nn-NO" sz="750" dirty="0">
                <a:latin typeface="Akkurat Pro" panose="020B0504020101020102" pitchFamily="34" charset="0"/>
                <a:cs typeface="Arial" panose="020B0604020202020204" pitchFamily="34" charset="0"/>
              </a:rPr>
              <a:t>Indikatoren er målt med spørsmålet: «Tenk på ein gjennomsnittsdag. Kor lang tid bruker du på (…) sosiale medium?» Indikatoren viser kor mange prosent som svarer to timar eller meir </a:t>
            </a:r>
          </a:p>
          <a:p>
            <a:pPr>
              <a:spcAft>
                <a:spcPts val="100"/>
              </a:spcAft>
            </a:pPr>
            <a:r>
              <a:rPr lang="nn-NO" sz="750" b="1" dirty="0">
                <a:latin typeface="Akkurat Pro" panose="020B0504020101020102" pitchFamily="34" charset="0"/>
                <a:cs typeface="Arial" panose="020B0604020202020204" pitchFamily="34" charset="0"/>
              </a:rPr>
              <a:t>Er med på organiserte </a:t>
            </a:r>
            <a:r>
              <a:rPr lang="nn-NO" sz="750" b="1" dirty="0" err="1">
                <a:latin typeface="Akkurat Pro" panose="020B0504020101020102" pitchFamily="34" charset="0"/>
                <a:cs typeface="Arial" panose="020B0604020202020204" pitchFamily="34" charset="0"/>
              </a:rPr>
              <a:t>fritidsaktiviteta</a:t>
            </a:r>
            <a:r>
              <a:rPr lang="nb-NO" sz="750" b="1" dirty="0">
                <a:latin typeface="Akkurat Pro" panose="020B0504020101020102" pitchFamily="34" charset="0"/>
                <a:cs typeface="Arial" panose="020B0604020202020204" pitchFamily="34" charset="0"/>
              </a:rPr>
              <a:t>r</a:t>
            </a:r>
          </a:p>
          <a:p>
            <a:pPr>
              <a:spcAft>
                <a:spcPts val="100"/>
              </a:spcAft>
            </a:pPr>
            <a:r>
              <a:rPr lang="nn-NO" sz="750" dirty="0">
                <a:latin typeface="Akkurat Pro" panose="020B0504020101020102" pitchFamily="34" charset="0"/>
                <a:cs typeface="Arial" panose="020B0604020202020204" pitchFamily="34" charset="0"/>
              </a:rPr>
              <a:t>Indikatoren er målt med spørsmålet: «Er du, eller har du tidlegare vore, med i organisasjonar, klubbar, lag eller foreiningar etter at du fylte 10 år?» Indikatoren viser kor mange prosent som svarer «Ja, eg er med no»</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n-NO" sz="750" b="1" dirty="0">
                <a:latin typeface="Akkurat Pro" panose="020B0504020101020102" pitchFamily="34" charset="0"/>
                <a:cs typeface="Arial" panose="020B0604020202020204" pitchFamily="34" charset="0"/>
              </a:rPr>
              <a:t>Har delteke i eit idrettslag den siste månaden</a:t>
            </a:r>
            <a:endParaRPr lang="nb-NO" sz="750" b="1" dirty="0">
              <a:latin typeface="Akkurat Pro" panose="020B0504020101020102" pitchFamily="34" charset="0"/>
              <a:cs typeface="Arial" panose="020B0604020202020204" pitchFamily="34" charset="0"/>
            </a:endParaRPr>
          </a:p>
          <a:p>
            <a:pPr>
              <a:spcBef>
                <a:spcPts val="200"/>
              </a:spcBef>
              <a:spcAft>
                <a:spcPts val="100"/>
              </a:spcAft>
            </a:pPr>
            <a:r>
              <a:rPr lang="nn-NO" sz="750" dirty="0">
                <a:latin typeface="Akkurat Pro" panose="020B0504020101020102" pitchFamily="34" charset="0"/>
                <a:cs typeface="Arial" panose="020B0604020202020204" pitchFamily="34" charset="0"/>
              </a:rPr>
              <a:t>Indikatoren er målt med spørsmålet: «Kor mange gonger i løpet av den siste månaden har du vore med på aktivitetar, møte eller øvingar i (…) idrettslag?» Indikatoren viser kor mange prosent som svarer minst éin gong</a:t>
            </a:r>
            <a:r>
              <a:rPr lang="nb-NO" sz="750" dirty="0">
                <a:latin typeface="Akkurat Pro" panose="020B0504020101020102" pitchFamily="34" charset="0"/>
                <a:cs typeface="Arial" panose="020B0604020202020204" pitchFamily="34" charset="0"/>
              </a:rPr>
              <a:t>. </a:t>
            </a:r>
          </a:p>
          <a:p>
            <a:pPr>
              <a:spcAft>
                <a:spcPts val="100"/>
              </a:spcAft>
            </a:pPr>
            <a:r>
              <a:rPr lang="nb-NO" sz="750" b="1" dirty="0">
                <a:latin typeface="Akkurat Pro" panose="020B0504020101020102" pitchFamily="34" charset="0"/>
                <a:cs typeface="Arial" panose="020B0604020202020204" pitchFamily="34" charset="0"/>
              </a:rPr>
              <a:t>Har </a:t>
            </a:r>
            <a:r>
              <a:rPr lang="nb-NO" sz="750" b="1" dirty="0" err="1">
                <a:latin typeface="Akkurat Pro" panose="020B0504020101020102" pitchFamily="34" charset="0"/>
                <a:cs typeface="Arial" panose="020B0604020202020204" pitchFamily="34" charset="0"/>
              </a:rPr>
              <a:t>vore</a:t>
            </a:r>
            <a:r>
              <a:rPr lang="nb-NO" sz="750" b="1" dirty="0">
                <a:latin typeface="Akkurat Pro" panose="020B0504020101020102" pitchFamily="34" charset="0"/>
                <a:cs typeface="Arial" panose="020B0604020202020204" pitchFamily="34" charset="0"/>
              </a:rPr>
              <a:t> i </a:t>
            </a:r>
            <a:r>
              <a:rPr lang="nb-NO" sz="750" b="1" dirty="0" err="1">
                <a:latin typeface="Akkurat Pro" panose="020B0504020101020102" pitchFamily="34" charset="0"/>
                <a:cs typeface="Arial" panose="020B0604020202020204" pitchFamily="34" charset="0"/>
              </a:rPr>
              <a:t>ein</a:t>
            </a:r>
            <a:r>
              <a:rPr lang="nb-NO" sz="750" b="1" dirty="0">
                <a:latin typeface="Akkurat Pro" panose="020B0504020101020102" pitchFamily="34" charset="0"/>
                <a:cs typeface="Arial" panose="020B0604020202020204" pitchFamily="34" charset="0"/>
              </a:rPr>
              <a:t> fritidsklubb den siste </a:t>
            </a:r>
            <a:r>
              <a:rPr lang="nb-NO" sz="750" b="1" dirty="0" err="1">
                <a:latin typeface="Akkurat Pro" panose="020B0504020101020102" pitchFamily="34" charset="0"/>
                <a:cs typeface="Arial" panose="020B0604020202020204" pitchFamily="34" charset="0"/>
              </a:rPr>
              <a:t>månaden</a:t>
            </a:r>
            <a:endParaRPr lang="nb-NO" sz="750" b="1" dirty="0">
              <a:latin typeface="Akkurat Pro" panose="020B0504020101020102" pitchFamily="34" charset="0"/>
              <a:cs typeface="Arial" panose="020B0604020202020204" pitchFamily="34" charset="0"/>
            </a:endParaRPr>
          </a:p>
          <a:p>
            <a:pPr>
              <a:spcAft>
                <a:spcPts val="100"/>
              </a:spcAft>
            </a:pPr>
            <a:r>
              <a:rPr lang="nn-NO" sz="750" dirty="0">
                <a:latin typeface="Akkurat Pro" panose="020B0504020101020102" pitchFamily="34" charset="0"/>
                <a:cs typeface="Arial" panose="020B0604020202020204" pitchFamily="34" charset="0"/>
              </a:rPr>
              <a:t>Indikatoren er målt med spørsmålet: «Kor mange gonger i løpet av den siste månaden har du vore med på aktivitetar, møte eller øvingar i (…) fritidsklubb/ungdomshus/ungdomsklubb?» Indikatoren viser kor mange prosent som svarer minst éin gong</a:t>
            </a:r>
            <a:r>
              <a:rPr lang="nb-NO" sz="750" dirty="0">
                <a:latin typeface="Akkurat Pro" panose="020B0504020101020102" pitchFamily="34" charset="0"/>
                <a:cs typeface="Arial" panose="020B0604020202020204" pitchFamily="34" charset="0"/>
              </a:rPr>
              <a:t>. </a:t>
            </a:r>
          </a:p>
          <a:p>
            <a:pPr>
              <a:spcBef>
                <a:spcPts val="200"/>
              </a:spcBef>
              <a:spcAft>
                <a:spcPts val="100"/>
              </a:spcAft>
            </a:pPr>
            <a:r>
              <a:rPr lang="nb-NO" sz="750" b="1" dirty="0" err="1">
                <a:latin typeface="Akkurat Pro" panose="020B0504020101020102" pitchFamily="34" charset="0"/>
                <a:cs typeface="Arial" panose="020B0604020202020204" pitchFamily="34" charset="0"/>
              </a:rPr>
              <a:t>Trenar</a:t>
            </a:r>
            <a:r>
              <a:rPr lang="nb-NO" sz="750" b="1" dirty="0">
                <a:latin typeface="Akkurat Pro" panose="020B0504020101020102" pitchFamily="34" charset="0"/>
                <a:cs typeface="Arial" panose="020B0604020202020204" pitchFamily="34" charset="0"/>
              </a:rPr>
              <a:t> minst </a:t>
            </a:r>
            <a:r>
              <a:rPr lang="nb-NO" sz="750" b="1" dirty="0" err="1">
                <a:latin typeface="Akkurat Pro" panose="020B0504020101020102" pitchFamily="34" charset="0"/>
                <a:cs typeface="Arial" panose="020B0604020202020204" pitchFamily="34" charset="0"/>
              </a:rPr>
              <a:t>éin</a:t>
            </a:r>
            <a:r>
              <a:rPr lang="nb-NO" sz="750" b="1" dirty="0">
                <a:latin typeface="Akkurat Pro" panose="020B0504020101020102" pitchFamily="34" charset="0"/>
                <a:cs typeface="Arial" panose="020B0604020202020204" pitchFamily="34" charset="0"/>
              </a:rPr>
              <a:t> gong i </a:t>
            </a:r>
            <a:r>
              <a:rPr lang="nb-NO" sz="750" b="1" dirty="0" err="1">
                <a:latin typeface="Akkurat Pro" panose="020B0504020101020102" pitchFamily="34" charset="0"/>
                <a:cs typeface="Arial" panose="020B0604020202020204" pitchFamily="34" charset="0"/>
              </a:rPr>
              <a:t>veka</a:t>
            </a:r>
            <a:endParaRPr lang="nb-NO" sz="750" b="1" dirty="0">
              <a:latin typeface="Akkurat Pro" panose="020B0504020101020102" pitchFamily="34" charset="0"/>
              <a:cs typeface="Arial" panose="020B0604020202020204" pitchFamily="34" charset="0"/>
            </a:endParaRPr>
          </a:p>
          <a:p>
            <a:pPr>
              <a:spcAft>
                <a:spcPts val="100"/>
              </a:spcAft>
            </a:pPr>
            <a:r>
              <a:rPr lang="nn-NO" sz="750" dirty="0">
                <a:latin typeface="Akkurat Pro" panose="020B0504020101020102" pitchFamily="34" charset="0"/>
                <a:cs typeface="Arial" panose="020B0604020202020204" pitchFamily="34" charset="0"/>
              </a:rPr>
              <a:t>Indikatoren er målt med fire spørsmål om kor ofte ungdommen trenar eller driv med desse aktivitetane: «Trenar eller konkurrerer i eit idrettslag», «Trenar på treningsstudio eller helsestudio», «Trenar eller trimmar på eiga hand (spring, sym, syklar, går tur)» og «Driv med anna organisert trening (dans, kampsport e.l.)». Indikatoren viser kor mange prosent som til saman svarer at dei trenar minst éin gong i veka</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b-NO" sz="750" b="1" dirty="0" err="1">
                <a:latin typeface="Akkurat Pro" panose="020B0504020101020102" pitchFamily="34" charset="0"/>
                <a:cs typeface="Arial" panose="020B0604020202020204" pitchFamily="34" charset="0"/>
              </a:rPr>
              <a:t>Sjeldan</a:t>
            </a:r>
            <a:r>
              <a:rPr lang="nb-NO" sz="750" b="1" dirty="0">
                <a:latin typeface="Akkurat Pro" panose="020B0504020101020102" pitchFamily="34" charset="0"/>
                <a:cs typeface="Arial" panose="020B0604020202020204" pitchFamily="34" charset="0"/>
              </a:rPr>
              <a:t> eller aldri fysisk aktiv</a:t>
            </a:r>
          </a:p>
          <a:p>
            <a:pPr>
              <a:spcAft>
                <a:spcPts val="100"/>
              </a:spcAft>
            </a:pPr>
            <a:r>
              <a:rPr lang="nb-NO" sz="750" dirty="0">
                <a:latin typeface="Akkurat Pro" panose="020B0504020101020102" pitchFamily="34" charset="0"/>
                <a:cs typeface="Arial" panose="020B0604020202020204" pitchFamily="34" charset="0"/>
              </a:rPr>
              <a:t>Indikatoren er målt med spørsmålet: «Kor ofte er du så fysisk aktiv at du blir andpusten eller </a:t>
            </a:r>
            <a:r>
              <a:rPr lang="nb-NO" sz="750" dirty="0" err="1">
                <a:latin typeface="Akkurat Pro" panose="020B0504020101020102" pitchFamily="34" charset="0"/>
                <a:cs typeface="Arial" panose="020B0604020202020204" pitchFamily="34" charset="0"/>
              </a:rPr>
              <a:t>sveitt</a:t>
            </a:r>
            <a:r>
              <a:rPr lang="nb-NO" sz="750" dirty="0">
                <a:latin typeface="Akkurat Pro" panose="020B0504020101020102" pitchFamily="34" charset="0"/>
                <a:cs typeface="Arial" panose="020B0604020202020204" pitchFamily="34" charset="0"/>
              </a:rPr>
              <a:t>?». Indikatoren viser kor mange prosent som svarer «aldri» eller «</a:t>
            </a:r>
            <a:r>
              <a:rPr lang="nb-NO" sz="750" dirty="0" err="1">
                <a:latin typeface="Akkurat Pro" panose="020B0504020101020102" pitchFamily="34" charset="0"/>
                <a:cs typeface="Arial" panose="020B0604020202020204" pitchFamily="34" charset="0"/>
              </a:rPr>
              <a:t>sjeldan</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b-NO" sz="750" b="1" dirty="0">
                <a:latin typeface="Akkurat Pro" panose="020B0504020101020102" pitchFamily="34" charset="0"/>
                <a:cs typeface="Arial" panose="020B0604020202020204" pitchFamily="34" charset="0"/>
              </a:rPr>
              <a:t>Sov seks </a:t>
            </a:r>
            <a:r>
              <a:rPr lang="nb-NO" sz="750" b="1" dirty="0" err="1">
                <a:latin typeface="Akkurat Pro" panose="020B0504020101020102" pitchFamily="34" charset="0"/>
                <a:cs typeface="Arial" panose="020B0604020202020204" pitchFamily="34" charset="0"/>
              </a:rPr>
              <a:t>timar</a:t>
            </a:r>
            <a:r>
              <a:rPr lang="nb-NO" sz="750" b="1" dirty="0">
                <a:latin typeface="Akkurat Pro" panose="020B0504020101020102" pitchFamily="34" charset="0"/>
                <a:cs typeface="Arial" panose="020B0604020202020204" pitchFamily="34" charset="0"/>
              </a:rPr>
              <a:t> eller mindre den siste natta</a:t>
            </a:r>
          </a:p>
          <a:p>
            <a:pPr>
              <a:spcAft>
                <a:spcPts val="100"/>
              </a:spcAft>
            </a:pPr>
            <a:r>
              <a:rPr lang="nb-NO" sz="750" dirty="0">
                <a:latin typeface="Akkurat Pro" panose="020B0504020101020102" pitchFamily="34" charset="0"/>
                <a:cs typeface="Arial" panose="020B0604020202020204" pitchFamily="34" charset="0"/>
              </a:rPr>
              <a:t>Indikatoren er målt med spørsmålet: «Kor mange </a:t>
            </a:r>
            <a:r>
              <a:rPr lang="nb-NO" sz="750" dirty="0" err="1">
                <a:latin typeface="Akkurat Pro" panose="020B0504020101020102" pitchFamily="34" charset="0"/>
                <a:cs typeface="Arial" panose="020B0604020202020204" pitchFamily="34" charset="0"/>
              </a:rPr>
              <a:t>timar</a:t>
            </a:r>
            <a:r>
              <a:rPr lang="nb-NO" sz="750" dirty="0">
                <a:latin typeface="Akkurat Pro" panose="020B0504020101020102" pitchFamily="34" charset="0"/>
                <a:cs typeface="Arial" panose="020B0604020202020204" pitchFamily="34" charset="0"/>
              </a:rPr>
              <a:t> sov du natt til i dag?». Indikatoren viser kor mange prosent som svarer «mindre enn 5 </a:t>
            </a:r>
            <a:r>
              <a:rPr lang="nb-NO" sz="750" dirty="0" err="1">
                <a:latin typeface="Akkurat Pro" panose="020B0504020101020102" pitchFamily="34" charset="0"/>
                <a:cs typeface="Arial" panose="020B0604020202020204" pitchFamily="34" charset="0"/>
              </a:rPr>
              <a:t>timar</a:t>
            </a:r>
            <a:r>
              <a:rPr lang="nb-NO" sz="750" dirty="0">
                <a:latin typeface="Akkurat Pro" panose="020B0504020101020102" pitchFamily="34" charset="0"/>
                <a:cs typeface="Arial" panose="020B0604020202020204" pitchFamily="34" charset="0"/>
              </a:rPr>
              <a:t>», «5 </a:t>
            </a:r>
            <a:r>
              <a:rPr lang="nb-NO" sz="750" dirty="0" err="1">
                <a:latin typeface="Akkurat Pro" panose="020B0504020101020102" pitchFamily="34" charset="0"/>
                <a:cs typeface="Arial" panose="020B0604020202020204" pitchFamily="34" charset="0"/>
              </a:rPr>
              <a:t>timar</a:t>
            </a:r>
            <a:r>
              <a:rPr lang="nb-NO" sz="750" dirty="0">
                <a:latin typeface="Akkurat Pro" panose="020B0504020101020102" pitchFamily="34" charset="0"/>
                <a:cs typeface="Arial" panose="020B0604020202020204" pitchFamily="34" charset="0"/>
              </a:rPr>
              <a:t>» eller «6 </a:t>
            </a:r>
            <a:r>
              <a:rPr lang="nb-NO" sz="750" dirty="0" err="1">
                <a:latin typeface="Akkurat Pro" panose="020B0504020101020102" pitchFamily="34" charset="0"/>
                <a:cs typeface="Arial" panose="020B0604020202020204" pitchFamily="34" charset="0"/>
              </a:rPr>
              <a:t>timar</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n-NO" sz="750" b="1" dirty="0">
                <a:latin typeface="Akkurat Pro" panose="020B0504020101020102" pitchFamily="34" charset="0"/>
                <a:cs typeface="Arial" panose="020B0604020202020204" pitchFamily="34" charset="0"/>
              </a:rPr>
              <a:t>Er nøgd med helsa s</a:t>
            </a:r>
            <a:r>
              <a:rPr lang="nb-NO" sz="750" b="1" dirty="0">
                <a:latin typeface="Akkurat Pro" panose="020B0504020101020102" pitchFamily="34" charset="0"/>
                <a:cs typeface="Arial" panose="020B0604020202020204" pitchFamily="34" charset="0"/>
              </a:rPr>
              <a:t>i</a:t>
            </a:r>
          </a:p>
          <a:p>
            <a:pPr>
              <a:spcAft>
                <a:spcPts val="100"/>
              </a:spcAft>
            </a:pPr>
            <a:r>
              <a:rPr lang="nn-NO" sz="750" dirty="0">
                <a:latin typeface="Akkurat Pro" panose="020B0504020101020102" pitchFamily="34" charset="0"/>
                <a:cs typeface="Arial" panose="020B0604020202020204" pitchFamily="34" charset="0"/>
              </a:rPr>
              <a:t>Indikatoren er målt med spørsmålet: «Kor nøgd eller misnøgd er du med helsa di?» Indikatoren viser kor mange prosent som svarer «svært nøgd» eller «litt nøgd»</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b-NO" sz="750" b="1" dirty="0">
                <a:latin typeface="Akkurat Pro" panose="020B0504020101020102" pitchFamily="34" charset="0"/>
                <a:cs typeface="Arial" panose="020B0604020202020204" pitchFamily="34" charset="0"/>
              </a:rPr>
              <a:t>Har vondt i </a:t>
            </a:r>
            <a:r>
              <a:rPr lang="nb-NO" sz="750" b="1" dirty="0" err="1">
                <a:latin typeface="Akkurat Pro" panose="020B0504020101020102" pitchFamily="34" charset="0"/>
                <a:cs typeface="Arial" panose="020B0604020202020204" pitchFamily="34" charset="0"/>
              </a:rPr>
              <a:t>hovudet</a:t>
            </a:r>
            <a:r>
              <a:rPr lang="nb-NO" sz="750" b="1" dirty="0">
                <a:latin typeface="Akkurat Pro" panose="020B0504020101020102" pitchFamily="34" charset="0"/>
                <a:cs typeface="Arial" panose="020B0604020202020204" pitchFamily="34" charset="0"/>
              </a:rPr>
              <a:t> kvar dag</a:t>
            </a:r>
          </a:p>
          <a:p>
            <a:pPr>
              <a:spcAft>
                <a:spcPts val="100"/>
              </a:spcAft>
            </a:pPr>
            <a:r>
              <a:rPr lang="nn-NO" sz="750" dirty="0">
                <a:latin typeface="Akkurat Pro" panose="020B0504020101020102" pitchFamily="34" charset="0"/>
                <a:cs typeface="Arial" panose="020B0604020202020204" pitchFamily="34" charset="0"/>
              </a:rPr>
              <a:t>Indikatoren er målt med spørsmålet: «Har du hatt nokre av desse plagene den siste månaden?» Indikatoren viser kor mange prosent som svarer at dei har hatt hovudverk «kvar dag»</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b-NO" sz="750" b="1" dirty="0">
                <a:latin typeface="Akkurat Pro" panose="020B0504020101020102" pitchFamily="34" charset="0"/>
                <a:cs typeface="Arial" panose="020B0604020202020204" pitchFamily="34" charset="0"/>
              </a:rPr>
              <a:t>Har hatt mange psykiske plager </a:t>
            </a:r>
            <a:r>
              <a:rPr lang="nb-NO" sz="750" b="1" dirty="0" err="1">
                <a:latin typeface="Akkurat Pro" panose="020B0504020101020102" pitchFamily="34" charset="0"/>
                <a:cs typeface="Arial" panose="020B0604020202020204" pitchFamily="34" charset="0"/>
              </a:rPr>
              <a:t>dei</a:t>
            </a:r>
            <a:r>
              <a:rPr lang="nb-NO" sz="750" b="1" dirty="0">
                <a:latin typeface="Akkurat Pro" panose="020B0504020101020102" pitchFamily="34" charset="0"/>
                <a:cs typeface="Arial" panose="020B0604020202020204" pitchFamily="34" charset="0"/>
              </a:rPr>
              <a:t> siste sju </a:t>
            </a:r>
            <a:r>
              <a:rPr lang="nb-NO" sz="750" b="1" dirty="0" err="1">
                <a:latin typeface="Akkurat Pro" panose="020B0504020101020102" pitchFamily="34" charset="0"/>
                <a:cs typeface="Arial" panose="020B0604020202020204" pitchFamily="34" charset="0"/>
              </a:rPr>
              <a:t>dagane</a:t>
            </a:r>
            <a:endParaRPr lang="nb-NO" sz="750" b="1" dirty="0">
              <a:latin typeface="Akkurat Pro" panose="020B0504020101020102" pitchFamily="34" charset="0"/>
              <a:cs typeface="Arial" panose="020B0604020202020204" pitchFamily="34" charset="0"/>
            </a:endParaRPr>
          </a:p>
          <a:p>
            <a:pPr>
              <a:spcAft>
                <a:spcPts val="100"/>
              </a:spcAft>
            </a:pPr>
            <a:r>
              <a:rPr lang="nn-NO" sz="750" dirty="0">
                <a:latin typeface="Akkurat Pro" panose="020B0504020101020102" pitchFamily="34" charset="0"/>
                <a:cs typeface="Arial" panose="020B0604020202020204" pitchFamily="34" charset="0"/>
              </a:rPr>
              <a:t>Indikatoren er målt med eit spørsmål om ein i løpet av den siste veka vore plaga av noko av dette: «Kjent at alt er eit slit», «Hatt søvnproblem», «Kjent deg ulykkeleg, trist eller deprimert», «Kjent håpløyse med tanke på framtida», «Kjent deg stiv eller spent» og «Uroa deg for mykje om ting». Indikatoren viser kor mange prosent som i gjennomsnitt svarer at dei minst er ganske mykje plaga med desse symptoma</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b-NO" sz="750" b="1" dirty="0">
                <a:latin typeface="Akkurat Pro" panose="020B0504020101020102" pitchFamily="34" charset="0"/>
                <a:cs typeface="Arial" panose="020B0604020202020204" pitchFamily="34" charset="0"/>
              </a:rPr>
              <a:t>Opplever </a:t>
            </a:r>
            <a:r>
              <a:rPr lang="nb-NO" sz="750" b="1" dirty="0" err="1">
                <a:latin typeface="Akkurat Pro" panose="020B0504020101020102" pitchFamily="34" charset="0"/>
                <a:cs typeface="Arial" panose="020B0604020202020204" pitchFamily="34" charset="0"/>
              </a:rPr>
              <a:t>mykje</a:t>
            </a:r>
            <a:r>
              <a:rPr lang="nb-NO" sz="750" b="1" dirty="0">
                <a:latin typeface="Akkurat Pro" panose="020B0504020101020102" pitchFamily="34" charset="0"/>
                <a:cs typeface="Arial" panose="020B0604020202020204" pitchFamily="34" charset="0"/>
              </a:rPr>
              <a:t> press på minst to område</a:t>
            </a:r>
          </a:p>
          <a:p>
            <a:pPr>
              <a:spcAft>
                <a:spcPts val="100"/>
              </a:spcAft>
            </a:pPr>
            <a:r>
              <a:rPr lang="nn-NO" sz="750" dirty="0">
                <a:latin typeface="Akkurat Pro" panose="020B0504020101020102" pitchFamily="34" charset="0"/>
                <a:cs typeface="Arial" panose="020B0604020202020204" pitchFamily="34" charset="0"/>
              </a:rPr>
              <a:t>Indikatoren er målt med spørsmålet: «Opplever du press i kvardagen din?» Ungdommane blei bedne om å svare på om dei opplever «press om å sjå bra ut eller ha ein fin kropp», «press om å gjere det bra på skulen», «press om å gjere det bra i idrett» og «press om å ha mange følgjarar og «</a:t>
            </a:r>
            <a:r>
              <a:rPr lang="nn-NO" sz="750" dirty="0" err="1">
                <a:latin typeface="Akkurat Pro" panose="020B0504020101020102" pitchFamily="34" charset="0"/>
                <a:cs typeface="Arial" panose="020B0604020202020204" pitchFamily="34" charset="0"/>
              </a:rPr>
              <a:t>likes</a:t>
            </a:r>
            <a:r>
              <a:rPr lang="nn-NO" sz="750" dirty="0">
                <a:latin typeface="Akkurat Pro" panose="020B0504020101020102" pitchFamily="34" charset="0"/>
                <a:cs typeface="Arial" panose="020B0604020202020204" pitchFamily="34" charset="0"/>
              </a:rPr>
              <a:t>» på sosiale medium». Indikatoren viser kor mange prosent som svarer at dei opplever «mykje press» eller «svært mykje press» på minst to av desse områda</a:t>
            </a:r>
            <a:r>
              <a:rPr lang="nb-NO" sz="750" dirty="0">
                <a:latin typeface="Akkurat Pro" panose="020B0504020101020102" pitchFamily="34" charset="0"/>
                <a:cs typeface="Arial" panose="020B0604020202020204" pitchFamily="34" charset="0"/>
              </a:rPr>
              <a:t>.</a:t>
            </a:r>
          </a:p>
          <a:p>
            <a:pPr>
              <a:spcAft>
                <a:spcPts val="100"/>
              </a:spcAft>
            </a:pPr>
            <a:endParaRPr lang="nb-NO" sz="750" dirty="0">
              <a:latin typeface="Akkurat Pro" panose="020B0504020101020102" pitchFamily="34" charset="0"/>
              <a:cs typeface="Arial" panose="020B0604020202020204" pitchFamily="34" charset="0"/>
            </a:endParaRPr>
          </a:p>
        </p:txBody>
      </p:sp>
      <p:sp>
        <p:nvSpPr>
          <p:cNvPr id="7" name="TekstSylinder 6">
            <a:extLst>
              <a:ext uri="{FF2B5EF4-FFF2-40B4-BE49-F238E27FC236}">
                <a16:creationId xmlns:a16="http://schemas.microsoft.com/office/drawing/2014/main" id="{8513118E-4BC0-4E80-9EDD-4AF2F8BA7335}"/>
              </a:ext>
            </a:extLst>
          </p:cNvPr>
          <p:cNvSpPr txBox="1"/>
          <p:nvPr/>
        </p:nvSpPr>
        <p:spPr>
          <a:xfrm>
            <a:off x="3549651" y="736420"/>
            <a:ext cx="2952814" cy="828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lang="nb-NO" sz="750" b="1" dirty="0">
                <a:latin typeface="Akkurat Pro" panose="020B0504020101020102" pitchFamily="34" charset="0"/>
                <a:cs typeface="Arial" panose="020B0604020202020204" pitchFamily="34" charset="0"/>
              </a:rPr>
              <a:t>Drikk </a:t>
            </a:r>
            <a:r>
              <a:rPr lang="nb-NO" sz="750" b="1" dirty="0" err="1">
                <a:latin typeface="Akkurat Pro" panose="020B0504020101020102" pitchFamily="34" charset="0"/>
                <a:cs typeface="Arial" panose="020B0604020202020204" pitchFamily="34" charset="0"/>
              </a:rPr>
              <a:t>ikkje</a:t>
            </a:r>
            <a:r>
              <a:rPr lang="nb-NO" sz="750" b="1" dirty="0">
                <a:latin typeface="Akkurat Pro" panose="020B0504020101020102" pitchFamily="34" charset="0"/>
                <a:cs typeface="Arial" panose="020B0604020202020204" pitchFamily="34" charset="0"/>
              </a:rPr>
              <a:t> eller har </a:t>
            </a:r>
            <a:r>
              <a:rPr lang="nb-NO" sz="750" b="1" dirty="0" err="1">
                <a:latin typeface="Akkurat Pro" panose="020B0504020101020102" pitchFamily="34" charset="0"/>
                <a:cs typeface="Arial" panose="020B0604020202020204" pitchFamily="34" charset="0"/>
              </a:rPr>
              <a:t>berre</a:t>
            </a:r>
            <a:r>
              <a:rPr lang="nb-NO" sz="750" b="1" dirty="0">
                <a:latin typeface="Akkurat Pro" panose="020B0504020101020102" pitchFamily="34" charset="0"/>
                <a:cs typeface="Arial" panose="020B0604020202020204" pitchFamily="34" charset="0"/>
              </a:rPr>
              <a:t> smakt alkohol</a:t>
            </a:r>
          </a:p>
          <a:p>
            <a:pPr>
              <a:spcAft>
                <a:spcPts val="100"/>
              </a:spcAft>
            </a:pPr>
            <a:r>
              <a:rPr lang="nn-NO" sz="750" dirty="0">
                <a:latin typeface="Akkurat Pro" panose="020B0504020101020102" pitchFamily="34" charset="0"/>
                <a:cs typeface="Arial" panose="020B0604020202020204" pitchFamily="34" charset="0"/>
              </a:rPr>
              <a:t>Indikatoren er målt med spørsmålet: «Hender det at du drikk noka form for alkohol?» Indikatoren viser kor mange prosent som svarer «aldri» eller «har berre smakt nokre få gonger»</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b-NO" sz="750" b="1" dirty="0" err="1">
                <a:latin typeface="Akkurat Pro" panose="020B0504020101020102" pitchFamily="34" charset="0"/>
                <a:cs typeface="Arial" panose="020B0604020202020204" pitchFamily="34" charset="0"/>
              </a:rPr>
              <a:t>Røykjer</a:t>
            </a:r>
            <a:r>
              <a:rPr lang="nb-NO" sz="750" b="1" dirty="0">
                <a:latin typeface="Akkurat Pro" panose="020B0504020101020102" pitchFamily="34" charset="0"/>
                <a:cs typeface="Arial" panose="020B0604020202020204" pitchFamily="34" charset="0"/>
              </a:rPr>
              <a:t> kvar dag eller kvar veke</a:t>
            </a:r>
          </a:p>
          <a:p>
            <a:pPr>
              <a:spcAft>
                <a:spcPts val="100"/>
              </a:spcAft>
            </a:pPr>
            <a:r>
              <a:rPr lang="nn-NO" sz="750" dirty="0">
                <a:latin typeface="Akkurat Pro" panose="020B0504020101020102" pitchFamily="34" charset="0"/>
                <a:cs typeface="Arial" panose="020B0604020202020204" pitchFamily="34" charset="0"/>
              </a:rPr>
              <a:t>Indikatoren er målt med spørsmålet: «Røykjer du?». Indikatoren viser kor mange prosent som svarer «røykjer kvar dag» eller «røykjer kvar veke, men ikkje kvar dag»</a:t>
            </a:r>
            <a:r>
              <a:rPr lang="nb-NO" sz="750" dirty="0">
                <a:latin typeface="Akkurat Pro" panose="020B0504020101020102" pitchFamily="34" charset="0"/>
                <a:cs typeface="Arial" panose="020B0604020202020204" pitchFamily="34" charset="0"/>
              </a:rPr>
              <a:t>. </a:t>
            </a:r>
          </a:p>
          <a:p>
            <a:pPr>
              <a:spcBef>
                <a:spcPts val="200"/>
              </a:spcBef>
              <a:spcAft>
                <a:spcPts val="100"/>
              </a:spcAft>
            </a:pPr>
            <a:r>
              <a:rPr lang="nb-NO" sz="750" b="1" dirty="0" err="1">
                <a:latin typeface="Akkurat Pro" panose="020B0504020101020102" pitchFamily="34" charset="0"/>
                <a:cs typeface="Arial" panose="020B0604020202020204" pitchFamily="34" charset="0"/>
              </a:rPr>
              <a:t>Snusar</a:t>
            </a:r>
            <a:r>
              <a:rPr lang="nb-NO" sz="750" b="1" dirty="0">
                <a:latin typeface="Akkurat Pro" panose="020B0504020101020102" pitchFamily="34" charset="0"/>
                <a:cs typeface="Arial" panose="020B0604020202020204" pitchFamily="34" charset="0"/>
              </a:rPr>
              <a:t> kvar dag eller kvar veke</a:t>
            </a:r>
          </a:p>
          <a:p>
            <a:pPr>
              <a:spcAft>
                <a:spcPts val="100"/>
              </a:spcAft>
            </a:pPr>
            <a:r>
              <a:rPr lang="nn-NO" sz="750" dirty="0">
                <a:latin typeface="Akkurat Pro" panose="020B0504020101020102" pitchFamily="34" charset="0"/>
                <a:cs typeface="Arial" panose="020B0604020202020204" pitchFamily="34" charset="0"/>
              </a:rPr>
              <a:t>Indikatoren er målt med spørsmålet: «Bruker du snus?». Indikatoren viser kor mange prosent som svarer «snusar kvar dag» eller «snusar kvar veke, men ikkje kvar dag»</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b-NO" sz="750" b="1" dirty="0">
                <a:latin typeface="Akkurat Pro" panose="020B0504020101020102" pitchFamily="34" charset="0"/>
                <a:cs typeface="Arial" panose="020B0604020202020204" pitchFamily="34" charset="0"/>
              </a:rPr>
              <a:t>Bruker e-</a:t>
            </a:r>
            <a:r>
              <a:rPr lang="nb-NO" sz="750" b="1" dirty="0" err="1">
                <a:latin typeface="Akkurat Pro" panose="020B0504020101020102" pitchFamily="34" charset="0"/>
                <a:cs typeface="Arial" panose="020B0604020202020204" pitchFamily="34" charset="0"/>
              </a:rPr>
              <a:t>sigarettar</a:t>
            </a:r>
            <a:r>
              <a:rPr lang="nb-NO" sz="750" b="1" dirty="0">
                <a:latin typeface="Akkurat Pro" panose="020B0504020101020102" pitchFamily="34" charset="0"/>
                <a:cs typeface="Arial" panose="020B0604020202020204" pitchFamily="34" charset="0"/>
              </a:rPr>
              <a:t> kvar dag eller kvar veke</a:t>
            </a:r>
          </a:p>
          <a:p>
            <a:pPr>
              <a:spcAft>
                <a:spcPts val="100"/>
              </a:spcAft>
            </a:pPr>
            <a:r>
              <a:rPr lang="nb-NO" sz="750" dirty="0">
                <a:latin typeface="Akkurat Pro" panose="020B0504020101020102" pitchFamily="34" charset="0"/>
                <a:cs typeface="Arial" panose="020B0604020202020204" pitchFamily="34" charset="0"/>
              </a:rPr>
              <a:t>Indikatoren er målt med spørsmålet: «Bruker du e-sigaretter/</a:t>
            </a:r>
            <a:r>
              <a:rPr lang="nb-NO" sz="750" dirty="0" err="1">
                <a:latin typeface="Akkurat Pro" panose="020B0504020101020102" pitchFamily="34" charset="0"/>
                <a:cs typeface="Arial" panose="020B0604020202020204" pitchFamily="34" charset="0"/>
              </a:rPr>
              <a:t>vape</a:t>
            </a:r>
            <a:r>
              <a:rPr lang="nb-NO" sz="750" dirty="0">
                <a:latin typeface="Akkurat Pro" panose="020B0504020101020102" pitchFamily="34" charset="0"/>
                <a:cs typeface="Arial" panose="020B0604020202020204" pitchFamily="34" charset="0"/>
              </a:rPr>
              <a:t>?». Indikatoren viser kor mange prosent som svarer «bruker kvar dag» eller «bruker kvar veke, men </a:t>
            </a:r>
            <a:r>
              <a:rPr lang="nb-NO" sz="750" dirty="0" err="1">
                <a:latin typeface="Akkurat Pro" panose="020B0504020101020102" pitchFamily="34" charset="0"/>
                <a:cs typeface="Arial" panose="020B0604020202020204" pitchFamily="34" charset="0"/>
              </a:rPr>
              <a:t>ikkje</a:t>
            </a:r>
            <a:r>
              <a:rPr lang="nb-NO" sz="750" dirty="0">
                <a:latin typeface="Akkurat Pro" panose="020B0504020101020102" pitchFamily="34" charset="0"/>
                <a:cs typeface="Arial" panose="020B0604020202020204" pitchFamily="34" charset="0"/>
              </a:rPr>
              <a:t> kvar dag». </a:t>
            </a:r>
          </a:p>
          <a:p>
            <a:pPr>
              <a:spcBef>
                <a:spcPts val="200"/>
              </a:spcBef>
              <a:spcAft>
                <a:spcPts val="100"/>
              </a:spcAft>
            </a:pPr>
            <a:r>
              <a:rPr lang="nb-NO" sz="750" b="1" dirty="0">
                <a:latin typeface="Akkurat Pro" panose="020B0504020101020102" pitchFamily="34" charset="0"/>
                <a:cs typeface="Arial" panose="020B0604020202020204" pitchFamily="34" charset="0"/>
              </a:rPr>
              <a:t>Har </a:t>
            </a:r>
            <a:r>
              <a:rPr lang="nb-NO" sz="750" b="1" dirty="0" err="1">
                <a:latin typeface="Akkurat Pro" panose="020B0504020101020102" pitchFamily="34" charset="0"/>
                <a:cs typeface="Arial" panose="020B0604020202020204" pitchFamily="34" charset="0"/>
              </a:rPr>
              <a:t>vore</a:t>
            </a:r>
            <a:r>
              <a:rPr lang="nb-NO" sz="750" b="1" dirty="0">
                <a:latin typeface="Akkurat Pro" panose="020B0504020101020102" pitchFamily="34" charset="0"/>
                <a:cs typeface="Arial" panose="020B0604020202020204" pitchFamily="34" charset="0"/>
              </a:rPr>
              <a:t> rusa på alkohol det siste året</a:t>
            </a:r>
          </a:p>
          <a:p>
            <a:pPr>
              <a:spcAft>
                <a:spcPts val="100"/>
              </a:spcAft>
            </a:pPr>
            <a:r>
              <a:rPr lang="nn-NO" sz="750" dirty="0">
                <a:latin typeface="Akkurat Pro" panose="020B0504020101020102" pitchFamily="34" charset="0"/>
                <a:cs typeface="Arial" panose="020B0604020202020204" pitchFamily="34" charset="0"/>
              </a:rPr>
              <a:t>Indikatoren er målt med spørsmålet: «Kor mange gonger i løpet av det siste året (dei siste 12 månadene) har du (…) drukke så mykje at du har kjent deg tydeleg rusa?» Indikatoren viser kor mange prosent som svarer at dei har gjort dette minst éin gong</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b-NO" sz="750" b="1" dirty="0">
                <a:latin typeface="Akkurat Pro" panose="020B0504020101020102" pitchFamily="34" charset="0"/>
                <a:cs typeface="Arial" panose="020B0604020202020204" pitchFamily="34" charset="0"/>
              </a:rPr>
              <a:t>Har brukt hasj eller marihuana i løpet av det siste året</a:t>
            </a:r>
          </a:p>
          <a:p>
            <a:pPr>
              <a:spcAft>
                <a:spcPts val="100"/>
              </a:spcAft>
            </a:pPr>
            <a:r>
              <a:rPr lang="nn-NO" sz="750" dirty="0">
                <a:latin typeface="Akkurat Pro" panose="020B0504020101020102" pitchFamily="34" charset="0"/>
                <a:cs typeface="Arial" panose="020B0604020202020204" pitchFamily="34" charset="0"/>
              </a:rPr>
              <a:t>Indikatoren er målt med spørsmålet: «Kor mange gonger i løpet av det siste året (dei siste 12 månadene) har du (…) brukt hasj eller marihuana?» Indikatoren viser kor mange prosent som svarer at dei har gjort dette minst éin gong</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b-NO" sz="750" b="1" dirty="0">
                <a:latin typeface="Akkurat Pro" panose="020B0504020101020102" pitchFamily="34" charset="0"/>
                <a:cs typeface="Arial" panose="020B0604020202020204" pitchFamily="34" charset="0"/>
              </a:rPr>
              <a:t>Har fått </a:t>
            </a:r>
            <a:r>
              <a:rPr lang="nb-NO" sz="750" b="1" dirty="0" err="1">
                <a:latin typeface="Akkurat Pro" panose="020B0504020101020102" pitchFamily="34" charset="0"/>
                <a:cs typeface="Arial" panose="020B0604020202020204" pitchFamily="34" charset="0"/>
              </a:rPr>
              <a:t>tilbod</a:t>
            </a:r>
            <a:r>
              <a:rPr lang="nb-NO" sz="750" b="1" dirty="0">
                <a:latin typeface="Akkurat Pro" panose="020B0504020101020102" pitchFamily="34" charset="0"/>
                <a:cs typeface="Arial" panose="020B0604020202020204" pitchFamily="34" charset="0"/>
              </a:rPr>
              <a:t> om hasj eller marihuana </a:t>
            </a:r>
          </a:p>
          <a:p>
            <a:pPr>
              <a:spcAft>
                <a:spcPts val="100"/>
              </a:spcAft>
            </a:pPr>
            <a:r>
              <a:rPr lang="nn-NO" sz="750" dirty="0">
                <a:latin typeface="Akkurat Pro" panose="020B0504020101020102" pitchFamily="34" charset="0"/>
                <a:cs typeface="Arial" panose="020B0604020202020204" pitchFamily="34" charset="0"/>
              </a:rPr>
              <a:t>Indikatoren er målt med spørsmålet: «Har du fått tilbod om hasj eller marihuana i løpet av det siste året (dei siste 12 månadene)?» Indikatoren viser kor mange prosent som svarer at dette har skjedd minst éin gong</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b-NO" sz="750" b="1" dirty="0">
                <a:latin typeface="Akkurat Pro" panose="020B0504020101020102" pitchFamily="34" charset="0"/>
                <a:cs typeface="Arial" panose="020B0604020202020204" pitchFamily="34" charset="0"/>
              </a:rPr>
              <a:t>Andre narkotiske stoff enn hasj og marihuana</a:t>
            </a:r>
          </a:p>
          <a:p>
            <a:pPr>
              <a:spcAft>
                <a:spcPts val="100"/>
              </a:spcAft>
            </a:pPr>
            <a:r>
              <a:rPr lang="nb-NO" sz="750" dirty="0">
                <a:latin typeface="Akkurat Pro" panose="020B0504020101020102" pitchFamily="34" charset="0"/>
                <a:cs typeface="Arial" panose="020B0604020202020204" pitchFamily="34" charset="0"/>
              </a:rPr>
              <a:t>Indikatoren er målt med spørsmålet: «Kor mange gonger i løpet av det siste året (</a:t>
            </a:r>
            <a:r>
              <a:rPr lang="nb-NO" sz="750" dirty="0" err="1">
                <a:latin typeface="Akkurat Pro" panose="020B0504020101020102" pitchFamily="34" charset="0"/>
                <a:cs typeface="Arial" panose="020B0604020202020204" pitchFamily="34" charset="0"/>
              </a:rPr>
              <a:t>dei</a:t>
            </a:r>
            <a:r>
              <a:rPr lang="nb-NO" sz="750" dirty="0">
                <a:latin typeface="Akkurat Pro" panose="020B0504020101020102" pitchFamily="34" charset="0"/>
                <a:cs typeface="Arial" panose="020B0604020202020204" pitchFamily="34" charset="0"/>
              </a:rPr>
              <a:t> siste 12 </a:t>
            </a:r>
            <a:r>
              <a:rPr lang="nb-NO" sz="750" dirty="0" err="1">
                <a:latin typeface="Akkurat Pro" panose="020B0504020101020102" pitchFamily="34" charset="0"/>
                <a:cs typeface="Arial" panose="020B0604020202020204" pitchFamily="34" charset="0"/>
              </a:rPr>
              <a:t>månadene</a:t>
            </a:r>
            <a:r>
              <a:rPr lang="nb-NO" sz="750" dirty="0">
                <a:latin typeface="Akkurat Pro" panose="020B0504020101020102" pitchFamily="34" charset="0"/>
                <a:cs typeface="Arial" panose="020B0604020202020204" pitchFamily="34" charset="0"/>
              </a:rPr>
              <a:t>) har du (…) brukt andre narkotiske stoff enn hasj eller marihuana?». Indikatoren viser kor mange prosent som svarer at </a:t>
            </a:r>
            <a:r>
              <a:rPr lang="nb-NO" sz="750" dirty="0" err="1">
                <a:latin typeface="Akkurat Pro" panose="020B0504020101020102" pitchFamily="34" charset="0"/>
                <a:cs typeface="Arial" panose="020B0604020202020204" pitchFamily="34" charset="0"/>
              </a:rPr>
              <a:t>dei</a:t>
            </a:r>
            <a:r>
              <a:rPr lang="nb-NO" sz="750" dirty="0">
                <a:latin typeface="Akkurat Pro" panose="020B0504020101020102" pitchFamily="34" charset="0"/>
                <a:cs typeface="Arial" panose="020B0604020202020204" pitchFamily="34" charset="0"/>
              </a:rPr>
              <a:t> har gjort dette minst </a:t>
            </a:r>
            <a:r>
              <a:rPr lang="nb-NO" sz="750" dirty="0" err="1">
                <a:latin typeface="Akkurat Pro" panose="020B0504020101020102" pitchFamily="34" charset="0"/>
                <a:cs typeface="Arial" panose="020B0604020202020204" pitchFamily="34" charset="0"/>
              </a:rPr>
              <a:t>éin</a:t>
            </a:r>
            <a:r>
              <a:rPr lang="nb-NO" sz="750" dirty="0">
                <a:latin typeface="Akkurat Pro" panose="020B0504020101020102" pitchFamily="34" charset="0"/>
                <a:cs typeface="Arial" panose="020B0604020202020204" pitchFamily="34" charset="0"/>
              </a:rPr>
              <a:t> gong.</a:t>
            </a:r>
          </a:p>
          <a:p>
            <a:pPr>
              <a:spcBef>
                <a:spcPts val="200"/>
              </a:spcBef>
              <a:spcAft>
                <a:spcPts val="100"/>
              </a:spcAft>
            </a:pPr>
            <a:r>
              <a:rPr lang="nn-NO" sz="750" b="1" dirty="0">
                <a:latin typeface="Akkurat Pro" panose="020B0504020101020102" pitchFamily="34" charset="0"/>
                <a:cs typeface="Arial" panose="020B0604020202020204" pitchFamily="34" charset="0"/>
              </a:rPr>
              <a:t>Har teke varer frå ein butikk utan å betale det siste året</a:t>
            </a:r>
            <a:endParaRPr lang="nb-NO" sz="750" b="1" dirty="0">
              <a:latin typeface="Akkurat Pro" panose="020B0504020101020102" pitchFamily="34" charset="0"/>
              <a:cs typeface="Arial" panose="020B0604020202020204" pitchFamily="34" charset="0"/>
            </a:endParaRPr>
          </a:p>
          <a:p>
            <a:pPr>
              <a:spcAft>
                <a:spcPts val="100"/>
              </a:spcAft>
            </a:pPr>
            <a:r>
              <a:rPr lang="nn-NO" sz="750" dirty="0">
                <a:latin typeface="Akkurat Pro" panose="020B0504020101020102" pitchFamily="34" charset="0"/>
                <a:cs typeface="Arial" panose="020B0604020202020204" pitchFamily="34" charset="0"/>
              </a:rPr>
              <a:t>Indikatoren er målt med spørsmålet: «Kor mange gonger i løpet av det det siste året (dei siste 12 månadene) har du (…) teke med deg varer frå ein butikk utan å betale » Indikatoren viser kor mange prosent som svarer at dei har gjort dette minst éin gong</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b-NO" sz="750" b="1" dirty="0">
                <a:latin typeface="Akkurat Pro" panose="020B0504020101020102" pitchFamily="34" charset="0"/>
                <a:cs typeface="Arial" panose="020B0604020202020204" pitchFamily="34" charset="0"/>
              </a:rPr>
              <a:t>Har gjort hærverk med vilje det siste året</a:t>
            </a:r>
          </a:p>
          <a:p>
            <a:pPr>
              <a:spcAft>
                <a:spcPts val="100"/>
              </a:spcAft>
            </a:pPr>
            <a:r>
              <a:rPr lang="nn-NO" sz="750" dirty="0">
                <a:latin typeface="Akkurat Pro" panose="020B0504020101020102" pitchFamily="34" charset="0"/>
                <a:cs typeface="Arial" panose="020B0604020202020204" pitchFamily="34" charset="0"/>
              </a:rPr>
              <a:t>Indikatoren er målt med spørsmålet: «Kor mange gonger i løpet av det det siste året (dei siste 12 månadene) har du (…) med vilje øydelagt eller knust vindauge, </a:t>
            </a:r>
            <a:r>
              <a:rPr lang="nn-NO" sz="750" dirty="0" err="1">
                <a:latin typeface="Akkurat Pro" panose="020B0504020101020102" pitchFamily="34" charset="0"/>
                <a:cs typeface="Arial" panose="020B0604020202020204" pitchFamily="34" charset="0"/>
              </a:rPr>
              <a:t>bussete</a:t>
            </a:r>
            <a:r>
              <a:rPr lang="nn-NO" sz="750" dirty="0">
                <a:latin typeface="Akkurat Pro" panose="020B0504020101020102" pitchFamily="34" charset="0"/>
                <a:cs typeface="Arial" panose="020B0604020202020204" pitchFamily="34" charset="0"/>
              </a:rPr>
              <a:t>, postkasser eller liknande (gjort hærverk)?» Indikatoren viser kor mange prosent som svarer at dei har gjort dette minst éin gong</a:t>
            </a:r>
            <a:r>
              <a:rPr lang="nb-NO" sz="750" dirty="0">
                <a:latin typeface="Akkurat Pro" panose="020B0504020101020102" pitchFamily="34" charset="0"/>
                <a:cs typeface="Arial" panose="020B0604020202020204" pitchFamily="34" charset="0"/>
              </a:rPr>
              <a:t>.</a:t>
            </a:r>
          </a:p>
          <a:p>
            <a:pPr>
              <a:spcBef>
                <a:spcPts val="200"/>
              </a:spcBef>
              <a:spcAft>
                <a:spcPts val="100"/>
              </a:spcAft>
            </a:pPr>
            <a:r>
              <a:rPr lang="nb-NO" sz="750" b="1" dirty="0">
                <a:latin typeface="Akkurat Pro" panose="020B0504020101020102" pitchFamily="34" charset="0"/>
                <a:cs typeface="Arial" panose="020B0604020202020204" pitchFamily="34" charset="0"/>
              </a:rPr>
              <a:t>Har blitt mobba minst kvar 14. dag</a:t>
            </a:r>
          </a:p>
          <a:p>
            <a:pPr>
              <a:spcAft>
                <a:spcPts val="100"/>
              </a:spcAft>
            </a:pPr>
            <a:r>
              <a:rPr lang="nn-NO" sz="750" dirty="0">
                <a:latin typeface="Akkurat Pro" panose="020B0504020101020102" pitchFamily="34" charset="0"/>
                <a:cs typeface="Arial" panose="020B0604020202020204" pitchFamily="34" charset="0"/>
              </a:rPr>
              <a:t>Indikatoren er målt med spørsmålet «Blir du sjølv utsett for plaging, trugsmål eller utfrysing av andre unge på skulen eller i fritida?» Indikatoren viser kor mange prosent som svarer «ja, fleire gonger i veka», «Ja, om lag ein gong i veka» eller «Ja, om lag kvar 14. dag»</a:t>
            </a:r>
            <a:r>
              <a:rPr lang="nb-NO" sz="750" dirty="0">
                <a:latin typeface="Akkurat Pro" panose="020B0504020101020102" pitchFamily="34" charset="0"/>
                <a:cs typeface="Arial" panose="020B0604020202020204" pitchFamily="34" charset="0"/>
              </a:rPr>
              <a:t>.</a:t>
            </a:r>
          </a:p>
        </p:txBody>
      </p:sp>
    </p:spTree>
    <p:extLst>
      <p:ext uri="{BB962C8B-B14F-4D97-AF65-F5344CB8AC3E}">
        <p14:creationId xmlns:p14="http://schemas.microsoft.com/office/powerpoint/2010/main" val="3355975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682EAD6A-4319-40F0-A67E-0983C5FDEB72}"/>
              </a:ext>
            </a:extLst>
          </p:cNvPr>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Litteratur</a:t>
            </a:r>
          </a:p>
        </p:txBody>
      </p:sp>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50</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Bygland kommune</a:t>
            </a:r>
          </a:p>
        </p:txBody>
      </p:sp>
      <p:sp>
        <p:nvSpPr>
          <p:cNvPr id="14" name="Undertittel 2">
            <a:extLst>
              <a:ext uri="{FF2B5EF4-FFF2-40B4-BE49-F238E27FC236}">
                <a16:creationId xmlns:a16="http://schemas.microsoft.com/office/drawing/2014/main" id="{317EF321-4353-4EAA-AFA7-0A436BAE24E5}"/>
              </a:ext>
            </a:extLst>
          </p:cNvPr>
          <p:cNvSpPr txBox="1">
            <a:spLocks/>
          </p:cNvSpPr>
          <p:nvPr/>
        </p:nvSpPr>
        <p:spPr>
          <a:xfrm>
            <a:off x="340865" y="1253095"/>
            <a:ext cx="6176270" cy="622256"/>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600"/>
              </a:spcBef>
              <a:buNone/>
            </a:pPr>
            <a:r>
              <a:rPr lang="nb-NO" sz="1000" dirty="0">
                <a:latin typeface="Akkurat Pro"/>
                <a:ea typeface="Akkurat" charset="0"/>
                <a:cs typeface="Akkurat" charset="0"/>
              </a:rPr>
              <a:t>Liste over forskingslitteratur som gjeld </a:t>
            </a:r>
            <a:r>
              <a:rPr lang="nb-NO" sz="1000" dirty="0" err="1">
                <a:latin typeface="Akkurat Pro"/>
                <a:ea typeface="Akkurat" charset="0"/>
                <a:cs typeface="Akkurat" charset="0"/>
              </a:rPr>
              <a:t>temaa</a:t>
            </a:r>
            <a:r>
              <a:rPr lang="nb-NO" sz="1000" dirty="0">
                <a:latin typeface="Akkurat Pro"/>
                <a:ea typeface="Akkurat" charset="0"/>
                <a:cs typeface="Akkurat" charset="0"/>
              </a:rPr>
              <a:t> i denne rapporten.</a:t>
            </a:r>
          </a:p>
        </p:txBody>
      </p:sp>
      <p:sp>
        <p:nvSpPr>
          <p:cNvPr id="8" name="TekstSylinder 7">
            <a:extLst>
              <a:ext uri="{FF2B5EF4-FFF2-40B4-BE49-F238E27FC236}">
                <a16:creationId xmlns:a16="http://schemas.microsoft.com/office/drawing/2014/main" id="{1F6A5D5E-0856-2346-BA46-70D769121BC3}"/>
              </a:ext>
            </a:extLst>
          </p:cNvPr>
          <p:cNvSpPr txBox="1"/>
          <p:nvPr/>
        </p:nvSpPr>
        <p:spPr>
          <a:xfrm>
            <a:off x="355535" y="1696567"/>
            <a:ext cx="2889414" cy="756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Livskvalitet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Samdal, O., F. K.S. Mathisen, T. Torsheim, Å. R.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Diseth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A-S. Fismen, T. Larsen, B. Wold &amp; E. Årdal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 og trivsel blant barn og unge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-rapport 1/2015. Bergen: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Hemil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-senteret, Universitetet i Bergen.</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(2018).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Livskvalitet. Anbefalinger for et bedre målesystem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Helsedirektoratet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Gode liv i Norge. Utredning om måling av befolkningens livskvalitet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Helsedirektoratet.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Unicef</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Worlds of Influence. Understanding What Shapes Child Well-being in Rich Countries</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Firenze: UNICEF Office of Research</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Folkehelseinstituttet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Fakta om livskvalitet og trivsel.</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www.fhi.no</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Venner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(2012).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Vennskap, utdanning og framtidsplaner. Forskjeller og likheter blant ungdom med og uten innvandrerbakgrunn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5/2012.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(2013). «Betydningen av å lykkes sosialt i ungdomstiden - er dårlige venner bedre enn ingen venner?» I T. Hammer og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Foreldre</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&amp; K. Stefansen (2014).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Variations in Perceived Parenting Styles Among Norwegian Adolescents».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Indicators</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Research,</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7(3): 649–70.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&amp; V. Vestel (2014). «Generasjonskløfta som forsvant. Et ungdomsbilde i endring».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14(1): 99–133.</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L.R. Frøyland &amp; M. Aa. Sletten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forskjeller i unges liv.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Hva</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Ungdata-</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undersøkelsene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3/2016. Oslo: NOVA, Høgskolen i Oslo og Akershus.</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M. Dæhlen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Sosiale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ungdomstida: identifisering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beskrivelse</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av ungdom med svake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relasjoner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til foreldre, skole og venner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8/2017.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Stefansen, K., I. Smette &amp; Å. </a:t>
            </a: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«Understanding the increase in parents’ involvement in organized youth sports».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http://dx.doi.org/10.1080/13573322.2016.1150834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Å., K. Stefansen, I. Smette &amp; 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Renslo</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Sandvik (2017). «Young people’s experiences of parental involvement in youth sport».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Education and Society</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
        <p:nvSpPr>
          <p:cNvPr id="9" name="TekstSylinder 8">
            <a:extLst>
              <a:ext uri="{FF2B5EF4-FFF2-40B4-BE49-F238E27FC236}">
                <a16:creationId xmlns:a16="http://schemas.microsoft.com/office/drawing/2014/main" id="{B8C71354-9B41-C74B-B3C1-05375B05994D}"/>
              </a:ext>
            </a:extLst>
          </p:cNvPr>
          <p:cNvSpPr txBox="1"/>
          <p:nvPr/>
        </p:nvSpPr>
        <p:spPr>
          <a:xfrm>
            <a:off x="3549651" y="1708810"/>
            <a:ext cx="2952814" cy="7560000"/>
          </a:xfrm>
          <a:prstGeom prst="rect">
            <a:avLst/>
          </a:prstGeom>
          <a:solidFill>
            <a:srgbClr val="A89D94">
              <a:alpha val="40000"/>
            </a:srgbClr>
          </a:solidFill>
        </p:spPr>
        <p:txBody>
          <a:bodyPr wrap="square" lIns="144000" tIns="144000" rIns="144000" bIns="144000" rtlCol="0">
            <a:spAutoFit/>
          </a:bodyPr>
          <a:lstStyle/>
          <a:p>
            <a:pPr>
              <a:spcBef>
                <a:spcPts val="200"/>
              </a:spcBef>
              <a:spcAft>
                <a:spcPts val="100"/>
              </a:spcAft>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Skule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lang="nb-NO" sz="800" dirty="0">
                <a:latin typeface="Akkurat Pro" panose="020B0504020101020102" pitchFamily="34" charset="77"/>
              </a:rPr>
              <a:t>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Birkelund, G.E.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Mastekaasa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(2009).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Integrert? Innvandrere og barn av innvandrere i utdanning og arbeidsliv</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Abstrakt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(2011).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Ungdomsskoleelever</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Motivasjon,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mestring</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og </a:t>
            </a:r>
            <a:r>
              <a:rPr kumimoji="0" lang="nn-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resultater</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9/2011. Oslo: NOVA.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Borg, E. (2013).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«Does Working Hard in School Explain Performance Differences between Girls and Boys? A Questionnaire-based Study Comparing Pakistani Students with Majority Group Students in the City of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21(2): 133–154.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Skaalvik, E. &amp; R. Andre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Federici</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(2015). Prestasjonspresset i skolen.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Bedre skole,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 11-15.</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Elstad, J.I. og A. Bakken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«The effects of parental income on Norwegian adolescents' school grades: A sibling analysis».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(58): 265–282.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(2016). «Endringer i skoleengasjement og utdanningsplaner blant unge med og uten innvandringsbakgrunn. Trender over en 18-årsperiode».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16(1): 40–62.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Grøgaard, J.B. &amp; C.Å. Arnesen (2016). «Kjønnsforskjeller i skoleprestasjoner: Ulik modning?».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16(2): 42-68.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Bunting M., G. H.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Moshuus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Skolesamfunnet: Kompetansekrav og ungdomsfellesskap</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Erstad, O. &amp; I. Smette (2017).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Ungdomsskole og ungdomsliv.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Læring i skole, hjem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Nielsen, H. B. &amp; I. Henningsen (2018). «Guttepanikk og jentepress – paradokser og kunnskapskrise».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kjønnsforskning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42(01-02): 6-28.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Vogt, K.C. (2018). «Svartmaling av gutter».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sosiologisk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 177-193.</a:t>
            </a:r>
          </a:p>
          <a:p>
            <a:pPr>
              <a:spcBef>
                <a:spcPts val="200"/>
              </a:spcBef>
              <a:spcAft>
                <a:spcPts val="100"/>
              </a:spcAft>
            </a:pPr>
            <a:endParaRPr lang="nb-NO" sz="800" b="1"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Lokalmiljøet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Sandlie, H.C. &amp; P. L. Andersen (2016). «‘Rotløs ungdom’–ungdom, flytting og livssjanser».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46(3-4): 130-158.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Brattbakk</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I. &amp; T. Wessel (2013). «Long-term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Neighbourhood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Effects on Education, Income and Employment among Adolescents in Oslo».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Urban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391-406.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Pettersen, O.M. &amp; M. Aa. Sletten (2019). «Å ha lite der de fleste har mye».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18(2): 139-170.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Rye, J.F. (2019). ‘Å være ung i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distrikts-Norge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Kunnskaps oversikt med utgangspunkt i nyere norsk forskning om distriktsungdommer. NTNU: Trondheim.</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(2020). Ungdata – Ung i Distrikts-Norge. NOVA Rapport 3/20. Oslo: NOVA/OsloMet.</a:t>
            </a:r>
          </a:p>
        </p:txBody>
      </p:sp>
    </p:spTree>
    <p:extLst>
      <p:ext uri="{BB962C8B-B14F-4D97-AF65-F5344CB8AC3E}">
        <p14:creationId xmlns:p14="http://schemas.microsoft.com/office/powerpoint/2010/main" val="94678329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VIDAREGÅANDE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51</a:t>
            </a:r>
          </a:p>
        </p:txBody>
      </p:sp>
      <p:sp>
        <p:nvSpPr>
          <p:cNvPr id="7" name="TekstSylinder 6">
            <a:extLst>
              <a:ext uri="{FF2B5EF4-FFF2-40B4-BE49-F238E27FC236}">
                <a16:creationId xmlns:a16="http://schemas.microsoft.com/office/drawing/2014/main" id="{67BF5585-2DB8-6744-B318-1884F69874A3}"/>
              </a:ext>
            </a:extLst>
          </p:cNvPr>
          <p:cNvSpPr txBox="1"/>
          <p:nvPr/>
        </p:nvSpPr>
        <p:spPr>
          <a:xfrm>
            <a:off x="355535" y="800376"/>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Framtid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(2011). «Limited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Expectations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How 14-16-Year-Old Norwegians in Poor Families Look at Their Future».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19(2): 181-218.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C. &amp; T. von Soest (2012) «Socio-economic status and mental health – the importance of achieving occupational aspirations».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15(7): 890-908.</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Hyggen, C. &amp; C.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Gjerustad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(2013). «Knuste drømmer? Aspirasjoner, yrkeskarriere og mental helse fra ung til voksen».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marginalitet</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Hegna, K. (2014). «Changing educational aspirations in the choice of and transition to post-compulsory schooling – a three-wave longitudinal study of Oslo youth».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Youth</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Studies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17(5): 592-613.</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Medium</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Medietilsynet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og medier 2016</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www.barnogmedier2016.no</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Frøyland, L.R., M.B. Hansen, M. Aa. Sletten, L. Torgersen &amp; T. von Soest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Uskyldig moro? Pengespill og dataspill blant norsk ungdom.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rapport 18/2010. Oslo: NOVA.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Å. Strandbu &amp; Ø. Gilje (2015). «Idrett, dataspilling og skole – konkurrerende eller ‘på lag’?».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Norsk pedagogisk tidsskrift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99(05): 334-350.</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Arvola, A. K. &amp; A. Clancy (2014). «World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Warcraft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 til ungdommers begjær og foreldres besvær - Unge online-spillende menns opplevelse av samspillet med foreldre og medspillere».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Fokus</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på</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familien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42(03): 184-203.</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Eklund, L. &amp; S. Roman (2018). «Digital Gaming and Young People’s Friendships: A Mixed Methods Study of Time Use and Gaming in School».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32-47.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&amp; H-J.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Weihe</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Wallin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Spillavhengighet. Gaming og gambling.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Stavanger: Hertervig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Overå, S. (2016). «Moderne oppvekst på boks: om dataspill, unge, identitet og læring».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Rusfag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1(2016): 19-29.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Décieux</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J.P., A. Heinen &amp; H. Willems (2019). «Social media and its role in friendship-driven interactions among young people: A mixed methods study».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YOUNG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27(1): 18-31.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Wichstrøm, L., F. Stenseng, J.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Belsky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von Soest &amp; B.W. Hygen (2019).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«Symptoms of Internet gaming disorder in youth: Predictors and comorbidity».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abnormal</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child</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47(1): 71-83.</a:t>
            </a:r>
          </a:p>
          <a:p>
            <a:pPr>
              <a:spcBef>
                <a:spcPts val="200"/>
              </a:spcBef>
              <a:spcAft>
                <a:spcPts val="100"/>
              </a:spcAft>
            </a:pPr>
            <a:r>
              <a:rPr lang="nb-NO" sz="800" dirty="0">
                <a:latin typeface="Akkurat Pro" panose="020B0504020101020102" pitchFamily="34" charset="77"/>
              </a:rPr>
              <a:t> </a:t>
            </a:r>
          </a:p>
        </p:txBody>
      </p:sp>
      <p:sp>
        <p:nvSpPr>
          <p:cNvPr id="10" name="TekstSylinder 9">
            <a:extLst>
              <a:ext uri="{FF2B5EF4-FFF2-40B4-BE49-F238E27FC236}">
                <a16:creationId xmlns:a16="http://schemas.microsoft.com/office/drawing/2014/main" id="{09AD7AA2-703E-CE4E-A6AE-87A340E2106C}"/>
              </a:ext>
            </a:extLst>
          </p:cNvPr>
          <p:cNvSpPr txBox="1"/>
          <p:nvPr/>
        </p:nvSpPr>
        <p:spPr>
          <a:xfrm>
            <a:off x="3549651" y="812619"/>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Organisert</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fritid</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(2007). «Troløs ungdom. Endringer i ungdoms deltagelse i frivillige organisasjoner fra 1992 til 2002». I Å. Strandbu &amp; 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Øia</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i Norge. Skole, fritid og ungdomskultur.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Akademisk Forlag.</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K. Steen-Johnsen &amp; B. Ravneberg (2012). «Rekruttering av barn og unge til frivillige organisasjoner – Barrierer, tiltak og institusjonelt samarbeid». I B.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Enjolras</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 Steen-Johnsen &amp; G. Ødegård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Deltagelse i frivillige organisasjoner. Forutsetninger og effekter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Bergen/Oslo: Senter for forskning på sivilsamfunn og frivillig sektor.</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Ødegård, G. &amp; A.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Fladmoe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Samfunnsengasjert ungdom: Deltakelse i politikk og organisasjonsliv blant unge i Oslo</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Rapport fra Senter for forskning på sivilsamfunn og frivillig sektor. Hentet fra http://hdl.handle.net/11250/2442826.</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&amp; I. Seland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kjønn og fritid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6/19.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Fritidsklubber i et folkehelseperspektiv. Analyser av statlige dokumenter 2007–2017 og Ungdata 2015–2017</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1/19.</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Seland, I. &amp; P.L. Andersen (2020). «Hva kjennetegner ungdom som går på norske fritidsklubber og ungdoms-hus?».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Nordisk 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 6-26. </a:t>
            </a: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 aktivitet</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Broch, T.B. (2016). «Trening til samfunnsdeltakelse. Hvordan idrettsungdom leker med og etablerer solidaritet til hierarkier».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Sosiologi i dag,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46 (3-4): 64-86.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Seippel, Ø., M.K.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Sisjord</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Å. Strandbu (2016). </a:t>
            </a:r>
            <a:r>
              <a:rPr kumimoji="0" lang="nn-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og idrett</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Andersen, P.L. &amp; A. Bakken (2018).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«Social class differences in youths’ participation in organized sports: What are the mechanisms?».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International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Review</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for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the</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Sociology</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Sport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54(8): 921-937.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(2019).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Idrettens posisjon i ungdomstida. Hvem deltar og hvem slutter i ungdomsidretten?</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2/2019.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Strandbu</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 A. Bakken &amp; M. Aa. Sletten (2019). «Exploring the minority-majority gap in sport participation: different patterns for boys and girls?».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Sport in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Society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22(4): 606-624.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Stenee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-Johansen, J. mfl (2019). Nasjonalt overvåkingssystem for fysisk aktivitet og fysisk form. Kartlegging av fysisk aktivitet, sedat tid og fysisk form blant barn og unge 2018 (ungKan3). Oslo: Norges idrettshøgskole.</a:t>
            </a:r>
          </a:p>
        </p:txBody>
      </p:sp>
    </p:spTree>
    <p:extLst>
      <p:ext uri="{BB962C8B-B14F-4D97-AF65-F5344CB8AC3E}">
        <p14:creationId xmlns:p14="http://schemas.microsoft.com/office/powerpoint/2010/main" val="3399607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kstSylinder 12">
            <a:extLst>
              <a:ext uri="{FF2B5EF4-FFF2-40B4-BE49-F238E27FC236}">
                <a16:creationId xmlns:a16="http://schemas.microsoft.com/office/drawing/2014/main" id="{77B8491A-C78A-4D63-83E8-5C4D02003B8B}"/>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52</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Bygland kommune</a:t>
            </a:r>
          </a:p>
        </p:txBody>
      </p:sp>
      <p:sp>
        <p:nvSpPr>
          <p:cNvPr id="10" name="TekstSylinder 9">
            <a:extLst>
              <a:ext uri="{FF2B5EF4-FFF2-40B4-BE49-F238E27FC236}">
                <a16:creationId xmlns:a16="http://schemas.microsoft.com/office/drawing/2014/main" id="{011C5CAF-A062-4AA1-A3CF-AF06D5327227}"/>
              </a:ext>
            </a:extLst>
          </p:cNvPr>
          <p:cNvSpPr txBox="1"/>
          <p:nvPr/>
        </p:nvSpPr>
        <p:spPr>
          <a:xfrm>
            <a:off x="350758" y="416401"/>
            <a:ext cx="6153281"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15" name="Rett linje 14">
            <a:extLst>
              <a:ext uri="{FF2B5EF4-FFF2-40B4-BE49-F238E27FC236}">
                <a16:creationId xmlns:a16="http://schemas.microsoft.com/office/drawing/2014/main" id="{9DA4078C-B113-481A-872A-89E9C79C0927}"/>
              </a:ext>
            </a:extLst>
          </p:cNvPr>
          <p:cNvCxnSpPr>
            <a:cxnSpLocks/>
          </p:cNvCxnSpPr>
          <p:nvPr/>
        </p:nvCxnSpPr>
        <p:spPr>
          <a:xfrm>
            <a:off x="1606378" y="562908"/>
            <a:ext cx="4910757"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7" name="TekstSylinder 6">
            <a:extLst>
              <a:ext uri="{FF2B5EF4-FFF2-40B4-BE49-F238E27FC236}">
                <a16:creationId xmlns:a16="http://schemas.microsoft.com/office/drawing/2014/main" id="{AEE9DEB2-EF0B-FD43-9AD4-F3E0E4053967}"/>
              </a:ext>
            </a:extLst>
          </p:cNvPr>
          <p:cNvSpPr txBox="1"/>
          <p:nvPr/>
        </p:nvSpPr>
        <p:spPr>
          <a:xfrm>
            <a:off x="355535" y="809903"/>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Fysisk</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aktivitet</a:t>
            </a:r>
          </a:p>
          <a:p>
            <a:pPr>
              <a:spcBef>
                <a:spcPts val="300"/>
              </a:spcBef>
              <a:spcAft>
                <a:spcPts val="200"/>
              </a:spcAft>
            </a:pPr>
            <a:r>
              <a:rPr lang="nb-NO" sz="800" dirty="0" err="1">
                <a:latin typeface="Akkurat Pro" panose="020B0504020101020102" pitchFamily="34" charset="77"/>
              </a:rPr>
              <a:t>Logstein</a:t>
            </a:r>
            <a:r>
              <a:rPr lang="nb-NO" sz="800" dirty="0">
                <a:latin typeface="Akkurat Pro" panose="020B0504020101020102" pitchFamily="34" charset="77"/>
              </a:rPr>
              <a:t>, B., A. </a:t>
            </a:r>
            <a:r>
              <a:rPr lang="nb-NO" sz="800" dirty="0" err="1">
                <a:latin typeface="Akkurat Pro" panose="020B0504020101020102" pitchFamily="34" charset="77"/>
              </a:rPr>
              <a:t>Blekesaune</a:t>
            </a:r>
            <a:r>
              <a:rPr lang="nb-NO" sz="800" dirty="0">
                <a:latin typeface="Akkurat Pro" panose="020B0504020101020102" pitchFamily="34" charset="77"/>
              </a:rPr>
              <a:t> &amp; R. Almås (2013). </a:t>
            </a:r>
            <a:r>
              <a:rPr lang="en-US" sz="800" dirty="0">
                <a:latin typeface="Akkurat Pro" panose="020B0504020101020102" pitchFamily="34" charset="77"/>
              </a:rPr>
              <a:t>«Physical activity among Norwegian adolescents – a multilevel analysis of how place of residence is associated with health behavior: the Young-HUNT study». </a:t>
            </a:r>
            <a:r>
              <a:rPr lang="en-US" sz="800" i="1" dirty="0">
                <a:latin typeface="Akkurat Pro" panose="020B0504020101020102" pitchFamily="34" charset="77"/>
              </a:rPr>
              <a:t>International Journal for Equity in Health</a:t>
            </a:r>
            <a:r>
              <a:rPr lang="en-US" sz="800" dirty="0">
                <a:latin typeface="Akkurat Pro" panose="020B0504020101020102" pitchFamily="34" charset="77"/>
              </a:rPr>
              <a:t> </a:t>
            </a:r>
            <a:r>
              <a:rPr lang="en-US" sz="800" i="1" dirty="0">
                <a:latin typeface="Akkurat Pro" panose="020B0504020101020102" pitchFamily="34" charset="77"/>
              </a:rPr>
              <a:t>2013</a:t>
            </a:r>
            <a:r>
              <a:rPr lang="en-US" sz="800" dirty="0">
                <a:latin typeface="Akkurat Pro" panose="020B0504020101020102" pitchFamily="34" charset="77"/>
              </a:rPr>
              <a:t>, 12(1): 56.</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Ødegård, G., A. Bakken &amp; Å. </a:t>
            </a:r>
            <a:r>
              <a:rPr lang="en-US" sz="800" dirty="0" err="1">
                <a:latin typeface="Akkurat Pro" panose="020B0504020101020102" pitchFamily="34" charset="77"/>
              </a:rPr>
              <a:t>Strandbu</a:t>
            </a:r>
            <a:r>
              <a:rPr lang="en-US" sz="800" dirty="0">
                <a:latin typeface="Akkurat Pro" panose="020B0504020101020102" pitchFamily="34" charset="77"/>
              </a:rPr>
              <a:t> (2016). </a:t>
            </a:r>
            <a:r>
              <a:rPr lang="nb-NO" sz="800" i="1" dirty="0">
                <a:latin typeface="Akkurat Pro" panose="020B0504020101020102" pitchFamily="34" charset="77"/>
              </a:rPr>
              <a:t>Idrettsdeltakelse og trening blant ungdom i Oslo. Barrierer, frafall og endringer over tid</a:t>
            </a:r>
            <a:r>
              <a:rPr lang="nb-NO" sz="800" dirty="0">
                <a:latin typeface="Akkurat Pro" panose="020B0504020101020102" pitchFamily="34" charset="77"/>
              </a:rPr>
              <a:t>. Rapport 7/2016. Oslo/Bergen: Senter for forskning på sivilsamfunn og frivillig sektor.</a:t>
            </a:r>
          </a:p>
          <a:p>
            <a:pPr>
              <a:spcBef>
                <a:spcPts val="300"/>
              </a:spcBef>
              <a:spcAft>
                <a:spcPts val="200"/>
              </a:spcAft>
            </a:pPr>
            <a:r>
              <a:rPr lang="nb-NO" sz="800" dirty="0">
                <a:latin typeface="Akkurat Pro" panose="020B0504020101020102" pitchFamily="34" charset="77"/>
              </a:rPr>
              <a:t>Lillejord, S., A. Vågan, L. Johansson, K. </a:t>
            </a:r>
            <a:r>
              <a:rPr lang="nb-NO" sz="800" dirty="0" err="1">
                <a:latin typeface="Akkurat Pro" panose="020B0504020101020102" pitchFamily="34" charset="77"/>
              </a:rPr>
              <a:t>Børte</a:t>
            </a:r>
            <a:r>
              <a:rPr lang="nb-NO" sz="800" dirty="0">
                <a:latin typeface="Akkurat Pro" panose="020B0504020101020102" pitchFamily="34" charset="77"/>
              </a:rPr>
              <a:t> &amp; E. Ruud (2016). </a:t>
            </a:r>
            <a:r>
              <a:rPr lang="nb-NO" sz="800" i="1" dirty="0">
                <a:latin typeface="Akkurat Pro" panose="020B0504020101020102" pitchFamily="34" charset="77"/>
              </a:rPr>
              <a:t>Hvordan fysisk aktivitet i skolen kan fremme elevers helse, læringsmiljø og læringsutbytte. En systematisk kunnskapsoversikt</a:t>
            </a:r>
            <a:r>
              <a:rPr lang="nb-NO" sz="800" dirty="0">
                <a:latin typeface="Akkurat Pro" panose="020B0504020101020102" pitchFamily="34" charset="77"/>
              </a:rPr>
              <a:t>. Oslo. Kunnskapssenter for utdanning. Hentet fra www.kunnskapssenter.no</a:t>
            </a:r>
          </a:p>
          <a:p>
            <a:pPr>
              <a:spcBef>
                <a:spcPts val="300"/>
              </a:spcBef>
              <a:spcAft>
                <a:spcPts val="200"/>
              </a:spcAft>
            </a:pPr>
            <a:r>
              <a:rPr lang="nn-NO" sz="800" dirty="0">
                <a:latin typeface="Akkurat Pro" panose="020B0504020101020102" pitchFamily="34" charset="77"/>
              </a:rPr>
              <a:t>Torstveit, M.K., B.T. Johansen, S.H. Haugland &amp; T.H. Stea (2018). </a:t>
            </a:r>
            <a:r>
              <a:rPr lang="en-US" sz="800" dirty="0">
                <a:latin typeface="Akkurat Pro" panose="020B0504020101020102" pitchFamily="34" charset="77"/>
              </a:rPr>
              <a:t>«Participation in organized sports is associated with decreased likelihood of unhealthy lifestyle habits in adolescents». </a:t>
            </a:r>
            <a:r>
              <a:rPr lang="en-US" sz="800" i="1" dirty="0">
                <a:latin typeface="Akkurat Pro" panose="020B0504020101020102" pitchFamily="34" charset="77"/>
              </a:rPr>
              <a:t>Scandinavian Journal of Medicine &amp; Science in Sports</a:t>
            </a:r>
            <a:r>
              <a:rPr lang="en-US" sz="800" dirty="0">
                <a:latin typeface="Akkurat Pro" panose="020B0504020101020102" pitchFamily="34" charset="77"/>
              </a:rPr>
              <a:t>, 28(11): 2384-2396.</a:t>
            </a:r>
          </a:p>
          <a:p>
            <a:pPr>
              <a:spcBef>
                <a:spcPts val="200"/>
              </a:spcBef>
              <a:spcAft>
                <a:spcPts val="100"/>
              </a:spcAft>
            </a:pPr>
            <a:endParaRPr lang="en-US"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en-US"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endPar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Wichstrøm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L. (2006).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«Internaliserende vansker». I I.L.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Kvalem</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L. Wichstrøm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Ung i Norge – psykososiale utfordringer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Cappelen Damm Akademisk.</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C. Hyggen (2013). «Psykiske plager blant ungdom og unge voksne - hva vet vi om utviklingen de siste årtiene?». I T. Hammer &amp; C. Hyggen (red):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 voksen og utenfor. Mestring og marginalisering på vei til voksenlivet</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Gyldendal akademiske.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von Soest, T. &amp; L. Wichstrøm (2014). «Secular Trends in Depressive Symptoms Among Norwegian Adolescents from 1992 to 2010».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of</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Abnormal Child </a:t>
            </a:r>
            <a:r>
              <a:rPr kumimoji="0" lang="nb-NO"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Psychology</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42(3): 403-415.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(2015). «Psykiske plager blant ungdom. Sosiale forskjeller og historien om de flinke pikene».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Barn i Norge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Hentet fra http://hdl.handle.net/10642/2997</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M. Aa. &amp; A. Bakken (2016).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Psykiske helseplager blant ungdom – tidstrender og samfunnsmessige forklaringer. En kunnskapsoversikt og en empirisk analyse</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NOVA notat 4/16. Oslo: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M. Aa.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Sletten, A. Bakken &amp; T. von Soest (2017).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Stress og press blant ungdom: Erfaringer, årsaker og utbredelse av psykiske helseplager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NOVA rapport 6/2017 Oslo: NOVA.</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Gammelsrud</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T. F., L. G. Kvarme &amp; N. Misvær (2017).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«Hvem går til helsesøster?».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17(1): 54-77.</a:t>
            </a:r>
          </a:p>
        </p:txBody>
      </p:sp>
      <p:sp>
        <p:nvSpPr>
          <p:cNvPr id="11" name="TekstSylinder 10">
            <a:extLst>
              <a:ext uri="{FF2B5EF4-FFF2-40B4-BE49-F238E27FC236}">
                <a16:creationId xmlns:a16="http://schemas.microsoft.com/office/drawing/2014/main" id="{666027C6-5219-7141-AD8D-A3908ED6CCE6}"/>
              </a:ext>
            </a:extLst>
          </p:cNvPr>
          <p:cNvSpPr txBox="1"/>
          <p:nvPr/>
        </p:nvSpPr>
        <p:spPr>
          <a:xfrm>
            <a:off x="3549651" y="822145"/>
            <a:ext cx="29528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Helse</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Bakken, A., M. Aa. Sletten &amp; I.M. Eriksen (2018). «Generasjon prestasjon? Ungdoms opplevelse av press og stress».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Tidsskrift for ungdomsforskning, </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18(2): 45-75. </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I.M. Eriksen (2019). «Hva de snakker om når de snakker om stress».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2(3): 101-118.</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Eriksen, I.M. (2020). «Class, parenting and academic stress in Norway: middle-class youth on parental pressure and mental health».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Discourse: Studies in the Cultural Politics of Education.</a:t>
            </a:r>
            <a:endPar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200"/>
              </a:spcBef>
              <a:spcAft>
                <a:spcPts val="1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Rusmiddel</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Abebe, D.S.,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Hafstad</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B.N. Kumar &amp; L. Lien (2015). «Binge drinking, cannabis and tobacco use among ethnic Norwegian and ethnic minority adolescents in Oslo, Norway».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Journal of immigrant and minority health</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17(4): 992-1001.</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&amp; G.S.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Brunborg</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(2018). «Adolescents drink less: How, who and why? A review of the recent research literature».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37(1): 98-S114.</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Pape, H. &amp; I.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Rossow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(2020). Less adolescent alcohol and cannabis use: More deviant user groups?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Drug and Alcohol Review</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DOI: 10.1111/dar.13146.</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(2015).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Bittersøtt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Oslo: </a:t>
            </a:r>
            <a:r>
              <a:rPr kumimoji="0" lang="en-US"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Universitetsforlaget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«Adolescents from affluent city districts drink more alcohol than others».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Addiction</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110(10): 1595-1604.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T. von Soest (2015). </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«Adolescent alcohol use and binge drinking: An 18-year trend study of prevalence and correlates».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Alcohol and Alcoholism</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50(2), 219-225.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&amp; A. Bakken (2016). «Urban landscapes of adolescent substance use». </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Acta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Sociologica</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59(2): 131-150.</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Soest (2018). «Neighborhood or School? Influences on Alcohol Consumption and Heavy Episodic Drinking Among Urban Adolescents». A Multidisciplinary Research Publication 47(10): 2073-2087.</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Pedersen, W., A. Bakken &amp; T. von Soest (2019). «Mer bruk av cannabis blant Oslo-ungdom: Hvem er i risikosonen?».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Norsk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sosiologisk</a:t>
            </a:r>
            <a:r>
              <a:rPr kumimoji="0" lang="en-US"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en-US" sz="800" b="0" i="1"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tidsskrift</a:t>
            </a:r>
            <a:r>
              <a:rPr kumimoji="0" lang="en-US"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3(6): 457-471.</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Tokle, R. &amp; A. Bakken (2023). Røyking, snusing og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vaping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Kort oppsummert, </a:t>
            </a:r>
            <a:r>
              <a:rPr kumimoji="0" lang="nb-NO" sz="800" b="0" i="0" u="none" strike="noStrike" kern="1200" cap="none" spc="0" normalizeH="0" baseline="0" noProof="0" dirty="0" err="1">
                <a:ln>
                  <a:noFill/>
                </a:ln>
                <a:solidFill>
                  <a:srgbClr val="000000"/>
                </a:solidFill>
                <a:effectLst/>
                <a:uLnTx/>
                <a:uFillTx/>
                <a:latin typeface="Akkurat Pro" panose="020B0504020101020102" pitchFamily="34" charset="77"/>
                <a:ea typeface="+mn-ea"/>
                <a:cs typeface="+mn-cs"/>
              </a:rPr>
              <a:t>nr</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2, 2023. OsloMet: Velferdsforskningsinstituttet NOVA.</a:t>
            </a: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Øia, T. (2013). </a:t>
            </a:r>
            <a:r>
              <a:rPr kumimoji="0" lang="nb-NO" sz="800" b="0" i="1"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Ungdom, rus og marginalisering</a:t>
            </a:r>
            <a:r>
              <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r>
              <a:rPr kumimoji="0" lang="nn-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Oslo: Cappelen Damm Akademisk.</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p:txBody>
      </p:sp>
    </p:spTree>
    <p:extLst>
      <p:ext uri="{BB962C8B-B14F-4D97-AF65-F5344CB8AC3E}">
        <p14:creationId xmlns:p14="http://schemas.microsoft.com/office/powerpoint/2010/main" val="10953258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DE180EFE-84E0-423D-9FC5-E19D6BC0AF70}"/>
              </a:ext>
            </a:extLst>
          </p:cNvPr>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LITTERATUR</a:t>
            </a:r>
          </a:p>
        </p:txBody>
      </p:sp>
      <p:cxnSp>
        <p:nvCxnSpPr>
          <p:cNvPr id="3" name="Rett linje 2">
            <a:extLst>
              <a:ext uri="{FF2B5EF4-FFF2-40B4-BE49-F238E27FC236}">
                <a16:creationId xmlns:a16="http://schemas.microsoft.com/office/drawing/2014/main" id="{4CBCB275-4FE6-4B23-BAD2-D052D657A49B}"/>
              </a:ext>
            </a:extLst>
          </p:cNvPr>
          <p:cNvCxnSpPr>
            <a:cxnSpLocks/>
          </p:cNvCxnSpPr>
          <p:nvPr/>
        </p:nvCxnSpPr>
        <p:spPr>
          <a:xfrm>
            <a:off x="350758" y="562908"/>
            <a:ext cx="4616449"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4" name="TekstSylinder 3">
            <a:extLst>
              <a:ext uri="{FF2B5EF4-FFF2-40B4-BE49-F238E27FC236}">
                <a16:creationId xmlns:a16="http://schemas.microsoft.com/office/drawing/2014/main" id="{8A475FA5-ADDB-4B28-A0A9-3135D9825A30}"/>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VIDAREGÅANDE	53</a:t>
            </a:r>
          </a:p>
        </p:txBody>
      </p:sp>
      <p:sp>
        <p:nvSpPr>
          <p:cNvPr id="8" name="TekstSylinder 7">
            <a:extLst>
              <a:ext uri="{FF2B5EF4-FFF2-40B4-BE49-F238E27FC236}">
                <a16:creationId xmlns:a16="http://schemas.microsoft.com/office/drawing/2014/main" id="{262606DB-1DA8-4D29-8CA8-1780ACD36509}"/>
              </a:ext>
            </a:extLst>
          </p:cNvPr>
          <p:cNvSpPr txBox="1"/>
          <p:nvPr/>
        </p:nvSpPr>
        <p:spPr>
          <a:xfrm>
            <a:off x="350758" y="788378"/>
            <a:ext cx="2889414"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Regelbrot</a:t>
            </a:r>
            <a:r>
              <a:rPr kumimoji="0" lang="nb-NO" sz="800" b="1"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rPr>
              <a:t> </a:t>
            </a:r>
            <a:endParaRPr kumimoji="0" lang="nb-NO" sz="800" b="0" i="0" u="none" strike="noStrike" kern="1200" cap="none" spc="0" normalizeH="0" baseline="0" noProof="0" dirty="0">
              <a:ln>
                <a:noFill/>
              </a:ln>
              <a:solidFill>
                <a:srgbClr val="000000"/>
              </a:solidFill>
              <a:effectLst/>
              <a:uLnTx/>
              <a:uFillTx/>
              <a:latin typeface="Akkurat Pro" panose="020B0504020101020102" pitchFamily="34" charset="77"/>
              <a:ea typeface="+mn-ea"/>
              <a:cs typeface="+mn-cs"/>
            </a:endParaRPr>
          </a:p>
          <a:p>
            <a:pPr>
              <a:spcBef>
                <a:spcPts val="300"/>
              </a:spcBef>
              <a:spcAft>
                <a:spcPts val="200"/>
              </a:spcAft>
            </a:pPr>
            <a:r>
              <a:rPr lang="nb-NO" sz="800" dirty="0">
                <a:latin typeface="Akkurat Pro" panose="020B0504020101020102" pitchFamily="34" charset="77"/>
              </a:rPr>
              <a:t>Frøyland, L.R. &amp; M. Aa. (2012). «Mindre problematferd for de fleste, større problemer for de få? En studie av tidstrender i problematferd: 1992, 2002 og 2010». </a:t>
            </a:r>
            <a:r>
              <a:rPr lang="nb-NO" sz="800" i="1" dirty="0">
                <a:latin typeface="Akkurat Pro" panose="020B0504020101020102" pitchFamily="34" charset="77"/>
              </a:rPr>
              <a:t>Tidsskrift for ungdomsforskning</a:t>
            </a:r>
            <a:r>
              <a:rPr lang="nb-NO" sz="800" dirty="0">
                <a:latin typeface="Akkurat Pro" panose="020B0504020101020102" pitchFamily="34" charset="77"/>
              </a:rPr>
              <a:t>, 12(2): 43-66. </a:t>
            </a:r>
          </a:p>
          <a:p>
            <a:pPr>
              <a:spcBef>
                <a:spcPts val="300"/>
              </a:spcBef>
              <a:spcAft>
                <a:spcPts val="200"/>
              </a:spcAft>
            </a:pPr>
            <a:r>
              <a:rPr lang="en-US" sz="800" dirty="0">
                <a:latin typeface="Akkurat Pro" panose="020B0504020101020102" pitchFamily="34" charset="77"/>
              </a:rPr>
              <a:t>Arnett, J.J. (2018). Getting better all the time: Trends in risk behavior among American adolescents since 1990. </a:t>
            </a:r>
            <a:r>
              <a:rPr lang="nb-NO" sz="800" i="1" dirty="0">
                <a:latin typeface="Akkurat Pro" panose="020B0504020101020102" pitchFamily="34" charset="77"/>
              </a:rPr>
              <a:t>Archives </a:t>
            </a:r>
            <a:r>
              <a:rPr lang="nb-NO" sz="800" i="1" dirty="0" err="1">
                <a:latin typeface="Akkurat Pro" panose="020B0504020101020102" pitchFamily="34" charset="77"/>
              </a:rPr>
              <a:t>of</a:t>
            </a:r>
            <a:r>
              <a:rPr lang="nb-NO" sz="800" i="1" dirty="0">
                <a:latin typeface="Akkurat Pro" panose="020B0504020101020102" pitchFamily="34" charset="77"/>
              </a:rPr>
              <a:t> Scientific </a:t>
            </a:r>
            <a:r>
              <a:rPr lang="nb-NO" sz="800" i="1" dirty="0" err="1">
                <a:latin typeface="Akkurat Pro" panose="020B0504020101020102" pitchFamily="34" charset="77"/>
              </a:rPr>
              <a:t>Psychology</a:t>
            </a:r>
            <a:r>
              <a:rPr lang="nb-NO" sz="800" dirty="0">
                <a:latin typeface="Akkurat Pro" panose="020B0504020101020102" pitchFamily="34" charset="77"/>
              </a:rPr>
              <a:t>, 6(1): 87.</a:t>
            </a:r>
          </a:p>
          <a:p>
            <a:pPr>
              <a:spcBef>
                <a:spcPts val="300"/>
              </a:spcBef>
              <a:spcAft>
                <a:spcPts val="200"/>
              </a:spcAft>
            </a:pPr>
            <a:r>
              <a:rPr lang="nb-NO" sz="800" dirty="0">
                <a:latin typeface="Akkurat Pro" panose="020B0504020101020102" pitchFamily="34" charset="77"/>
              </a:rPr>
              <a:t>Oslo Kommune, SALTO (2018). </a:t>
            </a:r>
            <a:r>
              <a:rPr lang="nb-NO" sz="800" i="1" dirty="0">
                <a:latin typeface="Akkurat Pro" panose="020B0504020101020102" pitchFamily="34" charset="77"/>
              </a:rPr>
              <a:t>Barne- og ungdomskriminaliteten i Oslo</a:t>
            </a:r>
            <a:r>
              <a:rPr lang="nb-NO" sz="800" dirty="0">
                <a:latin typeface="Akkurat Pro" panose="020B0504020101020102" pitchFamily="34" charset="77"/>
              </a:rPr>
              <a:t>: </a:t>
            </a:r>
            <a:r>
              <a:rPr lang="nb-NO" sz="800" i="1" dirty="0">
                <a:latin typeface="Akkurat Pro" panose="020B0504020101020102" pitchFamily="34" charset="77"/>
              </a:rPr>
              <a:t>Rapport basert på data fra 2018</a:t>
            </a:r>
            <a:r>
              <a:rPr lang="nb-NO" sz="800" dirty="0">
                <a:latin typeface="Akkurat Pro" panose="020B0504020101020102" pitchFamily="34" charset="77"/>
              </a:rPr>
              <a:t>. Hentet fra </a:t>
            </a:r>
            <a:r>
              <a:rPr lang="nb-NO" sz="800" dirty="0">
                <a:latin typeface="Akkurat Pro" panose="020B0504020101020102" pitchFamily="34" charset="77"/>
                <a:hlinkClick r:id="rId2"/>
              </a:rPr>
              <a:t>www.politiet.no</a:t>
            </a:r>
            <a:endParaRPr lang="nb-NO" sz="800" dirty="0">
              <a:latin typeface="Akkurat Pro" panose="020B0504020101020102" pitchFamily="34" charset="77"/>
            </a:endParaRPr>
          </a:p>
          <a:p>
            <a:pPr>
              <a:spcBef>
                <a:spcPts val="300"/>
              </a:spcBef>
              <a:spcAft>
                <a:spcPts val="200"/>
              </a:spcAft>
            </a:pPr>
            <a:endParaRPr lang="en-US" sz="800" dirty="0">
              <a:solidFill>
                <a:schemeClr val="accent1"/>
              </a:solidFill>
              <a:latin typeface="Akkurat Pro" panose="020B0504020101020102"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Vald og trakassering</a:t>
            </a:r>
          </a:p>
          <a:p>
            <a:pPr>
              <a:spcBef>
                <a:spcPts val="300"/>
              </a:spcBef>
              <a:spcAft>
                <a:spcPts val="200"/>
              </a:spcAft>
            </a:pPr>
            <a:r>
              <a:rPr lang="en-US" sz="800" dirty="0" err="1">
                <a:latin typeface="Akkurat Pro" panose="020B0504020101020102" pitchFamily="34" charset="77"/>
              </a:rPr>
              <a:t>Barbovschi</a:t>
            </a:r>
            <a:r>
              <a:rPr lang="en-US" sz="800" dirty="0">
                <a:latin typeface="Akkurat Pro" panose="020B0504020101020102" pitchFamily="34" charset="77"/>
              </a:rPr>
              <a:t>, M. &amp; E. </a:t>
            </a:r>
            <a:r>
              <a:rPr lang="en-US" sz="800" dirty="0" err="1">
                <a:latin typeface="Akkurat Pro" panose="020B0504020101020102" pitchFamily="34" charset="77"/>
              </a:rPr>
              <a:t>Staksrud</a:t>
            </a:r>
            <a:r>
              <a:rPr lang="en-US" sz="800" dirty="0">
                <a:latin typeface="Akkurat Pro" panose="020B0504020101020102" pitchFamily="34" charset="77"/>
              </a:rPr>
              <a:t> (2020). </a:t>
            </a:r>
            <a:r>
              <a:rPr lang="en-US" sz="800" i="1" dirty="0">
                <a:latin typeface="Akkurat Pro" panose="020B0504020101020102" pitchFamily="34" charset="77"/>
              </a:rPr>
              <a:t>The experiences of Norwegian adolescents with online sexual message</a:t>
            </a:r>
            <a:r>
              <a:rPr lang="en-US" sz="800" dirty="0">
                <a:latin typeface="Akkurat Pro" panose="020B0504020101020102" pitchFamily="34" charset="77"/>
              </a:rPr>
              <a:t>. EU Kids Online and the Department of Media and Communication, </a:t>
            </a:r>
            <a:r>
              <a:rPr lang="en-US" sz="800" dirty="0" err="1">
                <a:latin typeface="Akkurat Pro" panose="020B0504020101020102" pitchFamily="34" charset="77"/>
              </a:rPr>
              <a:t>Universitetet</a:t>
            </a:r>
            <a:r>
              <a:rPr lang="en-US" sz="800" dirty="0">
                <a:latin typeface="Akkurat Pro" panose="020B0504020101020102" pitchFamily="34" charset="77"/>
              </a:rPr>
              <a:t> i Oslo. </a:t>
            </a:r>
            <a:r>
              <a:rPr lang="en-US" sz="800" dirty="0" err="1">
                <a:latin typeface="Akkurat Pro" panose="020B0504020101020102" pitchFamily="34" charset="77"/>
              </a:rPr>
              <a:t>Hentet</a:t>
            </a:r>
            <a:r>
              <a:rPr lang="en-US" sz="800" dirty="0">
                <a:latin typeface="Akkurat Pro" panose="020B0504020101020102" pitchFamily="34" charset="77"/>
              </a:rPr>
              <a:t> </a:t>
            </a:r>
            <a:r>
              <a:rPr lang="en-US" sz="800" dirty="0" err="1">
                <a:latin typeface="Akkurat Pro" panose="020B0504020101020102" pitchFamily="34" charset="77"/>
              </a:rPr>
              <a:t>fra</a:t>
            </a:r>
            <a:r>
              <a:rPr lang="en-US" sz="800" dirty="0">
                <a:latin typeface="Akkurat Pro" panose="020B0504020101020102" pitchFamily="34" charset="77"/>
              </a:rPr>
              <a:t> https://www.hf.uio.no/imk/english/resear </a:t>
            </a:r>
            <a:r>
              <a:rPr lang="en-US" sz="800" dirty="0" err="1">
                <a:latin typeface="Akkurat Pro" panose="020B0504020101020102" pitchFamily="34" charset="77"/>
              </a:rPr>
              <a:t>ch</a:t>
            </a:r>
            <a:r>
              <a:rPr lang="en-US" sz="800" dirty="0">
                <a:latin typeface="Akkurat Pro" panose="020B0504020101020102" pitchFamily="34" charset="77"/>
              </a:rPr>
              <a:t>/projects/</a:t>
            </a:r>
            <a:r>
              <a:rPr lang="en-US" sz="800" dirty="0" err="1">
                <a:latin typeface="Akkurat Pro" panose="020B0504020101020102" pitchFamily="34" charset="77"/>
              </a:rPr>
              <a:t>eu</a:t>
            </a:r>
            <a:r>
              <a:rPr lang="en-US" sz="800" dirty="0">
                <a:latin typeface="Akkurat Pro" panose="020B0504020101020102" pitchFamily="34" charset="77"/>
              </a:rPr>
              <a:t>-Kids-</a:t>
            </a:r>
            <a:r>
              <a:rPr lang="en-US" sz="800" dirty="0" err="1">
                <a:latin typeface="Akkurat Pro" panose="020B0504020101020102" pitchFamily="34" charset="77"/>
              </a:rPr>
              <a:t>onlineIV</a:t>
            </a:r>
            <a:r>
              <a:rPr lang="en-US" sz="800" dirty="0">
                <a:latin typeface="Akkurat Pro" panose="020B0504020101020102" pitchFamily="34" charset="77"/>
              </a:rPr>
              <a:t>/publications/2020/</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Breivik, K., E. </a:t>
            </a:r>
            <a:r>
              <a:rPr lang="en-US" sz="800" dirty="0" err="1">
                <a:latin typeface="Akkurat Pro" panose="020B0504020101020102" pitchFamily="34" charset="77"/>
              </a:rPr>
              <a:t>Bru</a:t>
            </a:r>
            <a:r>
              <a:rPr lang="en-US" sz="800" dirty="0">
                <a:latin typeface="Akkurat Pro" panose="020B0504020101020102" pitchFamily="34" charset="77"/>
              </a:rPr>
              <a:t>, C. Hancock, T. Idsøe, E. </a:t>
            </a:r>
            <a:r>
              <a:rPr lang="en-US" sz="800" dirty="0" err="1">
                <a:latin typeface="Akkurat Pro" panose="020B0504020101020102" pitchFamily="34" charset="77"/>
              </a:rPr>
              <a:t>Cosmovici</a:t>
            </a:r>
            <a:r>
              <a:rPr lang="en-US" sz="800" dirty="0">
                <a:latin typeface="Akkurat Pro" panose="020B0504020101020102" pitchFamily="34" charset="77"/>
              </a:rPr>
              <a:t> Idsøe &amp; M.E. Solberg (2018). </a:t>
            </a:r>
            <a:r>
              <a:rPr lang="nb-NO" sz="800" i="1" dirty="0">
                <a:latin typeface="Akkurat Pro" panose="020B0504020101020102" pitchFamily="34" charset="77"/>
              </a:rPr>
              <a:t>Å bli utsatt for mobbing. En kunnskapsoppsummering om konsekvenser og tiltak</a:t>
            </a:r>
            <a:r>
              <a:rPr lang="nb-NO" sz="800" dirty="0">
                <a:latin typeface="Akkurat Pro" panose="020B0504020101020102" pitchFamily="34" charset="77"/>
              </a:rPr>
              <a:t>. Stavanger: Læringsmiljøsenteret. </a:t>
            </a:r>
          </a:p>
          <a:p>
            <a:pPr>
              <a:spcBef>
                <a:spcPts val="300"/>
              </a:spcBef>
              <a:spcAft>
                <a:spcPts val="200"/>
              </a:spcAft>
            </a:pPr>
            <a:r>
              <a:rPr lang="nb-NO" sz="800" dirty="0">
                <a:latin typeface="Akkurat Pro" panose="020B0504020101020102" pitchFamily="34" charset="77"/>
              </a:rPr>
              <a:t>Eriksen, I.M. &amp; S. Therese Lyng (2015). </a:t>
            </a:r>
            <a:r>
              <a:rPr lang="nb-NO" sz="800" i="1" dirty="0">
                <a:latin typeface="Akkurat Pro" panose="020B0504020101020102" pitchFamily="34" charset="77"/>
              </a:rPr>
              <a:t>Skolers arbeid med elevenes psykososiale miljø. </a:t>
            </a:r>
            <a:r>
              <a:rPr lang="nn-NO" sz="800" i="1" dirty="0">
                <a:latin typeface="Akkurat Pro" panose="020B0504020101020102" pitchFamily="34" charset="77"/>
              </a:rPr>
              <a:t>Gode </a:t>
            </a:r>
            <a:r>
              <a:rPr lang="nn-NO" sz="800" i="1" dirty="0" err="1">
                <a:latin typeface="Akkurat Pro" panose="020B0504020101020102" pitchFamily="34" charset="77"/>
              </a:rPr>
              <a:t>strategier</a:t>
            </a:r>
            <a:r>
              <a:rPr lang="nn-NO" sz="800" i="1" dirty="0">
                <a:latin typeface="Akkurat Pro" panose="020B0504020101020102" pitchFamily="34" charset="77"/>
              </a:rPr>
              <a:t>, harde nøtter og blinde flekker</a:t>
            </a:r>
            <a:r>
              <a:rPr lang="nn-NO" sz="800" dirty="0">
                <a:latin typeface="Akkurat Pro" panose="020B0504020101020102" pitchFamily="34" charset="77"/>
              </a:rPr>
              <a:t>. NOVA rapport 14/2015. Oslo: NOVA/AFI Høgskolen i Oslo og Akershus.</a:t>
            </a: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Eriksen, I.M. &amp; S. Therese Lyng (2016). </a:t>
            </a:r>
            <a:r>
              <a:rPr lang="en-US" sz="800" dirty="0">
                <a:latin typeface="Akkurat Pro" panose="020B0504020101020102" pitchFamily="34" charset="77"/>
              </a:rPr>
              <a:t>«Relational aggression among boys: blind spots and hidden dramas». </a:t>
            </a:r>
            <a:r>
              <a:rPr lang="nb-NO" sz="800" i="1" dirty="0" err="1">
                <a:latin typeface="Akkurat Pro" panose="020B0504020101020102" pitchFamily="34" charset="77"/>
              </a:rPr>
              <a:t>Gender</a:t>
            </a:r>
            <a:r>
              <a:rPr lang="nb-NO" sz="800" i="1" dirty="0">
                <a:latin typeface="Akkurat Pro" panose="020B0504020101020102" pitchFamily="34" charset="77"/>
              </a:rPr>
              <a:t> and </a:t>
            </a:r>
            <a:r>
              <a:rPr lang="nb-NO" sz="800" i="1" dirty="0" err="1">
                <a:latin typeface="Akkurat Pro" panose="020B0504020101020102" pitchFamily="34" charset="77"/>
              </a:rPr>
              <a:t>Education</a:t>
            </a:r>
            <a:r>
              <a:rPr lang="nb-NO" sz="800" dirty="0">
                <a:latin typeface="Akkurat Pro" panose="020B0504020101020102" pitchFamily="34" charset="77"/>
              </a:rPr>
              <a:t>, 30(3): 396-409.</a:t>
            </a:r>
          </a:p>
          <a:p>
            <a:pPr>
              <a:spcBef>
                <a:spcPts val="300"/>
              </a:spcBef>
              <a:spcAft>
                <a:spcPts val="200"/>
              </a:spcAft>
            </a:pPr>
            <a:r>
              <a:rPr lang="nb-NO" sz="800" dirty="0">
                <a:latin typeface="Akkurat Pro" panose="020B0504020101020102" pitchFamily="34" charset="77"/>
              </a:rPr>
              <a:t>Mossige, S. &amp; K. Stefansen (2016). </a:t>
            </a:r>
            <a:r>
              <a:rPr lang="nb-NO" sz="800" i="1" dirty="0">
                <a:latin typeface="Akkurat Pro" panose="020B0504020101020102" pitchFamily="34" charset="77"/>
              </a:rPr>
              <a:t>Vold og overgrep mot barn og unge. </a:t>
            </a:r>
            <a:r>
              <a:rPr lang="nn-NO" sz="800" i="1" dirty="0">
                <a:latin typeface="Akkurat Pro" panose="020B0504020101020102" pitchFamily="34" charset="77"/>
              </a:rPr>
              <a:t>Omfang og utviklingstrekk 2007-2015</a:t>
            </a:r>
            <a:r>
              <a:rPr lang="nn-NO" sz="800" dirty="0">
                <a:latin typeface="Akkurat Pro" panose="020B0504020101020102" pitchFamily="34" charset="77"/>
              </a:rPr>
              <a:t>. NOVA rapport 5/2016. Oslo: NOVA. </a:t>
            </a:r>
            <a:endParaRPr lang="nb-NO" sz="800" dirty="0">
              <a:latin typeface="Akkurat Pro" panose="020B0504020101020102" pitchFamily="34" charset="77"/>
            </a:endParaRPr>
          </a:p>
          <a:p>
            <a:pPr>
              <a:spcBef>
                <a:spcPts val="300"/>
              </a:spcBef>
              <a:spcAft>
                <a:spcPts val="200"/>
              </a:spcAft>
            </a:pPr>
            <a:r>
              <a:rPr lang="nn-NO" sz="800" dirty="0">
                <a:latin typeface="Akkurat Pro" panose="020B0504020101020102" pitchFamily="34" charset="77"/>
              </a:rPr>
              <a:t>Stefansen, K., I. Smette og D. </a:t>
            </a:r>
            <a:r>
              <a:rPr lang="nn-NO" sz="800" dirty="0" err="1">
                <a:latin typeface="Akkurat Pro" panose="020B0504020101020102" pitchFamily="34" charset="77"/>
              </a:rPr>
              <a:t>Bossy</a:t>
            </a:r>
            <a:r>
              <a:rPr lang="nn-NO" sz="800" dirty="0">
                <a:latin typeface="Akkurat Pro" panose="020B0504020101020102" pitchFamily="34" charset="77"/>
              </a:rPr>
              <a:t> (2014). </a:t>
            </a:r>
            <a:r>
              <a:rPr lang="nb-NO" sz="800" dirty="0">
                <a:latin typeface="Akkurat Pro" panose="020B0504020101020102" pitchFamily="34" charset="77"/>
              </a:rPr>
              <a:t>«Angrep mot </a:t>
            </a:r>
            <a:r>
              <a:rPr lang="nb-NO" sz="800" dirty="0" err="1">
                <a:latin typeface="Akkurat Pro" panose="020B0504020101020102" pitchFamily="34" charset="77"/>
              </a:rPr>
              <a:t>kjønnsfriheten</a:t>
            </a:r>
            <a:r>
              <a:rPr lang="nb-NO" sz="800" dirty="0">
                <a:latin typeface="Akkurat Pro" panose="020B0504020101020102" pitchFamily="34" charset="77"/>
              </a:rPr>
              <a:t>: Unge jenters erfaringer med uønsket beføling». </a:t>
            </a:r>
            <a:r>
              <a:rPr lang="en-US" sz="800" i="1" dirty="0">
                <a:latin typeface="Akkurat Pro" panose="020B0504020101020102" pitchFamily="34" charset="77"/>
              </a:rPr>
              <a:t>Tidsskrift for </a:t>
            </a:r>
            <a:r>
              <a:rPr lang="en-US" sz="800" i="1" dirty="0" err="1">
                <a:latin typeface="Akkurat Pro" panose="020B0504020101020102" pitchFamily="34" charset="77"/>
              </a:rPr>
              <a:t>kjønnsforskning</a:t>
            </a:r>
            <a:r>
              <a:rPr lang="en-US" sz="800" dirty="0">
                <a:latin typeface="Akkurat Pro" panose="020B0504020101020102" pitchFamily="34" charset="77"/>
              </a:rPr>
              <a:t>, 38(1): 3–19. </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(2020). «Adolescent boys’ physical fighting and adult life outcomes: Examining the interplay with intelligence». </a:t>
            </a:r>
            <a:r>
              <a:rPr lang="en-US" sz="800" i="1" dirty="0">
                <a:latin typeface="Akkurat Pro" panose="020B0504020101020102" pitchFamily="34" charset="77"/>
              </a:rPr>
              <a:t>Aggressive Behavior</a:t>
            </a:r>
            <a:r>
              <a:rPr lang="en-US" sz="800" dirty="0">
                <a:latin typeface="Akkurat Pro" panose="020B0504020101020102" pitchFamily="34" charset="77"/>
              </a:rPr>
              <a:t>, 46(1): 72-83.</a:t>
            </a:r>
            <a:endParaRPr lang="nb-NO" sz="800" dirty="0">
              <a:latin typeface="Akkurat Pro" panose="020B0504020101020102" pitchFamily="34" charset="77"/>
            </a:endParaRPr>
          </a:p>
          <a:p>
            <a:pPr>
              <a:spcBef>
                <a:spcPts val="300"/>
              </a:spcBef>
              <a:spcAft>
                <a:spcPts val="200"/>
              </a:spcAft>
            </a:pPr>
            <a:r>
              <a:rPr lang="en-US" sz="800" dirty="0">
                <a:latin typeface="Akkurat Pro" panose="020B0504020101020102" pitchFamily="34" charset="77"/>
              </a:rPr>
              <a:t>Frøyland, L.R. &amp; T. von Soest (2018). «Trends in the perpetration of physical aggression among Norwegian adolescents 2007–2015». </a:t>
            </a:r>
            <a:r>
              <a:rPr lang="en-US" sz="800" i="1" dirty="0">
                <a:latin typeface="Akkurat Pro" panose="020B0504020101020102" pitchFamily="34" charset="77"/>
              </a:rPr>
              <a:t>Journal of Youth and Adolescence</a:t>
            </a:r>
            <a:r>
              <a:rPr lang="en-US" sz="800" dirty="0">
                <a:latin typeface="Akkurat Pro" panose="020B0504020101020102" pitchFamily="34" charset="77"/>
              </a:rPr>
              <a:t>, 47(9): 1938-1951.</a:t>
            </a:r>
            <a:endParaRPr lang="nb-NO" sz="800" dirty="0">
              <a:latin typeface="Akkurat Pro" panose="020B0504020101020102" pitchFamily="34" charset="77"/>
            </a:endParaRPr>
          </a:p>
          <a:p>
            <a:pPr>
              <a:spcBef>
                <a:spcPts val="300"/>
              </a:spcBef>
              <a:spcAft>
                <a:spcPts val="200"/>
              </a:spcAft>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Frøyland, L.R, Lid, S., Schwencke, E.O. &amp; Stefansen, K. (2023).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Vold</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overgrep</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mot barn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unge</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Omfang</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og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utviklingstrekk</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2007–2023. NOVA Rapport 11/23.</a:t>
            </a:r>
          </a:p>
          <a:p>
            <a:pPr>
              <a:spcBef>
                <a:spcPts val="300"/>
              </a:spcBef>
              <a:spcAft>
                <a:spcPts val="200"/>
              </a:spcAft>
            </a:pPr>
            <a:r>
              <a:rPr lang="en-US" sz="800" dirty="0">
                <a:latin typeface="Akkurat Pro" panose="020B0504020101020102" pitchFamily="34" charset="77"/>
              </a:rPr>
              <a:t>Hafstad, G.S. &amp; E.M. </a:t>
            </a:r>
            <a:r>
              <a:rPr lang="en-US" sz="800" dirty="0" err="1">
                <a:latin typeface="Akkurat Pro" panose="020B0504020101020102" pitchFamily="34" charset="77"/>
              </a:rPr>
              <a:t>Augusti</a:t>
            </a:r>
            <a:r>
              <a:rPr lang="en-US" sz="800" dirty="0">
                <a:latin typeface="Akkurat Pro" panose="020B0504020101020102" pitchFamily="34" charset="77"/>
              </a:rPr>
              <a:t> (2019). </a:t>
            </a:r>
            <a:r>
              <a:rPr lang="nb-NO" sz="800" i="1" dirty="0">
                <a:latin typeface="Akkurat Pro" panose="020B0504020101020102" pitchFamily="34" charset="77"/>
              </a:rPr>
              <a:t>Ungdoms erfaringer med vold og overgrep i </a:t>
            </a:r>
            <a:r>
              <a:rPr lang="nb-NO" sz="800" i="1" dirty="0" err="1">
                <a:latin typeface="Akkurat Pro" panose="020B0504020101020102" pitchFamily="34" charset="77"/>
              </a:rPr>
              <a:t>oppveksten.En</a:t>
            </a:r>
            <a:r>
              <a:rPr lang="nb-NO" sz="800" i="1" dirty="0">
                <a:latin typeface="Akkurat Pro" panose="020B0504020101020102" pitchFamily="34" charset="77"/>
              </a:rPr>
              <a:t> nasjonal undersøkelse av ungdom i alderen 12 til 16 år</a:t>
            </a:r>
            <a:r>
              <a:rPr lang="nb-NO" sz="800" dirty="0">
                <a:latin typeface="Akkurat Pro" panose="020B0504020101020102" pitchFamily="34" charset="77"/>
              </a:rPr>
              <a:t>. Rapport 4/2019. Oslo: NKVTS. </a:t>
            </a:r>
          </a:p>
          <a:p>
            <a:pPr>
              <a:spcBef>
                <a:spcPts val="300"/>
              </a:spcBef>
              <a:spcAft>
                <a:spcPts val="200"/>
              </a:spcAft>
            </a:pPr>
            <a:endParaRPr lang="nb-NO" sz="800" dirty="0">
              <a:latin typeface="Akkurat Pro" panose="020B0504020101020102" pitchFamily="34" charset="77"/>
            </a:endParaRPr>
          </a:p>
        </p:txBody>
      </p:sp>
      <p:sp>
        <p:nvSpPr>
          <p:cNvPr id="9" name="TekstSylinder 8">
            <a:extLst>
              <a:ext uri="{FF2B5EF4-FFF2-40B4-BE49-F238E27FC236}">
                <a16:creationId xmlns:a16="http://schemas.microsoft.com/office/drawing/2014/main" id="{0CC69F8B-6514-4D70-BD02-609028E0730D}"/>
              </a:ext>
            </a:extLst>
          </p:cNvPr>
          <p:cNvSpPr txBox="1"/>
          <p:nvPr/>
        </p:nvSpPr>
        <p:spPr>
          <a:xfrm>
            <a:off x="3549651" y="788375"/>
            <a:ext cx="2890800" cy="8280000"/>
          </a:xfrm>
          <a:prstGeom prst="rect">
            <a:avLst/>
          </a:prstGeom>
          <a:solidFill>
            <a:srgbClr val="A89D94">
              <a:alpha val="40000"/>
            </a:srgbClr>
          </a:solidFill>
        </p:spPr>
        <p:txBody>
          <a:bodyPr wrap="square" lIns="144000" tIns="144000" rIns="144000" bIns="144000" rtlCol="0">
            <a:spAutoFit/>
          </a:bodyPr>
          <a:lstStyle/>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Vald og trakassering</a:t>
            </a:r>
          </a:p>
          <a:p>
            <a:pPr>
              <a:spcBef>
                <a:spcPts val="300"/>
              </a:spcBef>
              <a:spcAft>
                <a:spcPts val="200"/>
              </a:spcAft>
              <a:defRPr/>
            </a:pPr>
            <a:r>
              <a:rPr lang="nb-NO" sz="800" dirty="0">
                <a:latin typeface="Akkurat Pro" panose="020B0504020101020102" pitchFamily="34" charset="77"/>
              </a:rPr>
              <a:t>Harder, S.K., K.E. Jørgensen, J.P. Gårdshus &amp; J. Demant (2019). </a:t>
            </a:r>
            <a:r>
              <a:rPr lang="en-US" sz="800" dirty="0">
                <a:latin typeface="Akkurat Pro" panose="020B0504020101020102" pitchFamily="34" charset="77"/>
              </a:rPr>
              <a:t>«Digital sexual violence: Image-based sexual abuse among Danish youth».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 Continuity and change</a:t>
            </a:r>
            <a:r>
              <a:rPr lang="en-US" sz="800" dirty="0">
                <a:latin typeface="Akkurat Pro" panose="020B0504020101020102" pitchFamily="34" charset="77"/>
              </a:rPr>
              <a:t>. London: Routledge.</a:t>
            </a:r>
            <a:endParaRPr lang="nb-NO" sz="800" dirty="0">
              <a:latin typeface="Akkurat Pro" panose="020B0504020101020102" pitchFamily="34" charset="77"/>
            </a:endParaRPr>
          </a:p>
          <a:p>
            <a:pPr>
              <a:spcBef>
                <a:spcPts val="300"/>
              </a:spcBef>
              <a:spcAft>
                <a:spcPts val="200"/>
              </a:spcAft>
              <a:defRPr/>
            </a:pP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Pedersen, W., Bakken, A., Stefansen, K., von Soest, T. (2022). Sexual Victimization in the Digital Age: A Population-Based Study of Physical and Image-Based Sexual Abuse Among Adolescents. Arch Sex </a:t>
            </a:r>
            <a:r>
              <a:rPr kumimoji="0" lang="en-US" sz="800" b="0" i="0" u="none" strike="noStrike" kern="1200" cap="none" spc="0" normalizeH="0" baseline="0" noProof="0" dirty="0" err="1">
                <a:ln>
                  <a:noFill/>
                </a:ln>
                <a:effectLst/>
                <a:uLnTx/>
                <a:uFillTx/>
                <a:latin typeface="Akkurat Pro" panose="020B0504020101020102" pitchFamily="34" charset="77"/>
                <a:ea typeface="+mn-ea"/>
                <a:cs typeface="+mn-cs"/>
              </a:rPr>
              <a:t>Behav</a:t>
            </a:r>
            <a:r>
              <a:rPr kumimoji="0" lang="en-US" sz="800" b="0" i="0" u="none" strike="noStrike" kern="1200" cap="none" spc="0" normalizeH="0" baseline="0" noProof="0" dirty="0">
                <a:ln>
                  <a:noFill/>
                </a:ln>
                <a:effectLst/>
                <a:uLnTx/>
                <a:uFillTx/>
                <a:latin typeface="Akkurat Pro" panose="020B0504020101020102" pitchFamily="34" charset="77"/>
                <a:ea typeface="+mn-ea"/>
                <a:cs typeface="+mn-cs"/>
              </a:rPr>
              <a:t> (2022). https://doi.org/10.1007/s10508-021-02200-8 </a:t>
            </a:r>
            <a:endParaRPr kumimoji="0" lang="nb-NO" sz="800" b="0" i="0" u="none" strike="noStrike" kern="1200" cap="none" spc="0" normalizeH="0" baseline="0" noProof="0" dirty="0">
              <a:ln>
                <a:noFill/>
              </a:ln>
              <a:effectLst/>
              <a:uLnTx/>
              <a:uFillTx/>
              <a:latin typeface="Akkurat Pro" panose="020B0504020101020102" pitchFamily="34" charset="77"/>
              <a:ea typeface="+mn-ea"/>
              <a:cs typeface="+mn-cs"/>
            </a:endParaRPr>
          </a:p>
          <a:p>
            <a:pPr>
              <a:spcBef>
                <a:spcPts val="300"/>
              </a:spcBef>
              <a:spcAft>
                <a:spcPts val="200"/>
              </a:spcAft>
            </a:pPr>
            <a:r>
              <a:rPr lang="en-US" sz="800" dirty="0">
                <a:latin typeface="Akkurat Pro" panose="020B0504020101020102" pitchFamily="34" charset="77"/>
              </a:rPr>
              <a:t>Stefansen, K., M. Løvgren &amp; L.R. Frøyland (2019): «Making the case for ‘good enough’ rape prevalence estimates. Insights from a school-based survey experiment among Norwegian youths». I M. </a:t>
            </a:r>
            <a:r>
              <a:rPr lang="en-US" sz="800" dirty="0" err="1">
                <a:latin typeface="Akkurat Pro" panose="020B0504020101020102" pitchFamily="34" charset="77"/>
              </a:rPr>
              <a:t>Heinskou</a:t>
            </a:r>
            <a:r>
              <a:rPr lang="en-US" sz="800" dirty="0">
                <a:latin typeface="Akkurat Pro" panose="020B0504020101020102" pitchFamily="34" charset="77"/>
              </a:rPr>
              <a:t>, M.L. </a:t>
            </a:r>
            <a:r>
              <a:rPr lang="en-US" sz="800" dirty="0" err="1">
                <a:latin typeface="Akkurat Pro" panose="020B0504020101020102" pitchFamily="34" charset="77"/>
              </a:rPr>
              <a:t>Skilbrei</a:t>
            </a:r>
            <a:r>
              <a:rPr lang="en-US" sz="800" dirty="0">
                <a:latin typeface="Akkurat Pro" panose="020B0504020101020102" pitchFamily="34" charset="77"/>
              </a:rPr>
              <a:t> &amp; K. Stefansen (red.): </a:t>
            </a:r>
            <a:r>
              <a:rPr lang="en-US" sz="800" i="1" dirty="0">
                <a:latin typeface="Akkurat Pro" panose="020B0504020101020102" pitchFamily="34" charset="77"/>
              </a:rPr>
              <a:t>Rape in the Nordic countries</a:t>
            </a:r>
            <a:r>
              <a:rPr lang="en-US" sz="800" dirty="0">
                <a:latin typeface="Akkurat Pro" panose="020B0504020101020102" pitchFamily="34" charset="77"/>
              </a:rPr>
              <a:t>. </a:t>
            </a:r>
            <a:r>
              <a:rPr lang="nb-NO" sz="800" i="1" dirty="0" err="1">
                <a:latin typeface="Akkurat Pro" panose="020B0504020101020102" pitchFamily="34" charset="77"/>
              </a:rPr>
              <a:t>Continuity</a:t>
            </a:r>
            <a:r>
              <a:rPr lang="nb-NO" sz="800" i="1" dirty="0">
                <a:latin typeface="Akkurat Pro" panose="020B0504020101020102" pitchFamily="34" charset="77"/>
              </a:rPr>
              <a:t> and </a:t>
            </a:r>
            <a:r>
              <a:rPr lang="nb-NO" sz="800" i="1" dirty="0" err="1">
                <a:latin typeface="Akkurat Pro" panose="020B0504020101020102" pitchFamily="34" charset="77"/>
              </a:rPr>
              <a:t>change</a:t>
            </a:r>
            <a:r>
              <a:rPr lang="nb-NO" sz="800" i="1" dirty="0">
                <a:latin typeface="Akkurat Pro" panose="020B0504020101020102" pitchFamily="34" charset="77"/>
              </a:rPr>
              <a:t>.</a:t>
            </a:r>
            <a:r>
              <a:rPr lang="nb-NO" sz="800" dirty="0">
                <a:latin typeface="Akkurat Pro" panose="020B0504020101020102" pitchFamily="34" charset="77"/>
              </a:rPr>
              <a:t> London: </a:t>
            </a:r>
            <a:r>
              <a:rPr lang="nb-NO" sz="800" dirty="0" err="1">
                <a:latin typeface="Akkurat Pro" panose="020B0504020101020102" pitchFamily="34" charset="77"/>
              </a:rPr>
              <a:t>Routledge</a:t>
            </a:r>
            <a:r>
              <a:rPr lang="nb-NO" sz="800" dirty="0">
                <a:latin typeface="Akkurat Pro" panose="020B0504020101020102" pitchFamily="34" charset="77"/>
              </a:rPr>
              <a: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i="1" dirty="0">
                <a:latin typeface="Akkurat Pro" panose="020B0504020101020102" pitchFamily="34" charset="77"/>
              </a:rPr>
              <a:t>Ungdom, vold og overgrep: skolen som forebygger og hjelper</a:t>
            </a:r>
            <a:r>
              <a:rPr lang="nb-NO" sz="800" dirty="0">
                <a:latin typeface="Akkurat Pro" panose="020B0504020101020102" pitchFamily="34" charset="77"/>
              </a:rPr>
              <a:t>. Oslo: Universitetsforlaget.</a:t>
            </a:r>
          </a:p>
          <a:p>
            <a:pPr>
              <a:spcBef>
                <a:spcPts val="300"/>
              </a:spcBef>
              <a:spcAft>
                <a:spcPts val="200"/>
              </a:spcAft>
            </a:pPr>
            <a:r>
              <a:rPr lang="nb-NO" sz="800" dirty="0" err="1">
                <a:latin typeface="Akkurat Pro" panose="020B0504020101020102" pitchFamily="34" charset="77"/>
              </a:rPr>
              <a:t>Överlien</a:t>
            </a:r>
            <a:r>
              <a:rPr lang="nb-NO" sz="800" dirty="0">
                <a:latin typeface="Akkurat Pro" panose="020B0504020101020102" pitchFamily="34" charset="77"/>
              </a:rPr>
              <a:t>, C. (2015). «</a:t>
            </a:r>
            <a:r>
              <a:rPr lang="nb-NO" sz="800" dirty="0" err="1">
                <a:latin typeface="Akkurat Pro" panose="020B0504020101020102" pitchFamily="34" charset="77"/>
              </a:rPr>
              <a:t>Våldsforskning</a:t>
            </a:r>
            <a:r>
              <a:rPr lang="nb-NO" sz="800" dirty="0">
                <a:latin typeface="Akkurat Pro" panose="020B0504020101020102" pitchFamily="34" charset="77"/>
              </a:rPr>
              <a:t> om </a:t>
            </a:r>
            <a:r>
              <a:rPr lang="nb-NO" sz="800" dirty="0" err="1">
                <a:latin typeface="Akkurat Pro" panose="020B0504020101020102" pitchFamily="34" charset="77"/>
              </a:rPr>
              <a:t>och</a:t>
            </a:r>
            <a:r>
              <a:rPr lang="nb-NO" sz="800" dirty="0">
                <a:latin typeface="Akkurat Pro" panose="020B0504020101020102" pitchFamily="34" charset="77"/>
              </a:rPr>
              <a:t> med barn </a:t>
            </a:r>
            <a:r>
              <a:rPr lang="nb-NO" sz="800" dirty="0" err="1">
                <a:latin typeface="Akkurat Pro" panose="020B0504020101020102" pitchFamily="34" charset="77"/>
              </a:rPr>
              <a:t>och</a:t>
            </a:r>
            <a:r>
              <a:rPr lang="nb-NO" sz="800" dirty="0">
                <a:latin typeface="Akkurat Pro" panose="020B0504020101020102" pitchFamily="34" charset="77"/>
              </a:rPr>
              <a:t> ungdom». </a:t>
            </a:r>
            <a:r>
              <a:rPr lang="nb-NO" sz="800" i="1" dirty="0" err="1">
                <a:latin typeface="Akkurat Pro" panose="020B0504020101020102" pitchFamily="34" charset="77"/>
              </a:rPr>
              <a:t>Socialvetenskaplig</a:t>
            </a:r>
            <a:r>
              <a:rPr lang="nb-NO" sz="800" i="1" dirty="0">
                <a:latin typeface="Akkurat Pro" panose="020B0504020101020102" pitchFamily="34" charset="77"/>
              </a:rPr>
              <a:t> </a:t>
            </a:r>
            <a:r>
              <a:rPr lang="nb-NO" sz="800" i="1" dirty="0" err="1">
                <a:latin typeface="Akkurat Pro" panose="020B0504020101020102" pitchFamily="34" charset="77"/>
              </a:rPr>
              <a:t>tidskrift</a:t>
            </a:r>
            <a:r>
              <a:rPr lang="nb-NO" sz="800" dirty="0">
                <a:latin typeface="Akkurat Pro" panose="020B0504020101020102" pitchFamily="34" charset="77"/>
              </a:rPr>
              <a:t>, 22(3-4): 231-243.</a:t>
            </a:r>
          </a:p>
          <a:p>
            <a:pPr>
              <a:spcBef>
                <a:spcPts val="300"/>
              </a:spcBef>
              <a:spcAft>
                <a:spcPts val="200"/>
              </a:spcAft>
            </a:pPr>
            <a:endParaRPr lang="nb-NO" sz="800" dirty="0">
              <a:latin typeface="Akkurat Pro" panose="020B0504020101020102" pitchFamily="34" charset="77"/>
            </a:endParaRPr>
          </a:p>
          <a:p>
            <a:pPr marL="0" marR="0" lvl="0" indent="0" algn="l" defTabSz="457200" rtl="0" eaLnBrk="1" fontAlgn="auto" latinLnBrk="0" hangingPunct="1">
              <a:lnSpc>
                <a:spcPct val="100000"/>
              </a:lnSpc>
              <a:spcBef>
                <a:spcPts val="300"/>
              </a:spcBef>
              <a:spcAft>
                <a:spcPts val="200"/>
              </a:spcAft>
              <a:buClrTx/>
              <a:buSzTx/>
              <a:buFontTx/>
              <a:buNone/>
              <a:tabLst/>
              <a:defRPr/>
            </a:pPr>
            <a:r>
              <a:rPr kumimoji="0" lang="nb-NO" sz="800" b="1" i="0" u="none" strike="noStrike" kern="1200" cap="none" spc="0" normalizeH="0" baseline="0" noProof="0" dirty="0" err="1">
                <a:ln>
                  <a:noFill/>
                </a:ln>
                <a:solidFill>
                  <a:srgbClr val="2C6FB4"/>
                </a:solidFill>
                <a:effectLst/>
                <a:uLnTx/>
                <a:uFillTx/>
                <a:latin typeface="Akkurat Pro" panose="020B0504020101020102" pitchFamily="34" charset="0"/>
                <a:ea typeface="+mn-ea"/>
                <a:cs typeface="Arial" panose="020B0604020202020204" pitchFamily="34" charset="0"/>
              </a:rPr>
              <a:t>Studiar</a:t>
            </a:r>
            <a:r>
              <a:rPr kumimoji="0" lang="nb-NO" sz="800" b="1" i="0" u="none" strike="noStrike" kern="1200" cap="none" spc="0" normalizeH="0" baseline="0" noProof="0" dirty="0">
                <a:ln>
                  <a:noFill/>
                </a:ln>
                <a:solidFill>
                  <a:srgbClr val="2C6FB4"/>
                </a:solidFill>
                <a:effectLst/>
                <a:uLnTx/>
                <a:uFillTx/>
                <a:latin typeface="Akkurat Pro" panose="020B0504020101020102" pitchFamily="34" charset="0"/>
                <a:ea typeface="+mn-ea"/>
                <a:cs typeface="Arial" panose="020B0604020202020204" pitchFamily="34" charset="0"/>
              </a:rPr>
              <a:t> om unge under pandemien</a:t>
            </a:r>
          </a:p>
          <a:p>
            <a:pPr>
              <a:spcBef>
                <a:spcPts val="300"/>
              </a:spcBef>
              <a:spcAft>
                <a:spcPts val="200"/>
              </a:spcAft>
            </a:pPr>
            <a:r>
              <a:rPr lang="nb-NO" sz="800" dirty="0">
                <a:latin typeface="Akkurat Pro" panose="020B0504020101020102" pitchFamily="34" charset="77"/>
              </a:rPr>
              <a:t>Bakken, A., Pedersen, W., von Soest, T. &amp; M. Aa. Sletten (2020). </a:t>
            </a:r>
            <a:r>
              <a:rPr lang="nb-NO" sz="800" i="1" dirty="0">
                <a:latin typeface="Akkurat Pro" panose="020B0504020101020102" pitchFamily="34" charset="77"/>
              </a:rPr>
              <a:t>Oslo-ungdom i koronatiden. En studie av ungdom under covid-19-pandemien</a:t>
            </a:r>
            <a:r>
              <a:rPr lang="nb-NO" sz="800" dirty="0">
                <a:latin typeface="Akkurat Pro" panose="020B0504020101020102" pitchFamily="34" charset="77"/>
              </a:rPr>
              <a:t>. NOVA  Rapport 12/20. Oslo: OsloMet – storbyuniversitetet.</a:t>
            </a:r>
          </a:p>
          <a:p>
            <a:pPr>
              <a:spcBef>
                <a:spcPts val="300"/>
              </a:spcBef>
              <a:spcAft>
                <a:spcPts val="200"/>
              </a:spcAft>
            </a:pPr>
            <a:r>
              <a:rPr lang="nb-NO" sz="800" dirty="0" err="1">
                <a:latin typeface="Akkurat Pro" panose="020B0504020101020102" pitchFamily="34" charset="77"/>
              </a:rPr>
              <a:t>Bekkhus</a:t>
            </a:r>
            <a:r>
              <a:rPr lang="nb-NO" sz="800" dirty="0">
                <a:latin typeface="Akkurat Pro" panose="020B0504020101020102" pitchFamily="34" charset="77"/>
              </a:rPr>
              <a:t> M, von Soest T, Fredriksen E. Psykisk helse hos ungdommer under covid-19. Om ensomhet, venner og sosiale medier. Tidsskrift for Norsk psykologforening. 2020;57(7):192 - 501.</a:t>
            </a:r>
          </a:p>
          <a:p>
            <a:pPr>
              <a:spcBef>
                <a:spcPts val="300"/>
              </a:spcBef>
              <a:spcAft>
                <a:spcPts val="200"/>
              </a:spcAft>
            </a:pPr>
            <a:r>
              <a:rPr lang="en-US" sz="800" dirty="0">
                <a:latin typeface="Akkurat Pro" panose="020B0504020101020102" pitchFamily="34" charset="77"/>
              </a:rPr>
              <a:t>Hafstad GS, </a:t>
            </a:r>
            <a:r>
              <a:rPr lang="en-US" sz="800" dirty="0" err="1">
                <a:latin typeface="Akkurat Pro" panose="020B0504020101020102" pitchFamily="34" charset="77"/>
              </a:rPr>
              <a:t>Sætren</a:t>
            </a:r>
            <a:r>
              <a:rPr lang="en-US" sz="800" dirty="0">
                <a:latin typeface="Akkurat Pro" panose="020B0504020101020102" pitchFamily="34" charset="77"/>
              </a:rPr>
              <a:t> SS, Wentzel-Larsen T et al. Adolescents’ symptoms of anxiety and depression before and during the COVID-19 outbreak – A prospective population-based study of teenagers in Norway. Lancet Reg Health Eur. 2021;5:100093.</a:t>
            </a:r>
          </a:p>
          <a:p>
            <a:pPr>
              <a:spcBef>
                <a:spcPts val="300"/>
              </a:spcBef>
              <a:spcAft>
                <a:spcPts val="200"/>
              </a:spcAft>
            </a:pPr>
            <a:r>
              <a:rPr lang="nb-NO" sz="800" dirty="0">
                <a:latin typeface="Akkurat Pro" panose="020B0504020101020102" pitchFamily="34" charset="77"/>
              </a:rPr>
              <a:t>Nøkleby H., R. Berg, A.E. Muller, H.M.R. </a:t>
            </a:r>
            <a:r>
              <a:rPr lang="nb-NO" sz="800" dirty="0" err="1">
                <a:latin typeface="Akkurat Pro" panose="020B0504020101020102" pitchFamily="34" charset="77"/>
              </a:rPr>
              <a:t>Ames</a:t>
            </a:r>
            <a:r>
              <a:rPr lang="nb-NO" sz="800" dirty="0">
                <a:latin typeface="Akkurat Pro" panose="020B0504020101020102" pitchFamily="34" charset="77"/>
              </a:rPr>
              <a:t> (2021). Konsekvenser av covid-19 på barn og unges liv og helse: en hurtigoversikt. </a:t>
            </a:r>
            <a:r>
              <a:rPr lang="nb-NO" sz="800" dirty="0">
                <a:latin typeface="Akkurat Pro" panose="020B0504020101020102" pitchFamily="34" charset="77"/>
                <a:hlinkClick r:id="rId3">
                  <a:extLst>
                    <a:ext uri="{A12FA001-AC4F-418D-AE19-62706E023703}">
                      <ahyp:hlinkClr xmlns:ahyp="http://schemas.microsoft.com/office/drawing/2018/hyperlinkcolor" val="tx"/>
                    </a:ext>
                  </a:extLst>
                </a:hlinkClick>
              </a:rPr>
              <a:t>https://www.fhi.no/publ/2021/ konsekvenser-av-covid-19-pa-barn-og-unges-liv-og-helse/</a:t>
            </a:r>
            <a:r>
              <a:rPr lang="nb-NO" sz="800" dirty="0">
                <a:latin typeface="Akkurat Pro" panose="020B0504020101020102" pitchFamily="34" charset="77"/>
              </a:rPr>
              <a:t> </a:t>
            </a:r>
          </a:p>
          <a:p>
            <a:pPr>
              <a:spcBef>
                <a:spcPts val="300"/>
              </a:spcBef>
              <a:spcAft>
                <a:spcPts val="200"/>
              </a:spcAft>
            </a:pPr>
            <a:r>
              <a:rPr lang="nb-NO" sz="800" dirty="0">
                <a:latin typeface="Akkurat Pro" panose="020B0504020101020102" pitchFamily="34" charset="77"/>
              </a:rPr>
              <a:t>von Soest, T., Bakken, A., Pedersen, W. &amp; Sletten, M.A. (2020). Livstilfredshet blant ungdom før og under covid-19-pandemien. Tidsskriftet Den norske legeforeningen. doi: 10.4045/tidsskr.20.0437</a:t>
            </a:r>
          </a:p>
          <a:p>
            <a:pPr>
              <a:spcBef>
                <a:spcPts val="300"/>
              </a:spcBef>
              <a:spcAft>
                <a:spcPts val="200"/>
              </a:spcAft>
            </a:pPr>
            <a:r>
              <a:rPr lang="nb-NO" sz="800" dirty="0">
                <a:latin typeface="Akkurat Pro" panose="020B0504020101020102" pitchFamily="34" charset="77"/>
              </a:rPr>
              <a:t>von Soest, T., W. Pedersen, A. Bakken M.A. Sletten (2020). Smittevern blant Oslo-ungdom under covid-19-pandemien. Tidsskriftet Den norske legeforeningen doi: 10.4045/tidsskr.20.0449</a:t>
            </a:r>
          </a:p>
          <a:p>
            <a:pPr>
              <a:spcBef>
                <a:spcPts val="200"/>
              </a:spcBef>
              <a:spcAft>
                <a:spcPts val="100"/>
              </a:spcAft>
            </a:pPr>
            <a:endParaRPr lang="nb-NO" sz="800" b="1" dirty="0">
              <a:latin typeface="Akkurat Pro" panose="020B0504020101020102" pitchFamily="34" charset="77"/>
            </a:endParaRPr>
          </a:p>
          <a:p>
            <a:pPr>
              <a:spcBef>
                <a:spcPts val="200"/>
              </a:spcBef>
              <a:spcAft>
                <a:spcPts val="100"/>
              </a:spcAft>
            </a:pPr>
            <a:r>
              <a:rPr lang="nb-NO" sz="800" b="1" dirty="0">
                <a:latin typeface="Akkurat Pro" panose="020B0504020101020102" pitchFamily="34" charset="77"/>
              </a:rPr>
              <a:t>Nasjonale resultater  Ungdata</a:t>
            </a:r>
            <a:endParaRPr lang="nb-NO" sz="800" dirty="0">
              <a:latin typeface="Akkurat Pro" panose="020B0504020101020102" pitchFamily="34" charset="77"/>
            </a:endParaRPr>
          </a:p>
          <a:p>
            <a:pPr>
              <a:spcBef>
                <a:spcPts val="200"/>
              </a:spcBef>
              <a:spcAft>
                <a:spcPts val="100"/>
              </a:spcAft>
            </a:pPr>
            <a:r>
              <a:rPr lang="nb-NO" sz="800" dirty="0">
                <a:latin typeface="Akkurat Pro" panose="020B0504020101020102" pitchFamily="34" charset="77"/>
              </a:rPr>
              <a:t>Anders Bakken (2024). </a:t>
            </a:r>
            <a:r>
              <a:rPr lang="nb-NO" sz="800" i="1" dirty="0">
                <a:latin typeface="Akkurat Pro" panose="020B0504020101020102" pitchFamily="34" charset="77"/>
              </a:rPr>
              <a:t>Ungdata 2024. Nasjonale resultater</a:t>
            </a:r>
            <a:r>
              <a:rPr lang="nb-NO" sz="800" dirty="0">
                <a:latin typeface="Akkurat Pro" panose="020B0504020101020102" pitchFamily="34" charset="77"/>
              </a:rPr>
              <a:t>. NOVA rapport 6/2024.</a:t>
            </a:r>
          </a:p>
          <a:p>
            <a:pPr>
              <a:spcBef>
                <a:spcPts val="300"/>
              </a:spcBef>
              <a:spcAft>
                <a:spcPts val="200"/>
              </a:spcAft>
            </a:pPr>
            <a:endParaRPr lang="nb-NO" sz="800" dirty="0">
              <a:latin typeface="Akkurat Pro" panose="020B0504020101020102" pitchFamily="34" charset="77"/>
            </a:endParaRPr>
          </a:p>
          <a:p>
            <a:pPr>
              <a:spcBef>
                <a:spcPts val="300"/>
              </a:spcBef>
              <a:spcAft>
                <a:spcPts val="200"/>
              </a:spcAft>
            </a:pPr>
            <a:r>
              <a:rPr lang="nb-NO" sz="800" dirty="0">
                <a:latin typeface="Akkurat Pro" panose="020B0504020101020102" pitchFamily="34" charset="77"/>
              </a:rPr>
              <a:t>Se www.ungdata.no for mer informasjon</a:t>
            </a:r>
          </a:p>
        </p:txBody>
      </p:sp>
    </p:spTree>
    <p:extLst>
      <p:ext uri="{BB962C8B-B14F-4D97-AF65-F5344CB8AC3E}">
        <p14:creationId xmlns:p14="http://schemas.microsoft.com/office/powerpoint/2010/main" val="933374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6FBA"/>
        </a:solidFill>
        <a:effectLst/>
      </p:bgPr>
    </p:bg>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0C17DE01-FC68-4BB4-AECD-BF9EF0722508}"/>
              </a:ext>
            </a:extLst>
          </p:cNvPr>
          <p:cNvSpPr txBox="1"/>
          <p:nvPr/>
        </p:nvSpPr>
        <p:spPr>
          <a:xfrm>
            <a:off x="454478" y="838155"/>
            <a:ext cx="6365422" cy="1415772"/>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54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Ungdata</a:t>
            </a:r>
            <a: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 </a:t>
            </a:r>
            <a:r>
              <a:rPr lang="nb-NO" sz="5400" dirty="0">
                <a:solidFill>
                  <a:srgbClr val="FFFFFF"/>
                </a:solidFill>
                <a:latin typeface="Akkurat Pro Light" panose="020B0404020101020102" pitchFamily="34" charset="0"/>
              </a:rPr>
              <a:t>2025</a:t>
            </a:r>
            <a:br>
              <a:rPr kumimoji="0" lang="nb-NO" sz="48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br>
            <a:r>
              <a:rPr kumimoji="0" lang="nb-NO" sz="3200" b="0" i="0" u="none" strike="noStrike" kern="1200" cap="none" spc="0" normalizeH="0" baseline="0" noProof="0" dirty="0">
                <a:ln>
                  <a:noFill/>
                </a:ln>
                <a:solidFill>
                  <a:srgbClr val="FFFFFF"/>
                </a:solidFill>
                <a:effectLst/>
                <a:uLnTx/>
                <a:uFillTx/>
                <a:latin typeface="Akkurat Pro Light" panose="020B0404020101020102" pitchFamily="34" charset="0"/>
                <a:ea typeface="+mn-ea"/>
                <a:cs typeface="+mn-cs"/>
              </a:rPr>
              <a:t>Bygland kommune</a:t>
            </a:r>
          </a:p>
        </p:txBody>
      </p:sp>
      <p:sp>
        <p:nvSpPr>
          <p:cNvPr id="12" name="TekstSylinder 11">
            <a:extLst>
              <a:ext uri="{FF2B5EF4-FFF2-40B4-BE49-F238E27FC236}">
                <a16:creationId xmlns:a16="http://schemas.microsoft.com/office/drawing/2014/main" id="{D71F916A-39B4-4011-92E6-8D7429F8BDBA}"/>
              </a:ext>
            </a:extLst>
          </p:cNvPr>
          <p:cNvSpPr txBox="1"/>
          <p:nvPr/>
        </p:nvSpPr>
        <p:spPr>
          <a:xfrm>
            <a:off x="577535" y="8343696"/>
            <a:ext cx="5702930" cy="738664"/>
          </a:xfrm>
          <a:prstGeom prst="rect">
            <a:avLst/>
          </a:prstGeom>
          <a:noFill/>
        </p:spPr>
        <p:txBody>
          <a:bodyPr wrap="square" rtlCol="0">
            <a:spAutoFit/>
          </a:bodyPr>
          <a:lstStyle/>
          <a:p>
            <a:pPr algn="ctr"/>
            <a:r>
              <a:rPr lang="nb-NO" sz="1400" dirty="0">
                <a:solidFill>
                  <a:schemeClr val="bg1"/>
                </a:solidFill>
                <a:latin typeface="Akkurat Pro Light" panose="020B0404020101020102" pitchFamily="34" charset="0"/>
              </a:rPr>
              <a:t>© OsloMet, Velferdsforskningsinstituttet NOVA, 2025</a:t>
            </a:r>
          </a:p>
          <a:p>
            <a:pPr algn="ctr"/>
            <a:r>
              <a:rPr lang="nb-NO" sz="1400" dirty="0">
                <a:solidFill>
                  <a:schemeClr val="bg1"/>
                </a:solidFill>
                <a:latin typeface="Akkurat Pro Light" panose="020B0404020101020102" pitchFamily="34" charset="0"/>
              </a:rPr>
              <a:t>NOVA – Norwegian </a:t>
            </a:r>
            <a:r>
              <a:rPr lang="nb-NO" sz="1400" dirty="0" err="1">
                <a:solidFill>
                  <a:schemeClr val="bg1"/>
                </a:solidFill>
                <a:latin typeface="Akkurat Pro Light" panose="020B0404020101020102" pitchFamily="34" charset="0"/>
              </a:rPr>
              <a:t>Social</a:t>
            </a:r>
            <a:r>
              <a:rPr lang="nb-NO" sz="1400" dirty="0">
                <a:solidFill>
                  <a:schemeClr val="bg1"/>
                </a:solidFill>
                <a:latin typeface="Akkurat Pro Light" panose="020B0404020101020102" pitchFamily="34" charset="0"/>
              </a:rPr>
              <a:t> Research</a:t>
            </a:r>
          </a:p>
          <a:p>
            <a:pPr algn="ctr"/>
            <a:r>
              <a:rPr lang="nb-NO" sz="1400" dirty="0">
                <a:solidFill>
                  <a:schemeClr val="bg1"/>
                </a:solidFill>
                <a:latin typeface="Akkurat Pro Light" panose="020B0404020101020102" pitchFamily="34" charset="0"/>
              </a:rPr>
              <a:t>www.oslomet.no/om/nova</a:t>
            </a:r>
          </a:p>
        </p:txBody>
      </p:sp>
      <p:sp>
        <p:nvSpPr>
          <p:cNvPr id="4" name="TekstSylinder 4">
            <a:extLst>
              <a:ext uri="{FF2B5EF4-FFF2-40B4-BE49-F238E27FC236}">
                <a16:creationId xmlns:a16="http://schemas.microsoft.com/office/drawing/2014/main" id="{AE5F263A-24B2-68A8-223E-06690B23B89B}"/>
              </a:ext>
            </a:extLst>
          </p:cNvPr>
          <p:cNvSpPr txBox="1"/>
          <p:nvPr/>
        </p:nvSpPr>
        <p:spPr>
          <a:xfrm>
            <a:off x="492756" y="2480767"/>
            <a:ext cx="4710595" cy="461665"/>
          </a:xfrm>
          <a:prstGeom prst="rect">
            <a:avLst/>
          </a:prstGeom>
          <a:noFill/>
        </p:spPr>
        <p:txBody>
          <a:bodyPr wrap="square" rtlCol="0">
            <a:spAutoFit/>
          </a:bodyPr>
          <a:lstStyle/>
          <a:p>
            <a:pPr marL="0" marR="0" lvl="0" indent="0" defTabSz="457200" rtl="0" eaLnBrk="1" fontAlgn="auto" latinLnBrk="0" hangingPunct="1">
              <a:lnSpc>
                <a:spcPct val="100000"/>
              </a:lnSpc>
              <a:spcBef>
                <a:spcPts val="1200"/>
              </a:spcBef>
              <a:spcAft>
                <a:spcPts val="0"/>
              </a:spcAft>
              <a:buClrTx/>
              <a:buSzTx/>
              <a:buFontTx/>
              <a:buNone/>
              <a:tabLst/>
              <a:defRPr/>
            </a:pPr>
            <a:r>
              <a:rPr kumimoji="0" lang="nn-NO" sz="2400" b="0" u="none" strike="noStrike" kern="1200" cap="none" spc="0" normalizeH="0" baseline="0" dirty="0">
                <a:ln>
                  <a:noFill/>
                </a:ln>
                <a:solidFill>
                  <a:schemeClr val="bg1"/>
                </a:solidFill>
                <a:effectLst/>
                <a:uLnTx/>
                <a:uFillTx/>
                <a:latin typeface="Akkurat Pro" panose="020B0504020101020102" pitchFamily="34" charset="0"/>
              </a:rPr>
              <a:t>Vidaregåande</a:t>
            </a:r>
          </a:p>
        </p:txBody>
      </p:sp>
      <p:sp>
        <p:nvSpPr>
          <p:cNvPr id="6" name="Rektangel 5">
            <a:extLst>
              <a:ext uri="{FF2B5EF4-FFF2-40B4-BE49-F238E27FC236}">
                <a16:creationId xmlns:a16="http://schemas.microsoft.com/office/drawing/2014/main" id="{14DABEAD-9D13-839C-172E-E20E9F403E18}"/>
              </a:ext>
            </a:extLst>
          </p:cNvPr>
          <p:cNvSpPr/>
          <p:nvPr/>
        </p:nvSpPr>
        <p:spPr>
          <a:xfrm>
            <a:off x="386566" y="4618181"/>
            <a:ext cx="6084867" cy="17733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7" name="Grafikk 6">
            <a:extLst>
              <a:ext uri="{FF2B5EF4-FFF2-40B4-BE49-F238E27FC236}">
                <a16:creationId xmlns:a16="http://schemas.microsoft.com/office/drawing/2014/main" id="{C34A8ED1-D7C8-DB23-27FB-5C3876A47E5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6259" y="4969960"/>
            <a:ext cx="2556000" cy="974933"/>
          </a:xfrm>
          <a:prstGeom prst="rect">
            <a:avLst/>
          </a:prstGeom>
        </p:spPr>
      </p:pic>
      <p:pic>
        <p:nvPicPr>
          <p:cNvPr id="9" name="Bilde 8" descr="Et bilde som inneholder sort, mørke&#10;&#10;Automatisk generert beskrivelse">
            <a:extLst>
              <a:ext uri="{FF2B5EF4-FFF2-40B4-BE49-F238E27FC236}">
                <a16:creationId xmlns:a16="http://schemas.microsoft.com/office/drawing/2014/main" id="{A2EE11F9-3FE1-C8C7-7FA1-0C0D4CF560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3752" y="5260779"/>
            <a:ext cx="2433070" cy="555545"/>
          </a:xfrm>
          <a:prstGeom prst="rect">
            <a:avLst/>
          </a:prstGeom>
        </p:spPr>
      </p:pic>
    </p:spTree>
    <p:extLst>
      <p:ext uri="{BB962C8B-B14F-4D97-AF65-F5344CB8AC3E}">
        <p14:creationId xmlns:p14="http://schemas.microsoft.com/office/powerpoint/2010/main" val="333983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3342116"/>
          </a:xfrm>
          <a:prstGeom prst="rect">
            <a:avLst/>
          </a:prstGeom>
        </p:spPr>
        <p:txBody>
          <a:bodyPr>
            <a:noAutofit/>
          </a:bodyPr>
          <a:lstStyle/>
          <a:p>
            <a:pPr lvl="0" algn="l">
              <a:lnSpc>
                <a:spcPct val="100000"/>
              </a:lnSpc>
              <a:spcBef>
                <a:spcPts val="600"/>
              </a:spcBef>
            </a:pPr>
            <a:r>
              <a:rPr lang="nn-NO" sz="1000" dirty="0">
                <a:solidFill>
                  <a:srgbClr val="000000"/>
                </a:solidFill>
                <a:latin typeface="Akkurat Pro" panose="020B0504020101020102" pitchFamily="34" charset="77"/>
                <a:cs typeface="Times New Roman" panose="02020603050405020304" pitchFamily="18" charset="0"/>
              </a:rPr>
              <a:t>Livskvalitet handlar om det som gjer livet godt å leve og har både materielle og subjektive sider. Livskvalitet er ei subjektiv oppleving av det livet ein lever og handlar om trivsel og kor nøgd ein er med livet sitt, men òg om kjensla av å vere til nytte eller å oppleve meistring. Ungdommar som har det bra, har ofte eit positivt sjølvbilete. Ei viktig side av livskvalitet handlar derfor om korleis vi ser på oss sjølve, både på godt og vondt. </a:t>
            </a:r>
          </a:p>
          <a:p>
            <a:pPr lvl="0" algn="l">
              <a:lnSpc>
                <a:spcPct val="100000"/>
              </a:lnSpc>
              <a:spcBef>
                <a:spcPts val="600"/>
              </a:spcBef>
            </a:pPr>
            <a:r>
              <a:rPr lang="nn-NO" sz="1000" dirty="0">
                <a:solidFill>
                  <a:srgbClr val="000000"/>
                </a:solidFill>
                <a:latin typeface="Akkurat Pro" panose="020B0504020101020102" pitchFamily="34" charset="77"/>
                <a:cs typeface="Times New Roman" panose="02020603050405020304" pitchFamily="18" charset="0"/>
              </a:rPr>
              <a:t>Livskvalitet blir utvikla i og påverka av samspel med andre. Positive tilbakemeldingar kan bidra til eit positivt sjølvbilete og betre trivsel, medan stadig kritikk kan ha motsett verknad. Det å bli kjend med seg sjølv og finne ut av kva ein står for er ein viktig del av ungdomstida. Derfor er denne fasen av livet ein periode då mange kan vere særleg sårbare for andre sine kommentarar. </a:t>
            </a:r>
          </a:p>
          <a:p>
            <a:pPr lvl="0" algn="l">
              <a:lnSpc>
                <a:spcPct val="100000"/>
              </a:lnSpc>
              <a:spcBef>
                <a:spcPts val="600"/>
              </a:spcBef>
            </a:pPr>
            <a:r>
              <a:rPr lang="nn-NO" sz="1000" dirty="0">
                <a:solidFill>
                  <a:srgbClr val="000000"/>
                </a:solidFill>
                <a:latin typeface="Akkurat Pro" panose="020B0504020101020102" pitchFamily="34" charset="77"/>
                <a:cs typeface="Times New Roman" panose="02020603050405020304" pitchFamily="18" charset="0"/>
              </a:rPr>
              <a:t>Livskvalitet kan målast på ulike måtar. I Ungdata får ungdommane eit heilt generelt spørsmål om kor tilfredse dei er med det livet dei lever. Ungdommane får òg spørsmål om positive tankar og kjensler – om kor glade og energiske dei er, om dei opplever meistringskjensle og kjenner seg nyttige og om korleis dei ser på seg sjølve. </a:t>
            </a:r>
          </a:p>
          <a:p>
            <a:pPr lvl="0" algn="l">
              <a:lnSpc>
                <a:spcPct val="100000"/>
              </a:lnSpc>
              <a:spcBef>
                <a:spcPts val="600"/>
              </a:spcBef>
            </a:pPr>
            <a:r>
              <a:rPr lang="nn-NO" sz="1000" dirty="0">
                <a:solidFill>
                  <a:srgbClr val="000000"/>
                </a:solidFill>
                <a:latin typeface="Akkurat Pro" panose="020B0504020101020102" pitchFamily="34" charset="77"/>
                <a:cs typeface="Times New Roman" panose="02020603050405020304" pitchFamily="18" charset="0"/>
              </a:rPr>
              <a:t>Resultata viser at det store fleirtalet har det godt. Dei aller fleste er nøgde med korleis dei er, og mange er nøgde med korleis dei har det. Ein klar majoritet opplever at det livet dei lever, gjev meining. Samstundes finst det òg ein god del ungdommar som gjev uttrykk for at ikkje alt er like greitt</a:t>
            </a:r>
            <a:r>
              <a:rPr lang="nb-NO" sz="1000" dirty="0">
                <a:latin typeface="Akkurat Pro" panose="020B0504020101020102" pitchFamily="34" charset="77"/>
                <a:cs typeface="Times New Roman" panose="02020603050405020304" pitchFamily="18" charset="0"/>
              </a:rPr>
              <a:t>. </a:t>
            </a:r>
          </a:p>
          <a:p>
            <a:pPr marL="0" indent="0" algn="l">
              <a:lnSpc>
                <a:spcPct val="100000"/>
              </a:lnSpc>
              <a:spcBef>
                <a:spcPts val="600"/>
              </a:spcBef>
              <a:buNone/>
            </a:pPr>
            <a:endParaRPr lang="nb-NO" sz="1000" dirty="0">
              <a:latin typeface="Akkurat Pro" panose="020B0504020101020102" pitchFamily="34" charset="77"/>
              <a:cs typeface="Times New Roman" panose="02020603050405020304" pitchFamily="18" charset="0"/>
            </a:endParaRPr>
          </a:p>
        </p:txBody>
      </p:sp>
      <p:sp>
        <p:nvSpPr>
          <p:cNvPr id="7" name="TekstSylinder 6"/>
          <p:cNvSpPr txBox="1"/>
          <p:nvPr/>
        </p:nvSpPr>
        <p:spPr>
          <a:xfrm>
            <a:off x="350755" y="4785057"/>
            <a:ext cx="2897391" cy="208800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Kor tilfredse er ungdom med livet?</a:t>
            </a:r>
          </a:p>
          <a:p>
            <a:pPr lvl="0">
              <a:spcAft>
                <a:spcPts val="401"/>
              </a:spcAft>
            </a:pPr>
            <a:r>
              <a:rPr lang="nn-NO" sz="999" dirty="0">
                <a:solidFill>
                  <a:srgbClr val="000000"/>
                </a:solidFill>
                <a:latin typeface="Akkurat Pro" panose="020B0504020101020102" pitchFamily="34" charset="77"/>
                <a:cs typeface="Arial" panose="020B0604020202020204" pitchFamily="34" charset="0"/>
              </a:rPr>
              <a:t>Kor tilfredse ungdom er med livet dei lever, blei målt ved at dei fekk dette spørsmålet: «Nedanfor er det ein skala frå 0 til 10. Toppen av skalaen (10) står for det beste moglege livet for deg og botnen (0) det verste moglege livet for deg. Kvar synest du at du står på denne skalaen no for tida?» </a:t>
            </a:r>
          </a:p>
          <a:p>
            <a:pPr lvl="0">
              <a:spcAft>
                <a:spcPts val="401"/>
              </a:spcAft>
            </a:pPr>
            <a:r>
              <a:rPr lang="nn-NO" sz="999" dirty="0">
                <a:solidFill>
                  <a:srgbClr val="000000"/>
                </a:solidFill>
                <a:latin typeface="Akkurat Pro" panose="020B0504020101020102" pitchFamily="34" charset="77"/>
                <a:cs typeface="Arial" panose="020B0604020202020204" pitchFamily="34" charset="0"/>
              </a:rPr>
              <a:t>Dei som kryssa av for 6 eller høgare på skalaen, blir rekna for å vere tilfredse med livet sitt</a:t>
            </a:r>
            <a:r>
              <a:rPr lang="nb-NO" sz="999" dirty="0">
                <a:latin typeface="Akkurat Pro" panose="020B0504020101020102" pitchFamily="34" charset="77"/>
                <a:cs typeface="Arial" panose="020B0604020202020204" pitchFamily="34" charset="0"/>
              </a:rPr>
              <a:t>. </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r>
              <a:rPr lang="nb-NO" b="0">
                <a:latin typeface="Eames Century Modern Regular" panose="02000503070705020203" pitchFamily="2" charset="77"/>
                <a:cs typeface="Times New Roman" panose="02020603050405020304" pitchFamily="18" charset="0"/>
              </a:rPr>
              <a:t>Livskvalitet</a:t>
            </a:r>
          </a:p>
        </p:txBody>
      </p:sp>
      <p:sp>
        <p:nvSpPr>
          <p:cNvPr id="10" name="TekstSylinder 9"/>
          <p:cNvSpPr txBox="1"/>
          <p:nvPr/>
        </p:nvSpPr>
        <p:spPr>
          <a:xfrm>
            <a:off x="350758" y="416401"/>
            <a:ext cx="6153281" cy="307777"/>
          </a:xfrm>
          <a:prstGeom prst="rect">
            <a:avLst/>
          </a:prstGeom>
          <a:noFill/>
        </p:spPr>
        <p:txBody>
          <a:bodyPr wrap="square" rtlCol="0">
            <a:spAutoFit/>
          </a:bodyPr>
          <a:lstStyle/>
          <a:p>
            <a:r>
              <a:rPr lang="nb-NO" sz="1400">
                <a:solidFill>
                  <a:schemeClr val="accent2"/>
                </a:solidFill>
                <a:latin typeface="Akkurat Pro Light" panose="020B0404020101020102" pitchFamily="34" charset="0"/>
                <a:cs typeface="Arial" panose="020B0604020202020204" pitchFamily="34" charset="0"/>
              </a:rPr>
              <a:t>KAPITTEL 1</a:t>
            </a:r>
          </a:p>
        </p:txBody>
      </p:sp>
      <p:sp>
        <p:nvSpPr>
          <p:cNvPr id="16" name="Rektangel 15">
            <a:extLst>
              <a:ext uri="{FF2B5EF4-FFF2-40B4-BE49-F238E27FC236}">
                <a16:creationId xmlns:a16="http://schemas.microsoft.com/office/drawing/2014/main" id="{0081AF26-CB8D-8E4A-B67B-FBE30460C8A5}"/>
              </a:ext>
            </a:extLst>
          </p:cNvPr>
          <p:cNvSpPr/>
          <p:nvPr/>
        </p:nvSpPr>
        <p:spPr>
          <a:xfrm>
            <a:off x="3549651" y="4723942"/>
            <a:ext cx="2967484" cy="553998"/>
          </a:xfrm>
          <a:prstGeom prst="rect">
            <a:avLst/>
          </a:prstGeom>
        </p:spPr>
        <p:txBody>
          <a:bodyPr wrap="square">
            <a:spAutoFit/>
          </a:bodyPr>
          <a:lstStyle/>
          <a:p>
            <a:r>
              <a:rPr lang="nn-NO" sz="1000" b="1" dirty="0">
                <a:solidFill>
                  <a:srgbClr val="000000"/>
                </a:solidFill>
                <a:latin typeface="Akkurat Pro Regular" panose="020B0504020101020102" pitchFamily="34" charset="77"/>
                <a:cs typeface="Arial" panose="020B0604020202020204" pitchFamily="34" charset="0"/>
              </a:rPr>
              <a:t>Korleis ungdom plasserer seg på ein skala frå 0 til 10, der 0 er det verste livet dei kan tenkje seg og 10 er det beste moglege livet. </a:t>
            </a:r>
            <a:r>
              <a:rPr lang="nb-NO" sz="1000" b="1" dirty="0">
                <a:solidFill>
                  <a:srgbClr val="000000"/>
                </a:solidFill>
                <a:latin typeface="Akkurat Pro Regular" panose="020B0504020101020102" pitchFamily="34" charset="77"/>
                <a:cs typeface="Arial" panose="020B0604020202020204" pitchFamily="34" charset="0"/>
              </a:rPr>
              <a:t>Prosent</a:t>
            </a:r>
          </a:p>
        </p:txBody>
      </p:sp>
      <p:cxnSp>
        <p:nvCxnSpPr>
          <p:cNvPr id="25" name="Rett linje 24"/>
          <p:cNvCxnSpPr>
            <a:cxnSpLocks/>
          </p:cNvCxnSpPr>
          <p:nvPr/>
        </p:nvCxnSpPr>
        <p:spPr>
          <a:xfrm>
            <a:off x="3430600" y="4781227"/>
            <a:ext cx="0" cy="4529921"/>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9" name="TekstSylinder 28">
            <a:extLst>
              <a:ext uri="{FF2B5EF4-FFF2-40B4-BE49-F238E27FC236}">
                <a16:creationId xmlns:a16="http://schemas.microsoft.com/office/drawing/2014/main" id="{EC932B27-C9E9-0B4C-9424-568331F8292F}"/>
              </a:ext>
            </a:extLst>
          </p:cNvPr>
          <p:cNvSpPr txBox="1"/>
          <p:nvPr/>
        </p:nvSpPr>
        <p:spPr>
          <a:xfrm>
            <a:off x="304666" y="9445908"/>
            <a:ext cx="6087661" cy="261610"/>
          </a:xfrm>
          <a:prstGeom prst="rect">
            <a:avLst/>
          </a:prstGeom>
          <a:noFill/>
        </p:spPr>
        <p:txBody>
          <a:bodyPr wrap="square" rtlCol="0">
            <a:spAutoFit/>
          </a:bodyPr>
          <a:lstStyle/>
          <a:p>
            <a:pPr>
              <a:tabLst>
                <a:tab pos="361950" algn="l"/>
              </a:tabLst>
            </a:pPr>
            <a:r>
              <a:rPr lang="nb-NO" sz="1100" dirty="0">
                <a:solidFill>
                  <a:schemeClr val="accent2"/>
                </a:solidFill>
                <a:latin typeface="Akkurat Pro Light" panose="020B0404020101020102" pitchFamily="34" charset="0"/>
                <a:cs typeface="Arial" panose="020B0604020202020204" pitchFamily="34" charset="0"/>
              </a:rPr>
              <a:t>4	Bygland kommune</a:t>
            </a:r>
          </a:p>
        </p:txBody>
      </p:sp>
      <p:sp>
        <p:nvSpPr>
          <p:cNvPr id="13" name="Rektangel 12">
            <a:extLst>
              <a:ext uri="{FF2B5EF4-FFF2-40B4-BE49-F238E27FC236}">
                <a16:creationId xmlns:a16="http://schemas.microsoft.com/office/drawing/2014/main" id="{F5319820-BE66-8E41-9339-27126E3A6932}"/>
              </a:ext>
            </a:extLst>
          </p:cNvPr>
          <p:cNvSpPr/>
          <p:nvPr/>
        </p:nvSpPr>
        <p:spPr>
          <a:xfrm>
            <a:off x="350755" y="7089218"/>
            <a:ext cx="2897388" cy="553998"/>
          </a:xfrm>
          <a:prstGeom prst="rect">
            <a:avLst/>
          </a:prstGeom>
        </p:spPr>
        <p:txBody>
          <a:bodyPr wrap="square">
            <a:spAutoFit/>
          </a:bodyPr>
          <a:lstStyle/>
          <a:p>
            <a:r>
              <a:rPr lang="nn-NO" sz="1000" b="1" dirty="0">
                <a:solidFill>
                  <a:srgbClr val="000000"/>
                </a:solidFill>
                <a:latin typeface="Akkurat Pro Regular" panose="020B0504020101020102" pitchFamily="34" charset="77"/>
                <a:cs typeface="Arial" panose="020B0604020202020204" pitchFamily="34" charset="0"/>
              </a:rPr>
              <a:t>Prosentdel av gutar og jenter som er tilfredse med livet sitt (seks eller fleire poeng på skalaen frå 0 til 10</a:t>
            </a:r>
            <a:r>
              <a:rPr lang="nb-NO" sz="1000" b="1" dirty="0">
                <a:solidFill>
                  <a:srgbClr val="000000"/>
                </a:solidFill>
                <a:latin typeface="Akkurat Pro Regular" panose="020B0504020101020102" pitchFamily="34" charset="77"/>
                <a:cs typeface="Arial" panose="020B0604020202020204" pitchFamily="34" charset="0"/>
              </a:rPr>
              <a:t>)</a:t>
            </a:r>
          </a:p>
        </p:txBody>
      </p:sp>
      <p:graphicFrame>
        <p:nvGraphicFramePr>
          <p:cNvPr id="2" name="Diagram 1">
            <a:extLst>
              <a:ext uri="{FF2B5EF4-FFF2-40B4-BE49-F238E27FC236}">
                <a16:creationId xmlns:a16="http://schemas.microsoft.com/office/drawing/2014/main" id="{B2A721A7-D9A7-6026-EC30-7823D54C0A19}"/>
              </a:ext>
            </a:extLst>
          </p:cNvPr>
          <p:cNvGraphicFramePr>
            <a:graphicFrameLocks/>
          </p:cNvGraphicFramePr>
          <p:nvPr>
            <p:extLst>
              <p:ext uri="{D42A27DB-BD31-4B8C-83A1-F6EECF244321}">
                <p14:modId xmlns:p14="http://schemas.microsoft.com/office/powerpoint/2010/main" val="1219853798"/>
              </p:ext>
            </p:extLst>
          </p:nvPr>
        </p:nvGraphicFramePr>
        <p:xfrm>
          <a:off x="3608308" y="5302820"/>
          <a:ext cx="2908827" cy="1786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Diagram 7">
            <a:extLst>
              <a:ext uri="{FF2B5EF4-FFF2-40B4-BE49-F238E27FC236}">
                <a16:creationId xmlns:a16="http://schemas.microsoft.com/office/drawing/2014/main" id="{737B6007-D743-44EC-99D0-1076B67B4A28}"/>
              </a:ext>
            </a:extLst>
          </p:cNvPr>
          <p:cNvGraphicFramePr>
            <a:graphicFrameLocks/>
          </p:cNvGraphicFramePr>
          <p:nvPr>
            <p:extLst>
              <p:ext uri="{D42A27DB-BD31-4B8C-83A1-F6EECF244321}">
                <p14:modId xmlns:p14="http://schemas.microsoft.com/office/powerpoint/2010/main" val="2606898220"/>
              </p:ext>
            </p:extLst>
          </p:nvPr>
        </p:nvGraphicFramePr>
        <p:xfrm>
          <a:off x="345864" y="7705302"/>
          <a:ext cx="2908827" cy="1605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2016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Sylinder 6"/>
          <p:cNvSpPr txBox="1"/>
          <p:nvPr/>
        </p:nvSpPr>
        <p:spPr>
          <a:xfrm>
            <a:off x="357414" y="3504483"/>
            <a:ext cx="2894185" cy="2232000"/>
          </a:xfrm>
          <a:prstGeom prst="rect">
            <a:avLst/>
          </a:prstGeom>
          <a:solidFill>
            <a:srgbClr val="A89D94">
              <a:alpha val="40000"/>
            </a:srgbClr>
          </a:solidFill>
        </p:spPr>
        <p:txBody>
          <a:bodyPr wrap="square" lIns="144000" tIns="144000" rIns="144000" bIns="144000" rtlCol="0">
            <a:spAutoFit/>
          </a:bodyPr>
          <a:lstStyle/>
          <a:p>
            <a:pPr>
              <a:spcAft>
                <a:spcPts val="401"/>
              </a:spcAft>
            </a:pPr>
            <a:r>
              <a:rPr lang="nb-NO" sz="1200" b="1" dirty="0">
                <a:latin typeface="Akkurat Pro" panose="020B0504020101020102" pitchFamily="34" charset="77"/>
                <a:cs typeface="Arial" panose="020B0604020202020204" pitchFamily="34" charset="0"/>
              </a:rPr>
              <a:t>Livskvalitet</a:t>
            </a:r>
          </a:p>
          <a:p>
            <a:pPr>
              <a:spcAft>
                <a:spcPts val="401"/>
              </a:spcAft>
            </a:pPr>
            <a:r>
              <a:rPr lang="nn-NO" sz="999" dirty="0">
                <a:solidFill>
                  <a:srgbClr val="000000"/>
                </a:solidFill>
                <a:latin typeface="Akkurat Pro" panose="020B0504020101020102" pitchFamily="34" charset="77"/>
                <a:cs typeface="Arial" panose="020B0604020202020204" pitchFamily="34" charset="0"/>
              </a:rPr>
              <a:t>Ungdata kartlegg fleire aspekt av det vi kan kalle dei kjenslemessige sidene av dei unge sin livskvalitet, som til dømes glede, energi og engasjement. Dei siste åra har ein blitt meir merksame på det som blir kalla </a:t>
            </a:r>
            <a:r>
              <a:rPr lang="nn-NO" sz="999" dirty="0" err="1">
                <a:solidFill>
                  <a:srgbClr val="000000"/>
                </a:solidFill>
                <a:latin typeface="Akkurat Pro" panose="020B0504020101020102" pitchFamily="34" charset="77"/>
                <a:cs typeface="Arial" panose="020B0604020202020204" pitchFamily="34" charset="0"/>
              </a:rPr>
              <a:t>eudaimoniske</a:t>
            </a:r>
            <a:r>
              <a:rPr lang="nn-NO" sz="999" dirty="0">
                <a:solidFill>
                  <a:srgbClr val="000000"/>
                </a:solidFill>
                <a:latin typeface="Akkurat Pro" panose="020B0504020101020102" pitchFamily="34" charset="77"/>
                <a:cs typeface="Arial" panose="020B0604020202020204" pitchFamily="34" charset="0"/>
              </a:rPr>
              <a:t> aspekt ved folk sin livskvalitet. Å kjenne seg nyttig, oppleve meistring og få utnytta potensialet sitt er sentrale aspekt av denne forma for livskvalitet. I Ungdata får ungdommane òg spørsmål om slike faktorar</a:t>
            </a:r>
            <a:r>
              <a:rPr lang="nb-NO" sz="999" dirty="0">
                <a:latin typeface="Akkurat Pro" panose="020B0504020101020102" pitchFamily="34" charset="77"/>
                <a:cs typeface="Arial" panose="020B0604020202020204" pitchFamily="34" charset="0"/>
              </a:rPr>
              <a:t>.</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algn="r"/>
            <a:r>
              <a:rPr lang="nb-NO" sz="1400">
                <a:solidFill>
                  <a:schemeClr val="tx1">
                    <a:lumMod val="75000"/>
                    <a:lumOff val="25000"/>
                  </a:schemeClr>
                </a:solidFill>
                <a:latin typeface="Akkurat Pro Light" panose="020B0404020101020102" pitchFamily="34" charset="0"/>
                <a:cs typeface="Arial" panose="020B0604020202020204" pitchFamily="34" charset="0"/>
              </a:rPr>
              <a:t>LIVSKVALITET</a:t>
            </a:r>
          </a:p>
        </p:txBody>
      </p:sp>
      <p:cxnSp>
        <p:nvCxnSpPr>
          <p:cNvPr id="25" name="Rett linje 24"/>
          <p:cNvCxnSpPr>
            <a:cxnSpLocks/>
          </p:cNvCxnSpPr>
          <p:nvPr/>
        </p:nvCxnSpPr>
        <p:spPr>
          <a:xfrm flipH="1">
            <a:off x="3430600" y="844199"/>
            <a:ext cx="4948" cy="846694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4816555"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3" name="Rektangel 22">
            <a:extLst>
              <a:ext uri="{FF2B5EF4-FFF2-40B4-BE49-F238E27FC236}">
                <a16:creationId xmlns:a16="http://schemas.microsoft.com/office/drawing/2014/main" id="{C456A2E8-1B0B-1A43-9DA7-93D458FB5F6D}"/>
              </a:ext>
            </a:extLst>
          </p:cNvPr>
          <p:cNvSpPr/>
          <p:nvPr/>
        </p:nvSpPr>
        <p:spPr>
          <a:xfrm>
            <a:off x="353959" y="850247"/>
            <a:ext cx="2894187" cy="400110"/>
          </a:xfrm>
          <a:prstGeom prst="rect">
            <a:avLst/>
          </a:prstGeom>
        </p:spPr>
        <p:txBody>
          <a:bodyPr wrap="square">
            <a:spAutoFit/>
          </a:bodyPr>
          <a:lstStyle/>
          <a:p>
            <a:pPr lvl="0"/>
            <a:r>
              <a:rPr lang="nn-NO" sz="1000" b="1" dirty="0">
                <a:solidFill>
                  <a:srgbClr val="000000"/>
                </a:solidFill>
                <a:latin typeface="Akkurat Pro Regular" panose="020B0504020101020102" pitchFamily="34" charset="77"/>
                <a:cs typeface="Arial" panose="020B0604020202020204" pitchFamily="34" charset="0"/>
              </a:rPr>
              <a:t>Korleis ungdom oppfattar seg sjølve og livet sitt. Prosent som er einige og ueinige</a:t>
            </a:r>
          </a:p>
        </p:txBody>
      </p:sp>
      <p:sp>
        <p:nvSpPr>
          <p:cNvPr id="26" name="Rektangel 25">
            <a:extLst>
              <a:ext uri="{FF2B5EF4-FFF2-40B4-BE49-F238E27FC236}">
                <a16:creationId xmlns:a16="http://schemas.microsoft.com/office/drawing/2014/main" id="{608AFD81-207C-B04B-A557-A690166907EF}"/>
              </a:ext>
            </a:extLst>
          </p:cNvPr>
          <p:cNvSpPr/>
          <p:nvPr/>
        </p:nvSpPr>
        <p:spPr>
          <a:xfrm>
            <a:off x="3552853" y="850247"/>
            <a:ext cx="2967481" cy="400110"/>
          </a:xfrm>
          <a:prstGeom prst="rect">
            <a:avLst/>
          </a:prstGeom>
        </p:spPr>
        <p:txBody>
          <a:bodyPr wrap="square">
            <a:spAutoFit/>
          </a:bodyPr>
          <a:lstStyle/>
          <a:p>
            <a:pPr lvl="0"/>
            <a:r>
              <a:rPr lang="nn-NO" sz="1000" b="1" dirty="0">
                <a:solidFill>
                  <a:srgbClr val="000000"/>
                </a:solidFill>
                <a:latin typeface="Akkurat Pro Regular" panose="020B0504020101020102" pitchFamily="34" charset="77"/>
                <a:cs typeface="Arial" panose="020B0604020202020204" pitchFamily="34" charset="0"/>
              </a:rPr>
              <a:t>Prosentdel gutar og jenter som er einige i ulike utsegner om seg sjølv og livet sitt </a:t>
            </a:r>
          </a:p>
        </p:txBody>
      </p:sp>
      <p:sp>
        <p:nvSpPr>
          <p:cNvPr id="28" name="Rektangel 27">
            <a:extLst>
              <a:ext uri="{FF2B5EF4-FFF2-40B4-BE49-F238E27FC236}">
                <a16:creationId xmlns:a16="http://schemas.microsoft.com/office/drawing/2014/main" id="{2CFE8B39-76BD-DB47-92EE-0F49784E8B03}"/>
              </a:ext>
            </a:extLst>
          </p:cNvPr>
          <p:cNvSpPr/>
          <p:nvPr/>
        </p:nvSpPr>
        <p:spPr>
          <a:xfrm>
            <a:off x="350759" y="6057100"/>
            <a:ext cx="2900840" cy="400110"/>
          </a:xfrm>
          <a:prstGeom prst="rect">
            <a:avLst/>
          </a:prstGeom>
        </p:spPr>
        <p:txBody>
          <a:bodyPr wrap="square">
            <a:spAutoFit/>
          </a:bodyPr>
          <a:lstStyle/>
          <a:p>
            <a:r>
              <a:rPr lang="nn-NO" sz="1000" b="1" dirty="0">
                <a:solidFill>
                  <a:srgbClr val="000000"/>
                </a:solidFill>
                <a:latin typeface="Akkurat Pro Regular" panose="020B0504020101020102" pitchFamily="34" charset="77"/>
                <a:cs typeface="Arial" panose="020B0604020202020204" pitchFamily="34" charset="0"/>
              </a:rPr>
              <a:t>Tenk på korleis du har hatt det den siste veka. Kor ofte har du </a:t>
            </a:r>
            <a:r>
              <a:rPr lang="nb-NO" sz="1000" b="1" dirty="0">
                <a:solidFill>
                  <a:srgbClr val="000000"/>
                </a:solidFill>
                <a:latin typeface="Akkurat Pro Regular" panose="020B0504020101020102" pitchFamily="34" charset="77"/>
                <a:cs typeface="Arial" panose="020B0604020202020204" pitchFamily="34" charset="0"/>
              </a:rPr>
              <a:t>...</a:t>
            </a:r>
          </a:p>
        </p:txBody>
      </p:sp>
      <p:sp>
        <p:nvSpPr>
          <p:cNvPr id="30" name="TekstSylinder 29">
            <a:extLst>
              <a:ext uri="{FF2B5EF4-FFF2-40B4-BE49-F238E27FC236}">
                <a16:creationId xmlns:a16="http://schemas.microsoft.com/office/drawing/2014/main" id="{85F441A5-07D4-1143-BA94-AA4B049292F3}"/>
              </a:ext>
            </a:extLst>
          </p:cNvPr>
          <p:cNvSpPr txBox="1"/>
          <p:nvPr/>
        </p:nvSpPr>
        <p:spPr>
          <a:xfrm>
            <a:off x="304666" y="9445908"/>
            <a:ext cx="6553334" cy="261610"/>
          </a:xfrm>
          <a:prstGeom prst="rect">
            <a:avLst/>
          </a:prstGeom>
          <a:noFill/>
        </p:spPr>
        <p:txBody>
          <a:bodyPr wrap="square" rtlCol="0">
            <a:spAutoFit/>
          </a:bodyPr>
          <a:lstStyle/>
          <a:p>
            <a:pPr>
              <a:tabLst>
                <a:tab pos="5743575" algn="r"/>
                <a:tab pos="6096000" algn="r"/>
              </a:tabLst>
            </a:pPr>
            <a:r>
              <a:rPr lang="nb-NO" sz="1100" dirty="0">
                <a:solidFill>
                  <a:schemeClr val="accent2"/>
                </a:solidFill>
                <a:latin typeface="Akkurat Pro Light" panose="020B0404020101020102" pitchFamily="34" charset="0"/>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VIDAREGÅANDE</a:t>
            </a:r>
            <a:r>
              <a:rPr lang="nb-NO" sz="1100" dirty="0">
                <a:solidFill>
                  <a:schemeClr val="accent2"/>
                </a:solidFill>
                <a:latin typeface="Akkurat Pro Light" panose="020B0404020101020102" pitchFamily="34" charset="0"/>
                <a:cs typeface="Arial" panose="020B0604020202020204" pitchFamily="34" charset="0"/>
              </a:rPr>
              <a:t>	 5</a:t>
            </a:r>
          </a:p>
        </p:txBody>
      </p:sp>
      <p:sp>
        <p:nvSpPr>
          <p:cNvPr id="40" name="Rektangel 39">
            <a:extLst>
              <a:ext uri="{FF2B5EF4-FFF2-40B4-BE49-F238E27FC236}">
                <a16:creationId xmlns:a16="http://schemas.microsoft.com/office/drawing/2014/main" id="{4C0E553B-4398-054C-BB13-42923D46CDC1}"/>
              </a:ext>
            </a:extLst>
          </p:cNvPr>
          <p:cNvSpPr/>
          <p:nvPr/>
        </p:nvSpPr>
        <p:spPr>
          <a:xfrm>
            <a:off x="3549651" y="6057100"/>
            <a:ext cx="2957591" cy="400110"/>
          </a:xfrm>
          <a:prstGeom prst="rect">
            <a:avLst/>
          </a:prstGeom>
        </p:spPr>
        <p:txBody>
          <a:bodyPr wrap="square">
            <a:spAutoFit/>
          </a:bodyPr>
          <a:lstStyle/>
          <a:p>
            <a:r>
              <a:rPr lang="nn-NO" sz="1000" b="1" dirty="0">
                <a:solidFill>
                  <a:srgbClr val="000000"/>
                </a:solidFill>
                <a:latin typeface="Akkurat Pro Regular" panose="020B0504020101020102" pitchFamily="34" charset="77"/>
                <a:cs typeface="Arial" panose="020B0604020202020204" pitchFamily="34" charset="0"/>
              </a:rPr>
              <a:t>Prosentdel gutar og jenter som den siste veka heile tida eller ofte har </a:t>
            </a:r>
            <a:r>
              <a:rPr lang="nb-NO" sz="1000" b="1" dirty="0">
                <a:solidFill>
                  <a:srgbClr val="000000"/>
                </a:solidFill>
                <a:latin typeface="Akkurat Pro Regular" panose="020B0504020101020102" pitchFamily="34" charset="77"/>
                <a:cs typeface="Arial" panose="020B0604020202020204" pitchFamily="34" charset="0"/>
              </a:rPr>
              <a:t>...</a:t>
            </a:r>
          </a:p>
        </p:txBody>
      </p:sp>
      <p:graphicFrame>
        <p:nvGraphicFramePr>
          <p:cNvPr id="41" name="Diagram 40">
            <a:extLst>
              <a:ext uri="{FF2B5EF4-FFF2-40B4-BE49-F238E27FC236}">
                <a16:creationId xmlns:a16="http://schemas.microsoft.com/office/drawing/2014/main" id="{87357ED8-5578-461B-BA1B-A97ED99148D6}"/>
              </a:ext>
            </a:extLst>
          </p:cNvPr>
          <p:cNvGraphicFramePr>
            <a:graphicFrameLocks/>
          </p:cNvGraphicFramePr>
          <p:nvPr>
            <p:extLst>
              <p:ext uri="{D42A27DB-BD31-4B8C-83A1-F6EECF244321}">
                <p14:modId xmlns:p14="http://schemas.microsoft.com/office/powerpoint/2010/main" val="3472541621"/>
              </p:ext>
            </p:extLst>
          </p:nvPr>
        </p:nvGraphicFramePr>
        <p:xfrm>
          <a:off x="353961" y="1275743"/>
          <a:ext cx="2890988" cy="19605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Diagram 41">
            <a:extLst>
              <a:ext uri="{FF2B5EF4-FFF2-40B4-BE49-F238E27FC236}">
                <a16:creationId xmlns:a16="http://schemas.microsoft.com/office/drawing/2014/main" id="{BC1A13F4-7FFE-4884-BDD3-A507B6755CA2}"/>
              </a:ext>
            </a:extLst>
          </p:cNvPr>
          <p:cNvGraphicFramePr>
            <a:graphicFrameLocks/>
          </p:cNvGraphicFramePr>
          <p:nvPr>
            <p:extLst>
              <p:ext uri="{D42A27DB-BD31-4B8C-83A1-F6EECF244321}">
                <p14:modId xmlns:p14="http://schemas.microsoft.com/office/powerpoint/2010/main" val="161400905"/>
              </p:ext>
            </p:extLst>
          </p:nvPr>
        </p:nvGraphicFramePr>
        <p:xfrm>
          <a:off x="353961" y="6517220"/>
          <a:ext cx="2890988" cy="27939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Diagram 42">
            <a:extLst>
              <a:ext uri="{FF2B5EF4-FFF2-40B4-BE49-F238E27FC236}">
                <a16:creationId xmlns:a16="http://schemas.microsoft.com/office/drawing/2014/main" id="{14D8FD09-8C54-40AE-A8C7-639948CB7CB4}"/>
              </a:ext>
            </a:extLst>
          </p:cNvPr>
          <p:cNvGraphicFramePr>
            <a:graphicFrameLocks/>
          </p:cNvGraphicFramePr>
          <p:nvPr>
            <p:extLst>
              <p:ext uri="{D42A27DB-BD31-4B8C-83A1-F6EECF244321}">
                <p14:modId xmlns:p14="http://schemas.microsoft.com/office/powerpoint/2010/main" val="2584871610"/>
              </p:ext>
            </p:extLst>
          </p:nvPr>
        </p:nvGraphicFramePr>
        <p:xfrm>
          <a:off x="3549689" y="6508424"/>
          <a:ext cx="2957513" cy="2742757"/>
        </p:xfrm>
        <a:graphic>
          <a:graphicData uri="http://schemas.openxmlformats.org/drawingml/2006/chart">
            <c:chart xmlns:c="http://schemas.openxmlformats.org/drawingml/2006/chart" xmlns:r="http://schemas.openxmlformats.org/officeDocument/2006/relationships" r:id="rId4"/>
          </a:graphicData>
        </a:graphic>
      </p:graphicFrame>
      <p:sp>
        <p:nvSpPr>
          <p:cNvPr id="24" name="TextBox 2">
            <a:extLst>
              <a:ext uri="{FF2B5EF4-FFF2-40B4-BE49-F238E27FC236}">
                <a16:creationId xmlns:a16="http://schemas.microsoft.com/office/drawing/2014/main" id="{40D35CE6-44BC-4889-AE41-828FCFC5386F}"/>
              </a:ext>
            </a:extLst>
          </p:cNvPr>
          <p:cNvSpPr txBox="1"/>
          <p:nvPr/>
        </p:nvSpPr>
        <p:spPr>
          <a:xfrm>
            <a:off x="4080304" y="3959001"/>
            <a:ext cx="2423735" cy="923330"/>
          </a:xfrm>
          <a:prstGeom prst="rect">
            <a:avLst/>
          </a:prstGeom>
          <a:noFill/>
        </p:spPr>
        <p:txBody>
          <a:bodyPr wrap="square" rtlCol="0">
            <a:spAutoFit/>
          </a:bodyPr>
          <a:lstStyle/>
          <a:p>
            <a:pPr marL="24190" defTabSz="232826">
              <a:spcAft>
                <a:spcPts val="327"/>
              </a:spcAft>
            </a:pPr>
            <a:r>
              <a:rPr lang="nn-NO" dirty="0">
                <a:solidFill>
                  <a:srgbClr val="000000">
                    <a:lumMod val="65000"/>
                    <a:lumOff val="35000"/>
                  </a:srgbClr>
                </a:solidFill>
                <a:latin typeface="Eames Century Modern Bold" panose="02000803070705020203" pitchFamily="50" charset="0"/>
                <a:ea typeface="Eames Century Modern" charset="0"/>
                <a:cs typeface="Eames Century Modern" charset="0"/>
              </a:rPr>
              <a:t>Dei fleste ungdommane er godt nøgde med livet sit</a:t>
            </a: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t</a:t>
            </a:r>
          </a:p>
        </p:txBody>
      </p:sp>
      <p:pic>
        <p:nvPicPr>
          <p:cNvPr id="29" name="Bilde 28">
            <a:extLst>
              <a:ext uri="{FF2B5EF4-FFF2-40B4-BE49-F238E27FC236}">
                <a16:creationId xmlns:a16="http://schemas.microsoft.com/office/drawing/2014/main" id="{51B03EAE-0B8B-47D7-A8D6-7CC684C55C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9337" y="3959001"/>
            <a:ext cx="369416" cy="301888"/>
          </a:xfrm>
          <a:prstGeom prst="rect">
            <a:avLst/>
          </a:prstGeom>
        </p:spPr>
      </p:pic>
      <p:graphicFrame>
        <p:nvGraphicFramePr>
          <p:cNvPr id="21" name="Diagram 20">
            <a:extLst>
              <a:ext uri="{FF2B5EF4-FFF2-40B4-BE49-F238E27FC236}">
                <a16:creationId xmlns:a16="http://schemas.microsoft.com/office/drawing/2014/main" id="{D795D04B-C39E-46B1-9555-2E289F4B561B}"/>
              </a:ext>
            </a:extLst>
          </p:cNvPr>
          <p:cNvGraphicFramePr>
            <a:graphicFrameLocks/>
          </p:cNvGraphicFramePr>
          <p:nvPr>
            <p:extLst>
              <p:ext uri="{D42A27DB-BD31-4B8C-83A1-F6EECF244321}">
                <p14:modId xmlns:p14="http://schemas.microsoft.com/office/powerpoint/2010/main" val="3947813952"/>
              </p:ext>
            </p:extLst>
          </p:nvPr>
        </p:nvGraphicFramePr>
        <p:xfrm>
          <a:off x="3559622" y="1370378"/>
          <a:ext cx="2957513" cy="186592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6454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dertittel 2"/>
          <p:cNvSpPr>
            <a:spLocks noGrp="1"/>
          </p:cNvSpPr>
          <p:nvPr>
            <p:ph type="subTitle" idx="1"/>
          </p:nvPr>
        </p:nvSpPr>
        <p:spPr>
          <a:xfrm>
            <a:off x="340865" y="1377025"/>
            <a:ext cx="6176270" cy="2948540"/>
          </a:xfrm>
          <a:prstGeom prst="rect">
            <a:avLst/>
          </a:prstGeom>
        </p:spPr>
        <p:txBody>
          <a:bodyPr>
            <a:noAutofit/>
          </a:bodyPr>
          <a:lstStyle/>
          <a:p>
            <a:pPr lvl="0" algn="l">
              <a:lnSpc>
                <a:spcPct val="100000"/>
              </a:lnSpc>
              <a:spcBef>
                <a:spcPts val="600"/>
              </a:spcBef>
            </a:pPr>
            <a:r>
              <a:rPr lang="nn-NO" sz="1000" dirty="0">
                <a:solidFill>
                  <a:srgbClr val="000000"/>
                </a:solidFill>
                <a:latin typeface="Akkurat Pro" panose="020B0504020101020102" pitchFamily="34" charset="77"/>
                <a:cs typeface="Times New Roman" panose="02020603050405020304" pitchFamily="18" charset="0"/>
              </a:rPr>
              <a:t>Ungdomstida blir gjerne skildra som ein livsfase der jamaldringar er særleg viktige. For dei fleste er venner på same alder ei kjelde til leik, glede, støtte, samhøyr og stadfesting. Vennene si tyding endrar seg ofte i overgangen frå barn til tenåring. Medan leiken står i sentrum for dei yngste, har det etter kvart like mykje å seie kven ein er saman med som kva ein gjer. </a:t>
            </a:r>
          </a:p>
          <a:p>
            <a:pPr lvl="0" algn="l">
              <a:lnSpc>
                <a:spcPct val="100000"/>
              </a:lnSpc>
              <a:spcBef>
                <a:spcPts val="600"/>
              </a:spcBef>
            </a:pPr>
            <a:r>
              <a:rPr lang="nn-NO" sz="1000" dirty="0">
                <a:solidFill>
                  <a:srgbClr val="000000"/>
                </a:solidFill>
                <a:latin typeface="Akkurat Pro" panose="020B0504020101020102" pitchFamily="34" charset="77"/>
                <a:cs typeface="Times New Roman" panose="02020603050405020304" pitchFamily="18" charset="0"/>
              </a:rPr>
              <a:t>Rolla dei jamaldra vennene speler i livet til den enkelte ungdommen, vil òg variere. Medan nokre trivst godt med éin eller to venner, er andre opptekne av å ha ein stor vennegjeng eller flest mogleg kontaktar på sosiale medium. Sosiale medium har gjeve ungdom ein ny arena å vere saman på. Ungdommane deler informasjon og opplysningar om liva sine, kva dei gjer og kven dei er saman med, på ein annan måte enn foreldra deira gjorde. Dette har endra vilkåra for og forma på samvær med venner. For mange vil likevel kvaliteten på vennskapane framleis vere viktigare enn talet og korleis ein er saman. </a:t>
            </a:r>
          </a:p>
          <a:p>
            <a:pPr lvl="0" algn="l">
              <a:lnSpc>
                <a:spcPct val="100000"/>
              </a:lnSpc>
              <a:spcBef>
                <a:spcPts val="600"/>
              </a:spcBef>
            </a:pPr>
            <a:r>
              <a:rPr lang="nn-NO" sz="1000" dirty="0">
                <a:solidFill>
                  <a:srgbClr val="000000"/>
                </a:solidFill>
                <a:latin typeface="Akkurat Pro" panose="020B0504020101020102" pitchFamily="34" charset="77"/>
                <a:cs typeface="Times New Roman" panose="02020603050405020304" pitchFamily="18" charset="0"/>
              </a:rPr>
              <a:t>På lengre sikt er jamaldringane viktige for utviklinga av sjølvbilete og sosial kompetanse. Mange knyter òg vennskap i ungdomstida som varer livet ut. Å ha venner er viktig fordi det gjev ei oppleving av å vere godteken. Kva venner ein har markerer tilhøyrsle og seier òg noko om kven ein er. Det er derfor positivt når Ungdata viser at dei aller fleste ungdommane har venner å vere saman med. Det er samstundes urovekkjande at kvar tiande ungdom i Noreg manglar venner dei kan stole på og snakke med om alt </a:t>
            </a:r>
            <a:r>
              <a:rPr lang="nn-NO" sz="1000" dirty="0" err="1">
                <a:solidFill>
                  <a:srgbClr val="000000"/>
                </a:solidFill>
                <a:latin typeface="Akkurat Pro" panose="020B0504020101020102" pitchFamily="34" charset="77"/>
                <a:cs typeface="Times New Roman" panose="02020603050405020304" pitchFamily="18" charset="0"/>
              </a:rPr>
              <a:t>mogle</a:t>
            </a:r>
            <a:r>
              <a:rPr lang="nb-NO" sz="1000" dirty="0">
                <a:latin typeface="Akkurat Pro" panose="020B0504020101020102" pitchFamily="34" charset="77"/>
                <a:cs typeface="Times New Roman" panose="02020603050405020304" pitchFamily="18" charset="0"/>
              </a:rPr>
              <a:t>g.</a:t>
            </a:r>
          </a:p>
        </p:txBody>
      </p:sp>
      <p:sp>
        <p:nvSpPr>
          <p:cNvPr id="9" name="Tittel 1"/>
          <p:cNvSpPr txBox="1">
            <a:spLocks/>
          </p:cNvSpPr>
          <p:nvPr/>
        </p:nvSpPr>
        <p:spPr>
          <a:xfrm>
            <a:off x="353961" y="548192"/>
            <a:ext cx="6176270" cy="8369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b="1" kern="1200">
                <a:solidFill>
                  <a:schemeClr val="tx1"/>
                </a:solidFill>
                <a:latin typeface="Eames Century Modern Regular" panose="02000503070705020203"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b-NO" sz="3000" b="0" i="0" u="none" strike="noStrike" kern="1200" cap="none" spc="0" normalizeH="0" baseline="0" noProof="0" dirty="0">
                <a:ln>
                  <a:noFill/>
                </a:ln>
                <a:solidFill>
                  <a:srgbClr val="000000"/>
                </a:solidFill>
                <a:effectLst/>
                <a:uLnTx/>
                <a:uFillTx/>
                <a:latin typeface="Eames Century Modern Regular" panose="02000503070705020203" pitchFamily="2" charset="77"/>
                <a:ea typeface="+mj-ea"/>
                <a:cs typeface="Times New Roman" panose="02020603050405020304" pitchFamily="18" charset="0"/>
              </a:rPr>
              <a:t>Venner </a:t>
            </a:r>
          </a:p>
        </p:txBody>
      </p:sp>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KAPITTEL 2</a:t>
            </a:r>
          </a:p>
        </p:txBody>
      </p:sp>
      <p:sp>
        <p:nvSpPr>
          <p:cNvPr id="16" name="Rektangel 15">
            <a:extLst>
              <a:ext uri="{FF2B5EF4-FFF2-40B4-BE49-F238E27FC236}">
                <a16:creationId xmlns:a16="http://schemas.microsoft.com/office/drawing/2014/main" id="{0081AF26-CB8D-8E4A-B67B-FBE30460C8A5}"/>
              </a:ext>
            </a:extLst>
          </p:cNvPr>
          <p:cNvSpPr/>
          <p:nvPr/>
        </p:nvSpPr>
        <p:spPr>
          <a:xfrm>
            <a:off x="347954" y="4707664"/>
            <a:ext cx="2900194"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n-NO" sz="1000" b="1" dirty="0">
                <a:solidFill>
                  <a:srgbClr val="000000"/>
                </a:solidFill>
                <a:latin typeface="Akkurat Pro Regular" panose="020B0504020101020102" pitchFamily="34" charset="77"/>
                <a:cs typeface="Arial" panose="020B0604020202020204" pitchFamily="34" charset="0"/>
              </a:rPr>
              <a:t>Har du minst éin venn som du kan stole på og tru deg til om alt mogleg? Prosent i Bygland kommune og nasjonal</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t</a:t>
            </a:r>
          </a:p>
        </p:txBody>
      </p:sp>
      <p:cxnSp>
        <p:nvCxnSpPr>
          <p:cNvPr id="25" name="Rett linje 24"/>
          <p:cNvCxnSpPr>
            <a:cxnSpLocks/>
          </p:cNvCxnSpPr>
          <p:nvPr/>
        </p:nvCxnSpPr>
        <p:spPr>
          <a:xfrm>
            <a:off x="3430600" y="4703541"/>
            <a:ext cx="0" cy="4607607"/>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8" name="Diagram 17">
            <a:extLst>
              <a:ext uri="{FF2B5EF4-FFF2-40B4-BE49-F238E27FC236}">
                <a16:creationId xmlns:a16="http://schemas.microsoft.com/office/drawing/2014/main" id="{A072118D-19D7-4932-8494-2F25569D6F37}"/>
              </a:ext>
            </a:extLst>
          </p:cNvPr>
          <p:cNvGraphicFramePr>
            <a:graphicFrameLocks/>
          </p:cNvGraphicFramePr>
          <p:nvPr>
            <p:extLst>
              <p:ext uri="{D42A27DB-BD31-4B8C-83A1-F6EECF244321}">
                <p14:modId xmlns:p14="http://schemas.microsoft.com/office/powerpoint/2010/main" val="3546057061"/>
              </p:ext>
            </p:extLst>
          </p:nvPr>
        </p:nvGraphicFramePr>
        <p:xfrm>
          <a:off x="347954" y="5432156"/>
          <a:ext cx="2900194" cy="3878992"/>
        </p:xfrm>
        <a:graphic>
          <a:graphicData uri="http://schemas.openxmlformats.org/drawingml/2006/chart">
            <c:chart xmlns:c="http://schemas.openxmlformats.org/drawingml/2006/chart" xmlns:r="http://schemas.openxmlformats.org/officeDocument/2006/relationships" r:id="rId2"/>
          </a:graphicData>
        </a:graphic>
      </p:graphicFrame>
      <p:sp>
        <p:nvSpPr>
          <p:cNvPr id="19" name="TekstSylinder 18">
            <a:extLst>
              <a:ext uri="{FF2B5EF4-FFF2-40B4-BE49-F238E27FC236}">
                <a16:creationId xmlns:a16="http://schemas.microsoft.com/office/drawing/2014/main" id="{DA8A7159-1649-479E-92EC-3EE1556A21E8}"/>
              </a:ext>
            </a:extLst>
          </p:cNvPr>
          <p:cNvSpPr txBox="1"/>
          <p:nvPr/>
        </p:nvSpPr>
        <p:spPr>
          <a:xfrm>
            <a:off x="304666" y="9445908"/>
            <a:ext cx="6087661"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361950" algn="l"/>
              </a:tabLst>
              <a:defRPr/>
            </a:pPr>
            <a:r>
              <a:rPr lang="nb-NO" sz="1100" dirty="0">
                <a:solidFill>
                  <a:srgbClr val="DE9F37"/>
                </a:solidFill>
                <a:latin typeface="Akkurat Pro Light" panose="020B0404020101020102" pitchFamily="34" charset="0"/>
                <a:cs typeface="Arial" panose="020B0604020202020204" pitchFamily="34" charset="0"/>
              </a:rPr>
              <a:t>6</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Bygland kommune</a:t>
            </a:r>
          </a:p>
        </p:txBody>
      </p:sp>
      <p:sp>
        <p:nvSpPr>
          <p:cNvPr id="23" name="Rektangel 22">
            <a:extLst>
              <a:ext uri="{FF2B5EF4-FFF2-40B4-BE49-F238E27FC236}">
                <a16:creationId xmlns:a16="http://schemas.microsoft.com/office/drawing/2014/main" id="{828D0A5A-DAD8-48C4-A54C-4F2E5D22A83F}"/>
              </a:ext>
            </a:extLst>
          </p:cNvPr>
          <p:cNvSpPr/>
          <p:nvPr/>
        </p:nvSpPr>
        <p:spPr>
          <a:xfrm>
            <a:off x="3608309" y="6953117"/>
            <a:ext cx="2897384" cy="400110"/>
          </a:xfrm>
          <a:prstGeom prst="rect">
            <a:avLst/>
          </a:prstGeom>
        </p:spPr>
        <p:txBody>
          <a:bodyPr wrap="square">
            <a:spAutoFit/>
          </a:bodyPr>
          <a:lstStyle/>
          <a:p>
            <a:pPr lvl="0">
              <a:defRPr/>
            </a:pPr>
            <a:r>
              <a:rPr lang="nn-NO" sz="1000" b="1" dirty="0">
                <a:solidFill>
                  <a:srgbClr val="000000"/>
                </a:solidFill>
                <a:latin typeface="Akkurat Pro Regular" panose="020B0504020101020102" pitchFamily="34" charset="77"/>
                <a:cs typeface="Arial" panose="020B0604020202020204" pitchFamily="34" charset="0"/>
              </a:rPr>
              <a:t>Prosentdel som har ein fortruleg venn. Blant gutar og jenter</a:t>
            </a:r>
          </a:p>
        </p:txBody>
      </p:sp>
      <p:sp>
        <p:nvSpPr>
          <p:cNvPr id="17" name="TextBox 2">
            <a:extLst>
              <a:ext uri="{FF2B5EF4-FFF2-40B4-BE49-F238E27FC236}">
                <a16:creationId xmlns:a16="http://schemas.microsoft.com/office/drawing/2014/main" id="{B7C21302-1E01-4FC3-8873-54298EE7D25E}"/>
              </a:ext>
            </a:extLst>
          </p:cNvPr>
          <p:cNvSpPr txBox="1"/>
          <p:nvPr/>
        </p:nvSpPr>
        <p:spPr>
          <a:xfrm>
            <a:off x="4080304" y="5116972"/>
            <a:ext cx="2181011" cy="1200329"/>
          </a:xfrm>
          <a:prstGeom prst="rect">
            <a:avLst/>
          </a:prstGeom>
          <a:noFill/>
        </p:spPr>
        <p:txBody>
          <a:bodyPr wrap="square" rtlCol="0">
            <a:spAutoFit/>
          </a:bodyPr>
          <a:lstStyle/>
          <a:p>
            <a:pPr marL="24190" defTabSz="232826">
              <a:spcAft>
                <a:spcPts val="327"/>
              </a:spcAft>
            </a:pPr>
            <a:r>
              <a:rPr lang="nn-NO" dirty="0">
                <a:solidFill>
                  <a:srgbClr val="000000">
                    <a:lumMod val="65000"/>
                    <a:lumOff val="35000"/>
                  </a:srgbClr>
                </a:solidFill>
                <a:latin typeface="Eames Century Modern Bold" panose="02000803070705020203" pitchFamily="50" charset="0"/>
                <a:ea typeface="Eames Century Modern" charset="0"/>
                <a:cs typeface="Eames Century Modern" charset="0"/>
              </a:rPr>
              <a:t>Ni av ti unge i Noreg har ein venn dei kan snakke med om alt </a:t>
            </a:r>
            <a:r>
              <a:rPr lang="nn-NO" dirty="0" err="1">
                <a:solidFill>
                  <a:srgbClr val="000000">
                    <a:lumMod val="65000"/>
                    <a:lumOff val="35000"/>
                  </a:srgbClr>
                </a:solidFill>
                <a:latin typeface="Eames Century Modern Bold" panose="02000803070705020203" pitchFamily="50" charset="0"/>
                <a:ea typeface="Eames Century Modern" charset="0"/>
                <a:cs typeface="Eames Century Modern" charset="0"/>
              </a:rPr>
              <a:t>mogle</a:t>
            </a:r>
            <a:r>
              <a:rPr lang="nb-NO" dirty="0">
                <a:solidFill>
                  <a:schemeClr val="tx1">
                    <a:lumMod val="65000"/>
                    <a:lumOff val="35000"/>
                  </a:schemeClr>
                </a:solidFill>
                <a:latin typeface="Eames Century Modern Bold" panose="02000803070705020203" pitchFamily="50" charset="0"/>
                <a:ea typeface="Eames Century Modern" charset="0"/>
                <a:cs typeface="Eames Century Modern" charset="0"/>
              </a:rPr>
              <a:t>g</a:t>
            </a:r>
          </a:p>
        </p:txBody>
      </p:sp>
      <p:pic>
        <p:nvPicPr>
          <p:cNvPr id="21" name="Bilde 20">
            <a:extLst>
              <a:ext uri="{FF2B5EF4-FFF2-40B4-BE49-F238E27FC236}">
                <a16:creationId xmlns:a16="http://schemas.microsoft.com/office/drawing/2014/main" id="{E6CA88C0-902F-4CEE-A790-327227DE46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9337" y="5116972"/>
            <a:ext cx="369416" cy="301888"/>
          </a:xfrm>
          <a:prstGeom prst="rect">
            <a:avLst/>
          </a:prstGeom>
        </p:spPr>
      </p:pic>
      <p:graphicFrame>
        <p:nvGraphicFramePr>
          <p:cNvPr id="3" name="Diagram 2">
            <a:extLst>
              <a:ext uri="{FF2B5EF4-FFF2-40B4-BE49-F238E27FC236}">
                <a16:creationId xmlns:a16="http://schemas.microsoft.com/office/drawing/2014/main" id="{158F96E8-9507-1902-1595-0A8F3D92F6EA}"/>
              </a:ext>
            </a:extLst>
          </p:cNvPr>
          <p:cNvGraphicFramePr>
            <a:graphicFrameLocks/>
          </p:cNvGraphicFramePr>
          <p:nvPr>
            <p:extLst>
              <p:ext uri="{D42A27DB-BD31-4B8C-83A1-F6EECF244321}">
                <p14:modId xmlns:p14="http://schemas.microsoft.com/office/powerpoint/2010/main" val="545363734"/>
              </p:ext>
            </p:extLst>
          </p:nvPr>
        </p:nvGraphicFramePr>
        <p:xfrm>
          <a:off x="3608308" y="7524751"/>
          <a:ext cx="2908827" cy="1786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9454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kstSylinder 9"/>
          <p:cNvSpPr txBox="1"/>
          <p:nvPr/>
        </p:nvSpPr>
        <p:spPr>
          <a:xfrm>
            <a:off x="350758" y="416401"/>
            <a:ext cx="6153281" cy="307777"/>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nb-NO" sz="1400" b="0" i="0" u="none" strike="noStrike" kern="1200" cap="none" spc="0" normalizeH="0" baseline="0" noProof="0" dirty="0">
                <a:ln>
                  <a:noFill/>
                </a:ln>
                <a:solidFill>
                  <a:srgbClr val="000000">
                    <a:lumMod val="75000"/>
                    <a:lumOff val="25000"/>
                  </a:srgbClr>
                </a:solidFill>
                <a:effectLst/>
                <a:uLnTx/>
                <a:uFillTx/>
                <a:latin typeface="Akkurat Pro Light" panose="020B0404020101020102" pitchFamily="34" charset="0"/>
                <a:ea typeface="+mn-ea"/>
                <a:cs typeface="Arial" panose="020B0604020202020204" pitchFamily="34" charset="0"/>
              </a:rPr>
              <a:t>VENNER</a:t>
            </a:r>
          </a:p>
        </p:txBody>
      </p:sp>
      <p:cxnSp>
        <p:nvCxnSpPr>
          <p:cNvPr id="25" name="Rett linje 24"/>
          <p:cNvCxnSpPr>
            <a:cxnSpLocks/>
          </p:cNvCxnSpPr>
          <p:nvPr/>
        </p:nvCxnSpPr>
        <p:spPr>
          <a:xfrm flipH="1">
            <a:off x="3427398" y="844199"/>
            <a:ext cx="8151" cy="5607052"/>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 name="Rett linje 7">
            <a:extLst>
              <a:ext uri="{FF2B5EF4-FFF2-40B4-BE49-F238E27FC236}">
                <a16:creationId xmlns:a16="http://schemas.microsoft.com/office/drawing/2014/main" id="{E1CD43A7-0950-E74E-B33F-289367FD7934}"/>
              </a:ext>
            </a:extLst>
          </p:cNvPr>
          <p:cNvCxnSpPr>
            <a:cxnSpLocks/>
          </p:cNvCxnSpPr>
          <p:nvPr/>
        </p:nvCxnSpPr>
        <p:spPr>
          <a:xfrm>
            <a:off x="350758" y="566587"/>
            <a:ext cx="5230892" cy="0"/>
          </a:xfrm>
          <a:prstGeom prst="line">
            <a:avLst/>
          </a:prstGeom>
          <a:ln w="3810">
            <a:solidFill>
              <a:schemeClr val="tx1">
                <a:lumMod val="75000"/>
                <a:lumOff val="25000"/>
              </a:schemeClr>
            </a:solidFill>
          </a:ln>
        </p:spPr>
        <p:style>
          <a:lnRef idx="1">
            <a:schemeClr val="dk1"/>
          </a:lnRef>
          <a:fillRef idx="0">
            <a:schemeClr val="dk1"/>
          </a:fillRef>
          <a:effectRef idx="0">
            <a:schemeClr val="dk1"/>
          </a:effectRef>
          <a:fontRef idx="minor">
            <a:schemeClr val="tx1"/>
          </a:fontRef>
        </p:style>
      </p:cxnSp>
      <p:sp>
        <p:nvSpPr>
          <p:cNvPr id="26" name="Rektangel 25">
            <a:extLst>
              <a:ext uri="{FF2B5EF4-FFF2-40B4-BE49-F238E27FC236}">
                <a16:creationId xmlns:a16="http://schemas.microsoft.com/office/drawing/2014/main" id="{608AFD81-207C-B04B-A557-A690166907EF}"/>
              </a:ext>
            </a:extLst>
          </p:cNvPr>
          <p:cNvSpPr/>
          <p:nvPr/>
        </p:nvSpPr>
        <p:spPr>
          <a:xfrm>
            <a:off x="3513491" y="800143"/>
            <a:ext cx="3006843" cy="553998"/>
          </a:xfrm>
          <a:prstGeom prst="rect">
            <a:avLst/>
          </a:prstGeom>
        </p:spPr>
        <p:txBody>
          <a:bodyPr wrap="square">
            <a:spAutoFit/>
          </a:bodyPr>
          <a:lstStyle/>
          <a:p>
            <a:pPr lvl="0"/>
            <a:r>
              <a:rPr lang="nn-NO" sz="1000" b="1" dirty="0">
                <a:solidFill>
                  <a:srgbClr val="000000"/>
                </a:solidFill>
                <a:latin typeface="Akkurat Pro Regular" panose="020B0504020101020102" pitchFamily="34" charset="77"/>
                <a:cs typeface="Arial" panose="020B0604020202020204" pitchFamily="34" charset="0"/>
              </a:rPr>
              <a:t>Har du nokon å vere saman med i friminutta på skulen</a:t>
            </a:r>
            <a:r>
              <a:rPr lang="nb-NO" sz="1000" b="1" dirty="0">
                <a:solidFill>
                  <a:srgbClr val="000000"/>
                </a:solidFill>
                <a:latin typeface="Akkurat Pro Regular" panose="020B0504020101020102" pitchFamily="34" charset="77"/>
                <a:cs typeface="Arial" panose="020B0604020202020204" pitchFamily="34" charset="0"/>
              </a:rPr>
              <a:t>? Prosent i Bygland kommune og nasjonalt</a:t>
            </a:r>
          </a:p>
        </p:txBody>
      </p:sp>
      <p:sp>
        <p:nvSpPr>
          <p:cNvPr id="32" name="Rektangel 31">
            <a:extLst>
              <a:ext uri="{FF2B5EF4-FFF2-40B4-BE49-F238E27FC236}">
                <a16:creationId xmlns:a16="http://schemas.microsoft.com/office/drawing/2014/main" id="{AE14CBD3-0E63-B346-9CD3-23AE2ADF04F4}"/>
              </a:ext>
            </a:extLst>
          </p:cNvPr>
          <p:cNvSpPr/>
          <p:nvPr/>
        </p:nvSpPr>
        <p:spPr>
          <a:xfrm>
            <a:off x="350758" y="822099"/>
            <a:ext cx="2880242"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n-NO" sz="1000" b="1" dirty="0">
                <a:solidFill>
                  <a:srgbClr val="000000"/>
                </a:solidFill>
                <a:latin typeface="Akkurat Pro Regular" panose="020B0504020101020102" pitchFamily="34" charset="77"/>
                <a:cs typeface="Arial" panose="020B0604020202020204" pitchFamily="34" charset="0"/>
              </a:rPr>
              <a:t>Har du nokon å vere saman med på fritida</a:t>
            </a:r>
            <a:r>
              <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rPr>
              <a:t>? </a:t>
            </a:r>
            <a:r>
              <a:rPr lang="nb-NO" sz="1000" b="1" dirty="0">
                <a:solidFill>
                  <a:srgbClr val="000000"/>
                </a:solidFill>
                <a:latin typeface="Akkurat Pro Regular" panose="020B0504020101020102" pitchFamily="34" charset="77"/>
                <a:cs typeface="Arial" panose="020B0604020202020204" pitchFamily="34" charset="0"/>
              </a:rPr>
              <a:t>Prosent i Bygland kommune og nasjonalt</a:t>
            </a:r>
          </a:p>
        </p:txBody>
      </p:sp>
      <p:sp>
        <p:nvSpPr>
          <p:cNvPr id="29" name="TekstSylinder 28">
            <a:extLst>
              <a:ext uri="{FF2B5EF4-FFF2-40B4-BE49-F238E27FC236}">
                <a16:creationId xmlns:a16="http://schemas.microsoft.com/office/drawing/2014/main" id="{99173B1F-334D-405D-97C6-3E8549E38025}"/>
              </a:ext>
            </a:extLst>
          </p:cNvPr>
          <p:cNvSpPr txBox="1"/>
          <p:nvPr/>
        </p:nvSpPr>
        <p:spPr>
          <a:xfrm>
            <a:off x="304666" y="9445908"/>
            <a:ext cx="65533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tab pos="5743575" algn="r"/>
                <a:tab pos="6096000" algn="r"/>
              </a:tabLst>
              <a:defRPr/>
            </a:pP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a:t>
            </a:r>
            <a:r>
              <a:rPr kumimoji="0" lang="nb-NO" sz="1100" b="0" i="0" u="none" strike="noStrike" kern="1200" cap="none" spc="0" normalizeH="0" baseline="0" noProof="0" dirty="0">
                <a:ln>
                  <a:noFill/>
                </a:ln>
                <a:solidFill>
                  <a:srgbClr val="00B050"/>
                </a:solidFill>
                <a:effectLst/>
                <a:uLnTx/>
                <a:uFillTx/>
                <a:latin typeface="Akkurat Pro Light" panose="020B0404020101020102" pitchFamily="34" charset="0"/>
                <a:ea typeface="+mn-ea"/>
                <a:cs typeface="Arial" panose="020B0604020202020204" pitchFamily="34" charset="0"/>
              </a:rPr>
              <a:t> </a:t>
            </a:r>
            <a:r>
              <a:rPr lang="nb-NO" sz="1100" dirty="0">
                <a:solidFill>
                  <a:srgbClr val="DE9F37"/>
                </a:solidFill>
                <a:latin typeface="Akkurat Pro Light" panose="020B0404020101020102" pitchFamily="34" charset="0"/>
                <a:cs typeface="Arial" panose="020B0604020202020204" pitchFamily="34" charset="0"/>
              </a:rPr>
              <a:t>VIDAREGÅANDE</a:t>
            </a:r>
            <a:r>
              <a:rPr kumimoji="0" lang="nb-NO" sz="1100" b="0" i="0" u="none" strike="noStrike" kern="1200" cap="none" spc="0" normalizeH="0" baseline="0" noProof="0" dirty="0">
                <a:ln>
                  <a:noFill/>
                </a:ln>
                <a:solidFill>
                  <a:srgbClr val="DE9F37"/>
                </a:solidFill>
                <a:effectLst/>
                <a:uLnTx/>
                <a:uFillTx/>
                <a:latin typeface="Akkurat Pro Light" panose="020B0404020101020102" pitchFamily="34" charset="0"/>
                <a:ea typeface="+mn-ea"/>
                <a:cs typeface="Arial" panose="020B0604020202020204" pitchFamily="34" charset="0"/>
              </a:rPr>
              <a:t>	 7</a:t>
            </a:r>
          </a:p>
        </p:txBody>
      </p:sp>
      <p:sp>
        <p:nvSpPr>
          <p:cNvPr id="49" name="Rektangel 48">
            <a:extLst>
              <a:ext uri="{FF2B5EF4-FFF2-40B4-BE49-F238E27FC236}">
                <a16:creationId xmlns:a16="http://schemas.microsoft.com/office/drawing/2014/main" id="{FEF82FF3-57F3-47A9-9650-5119C85509B4}"/>
              </a:ext>
            </a:extLst>
          </p:cNvPr>
          <p:cNvSpPr/>
          <p:nvPr/>
        </p:nvSpPr>
        <p:spPr>
          <a:xfrm>
            <a:off x="3542289" y="3820457"/>
            <a:ext cx="3006843" cy="400110"/>
          </a:xfrm>
          <a:prstGeom prst="rect">
            <a:avLst/>
          </a:prstGeom>
        </p:spPr>
        <p:txBody>
          <a:bodyPr wrap="square">
            <a:spAutoFit/>
          </a:bodyPr>
          <a:lstStyle/>
          <a:p>
            <a:pPr lvl="0"/>
            <a:r>
              <a:rPr lang="nn-NO" sz="1000" b="1" dirty="0">
                <a:solidFill>
                  <a:srgbClr val="000000"/>
                </a:solidFill>
                <a:latin typeface="Akkurat Pro Regular" panose="020B0504020101020102" pitchFamily="34" charset="77"/>
                <a:cs typeface="Arial" panose="020B0604020202020204" pitchFamily="34" charset="0"/>
              </a:rPr>
              <a:t>Kor mange som har venner å vere saman med i friminutta på skulen.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sp>
        <p:nvSpPr>
          <p:cNvPr id="22" name="Rektangel 21">
            <a:extLst>
              <a:ext uri="{FF2B5EF4-FFF2-40B4-BE49-F238E27FC236}">
                <a16:creationId xmlns:a16="http://schemas.microsoft.com/office/drawing/2014/main" id="{3A01A8B5-1DA8-45C7-90E1-80391A3349BB}"/>
              </a:ext>
            </a:extLst>
          </p:cNvPr>
          <p:cNvSpPr/>
          <p:nvPr/>
        </p:nvSpPr>
        <p:spPr>
          <a:xfrm>
            <a:off x="364664" y="3820457"/>
            <a:ext cx="2903220" cy="400110"/>
          </a:xfrm>
          <a:prstGeom prst="rect">
            <a:avLst/>
          </a:prstGeom>
        </p:spPr>
        <p:txBody>
          <a:bodyPr wrap="square">
            <a:spAutoFit/>
          </a:bodyPr>
          <a:lstStyle/>
          <a:p>
            <a:pPr lvl="0"/>
            <a:r>
              <a:rPr lang="nn-NO" sz="1000" b="1" dirty="0">
                <a:solidFill>
                  <a:srgbClr val="000000"/>
                </a:solidFill>
                <a:latin typeface="Akkurat Pro Regular" panose="020B0504020101020102" pitchFamily="34" charset="77"/>
                <a:cs typeface="Arial" panose="020B0604020202020204" pitchFamily="34" charset="0"/>
              </a:rPr>
              <a:t>Kor mange som har venner å vere saman med på fritida. Blant gutar og jenter</a:t>
            </a:r>
            <a:endParaRPr kumimoji="0" lang="nb-NO" sz="1000" b="1" u="none" strike="noStrike" kern="1200" cap="none" spc="0" normalizeH="0" baseline="0" noProof="0" dirty="0">
              <a:ln>
                <a:noFill/>
              </a:ln>
              <a:solidFill>
                <a:srgbClr val="000000"/>
              </a:solidFill>
              <a:effectLst/>
              <a:uLnTx/>
              <a:uFillTx/>
              <a:latin typeface="Akkurat Pro Regular" panose="020B0504020101020102" pitchFamily="34" charset="77"/>
              <a:ea typeface="+mn-ea"/>
              <a:cs typeface="Arial" panose="020B0604020202020204" pitchFamily="34" charset="0"/>
            </a:endParaRPr>
          </a:p>
        </p:txBody>
      </p:sp>
      <p:graphicFrame>
        <p:nvGraphicFramePr>
          <p:cNvPr id="2" name="Diagram 1">
            <a:extLst>
              <a:ext uri="{FF2B5EF4-FFF2-40B4-BE49-F238E27FC236}">
                <a16:creationId xmlns:a16="http://schemas.microsoft.com/office/drawing/2014/main" id="{87CC241B-E394-3E5E-E2EB-3D26784EDD44}"/>
              </a:ext>
            </a:extLst>
          </p:cNvPr>
          <p:cNvGraphicFramePr>
            <a:graphicFrameLocks/>
          </p:cNvGraphicFramePr>
          <p:nvPr>
            <p:extLst>
              <p:ext uri="{D42A27DB-BD31-4B8C-83A1-F6EECF244321}">
                <p14:modId xmlns:p14="http://schemas.microsoft.com/office/powerpoint/2010/main" val="2447858090"/>
              </p:ext>
            </p:extLst>
          </p:nvPr>
        </p:nvGraphicFramePr>
        <p:xfrm>
          <a:off x="387436" y="1387163"/>
          <a:ext cx="2860712" cy="23544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 2">
            <a:extLst>
              <a:ext uri="{FF2B5EF4-FFF2-40B4-BE49-F238E27FC236}">
                <a16:creationId xmlns:a16="http://schemas.microsoft.com/office/drawing/2014/main" id="{32A1E977-910C-7AE4-94D5-5C7EE32C9384}"/>
              </a:ext>
            </a:extLst>
          </p:cNvPr>
          <p:cNvGraphicFramePr>
            <a:graphicFrameLocks/>
          </p:cNvGraphicFramePr>
          <p:nvPr>
            <p:extLst>
              <p:ext uri="{D42A27DB-BD31-4B8C-83A1-F6EECF244321}">
                <p14:modId xmlns:p14="http://schemas.microsoft.com/office/powerpoint/2010/main" val="4257291160"/>
              </p:ext>
            </p:extLst>
          </p:nvPr>
        </p:nvGraphicFramePr>
        <p:xfrm>
          <a:off x="3581333" y="1337059"/>
          <a:ext cx="2860712" cy="235442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D5B235E2-DA0C-3A3C-9235-A1B366CF2267}"/>
              </a:ext>
            </a:extLst>
          </p:cNvPr>
          <p:cNvGraphicFramePr>
            <a:graphicFrameLocks/>
          </p:cNvGraphicFramePr>
          <p:nvPr>
            <p:extLst>
              <p:ext uri="{D42A27DB-BD31-4B8C-83A1-F6EECF244321}">
                <p14:modId xmlns:p14="http://schemas.microsoft.com/office/powerpoint/2010/main" val="802925508"/>
              </p:ext>
            </p:extLst>
          </p:nvPr>
        </p:nvGraphicFramePr>
        <p:xfrm>
          <a:off x="3559929" y="4689300"/>
          <a:ext cx="2908827" cy="178639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Diagram 6">
            <a:extLst>
              <a:ext uri="{FF2B5EF4-FFF2-40B4-BE49-F238E27FC236}">
                <a16:creationId xmlns:a16="http://schemas.microsoft.com/office/drawing/2014/main" id="{421BFD12-A5D7-E088-29F7-F5D56D2BE3FE}"/>
              </a:ext>
            </a:extLst>
          </p:cNvPr>
          <p:cNvGraphicFramePr>
            <a:graphicFrameLocks/>
          </p:cNvGraphicFramePr>
          <p:nvPr>
            <p:extLst>
              <p:ext uri="{D42A27DB-BD31-4B8C-83A1-F6EECF244321}">
                <p14:modId xmlns:p14="http://schemas.microsoft.com/office/powerpoint/2010/main" val="974609549"/>
              </p:ext>
            </p:extLst>
          </p:nvPr>
        </p:nvGraphicFramePr>
        <p:xfrm>
          <a:off x="359056" y="4689300"/>
          <a:ext cx="2903221" cy="17863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51398669"/>
      </p:ext>
    </p:extLst>
  </p:cSld>
  <p:clrMapOvr>
    <a:masterClrMapping/>
  </p:clrMapOvr>
</p:sld>
</file>

<file path=ppt/theme/theme1.xml><?xml version="1.0" encoding="utf-8"?>
<a:theme xmlns:a="http://schemas.openxmlformats.org/drawingml/2006/main" name="Office-tema">
  <a:themeElements>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Ungdatafarger">
    <a:dk1>
      <a:srgbClr val="000000"/>
    </a:dk1>
    <a:lt1>
      <a:srgbClr val="FFFFFF"/>
    </a:lt1>
    <a:dk2>
      <a:srgbClr val="44546A"/>
    </a:dk2>
    <a:lt2>
      <a:srgbClr val="E7E6E6"/>
    </a:lt2>
    <a:accent1>
      <a:srgbClr val="2C6FB4"/>
    </a:accent1>
    <a:accent2>
      <a:srgbClr val="DE9F37"/>
    </a:accent2>
    <a:accent3>
      <a:srgbClr val="ADA7A0"/>
    </a:accent3>
    <a:accent4>
      <a:srgbClr val="97C1DB"/>
    </a:accent4>
    <a:accent5>
      <a:srgbClr val="FDF1A8"/>
    </a:accent5>
    <a:accent6>
      <a:srgbClr val="F8CF6A"/>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b8d8f48-bc1a-4314-8206-3630d54294e8">
      <Terms xmlns="http://schemas.microsoft.com/office/infopath/2007/PartnerControls"/>
    </lcf76f155ced4ddcb4097134ff3c332f>
    <TaxCatchAll xmlns="8d9526c6-510f-4707-a874-b29c443eda8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CC0147239DF8F4CAEECD53A942AF925" ma:contentTypeVersion="15" ma:contentTypeDescription="Opprett et nytt dokument." ma:contentTypeScope="" ma:versionID="22c5af7a23b177885984512b2d2f0a3c">
  <xsd:schema xmlns:xsd="http://www.w3.org/2001/XMLSchema" xmlns:xs="http://www.w3.org/2001/XMLSchema" xmlns:p="http://schemas.microsoft.com/office/2006/metadata/properties" xmlns:ns2="cb8d8f48-bc1a-4314-8206-3630d54294e8" xmlns:ns3="8d9526c6-510f-4707-a874-b29c443eda87" targetNamespace="http://schemas.microsoft.com/office/2006/metadata/properties" ma:root="true" ma:fieldsID="56e40160b48ecf2a5e48e210d054ffdc" ns2:_="" ns3:_="">
    <xsd:import namespace="cb8d8f48-bc1a-4314-8206-3630d54294e8"/>
    <xsd:import namespace="8d9526c6-510f-4707-a874-b29c443eda8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8d8f48-bc1a-4314-8206-3630d542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emerkelapper" ma:readOnly="false" ma:fieldId="{5cf76f15-5ced-4ddc-b409-7134ff3c332f}" ma:taxonomyMulti="true" ma:sspId="c837b304-89a2-409e-9d5c-9765d887efd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9526c6-510f-4707-a874-b29c443eda87"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element name="TaxCatchAll" ma:index="20" nillable="true" ma:displayName="Taxonomy Catch All Column" ma:hidden="true" ma:list="{f0adb22d-521c-4334-a8c2-d4482856cf5f}" ma:internalName="TaxCatchAll" ma:showField="CatchAllData" ma:web="8d9526c6-510f-4707-a874-b29c443eda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62880-8BEB-475B-B167-633B2015F574}">
  <ds:schemaRefs>
    <ds:schemaRef ds:uri="http://schemas.openxmlformats.org/package/2006/metadata/core-properties"/>
    <ds:schemaRef ds:uri="http://schemas.microsoft.com/office/2006/metadata/properties"/>
    <ds:schemaRef ds:uri="http://purl.org/dc/elements/1.1/"/>
    <ds:schemaRef ds:uri="http://schemas.microsoft.com/office/2006/documentManagement/types"/>
    <ds:schemaRef ds:uri="http://www.w3.org/XML/1998/namespace"/>
    <ds:schemaRef ds:uri="http://purl.org/dc/terms/"/>
    <ds:schemaRef ds:uri="http://purl.org/dc/dcmitype/"/>
    <ds:schemaRef ds:uri="http://schemas.microsoft.com/office/infopath/2007/PartnerControls"/>
    <ds:schemaRef ds:uri="8d9526c6-510f-4707-a874-b29c443eda87"/>
    <ds:schemaRef ds:uri="cb8d8f48-bc1a-4314-8206-3630d54294e8"/>
  </ds:schemaRefs>
</ds:datastoreItem>
</file>

<file path=customXml/itemProps2.xml><?xml version="1.0" encoding="utf-8"?>
<ds:datastoreItem xmlns:ds="http://schemas.openxmlformats.org/officeDocument/2006/customXml" ds:itemID="{33AF32C7-CEC8-43E3-ADC5-459864A65721}">
  <ds:schemaRefs>
    <ds:schemaRef ds:uri="http://schemas.microsoft.com/sharepoint/v3/contenttype/forms"/>
  </ds:schemaRefs>
</ds:datastoreItem>
</file>

<file path=customXml/itemProps3.xml><?xml version="1.0" encoding="utf-8"?>
<ds:datastoreItem xmlns:ds="http://schemas.openxmlformats.org/officeDocument/2006/customXml" ds:itemID="{A53578CA-F587-467C-87C1-176AF99DB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8d8f48-bc1a-4314-8206-3630d54294e8"/>
    <ds:schemaRef ds:uri="8d9526c6-510f-4707-a874-b29c443eda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10796</TotalTime>
  <Words>15929</Words>
  <Application>Microsoft Office PowerPoint</Application>
  <PresentationFormat>A4 Paper (210x297 mm)</PresentationFormat>
  <Paragraphs>656</Paragraphs>
  <Slides>56</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Links</vt:lpstr>
      </vt:variant>
      <vt:variant>
        <vt:i4>2</vt:i4>
      </vt:variant>
      <vt:variant>
        <vt:lpstr>Slide Titles</vt:lpstr>
      </vt:variant>
      <vt:variant>
        <vt:i4>56</vt:i4>
      </vt:variant>
    </vt:vector>
  </HeadingPairs>
  <TitlesOfParts>
    <vt:vector size="66" baseType="lpstr">
      <vt:lpstr>Akkurat Pro</vt:lpstr>
      <vt:lpstr>Akkurat Pro Light</vt:lpstr>
      <vt:lpstr>Akkurat Pro Regular</vt:lpstr>
      <vt:lpstr>Arial</vt:lpstr>
      <vt:lpstr>Calibri</vt:lpstr>
      <vt:lpstr>Eames Century Modern Bold</vt:lpstr>
      <vt:lpstr>Eames Century Modern Regular</vt:lpstr>
      <vt:lpstr>Office-tema</vt:lpstr>
      <vt:lpstr>\\milos.ada.hioa.no\felles\sva\sva-no-f-uf\Ungdata\Rapportering\Rapportmaler_ungdata\Nøkkeltallsrapporter 2020-2022\Data NøRa 2020-22.xlsx!Om undersøkelsen!R28C1:R41C2</vt:lpstr>
      <vt:lpstr>\\milos.ada.hioa.no\felles\sva\sva-no-f-uf\Ungdata\Rapportering\Rapportmaler_ungdata\Nøkkeltallsrapporter 2020-2022\Data NøRa 2020-22.xlsx!Om undersøkelsen!R14C2:R24C2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Høgskolen i Oslo og Akershus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Anders Bakken</dc:creator>
  <cp:lastModifiedBy>Thea Marie Thorkildsen</cp:lastModifiedBy>
  <cp:revision>1582</cp:revision>
  <cp:lastPrinted>2020-02-04T08:51:46Z</cp:lastPrinted>
  <dcterms:created xsi:type="dcterms:W3CDTF">2018-04-06T11:42:51Z</dcterms:created>
  <dcterms:modified xsi:type="dcterms:W3CDTF">2025-04-03T08:10:40Z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0x010100D2BF419F9B06754E9DBE1B70B28766F3</vt:lpwstr>
  </property>
</Properties>
</file>