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4.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5.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6.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7.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8.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9.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10.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11.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12.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13.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14.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theme/themeOverride15.xml" ContentType="application/vnd.openxmlformats-officedocument.themeOverrid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sldIdLst>
    <p:sldId id="436" r:id="rId5"/>
    <p:sldId id="444" r:id="rId6"/>
    <p:sldId id="439" r:id="rId7"/>
    <p:sldId id="440" r:id="rId8"/>
    <p:sldId id="441" r:id="rId9"/>
    <p:sldId id="302" r:id="rId10"/>
    <p:sldId id="305" r:id="rId11"/>
    <p:sldId id="310" r:id="rId12"/>
    <p:sldId id="311" r:id="rId13"/>
    <p:sldId id="322" r:id="rId14"/>
    <p:sldId id="323" r:id="rId15"/>
    <p:sldId id="306" r:id="rId16"/>
    <p:sldId id="307" r:id="rId17"/>
    <p:sldId id="314" r:id="rId18"/>
    <p:sldId id="315" r:id="rId19"/>
    <p:sldId id="316" r:id="rId20"/>
    <p:sldId id="317" r:id="rId21"/>
    <p:sldId id="312" r:id="rId22"/>
    <p:sldId id="313" r:id="rId23"/>
    <p:sldId id="318" r:id="rId24"/>
    <p:sldId id="319" r:id="rId25"/>
    <p:sldId id="320" r:id="rId26"/>
    <p:sldId id="321" r:id="rId27"/>
    <p:sldId id="324" r:id="rId28"/>
    <p:sldId id="325" r:id="rId29"/>
    <p:sldId id="326" r:id="rId30"/>
    <p:sldId id="327" r:id="rId31"/>
    <p:sldId id="328" r:id="rId32"/>
    <p:sldId id="329" r:id="rId33"/>
    <p:sldId id="330" r:id="rId34"/>
    <p:sldId id="331" r:id="rId35"/>
    <p:sldId id="332" r:id="rId36"/>
    <p:sldId id="333" r:id="rId37"/>
    <p:sldId id="457" r:id="rId38"/>
    <p:sldId id="458" r:id="rId39"/>
    <p:sldId id="335" r:id="rId40"/>
    <p:sldId id="336" r:id="rId41"/>
    <p:sldId id="337" r:id="rId42"/>
    <p:sldId id="459" r:id="rId43"/>
    <p:sldId id="460" r:id="rId44"/>
    <p:sldId id="338" r:id="rId45"/>
    <p:sldId id="339" r:id="rId46"/>
    <p:sldId id="340" r:id="rId47"/>
    <p:sldId id="341" r:id="rId48"/>
    <p:sldId id="342" r:id="rId49"/>
    <p:sldId id="344" r:id="rId50"/>
    <p:sldId id="343" r:id="rId51"/>
    <p:sldId id="455" r:id="rId52"/>
    <p:sldId id="456" r:id="rId53"/>
    <p:sldId id="308" r:id="rId54"/>
    <p:sldId id="309" r:id="rId55"/>
    <p:sldId id="442" r:id="rId56"/>
    <p:sldId id="443" r:id="rId57"/>
    <p:sldId id="453" r:id="rId58"/>
    <p:sldId id="454" r:id="rId59"/>
    <p:sldId id="429" r:id="rId60"/>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414F3E1-EE51-49D6-9202-C5B086907445}">
          <p14:sldIdLst>
            <p14:sldId id="436"/>
            <p14:sldId id="444"/>
          </p14:sldIdLst>
        </p14:section>
        <p14:section name="Inndeling uten navn" id="{BDA72A35-018E-4921-A6B4-FE4F8A31AB15}">
          <p14:sldIdLst>
            <p14:sldId id="439"/>
            <p14:sldId id="440"/>
            <p14:sldId id="441"/>
            <p14:sldId id="302"/>
            <p14:sldId id="305"/>
            <p14:sldId id="310"/>
            <p14:sldId id="311"/>
            <p14:sldId id="322"/>
            <p14:sldId id="323"/>
            <p14:sldId id="306"/>
            <p14:sldId id="307"/>
            <p14:sldId id="314"/>
            <p14:sldId id="315"/>
            <p14:sldId id="316"/>
            <p14:sldId id="317"/>
            <p14:sldId id="312"/>
            <p14:sldId id="313"/>
            <p14:sldId id="318"/>
            <p14:sldId id="319"/>
            <p14:sldId id="320"/>
            <p14:sldId id="321"/>
            <p14:sldId id="324"/>
            <p14:sldId id="325"/>
            <p14:sldId id="326"/>
            <p14:sldId id="327"/>
            <p14:sldId id="328"/>
            <p14:sldId id="329"/>
            <p14:sldId id="330"/>
            <p14:sldId id="331"/>
            <p14:sldId id="332"/>
            <p14:sldId id="333"/>
            <p14:sldId id="457"/>
            <p14:sldId id="458"/>
            <p14:sldId id="335"/>
            <p14:sldId id="336"/>
            <p14:sldId id="337"/>
            <p14:sldId id="459"/>
            <p14:sldId id="460"/>
            <p14:sldId id="338"/>
            <p14:sldId id="339"/>
            <p14:sldId id="340"/>
            <p14:sldId id="341"/>
            <p14:sldId id="342"/>
            <p14:sldId id="344"/>
            <p14:sldId id="343"/>
            <p14:sldId id="455"/>
            <p14:sldId id="456"/>
            <p14:sldId id="308"/>
            <p14:sldId id="309"/>
            <p14:sldId id="442"/>
            <p14:sldId id="443"/>
            <p14:sldId id="453"/>
            <p14:sldId id="454"/>
            <p14:sldId id="429"/>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A27119-4303-9C07-BAC4-106D24B4A475}" name="Hanne Cecilie Hougen" initials="HCH" userId="S::hanho@oslomet.no::1c29ed44-89fc-4729-9f7a-c5c5ca8d2628" providerId="AD"/>
  <p188:author id="{9DB33141-201B-DD1C-1250-075C1DDD6C60}" name="Anders Bakken" initials="AB" userId="S::abakk@oslomet.no::9660093a-afa7-4beb-ab6c-5af8078da4cd" providerId="AD"/>
  <p188:author id="{C42200A6-767E-F5D9-64FD-BF92DDFB6842}" name="Aud Christina Henriette Bjerén" initials="ACHB" userId="S::audchris@oslomet.no::335ee812-24c1-4bbe-a90a-50e3371d2d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 Bakken" initials="AB" lastIdx="7" clrIdx="0">
    <p:extLst>
      <p:ext uri="{19B8F6BF-5375-455C-9EA6-DF929625EA0E}">
        <p15:presenceInfo xmlns:p15="http://schemas.microsoft.com/office/powerpoint/2012/main" userId="9660093a-afa7-4beb-ab6c-5af8078da4cd" providerId="Windows Live"/>
      </p:ext>
    </p:extLst>
  </p:cmAuthor>
  <p:cmAuthor id="2" name="Anders Bakken" initials="AB [2]" lastIdx="5" clrIdx="1">
    <p:extLst>
      <p:ext uri="{19B8F6BF-5375-455C-9EA6-DF929625EA0E}">
        <p15:presenceInfo xmlns:p15="http://schemas.microsoft.com/office/powerpoint/2012/main" userId="S::abakk@oslomet.no::9660093a-afa7-4beb-ab6c-5af8078da4cd" providerId="AD"/>
      </p:ext>
    </p:extLst>
  </p:cmAuthor>
  <p:cmAuthor id="3" name="Mira Aaboen Sletten" initials="MAS" lastIdx="7" clrIdx="2">
    <p:extLst>
      <p:ext uri="{19B8F6BF-5375-455C-9EA6-DF929625EA0E}">
        <p15:presenceInfo xmlns:p15="http://schemas.microsoft.com/office/powerpoint/2012/main" userId="S::masle@oslomet.no::aa643e3f-7210-4b0f-bc40-b5147ad25f97" providerId="AD"/>
      </p:ext>
    </p:extLst>
  </p:cmAuthor>
  <p:cmAuthor id="4" name="Mira Aaboen Sletten" initials="MAS [2]" lastIdx="1" clrIdx="3">
    <p:extLst>
      <p:ext uri="{19B8F6BF-5375-455C-9EA6-DF929625EA0E}">
        <p15:presenceInfo xmlns:p15="http://schemas.microsoft.com/office/powerpoint/2012/main" userId="Mira Aaboen Slet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BA"/>
    <a:srgbClr val="026FBA"/>
    <a:srgbClr val="DE9F37"/>
    <a:srgbClr val="97C1DB"/>
    <a:srgbClr val="D7D7D7"/>
    <a:srgbClr val="DC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6619" autoAdjust="0"/>
  </p:normalViewPr>
  <p:slideViewPr>
    <p:cSldViewPr snapToGrid="0">
      <p:cViewPr varScale="1">
        <p:scale>
          <a:sx n="77" d="100"/>
          <a:sy n="77" d="100"/>
        </p:scale>
        <p:origin x="3510" y="108"/>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5" d="100"/>
          <a:sy n="75" d="100"/>
        </p:scale>
        <p:origin x="4026"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6.xml"/><Relationship Id="rId1" Type="http://schemas.microsoft.com/office/2011/relationships/chartStyle" Target="style136.xml"/></Relationships>
</file>

<file path=ppt/charts/_rels/chart13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0.xml"/><Relationship Id="rId1" Type="http://schemas.microsoft.com/office/2011/relationships/chartStyle" Target="style1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4.xml"/><Relationship Id="rId1" Type="http://schemas.microsoft.com/office/2011/relationships/chartStyle" Target="style154.xml"/></Relationships>
</file>

<file path=ppt/charts/_rels/chart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'Om undersøkelsen'!$A$9</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undersøkelsen'!$B$9:$C$9</c:f>
              <c:numCache>
                <c:formatCode>0</c:formatCode>
                <c:ptCount val="2"/>
                <c:pt idx="0">
                  <c:v>124</c:v>
                </c:pt>
                <c:pt idx="1">
                  <c:v>125</c:v>
                </c:pt>
              </c:numCache>
            </c:numRef>
          </c:val>
          <c:extLst>
            <c:ext xmlns:c16="http://schemas.microsoft.com/office/drawing/2014/chart" uri="{C3380CC4-5D6E-409C-BE32-E72D297353CC}">
              <c16:uniqueId val="{00000000-1197-496B-BF88-FC26AF2A9DA4}"/>
            </c:ext>
          </c:extLst>
        </c:ser>
        <c:ser>
          <c:idx val="1"/>
          <c:order val="1"/>
          <c:tx>
            <c:strRef>
              <c:f>'Om undersøkelsen'!$A$10</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undersøkelsen'!$B$10:$C$10</c:f>
              <c:numCache>
                <c:formatCode>0</c:formatCode>
                <c:ptCount val="2"/>
                <c:pt idx="0">
                  <c:v>116</c:v>
                </c:pt>
                <c:pt idx="1">
                  <c:v>118</c:v>
                </c:pt>
              </c:numCache>
            </c:numRef>
          </c:val>
          <c:extLst>
            <c:ext xmlns:c16="http://schemas.microsoft.com/office/drawing/2014/chart" uri="{C3380CC4-5D6E-409C-BE32-E72D297353CC}">
              <c16:uniqueId val="{00000001-1197-496B-BF88-FC26AF2A9DA4}"/>
            </c:ext>
          </c:extLst>
        </c:ser>
        <c:ser>
          <c:idx val="2"/>
          <c:order val="2"/>
          <c:tx>
            <c:strRef>
              <c:f>'Om undersøkelsen'!$A$11</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undersøkelsen'!$B$11:$C$11</c:f>
              <c:numCache>
                <c:formatCode>0</c:formatCode>
                <c:ptCount val="2"/>
                <c:pt idx="0">
                  <c:v>36</c:v>
                </c:pt>
                <c:pt idx="1">
                  <c:v>86</c:v>
                </c:pt>
              </c:numCache>
            </c:numRef>
          </c:val>
          <c:extLst>
            <c:ext xmlns:c16="http://schemas.microsoft.com/office/drawing/2014/chart" uri="{C3380CC4-5D6E-409C-BE32-E72D297353CC}">
              <c16:uniqueId val="{00000003-1197-496B-BF88-FC26AF2A9DA4}"/>
            </c:ext>
          </c:extLst>
        </c:ser>
        <c:dLbls>
          <c:showLegendKey val="0"/>
          <c:showVal val="0"/>
          <c:showCatName val="0"/>
          <c:showSerName val="0"/>
          <c:showPercent val="0"/>
          <c:showBubbleSize val="0"/>
        </c:dLbls>
        <c:gapWidth val="100"/>
        <c:overlap val="-10"/>
        <c:axId val="1880218912"/>
        <c:axId val="1882197504"/>
      </c:barChart>
      <c:catAx>
        <c:axId val="188021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197504"/>
        <c:crosses val="autoZero"/>
        <c:auto val="1"/>
        <c:lblAlgn val="ctr"/>
        <c:lblOffset val="100"/>
        <c:noMultiLvlLbl val="0"/>
      </c:catAx>
      <c:valAx>
        <c:axId val="1882197504"/>
        <c:scaling>
          <c:orientation val="minMax"/>
          <c:min val="0"/>
        </c:scaling>
        <c:delete val="1"/>
        <c:axPos val="l"/>
        <c:numFmt formatCode="0" sourceLinked="1"/>
        <c:majorTickMark val="out"/>
        <c:minorTickMark val="none"/>
        <c:tickLblPos val="nextTo"/>
        <c:crossAx val="1880218912"/>
        <c:crosses val="autoZero"/>
        <c:crossBetween val="between"/>
      </c:valAx>
      <c:spPr>
        <a:noFill/>
        <a:ln>
          <a:noFill/>
        </a:ln>
        <a:effectLst/>
      </c:spPr>
    </c:plotArea>
    <c:legend>
      <c:legendPos val="b"/>
      <c:layout>
        <c:manualLayout>
          <c:xMode val="edge"/>
          <c:yMode val="edge"/>
          <c:x val="0.21398606158822139"/>
          <c:y val="0.91643330364474263"/>
          <c:w val="0.56542935545039341"/>
          <c:h val="6.627108625471740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legend>
    <c:plotVisOnly val="1"/>
    <c:dispBlanksAs val="gap"/>
    <c:showDLblsOverMax val="0"/>
  </c:chart>
  <c:spPr>
    <a:noFill/>
    <a:ln>
      <a:noFill/>
    </a:ln>
    <a:effectLst/>
  </c:spPr>
  <c:txPr>
    <a:bodyPr/>
    <a:lstStyle/>
    <a:p>
      <a:pPr>
        <a:defRPr sz="800">
          <a:latin typeface="Akkurat Pro" panose="020B0504020101020102" pitchFamily="34" charset="0"/>
          <a:ea typeface="Akkurat" charset="0"/>
          <a:cs typeface="Akkurat" charset="0"/>
        </a:defRPr>
      </a:pPr>
      <a:endParaRPr lang="nb-NO"/>
    </a:p>
  </c:txPr>
  <c:externalData r:id="rId3">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500004124782934"/>
          <c:w val="0.62533402937872429"/>
          <c:h val="0.8102024959061529"/>
        </c:manualLayout>
      </c:layout>
      <c:barChart>
        <c:barDir val="bar"/>
        <c:grouping val="clustered"/>
        <c:varyColors val="0"/>
        <c:ser>
          <c:idx val="0"/>
          <c:order val="0"/>
          <c:tx>
            <c:strRef>
              <c:f>'Type 1 Frekvens enkelt'!$B$7</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enkelt'!$C$7:$F$7</c:f>
              <c:numCache>
                <c:formatCode>0</c:formatCode>
                <c:ptCount val="4"/>
                <c:pt idx="0">
                  <c:v>69.5</c:v>
                </c:pt>
                <c:pt idx="1">
                  <c:v>23.33</c:v>
                </c:pt>
                <c:pt idx="2">
                  <c:v>6.33</c:v>
                </c:pt>
                <c:pt idx="3">
                  <c:v>0.83</c:v>
                </c:pt>
              </c:numCache>
            </c:numRef>
          </c:val>
          <c:extLst>
            <c:ext xmlns:c16="http://schemas.microsoft.com/office/drawing/2014/chart" uri="{C3380CC4-5D6E-409C-BE32-E72D297353CC}">
              <c16:uniqueId val="{00000000-E47B-460A-AEDD-7101AD8AC7C0}"/>
            </c:ext>
          </c:extLst>
        </c:ser>
        <c:ser>
          <c:idx val="1"/>
          <c:order val="1"/>
          <c:tx>
            <c:strRef>
              <c:f>'Type 1 Frekvens enkelt'!$B$8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enkelt'!$C$8:$F$8</c:f>
              <c:numCache>
                <c:formatCode>0</c:formatCode>
                <c:ptCount val="4"/>
                <c:pt idx="0">
                  <c:v>62.87</c:v>
                </c:pt>
                <c:pt idx="1">
                  <c:v>25.81</c:v>
                </c:pt>
                <c:pt idx="2">
                  <c:v>9.2899999999999991</c:v>
                </c:pt>
                <c:pt idx="3">
                  <c:v>2.04</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17384837014356"/>
          <c:h val="0.106759694271088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6783493935841845"/>
          <c:w val="0.90394753624055335"/>
          <c:h val="0.68025154528833998"/>
        </c:manualLayout>
      </c:layout>
      <c:barChart>
        <c:barDir val="col"/>
        <c:grouping val="clustered"/>
        <c:varyColors val="0"/>
        <c:ser>
          <c:idx val="0"/>
          <c:order val="0"/>
          <c:tx>
            <c:strRef>
              <c:f>'Type 3 Kjønn&amp;Klasse'!$B$135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Vg1</c:v>
                </c:pt>
                <c:pt idx="1">
                  <c:v>Vg2</c:v>
                </c:pt>
                <c:pt idx="2">
                  <c:v>Vg3</c:v>
                </c:pt>
              </c:strCache>
            </c:strRef>
          </c:cat>
          <c:val>
            <c:numRef>
              <c:f>'Type 3 Kjønn&amp;Klasse'!$C$135:$E$135</c:f>
              <c:numCache>
                <c:formatCode>0</c:formatCode>
                <c:ptCount val="3"/>
                <c:pt idx="0">
                  <c:v>71.55</c:v>
                </c:pt>
                <c:pt idx="1">
                  <c:v>63.73</c:v>
                </c:pt>
                <c:pt idx="2">
                  <c:v>82.35</c:v>
                </c:pt>
              </c:numCache>
            </c:numRef>
          </c:val>
          <c:extLst>
            <c:ext xmlns:c16="http://schemas.microsoft.com/office/drawing/2014/chart" uri="{C3380CC4-5D6E-409C-BE32-E72D297353CC}">
              <c16:uniqueId val="{00000000-34E1-4045-8712-93D259F613B7}"/>
            </c:ext>
          </c:extLst>
        </c:ser>
        <c:ser>
          <c:idx val="1"/>
          <c:order val="1"/>
          <c:tx>
            <c:strRef>
              <c:f>'Type 3 Kjønn&amp;Klasse'!$B$136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Vg1</c:v>
                </c:pt>
                <c:pt idx="1">
                  <c:v>Vg2</c:v>
                </c:pt>
                <c:pt idx="2">
                  <c:v>Vg3</c:v>
                </c:pt>
              </c:strCache>
            </c:strRef>
          </c:cat>
          <c:val>
            <c:numRef>
              <c:f>'Type 3 Kjønn&amp;Klasse'!$C$136:$E$136</c:f>
              <c:numCache>
                <c:formatCode>0</c:formatCode>
                <c:ptCount val="3"/>
                <c:pt idx="0">
                  <c:v>72.95</c:v>
                </c:pt>
                <c:pt idx="1">
                  <c:v>65.52</c:v>
                </c:pt>
                <c:pt idx="2">
                  <c:v>77.91</c:v>
                </c:pt>
              </c:numCache>
            </c:numRef>
          </c:val>
          <c:extLst>
            <c:ext xmlns:c16="http://schemas.microsoft.com/office/drawing/2014/chart" uri="{C3380CC4-5D6E-409C-BE32-E72D297353CC}">
              <c16:uniqueId val="{00000001-34E1-4045-8712-93D259F613B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4"/>
          <c:order val="0"/>
          <c:tx>
            <c:strRef>
              <c:f>'Type 2 Frekvens batterier'!$G$119</c:f>
              <c:strCache>
                <c:ptCount val="1"/>
                <c:pt idx="0">
                  <c:v>En eller flere ganger om dagen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batterier'!$G$120:$G$122</c:f>
              <c:numCache>
                <c:formatCode>0</c:formatCode>
                <c:ptCount val="3"/>
                <c:pt idx="0">
                  <c:v>29.67</c:v>
                </c:pt>
                <c:pt idx="1">
                  <c:v>18.309999999999999</c:v>
                </c:pt>
                <c:pt idx="2">
                  <c:v>8.8699999999999992</c:v>
                </c:pt>
              </c:numCache>
            </c:numRef>
          </c:val>
          <c:extLst>
            <c:ext xmlns:c16="http://schemas.microsoft.com/office/drawing/2014/chart" uri="{C3380CC4-5D6E-409C-BE32-E72D297353CC}">
              <c16:uniqueId val="{00000000-0394-4CAB-80CD-E3E384788307}"/>
            </c:ext>
          </c:extLst>
        </c:ser>
        <c:ser>
          <c:idx val="3"/>
          <c:order val="1"/>
          <c:tx>
            <c:strRef>
              <c:f>'Type 2 Frekvens batterier'!$F$119</c:f>
              <c:strCache>
                <c:ptCount val="1"/>
                <c:pt idx="0">
                  <c:v>5-6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batterier'!$F$120:$F$122</c:f>
              <c:numCache>
                <c:formatCode>0</c:formatCode>
                <c:ptCount val="3"/>
                <c:pt idx="0">
                  <c:v>19.55</c:v>
                </c:pt>
                <c:pt idx="1">
                  <c:v>10.88</c:v>
                </c:pt>
                <c:pt idx="2">
                  <c:v>6.66</c:v>
                </c:pt>
              </c:numCache>
            </c:numRef>
          </c:val>
          <c:extLst>
            <c:ext xmlns:c16="http://schemas.microsoft.com/office/drawing/2014/chart" uri="{C3380CC4-5D6E-409C-BE32-E72D297353CC}">
              <c16:uniqueId val="{00000004-4D6D-401D-A555-475E66F1E208}"/>
            </c:ext>
          </c:extLst>
        </c:ser>
        <c:ser>
          <c:idx val="2"/>
          <c:order val="2"/>
          <c:tx>
            <c:strRef>
              <c:f>'Type 2 Frekvens batterier'!$E$119</c:f>
              <c:strCache>
                <c:ptCount val="1"/>
                <c:pt idx="0">
                  <c:v>3-4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batterier'!$E$120:$E$122</c:f>
              <c:numCache>
                <c:formatCode>0</c:formatCode>
                <c:ptCount val="3"/>
                <c:pt idx="0">
                  <c:v>26.42</c:v>
                </c:pt>
                <c:pt idx="1">
                  <c:v>27.98</c:v>
                </c:pt>
                <c:pt idx="2">
                  <c:v>12.29</c:v>
                </c:pt>
              </c:numCache>
            </c:numRef>
          </c:val>
          <c:extLst>
            <c:ext xmlns:c16="http://schemas.microsoft.com/office/drawing/2014/chart" uri="{C3380CC4-5D6E-409C-BE32-E72D297353CC}">
              <c16:uniqueId val="{00000002-4D6D-401D-A555-475E66F1E208}"/>
            </c:ext>
          </c:extLst>
        </c:ser>
        <c:ser>
          <c:idx val="1"/>
          <c:order val="3"/>
          <c:tx>
            <c:strRef>
              <c:f>'Type 2 Frekvens batterier'!$D$119</c:f>
              <c:strCache>
                <c:ptCount val="1"/>
                <c:pt idx="0">
                  <c:v>1-2 ganger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batterier'!$D$120:$D$122</c:f>
              <c:numCache>
                <c:formatCode>0</c:formatCode>
                <c:ptCount val="3"/>
                <c:pt idx="0">
                  <c:v>14.92</c:v>
                </c:pt>
                <c:pt idx="1">
                  <c:v>27.81</c:v>
                </c:pt>
                <c:pt idx="2">
                  <c:v>13.82</c:v>
                </c:pt>
              </c:numCache>
            </c:numRef>
          </c:val>
          <c:extLst>
            <c:ext xmlns:c16="http://schemas.microsoft.com/office/drawing/2014/chart" uri="{C3380CC4-5D6E-409C-BE32-E72D297353CC}">
              <c16:uniqueId val="{00000001-4D6D-401D-A555-475E66F1E208}"/>
            </c:ext>
          </c:extLst>
        </c:ser>
        <c:ser>
          <c:idx val="0"/>
          <c:order val="4"/>
          <c:tx>
            <c:strRef>
              <c:f>'Type 2 Frekvens batterier'!$C$119</c:f>
              <c:strCache>
                <c:ptCount val="1"/>
                <c:pt idx="0">
                  <c:v>Mindre enn en gang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batterier'!$C$120:$C$122</c:f>
              <c:numCache>
                <c:formatCode>0</c:formatCode>
                <c:ptCount val="3"/>
                <c:pt idx="0">
                  <c:v>9.43</c:v>
                </c:pt>
                <c:pt idx="1">
                  <c:v>15.03</c:v>
                </c:pt>
                <c:pt idx="2">
                  <c:v>58.36</c:v>
                </c:pt>
              </c:numCache>
            </c:numRef>
          </c:val>
          <c:extLst>
            <c:ext xmlns:c16="http://schemas.microsoft.com/office/drawing/2014/chart" uri="{C3380CC4-5D6E-409C-BE32-E72D297353CC}">
              <c16:uniqueId val="{00000000-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1104118318312282E-4"/>
          <c:y val="0.90334240430221735"/>
          <c:w val="0.99968895881681685"/>
          <c:h val="9.665766173180367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22361193768415"/>
          <c:y val="2.1474740999156632E-2"/>
          <c:w val="0.58245363104905623"/>
          <c:h val="0.9549242152847354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SPSS'!$C$80:$J$80</c:f>
              <c:strCache>
                <c:ptCount val="8"/>
                <c:pt idx="0">
                  <c:v>Mindre enn 5 timer</c:v>
                </c:pt>
                <c:pt idx="1">
                  <c:v>5 timer</c:v>
                </c:pt>
                <c:pt idx="2">
                  <c:v>6 timer</c:v>
                </c:pt>
                <c:pt idx="3">
                  <c:v>7 timer</c:v>
                </c:pt>
                <c:pt idx="4">
                  <c:v>8 timer</c:v>
                </c:pt>
                <c:pt idx="5">
                  <c:v>9 timer</c:v>
                </c:pt>
                <c:pt idx="6">
                  <c:v>10 timer</c:v>
                </c:pt>
                <c:pt idx="7">
                  <c:v>Mer enn 10 timer</c:v>
                </c:pt>
              </c:strCache>
            </c:strRef>
          </c:cat>
          <c:val>
            <c:numRef>
              <c:f>'Data fra SPSS'!$C$81:$J$81</c:f>
              <c:numCache>
                <c:formatCode>0</c:formatCode>
                <c:ptCount val="8"/>
                <c:pt idx="0">
                  <c:v>8.52</c:v>
                </c:pt>
                <c:pt idx="1">
                  <c:v>8.35</c:v>
                </c:pt>
                <c:pt idx="2">
                  <c:v>19.760000000000002</c:v>
                </c:pt>
                <c:pt idx="3">
                  <c:v>37.14</c:v>
                </c:pt>
                <c:pt idx="4">
                  <c:v>20.61</c:v>
                </c:pt>
                <c:pt idx="5">
                  <c:v>4.26</c:v>
                </c:pt>
                <c:pt idx="6">
                  <c:v>0.51</c:v>
                </c:pt>
                <c:pt idx="7">
                  <c:v>0.85</c:v>
                </c:pt>
              </c:numCache>
            </c:numRef>
          </c:val>
          <c:extLst>
            <c:ext xmlns:c16="http://schemas.microsoft.com/office/drawing/2014/chart" uri="{C3380CC4-5D6E-409C-BE32-E72D297353CC}">
              <c16:uniqueId val="{00000000-37A8-45E2-8B76-D7C16A8A1C9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batterier'!$C$125</c:f>
              <c:strCache>
                <c:ptCount val="1"/>
                <c:pt idx="0">
                  <c:v>Ingen dager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batterier'!$C$126:$C$127</c:f>
              <c:numCache>
                <c:formatCode>0</c:formatCode>
                <c:ptCount val="2"/>
                <c:pt idx="0">
                  <c:v>40</c:v>
                </c:pt>
                <c:pt idx="1">
                  <c:v>31.62</c:v>
                </c:pt>
              </c:numCache>
            </c:numRef>
          </c:val>
          <c:extLst>
            <c:ext xmlns:c16="http://schemas.microsoft.com/office/drawing/2014/chart" uri="{C3380CC4-5D6E-409C-BE32-E72D297353CC}">
              <c16:uniqueId val="{00000000-77D3-4F6A-BFD7-43D25852B946}"/>
            </c:ext>
          </c:extLst>
        </c:ser>
        <c:ser>
          <c:idx val="1"/>
          <c:order val="1"/>
          <c:tx>
            <c:strRef>
              <c:f>'Type 2 Frekvens batterier'!$D$125</c:f>
              <c:strCache>
                <c:ptCount val="1"/>
                <c:pt idx="0">
                  <c:v>1-2 dager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batterier'!$D$126:$D$127</c:f>
              <c:numCache>
                <c:formatCode>0</c:formatCode>
                <c:ptCount val="2"/>
                <c:pt idx="0">
                  <c:v>37.020000000000003</c:v>
                </c:pt>
                <c:pt idx="1">
                  <c:v>41.24</c:v>
                </c:pt>
              </c:numCache>
            </c:numRef>
          </c:val>
          <c:extLst>
            <c:ext xmlns:c16="http://schemas.microsoft.com/office/drawing/2014/chart" uri="{C3380CC4-5D6E-409C-BE32-E72D297353CC}">
              <c16:uniqueId val="{00000001-77D3-4F6A-BFD7-43D25852B946}"/>
            </c:ext>
          </c:extLst>
        </c:ser>
        <c:ser>
          <c:idx val="2"/>
          <c:order val="2"/>
          <c:tx>
            <c:strRef>
              <c:f>'Type 2 Frekvens batterier'!$E$125</c:f>
              <c:strCache>
                <c:ptCount val="1"/>
                <c:pt idx="0">
                  <c:v>3-4 dager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batterier'!$E$126:$E$127</c:f>
              <c:numCache>
                <c:formatCode>0</c:formatCode>
                <c:ptCount val="2"/>
                <c:pt idx="0">
                  <c:v>14.56</c:v>
                </c:pt>
                <c:pt idx="1">
                  <c:v>18.559999999999999</c:v>
                </c:pt>
              </c:numCache>
            </c:numRef>
          </c:val>
          <c:extLst>
            <c:ext xmlns:c16="http://schemas.microsoft.com/office/drawing/2014/chart" uri="{C3380CC4-5D6E-409C-BE32-E72D297353CC}">
              <c16:uniqueId val="{00000002-77D3-4F6A-BFD7-43D25852B946}"/>
            </c:ext>
          </c:extLst>
        </c:ser>
        <c:ser>
          <c:idx val="3"/>
          <c:order val="3"/>
          <c:tx>
            <c:strRef>
              <c:f>'Type 2 Frekvens batterier'!$F$125</c:f>
              <c:strCache>
                <c:ptCount val="1"/>
                <c:pt idx="0">
                  <c:v>5 dager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batterier'!$F$126:$F$127</c:f>
              <c:numCache>
                <c:formatCode>0</c:formatCode>
                <c:ptCount val="2"/>
                <c:pt idx="0">
                  <c:v>8.42</c:v>
                </c:pt>
                <c:pt idx="1">
                  <c:v>8.59</c:v>
                </c:pt>
              </c:numCache>
            </c:numRef>
          </c:val>
          <c:extLst>
            <c:ext xmlns:c16="http://schemas.microsoft.com/office/drawing/2014/chart" uri="{C3380CC4-5D6E-409C-BE32-E72D297353CC}">
              <c16:uniqueId val="{00000003-77D3-4F6A-BFD7-43D25852B946}"/>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Vg1</c:v>
                </c:pt>
                <c:pt idx="1">
                  <c:v>Vg2</c:v>
                </c:pt>
                <c:pt idx="2">
                  <c:v>Vg3</c:v>
                </c:pt>
              </c:strCache>
            </c:strRef>
          </c:cat>
          <c:val>
            <c:numRef>
              <c:f>'Type 3 Kjønn&amp;Klasse'!$C$203:$E$203</c:f>
              <c:numCache>
                <c:formatCode>0</c:formatCode>
                <c:ptCount val="3"/>
                <c:pt idx="0">
                  <c:v>16.100000000000001</c:v>
                </c:pt>
                <c:pt idx="1">
                  <c:v>24.51</c:v>
                </c:pt>
                <c:pt idx="2">
                  <c:v>34.29</c:v>
                </c:pt>
              </c:numCache>
            </c:numRef>
          </c:val>
          <c:extLst>
            <c:ext xmlns:c16="http://schemas.microsoft.com/office/drawing/2014/chart" uri="{C3380CC4-5D6E-409C-BE32-E72D297353CC}">
              <c16:uniqueId val="{00000000-5659-4E49-9D25-07FB47AC08E2}"/>
            </c:ext>
          </c:extLst>
        </c:ser>
        <c:ser>
          <c:idx val="1"/>
          <c:order val="1"/>
          <c:tx>
            <c:strRef>
              <c:f>'Type 3 Kjønn&amp;Klasse'!$B$204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Vg1</c:v>
                </c:pt>
                <c:pt idx="1">
                  <c:v>Vg2</c:v>
                </c:pt>
                <c:pt idx="2">
                  <c:v>Vg3</c:v>
                </c:pt>
              </c:strCache>
            </c:strRef>
          </c:cat>
          <c:val>
            <c:numRef>
              <c:f>'Type 3 Kjønn&amp;Klasse'!$C$204:$E$204</c:f>
              <c:numCache>
                <c:formatCode>0</c:formatCode>
                <c:ptCount val="3"/>
                <c:pt idx="0">
                  <c:v>35.83</c:v>
                </c:pt>
                <c:pt idx="1">
                  <c:v>26.96</c:v>
                </c:pt>
                <c:pt idx="2">
                  <c:v>26.74</c:v>
                </c:pt>
              </c:numCache>
            </c:numRef>
          </c:val>
          <c:extLst>
            <c:ext xmlns:c16="http://schemas.microsoft.com/office/drawing/2014/chart" uri="{C3380CC4-5D6E-409C-BE32-E72D297353CC}">
              <c16:uniqueId val="{00000001-5659-4E49-9D25-07FB47AC08E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Vg1</c:v>
                </c:pt>
                <c:pt idx="1">
                  <c:v>Vg2</c:v>
                </c:pt>
                <c:pt idx="2">
                  <c:v>Vg3</c:v>
                </c:pt>
              </c:strCache>
            </c:strRef>
          </c:cat>
          <c:val>
            <c:numRef>
              <c:f>'Type 3 Kjønn&amp;Klasse'!$C$199:$E$199</c:f>
              <c:numCache>
                <c:formatCode>0</c:formatCode>
                <c:ptCount val="3"/>
                <c:pt idx="0">
                  <c:v>18.260000000000002</c:v>
                </c:pt>
                <c:pt idx="1">
                  <c:v>20.62</c:v>
                </c:pt>
                <c:pt idx="2">
                  <c:v>22.86</c:v>
                </c:pt>
              </c:numCache>
            </c:numRef>
          </c:val>
          <c:extLst>
            <c:ext xmlns:c16="http://schemas.microsoft.com/office/drawing/2014/chart" uri="{C3380CC4-5D6E-409C-BE32-E72D297353CC}">
              <c16:uniqueId val="{00000000-8BE6-4821-9B02-953516BF32FA}"/>
            </c:ext>
          </c:extLst>
        </c:ser>
        <c:ser>
          <c:idx val="1"/>
          <c:order val="1"/>
          <c:tx>
            <c:strRef>
              <c:f>'Type 3 Kjønn&amp;Klasse'!$B$200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Vg1</c:v>
                </c:pt>
                <c:pt idx="1">
                  <c:v>Vg2</c:v>
                </c:pt>
                <c:pt idx="2">
                  <c:v>Vg3</c:v>
                </c:pt>
              </c:strCache>
            </c:strRef>
          </c:cat>
          <c:val>
            <c:numRef>
              <c:f>'Type 3 Kjønn&amp;Klasse'!$C$200:$E$200</c:f>
              <c:numCache>
                <c:formatCode>0</c:formatCode>
                <c:ptCount val="3"/>
                <c:pt idx="0">
                  <c:v>26.89</c:v>
                </c:pt>
                <c:pt idx="1">
                  <c:v>26.96</c:v>
                </c:pt>
                <c:pt idx="2">
                  <c:v>20.48</c:v>
                </c:pt>
              </c:numCache>
            </c:numRef>
          </c:val>
          <c:extLst>
            <c:ext xmlns:c16="http://schemas.microsoft.com/office/drawing/2014/chart" uri="{C3380CC4-5D6E-409C-BE32-E72D297353CC}">
              <c16:uniqueId val="{00000001-8BE6-4821-9B02-953516BF32F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Vg1</c:v>
                </c:pt>
                <c:pt idx="1">
                  <c:v>Vg2</c:v>
                </c:pt>
                <c:pt idx="2">
                  <c:v>Vg3</c:v>
                </c:pt>
              </c:strCache>
            </c:strRef>
          </c:cat>
          <c:val>
            <c:numRef>
              <c:f>'Type 3 Kjønn&amp;Klasse'!$C$207:$E$207</c:f>
              <c:numCache>
                <c:formatCode>0</c:formatCode>
                <c:ptCount val="3"/>
                <c:pt idx="0">
                  <c:v>36.97</c:v>
                </c:pt>
                <c:pt idx="1">
                  <c:v>32.04</c:v>
                </c:pt>
                <c:pt idx="2">
                  <c:v>41.67</c:v>
                </c:pt>
              </c:numCache>
            </c:numRef>
          </c:val>
          <c:extLst>
            <c:ext xmlns:c16="http://schemas.microsoft.com/office/drawing/2014/chart" uri="{C3380CC4-5D6E-409C-BE32-E72D297353CC}">
              <c16:uniqueId val="{00000000-7BF2-4B76-8263-15F171182758}"/>
            </c:ext>
          </c:extLst>
        </c:ser>
        <c:ser>
          <c:idx val="1"/>
          <c:order val="1"/>
          <c:tx>
            <c:strRef>
              <c:f>'Type 3 Kjønn&amp;Klasse'!$B$208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Vg1</c:v>
                </c:pt>
                <c:pt idx="1">
                  <c:v>Vg2</c:v>
                </c:pt>
                <c:pt idx="2">
                  <c:v>Vg3</c:v>
                </c:pt>
              </c:strCache>
            </c:strRef>
          </c:cat>
          <c:val>
            <c:numRef>
              <c:f>'Type 3 Kjønn&amp;Klasse'!$C$208:$E$208</c:f>
              <c:numCache>
                <c:formatCode>0</c:formatCode>
                <c:ptCount val="3"/>
                <c:pt idx="0">
                  <c:v>38.520000000000003</c:v>
                </c:pt>
                <c:pt idx="1">
                  <c:v>35.65</c:v>
                </c:pt>
                <c:pt idx="2">
                  <c:v>36.049999999999997</c:v>
                </c:pt>
              </c:numCache>
            </c:numRef>
          </c:val>
          <c:extLst>
            <c:ext xmlns:c16="http://schemas.microsoft.com/office/drawing/2014/chart" uri="{C3380CC4-5D6E-409C-BE32-E72D297353CC}">
              <c16:uniqueId val="{00000001-7BF2-4B76-8263-15F17118275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Vg1</c:v>
                </c:pt>
                <c:pt idx="1">
                  <c:v>Vg2</c:v>
                </c:pt>
                <c:pt idx="2">
                  <c:v>Vg3</c:v>
                </c:pt>
              </c:strCache>
            </c:strRef>
          </c:cat>
          <c:val>
            <c:numRef>
              <c:f>'Type 3 Kjønn&amp;Klasse'!$C$143:$E$143</c:f>
              <c:numCache>
                <c:formatCode>0</c:formatCode>
                <c:ptCount val="3"/>
                <c:pt idx="0">
                  <c:v>61.67</c:v>
                </c:pt>
                <c:pt idx="1">
                  <c:v>54.81</c:v>
                </c:pt>
                <c:pt idx="2">
                  <c:v>61.11</c:v>
                </c:pt>
              </c:numCache>
            </c:numRef>
          </c:val>
          <c:extLst>
            <c:ext xmlns:c16="http://schemas.microsoft.com/office/drawing/2014/chart" uri="{C3380CC4-5D6E-409C-BE32-E72D297353CC}">
              <c16:uniqueId val="{00000000-CC06-4E4F-AFA6-9738FDA7A596}"/>
            </c:ext>
          </c:extLst>
        </c:ser>
        <c:ser>
          <c:idx val="1"/>
          <c:order val="1"/>
          <c:tx>
            <c:strRef>
              <c:f>'Type 3 Kjønn&amp;Klasse'!$B$144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Vg1</c:v>
                </c:pt>
                <c:pt idx="1">
                  <c:v>Vg2</c:v>
                </c:pt>
                <c:pt idx="2">
                  <c:v>Vg3</c:v>
                </c:pt>
              </c:strCache>
            </c:strRef>
          </c:cat>
          <c:val>
            <c:numRef>
              <c:f>'Type 3 Kjønn&amp;Klasse'!$C$144:$E$144</c:f>
              <c:numCache>
                <c:formatCode>0</c:formatCode>
                <c:ptCount val="3"/>
                <c:pt idx="0">
                  <c:v>63.41</c:v>
                </c:pt>
                <c:pt idx="1">
                  <c:v>57.39</c:v>
                </c:pt>
                <c:pt idx="2">
                  <c:v>67.44</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6007464136245025"/>
          <c:w val="0.62533402937872429"/>
          <c:h val="0.8205598511145521"/>
        </c:manualLayout>
      </c:layout>
      <c:barChart>
        <c:barDir val="bar"/>
        <c:grouping val="clustered"/>
        <c:varyColors val="0"/>
        <c:ser>
          <c:idx val="0"/>
          <c:order val="0"/>
          <c:tx>
            <c:strRef>
              <c:f>'Type 1 Frekvens enkelt'!$B$205</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enkelt'!$C$205:$G$205</c:f>
              <c:numCache>
                <c:formatCode>0</c:formatCode>
                <c:ptCount val="5"/>
                <c:pt idx="0">
                  <c:v>46.19</c:v>
                </c:pt>
                <c:pt idx="1">
                  <c:v>14.21</c:v>
                </c:pt>
                <c:pt idx="2">
                  <c:v>18.61</c:v>
                </c:pt>
                <c:pt idx="3">
                  <c:v>16.579999999999998</c:v>
                </c:pt>
                <c:pt idx="4">
                  <c:v>4.4000000000000004</c:v>
                </c:pt>
              </c:numCache>
            </c:numRef>
          </c:val>
          <c:extLst>
            <c:ext xmlns:c16="http://schemas.microsoft.com/office/drawing/2014/chart" uri="{C3380CC4-5D6E-409C-BE32-E72D297353CC}">
              <c16:uniqueId val="{00000000-DCEF-4C1C-AD7F-E7CE018CFD21}"/>
            </c:ext>
          </c:extLst>
        </c:ser>
        <c:ser>
          <c:idx val="1"/>
          <c:order val="1"/>
          <c:tx>
            <c:strRef>
              <c:f>'Type 1 Frekvens enkelt'!$B$206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enkelt'!$C$206:$G$206</c:f>
              <c:numCache>
                <c:formatCode>0</c:formatCode>
                <c:ptCount val="5"/>
                <c:pt idx="0">
                  <c:v>20.52</c:v>
                </c:pt>
                <c:pt idx="1">
                  <c:v>11.79</c:v>
                </c:pt>
                <c:pt idx="2">
                  <c:v>25.34</c:v>
                </c:pt>
                <c:pt idx="3">
                  <c:v>30.17</c:v>
                </c:pt>
                <c:pt idx="4">
                  <c:v>12.18</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7.2102878418884271E-3"/>
          <c:w val="0.99523238790232638"/>
          <c:h val="0.1061314175227842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enkelt'!$B$211</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enkelt'!$C$211:$G$211</c:f>
              <c:numCache>
                <c:formatCode>0</c:formatCode>
                <c:ptCount val="5"/>
                <c:pt idx="0">
                  <c:v>64.12</c:v>
                </c:pt>
                <c:pt idx="1">
                  <c:v>6.8</c:v>
                </c:pt>
                <c:pt idx="2">
                  <c:v>12.41</c:v>
                </c:pt>
                <c:pt idx="3">
                  <c:v>8.16</c:v>
                </c:pt>
                <c:pt idx="4">
                  <c:v>8.5</c:v>
                </c:pt>
              </c:numCache>
            </c:numRef>
          </c:val>
          <c:extLst>
            <c:ext xmlns:c16="http://schemas.microsoft.com/office/drawing/2014/chart" uri="{C3380CC4-5D6E-409C-BE32-E72D297353CC}">
              <c16:uniqueId val="{00000000-30C5-4876-B937-C81C11340C2F}"/>
            </c:ext>
          </c:extLst>
        </c:ser>
        <c:ser>
          <c:idx val="1"/>
          <c:order val="1"/>
          <c:tx>
            <c:strRef>
              <c:f>'Type 1 Frekvens enkelt'!$B$212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enkelt'!$C$212:$G$212</c:f>
              <c:numCache>
                <c:formatCode>0</c:formatCode>
                <c:ptCount val="5"/>
                <c:pt idx="0">
                  <c:v>37.950000000000003</c:v>
                </c:pt>
                <c:pt idx="1">
                  <c:v>9.43</c:v>
                </c:pt>
                <c:pt idx="2">
                  <c:v>20.13</c:v>
                </c:pt>
                <c:pt idx="3">
                  <c:v>13.66</c:v>
                </c:pt>
                <c:pt idx="4">
                  <c:v>18.829999999999998</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769730590652128"/>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Vg1</c:v>
                </c:pt>
                <c:pt idx="1">
                  <c:v>Vg2</c:v>
                </c:pt>
                <c:pt idx="2">
                  <c:v>Vg3</c:v>
                </c:pt>
              </c:strCache>
            </c:strRef>
          </c:cat>
          <c:val>
            <c:numRef>
              <c:f>'Type 3 Kjønn&amp;Klasse'!$C$7:$E$7</c:f>
              <c:numCache>
                <c:formatCode>0</c:formatCode>
                <c:ptCount val="3"/>
                <c:pt idx="0">
                  <c:v>94.26</c:v>
                </c:pt>
                <c:pt idx="1">
                  <c:v>91.67</c:v>
                </c:pt>
                <c:pt idx="2">
                  <c:v>91.43</c:v>
                </c:pt>
              </c:numCache>
            </c:numRef>
          </c:val>
          <c:extLst>
            <c:ext xmlns:c16="http://schemas.microsoft.com/office/drawing/2014/chart" uri="{C3380CC4-5D6E-409C-BE32-E72D297353CC}">
              <c16:uniqueId val="{00000000-CC06-4E4F-AFA6-9738FDA7A596}"/>
            </c:ext>
          </c:extLst>
        </c:ser>
        <c:ser>
          <c:idx val="1"/>
          <c:order val="1"/>
          <c:tx>
            <c:strRef>
              <c:f>'Type 3 Kjønn&amp;Klasse'!$B$8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Vg1</c:v>
                </c:pt>
                <c:pt idx="1">
                  <c:v>Vg2</c:v>
                </c:pt>
                <c:pt idx="2">
                  <c:v>Vg3</c:v>
                </c:pt>
              </c:strCache>
            </c:strRef>
          </c:cat>
          <c:val>
            <c:numRef>
              <c:f>'Type 3 Kjønn&amp;Klasse'!$C$8:$E$8</c:f>
              <c:numCache>
                <c:formatCode>0</c:formatCode>
                <c:ptCount val="3"/>
                <c:pt idx="0">
                  <c:v>93.6</c:v>
                </c:pt>
                <c:pt idx="1">
                  <c:v>90.52</c:v>
                </c:pt>
                <c:pt idx="2">
                  <c:v>96.51</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1374844799423196"/>
          <c:w val="0.90372090779398895"/>
          <c:h val="0.73433803665252639"/>
        </c:manualLayout>
      </c:layout>
      <c:barChart>
        <c:barDir val="col"/>
        <c:grouping val="clustered"/>
        <c:varyColors val="0"/>
        <c:ser>
          <c:idx val="0"/>
          <c:order val="0"/>
          <c:tx>
            <c:strRef>
              <c:f>'Type 3 Kjønn&amp;Klasse'!$I$60</c:f>
              <c:strCache>
                <c:ptCount val="1"/>
                <c:pt idx="0">
                  <c:v>Har vært beruset på alkohol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Kjønn&amp;Klasse'!$M$60:$O$60</c:f>
              <c:numCache>
                <c:formatCode>0</c:formatCode>
                <c:ptCount val="3"/>
                <c:pt idx="0">
                  <c:v>34.57</c:v>
                </c:pt>
                <c:pt idx="1">
                  <c:v>39.19</c:v>
                </c:pt>
                <c:pt idx="2">
                  <c:v>31.97</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1233812397909086"/>
          <c:w val="0.90372090779398895"/>
          <c:h val="0.43574836066766748"/>
        </c:manualLayout>
      </c:layout>
      <c:barChart>
        <c:barDir val="col"/>
        <c:grouping val="clustered"/>
        <c:varyColors val="0"/>
        <c:ser>
          <c:idx val="0"/>
          <c:order val="0"/>
          <c:tx>
            <c:strRef>
              <c:f>'Type 3 Kjønn&amp;Klasse'!$I$61</c:f>
              <c:strCache>
                <c:ptCount val="1"/>
                <c:pt idx="0">
                  <c:v>Får lov av foreldre å drikke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Kjønn&amp;Klasse'!$M$61:$O$61</c:f>
              <c:numCache>
                <c:formatCode>0</c:formatCode>
                <c:ptCount val="3"/>
                <c:pt idx="0">
                  <c:v>22.18</c:v>
                </c:pt>
                <c:pt idx="1">
                  <c:v>36.49</c:v>
                </c:pt>
                <c:pt idx="2">
                  <c:v>65.569999999999993</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enkelt'!$B$217</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enkelt'!$C$217:$E$217</c:f>
              <c:numCache>
                <c:formatCode>0</c:formatCode>
                <c:ptCount val="3"/>
                <c:pt idx="0">
                  <c:v>36.49</c:v>
                </c:pt>
                <c:pt idx="1">
                  <c:v>50</c:v>
                </c:pt>
                <c:pt idx="2">
                  <c:v>13.51</c:v>
                </c:pt>
              </c:numCache>
            </c:numRef>
          </c:val>
          <c:extLst>
            <c:ext xmlns:c16="http://schemas.microsoft.com/office/drawing/2014/chart" uri="{C3380CC4-5D6E-409C-BE32-E72D297353CC}">
              <c16:uniqueId val="{00000000-30C5-4876-B937-C81C11340C2F}"/>
            </c:ext>
          </c:extLst>
        </c:ser>
        <c:ser>
          <c:idx val="1"/>
          <c:order val="1"/>
          <c:tx>
            <c:strRef>
              <c:f>'Type 1 Frekvens enkelt'!$B$218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enkelt'!$C$218:$E$218</c:f>
              <c:numCache>
                <c:formatCode>0</c:formatCode>
                <c:ptCount val="3"/>
                <c:pt idx="0">
                  <c:v>56.34</c:v>
                </c:pt>
                <c:pt idx="1">
                  <c:v>26.81</c:v>
                </c:pt>
                <c:pt idx="2">
                  <c:v>16.850000000000001</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6272499229682909"/>
          <c:w val="0.98932618498054303"/>
          <c:h val="0.137275007703170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6868420192244818"/>
          <c:w val="0.99176604680775471"/>
          <c:h val="0.69378453377362193"/>
        </c:manualLayout>
      </c:layout>
      <c:barChart>
        <c:barDir val="col"/>
        <c:grouping val="clustered"/>
        <c:varyColors val="0"/>
        <c:ser>
          <c:idx val="0"/>
          <c:order val="0"/>
          <c:tx>
            <c:strRef>
              <c:f>'Trend VGS'!$C$52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VGS'!$D$52:$S$52</c:f>
              <c:numCache>
                <c:formatCode>0</c:formatCode>
                <c:ptCount val="16"/>
                <c:pt idx="0">
                  <c:v>-1</c:v>
                </c:pt>
                <c:pt idx="1">
                  <c:v>-1</c:v>
                </c:pt>
                <c:pt idx="2">
                  <c:v>-1</c:v>
                </c:pt>
                <c:pt idx="3">
                  <c:v>-1</c:v>
                </c:pt>
                <c:pt idx="4">
                  <c:v>-1</c:v>
                </c:pt>
                <c:pt idx="5">
                  <c:v>-1</c:v>
                </c:pt>
                <c:pt idx="6">
                  <c:v>40</c:v>
                </c:pt>
                <c:pt idx="7">
                  <c:v>-1</c:v>
                </c:pt>
                <c:pt idx="8">
                  <c:v>-1</c:v>
                </c:pt>
                <c:pt idx="9">
                  <c:v>45.71</c:v>
                </c:pt>
                <c:pt idx="10">
                  <c:v>-1</c:v>
                </c:pt>
                <c:pt idx="11">
                  <c:v>-1</c:v>
                </c:pt>
                <c:pt idx="12">
                  <c:v>26.26</c:v>
                </c:pt>
                <c:pt idx="13">
                  <c:v>-1</c:v>
                </c:pt>
                <c:pt idx="14">
                  <c:v>-1</c:v>
                </c:pt>
                <c:pt idx="15">
                  <c:v>34.57</c:v>
                </c:pt>
              </c:numCache>
            </c:numRef>
          </c:val>
          <c:extLst>
            <c:ext xmlns:c16="http://schemas.microsoft.com/office/drawing/2014/chart" uri="{C3380CC4-5D6E-409C-BE32-E72D297353CC}">
              <c16:uniqueId val="{00000000-F7BE-4E81-BF64-F1D3159CD600}"/>
            </c:ext>
          </c:extLst>
        </c:ser>
        <c:ser>
          <c:idx val="1"/>
          <c:order val="1"/>
          <c:tx>
            <c:strRef>
              <c:f>'Trend VGS'!$C$53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VGS'!$D$53:$S$53</c:f>
              <c:numCache>
                <c:formatCode>0</c:formatCode>
                <c:ptCount val="16"/>
                <c:pt idx="0">
                  <c:v>-1</c:v>
                </c:pt>
                <c:pt idx="1">
                  <c:v>-1</c:v>
                </c:pt>
                <c:pt idx="2">
                  <c:v>-1</c:v>
                </c:pt>
                <c:pt idx="3">
                  <c:v>-1</c:v>
                </c:pt>
                <c:pt idx="4">
                  <c:v>-1</c:v>
                </c:pt>
                <c:pt idx="5">
                  <c:v>-1</c:v>
                </c:pt>
                <c:pt idx="6">
                  <c:v>-1</c:v>
                </c:pt>
                <c:pt idx="7">
                  <c:v>-1</c:v>
                </c:pt>
                <c:pt idx="8">
                  <c:v>-1</c:v>
                </c:pt>
                <c:pt idx="9">
                  <c:v>49.06</c:v>
                </c:pt>
                <c:pt idx="10">
                  <c:v>-1</c:v>
                </c:pt>
                <c:pt idx="11">
                  <c:v>-1</c:v>
                </c:pt>
                <c:pt idx="12">
                  <c:v>41.7</c:v>
                </c:pt>
                <c:pt idx="13">
                  <c:v>-1</c:v>
                </c:pt>
                <c:pt idx="14">
                  <c:v>-1</c:v>
                </c:pt>
                <c:pt idx="15">
                  <c:v>39.19</c:v>
                </c:pt>
              </c:numCache>
            </c:numRef>
          </c:val>
          <c:extLst>
            <c:ext xmlns:c16="http://schemas.microsoft.com/office/drawing/2014/chart" uri="{C3380CC4-5D6E-409C-BE32-E72D297353CC}">
              <c16:uniqueId val="{00000000-26A7-44E3-AF6D-818B5E560209}"/>
            </c:ext>
          </c:extLst>
        </c:ser>
        <c:ser>
          <c:idx val="2"/>
          <c:order val="2"/>
          <c:tx>
            <c:strRef>
              <c:f>'Trend VGS'!$C$54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VGS'!$D$54:$S$54</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44.68</c:v>
                </c:pt>
                <c:pt idx="13">
                  <c:v>-1</c:v>
                </c:pt>
                <c:pt idx="14">
                  <c:v>-1</c:v>
                </c:pt>
                <c:pt idx="15">
                  <c:v>31.97</c:v>
                </c:pt>
              </c:numCache>
            </c:numRef>
          </c:val>
          <c:extLst>
            <c:ext xmlns:c16="http://schemas.microsoft.com/office/drawing/2014/chart" uri="{C3380CC4-5D6E-409C-BE32-E72D297353CC}">
              <c16:uniqueId val="{00000001-26A7-44E3-AF6D-818B5E56020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805294885742552"/>
          <c:h val="0.140302139867913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VGS'!$D$56:$S$56</c:f>
              <c:numCache>
                <c:formatCode>0</c:formatCode>
                <c:ptCount val="16"/>
                <c:pt idx="0">
                  <c:v>-1</c:v>
                </c:pt>
                <c:pt idx="1">
                  <c:v>-1</c:v>
                </c:pt>
                <c:pt idx="2">
                  <c:v>-1</c:v>
                </c:pt>
                <c:pt idx="3">
                  <c:v>-1</c:v>
                </c:pt>
                <c:pt idx="4">
                  <c:v>-1</c:v>
                </c:pt>
                <c:pt idx="5">
                  <c:v>-1</c:v>
                </c:pt>
                <c:pt idx="6">
                  <c:v>14.12</c:v>
                </c:pt>
                <c:pt idx="7">
                  <c:v>-1</c:v>
                </c:pt>
                <c:pt idx="8">
                  <c:v>-1</c:v>
                </c:pt>
                <c:pt idx="9">
                  <c:v>12.15</c:v>
                </c:pt>
                <c:pt idx="10">
                  <c:v>-1</c:v>
                </c:pt>
                <c:pt idx="11">
                  <c:v>-1</c:v>
                </c:pt>
                <c:pt idx="12">
                  <c:v>4.0199999999999996</c:v>
                </c:pt>
                <c:pt idx="13">
                  <c:v>-1</c:v>
                </c:pt>
                <c:pt idx="14">
                  <c:v>-1</c:v>
                </c:pt>
                <c:pt idx="15">
                  <c:v>6.5</c:v>
                </c:pt>
              </c:numCache>
            </c:numRef>
          </c:val>
          <c:extLst>
            <c:ext xmlns:c16="http://schemas.microsoft.com/office/drawing/2014/chart" uri="{C3380CC4-5D6E-409C-BE32-E72D297353CC}">
              <c16:uniqueId val="{00000000-A395-4500-AB58-5FE09C1AA18B}"/>
            </c:ext>
          </c:extLst>
        </c:ser>
        <c:ser>
          <c:idx val="1"/>
          <c:order val="1"/>
          <c:tx>
            <c:strRef>
              <c:f>'Trend VGS'!$C$57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VGS'!$D$57:$S$57</c:f>
              <c:numCache>
                <c:formatCode>0</c:formatCode>
                <c:ptCount val="16"/>
                <c:pt idx="0">
                  <c:v>-1</c:v>
                </c:pt>
                <c:pt idx="1">
                  <c:v>-1</c:v>
                </c:pt>
                <c:pt idx="2">
                  <c:v>-1</c:v>
                </c:pt>
                <c:pt idx="3">
                  <c:v>-1</c:v>
                </c:pt>
                <c:pt idx="4">
                  <c:v>-1</c:v>
                </c:pt>
                <c:pt idx="5">
                  <c:v>-1</c:v>
                </c:pt>
                <c:pt idx="6">
                  <c:v>-1</c:v>
                </c:pt>
                <c:pt idx="7">
                  <c:v>-1</c:v>
                </c:pt>
                <c:pt idx="8">
                  <c:v>-1</c:v>
                </c:pt>
                <c:pt idx="9">
                  <c:v>13.89</c:v>
                </c:pt>
                <c:pt idx="10">
                  <c:v>-1</c:v>
                </c:pt>
                <c:pt idx="11">
                  <c:v>-1</c:v>
                </c:pt>
                <c:pt idx="12">
                  <c:v>6.76</c:v>
                </c:pt>
                <c:pt idx="13">
                  <c:v>-1</c:v>
                </c:pt>
                <c:pt idx="14">
                  <c:v>-1</c:v>
                </c:pt>
                <c:pt idx="15">
                  <c:v>10.36</c:v>
                </c:pt>
              </c:numCache>
            </c:numRef>
          </c:val>
          <c:extLst>
            <c:ext xmlns:c16="http://schemas.microsoft.com/office/drawing/2014/chart" uri="{C3380CC4-5D6E-409C-BE32-E72D297353CC}">
              <c16:uniqueId val="{00000000-4132-4A91-8A99-C6181FB1AC92}"/>
            </c:ext>
          </c:extLst>
        </c:ser>
        <c:ser>
          <c:idx val="2"/>
          <c:order val="2"/>
          <c:tx>
            <c:strRef>
              <c:f>'Trend VGS'!$C$58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VGS'!$D$58:$S$58</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4.26</c:v>
                </c:pt>
                <c:pt idx="13">
                  <c:v>-1</c:v>
                </c:pt>
                <c:pt idx="14">
                  <c:v>-1</c:v>
                </c:pt>
                <c:pt idx="15">
                  <c:v>2.48</c:v>
                </c:pt>
              </c:numCache>
            </c:numRef>
          </c:val>
          <c:extLst>
            <c:ext xmlns:c16="http://schemas.microsoft.com/office/drawing/2014/chart" uri="{C3380CC4-5D6E-409C-BE32-E72D297353CC}">
              <c16:uniqueId val="{00000001-4132-4A91-8A99-C6181FB1AC92}"/>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3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enkelt'!$B$223</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enkelt'!$C$223:$G$223</c:f>
              <c:numCache>
                <c:formatCode>0</c:formatCode>
                <c:ptCount val="5"/>
                <c:pt idx="0">
                  <c:v>70.17</c:v>
                </c:pt>
                <c:pt idx="1">
                  <c:v>10.17</c:v>
                </c:pt>
                <c:pt idx="2">
                  <c:v>12.54</c:v>
                </c:pt>
                <c:pt idx="3">
                  <c:v>4.07</c:v>
                </c:pt>
                <c:pt idx="4">
                  <c:v>3.05</c:v>
                </c:pt>
              </c:numCache>
            </c:numRef>
          </c:val>
          <c:extLst>
            <c:ext xmlns:c16="http://schemas.microsoft.com/office/drawing/2014/chart" uri="{C3380CC4-5D6E-409C-BE32-E72D297353CC}">
              <c16:uniqueId val="{00000000-D439-443F-AC70-90814DFF657B}"/>
            </c:ext>
          </c:extLst>
        </c:ser>
        <c:ser>
          <c:idx val="1"/>
          <c:order val="1"/>
          <c:tx>
            <c:strRef>
              <c:f>'Type 1 Frekvens enkelt'!$B$224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enkelt'!$C$224:$G$224</c:f>
              <c:numCache>
                <c:formatCode>0</c:formatCode>
                <c:ptCount val="5"/>
                <c:pt idx="0">
                  <c:v>65.040000000000006</c:v>
                </c:pt>
                <c:pt idx="1">
                  <c:v>14.86</c:v>
                </c:pt>
                <c:pt idx="2">
                  <c:v>15.01</c:v>
                </c:pt>
                <c:pt idx="3">
                  <c:v>3.12</c:v>
                </c:pt>
                <c:pt idx="4">
                  <c:v>1.98</c:v>
                </c:pt>
              </c:numCache>
            </c:numRef>
          </c:val>
          <c:extLst>
            <c:ext xmlns:c16="http://schemas.microsoft.com/office/drawing/2014/chart" uri="{C3380CC4-5D6E-409C-BE32-E72D297353CC}">
              <c16:uniqueId val="{00000001-D439-443F-AC70-90814DFF657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Kjønn&amp;Klasse'!$B$155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Vg1</c:v>
                </c:pt>
                <c:pt idx="1">
                  <c:v>Vg2</c:v>
                </c:pt>
                <c:pt idx="2">
                  <c:v>Vg3</c:v>
                </c:pt>
              </c:strCache>
            </c:strRef>
          </c:cat>
          <c:val>
            <c:numRef>
              <c:f>'Type 3 Kjønn&amp;Klasse'!$C$155:$E$155</c:f>
              <c:numCache>
                <c:formatCode>0</c:formatCode>
                <c:ptCount val="3"/>
                <c:pt idx="0">
                  <c:v>10.08</c:v>
                </c:pt>
                <c:pt idx="1">
                  <c:v>16.350000000000001</c:v>
                </c:pt>
                <c:pt idx="2">
                  <c:v>5.56</c:v>
                </c:pt>
              </c:numCache>
            </c:numRef>
          </c:val>
          <c:extLst>
            <c:ext xmlns:c16="http://schemas.microsoft.com/office/drawing/2014/chart" uri="{C3380CC4-5D6E-409C-BE32-E72D297353CC}">
              <c16:uniqueId val="{00000000-E51F-4818-9E03-77DE33BACC2F}"/>
            </c:ext>
          </c:extLst>
        </c:ser>
        <c:ser>
          <c:idx val="1"/>
          <c:order val="1"/>
          <c:tx>
            <c:strRef>
              <c:f>'Type 3 Kjønn&amp;Klasse'!$B$156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Vg1</c:v>
                </c:pt>
                <c:pt idx="1">
                  <c:v>Vg2</c:v>
                </c:pt>
                <c:pt idx="2">
                  <c:v>Vg3</c:v>
                </c:pt>
              </c:strCache>
            </c:strRef>
          </c:cat>
          <c:val>
            <c:numRef>
              <c:f>'Type 3 Kjønn&amp;Klasse'!$C$156:$E$156</c:f>
              <c:numCache>
                <c:formatCode>0</c:formatCode>
                <c:ptCount val="3"/>
                <c:pt idx="0">
                  <c:v>3.25</c:v>
                </c:pt>
                <c:pt idx="1">
                  <c:v>3.48</c:v>
                </c:pt>
                <c:pt idx="2">
                  <c:v>1.18</c:v>
                </c:pt>
              </c:numCache>
            </c:numRef>
          </c:val>
          <c:extLst>
            <c:ext xmlns:c16="http://schemas.microsoft.com/office/drawing/2014/chart" uri="{C3380CC4-5D6E-409C-BE32-E72D297353CC}">
              <c16:uniqueId val="{00000001-E51F-4818-9E03-77DE33BACC2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1"/>
          <c:order val="0"/>
          <c:tx>
            <c:strRef>
              <c:f>'Trend VGS'!$C$60</c:f>
              <c:strCache>
                <c:ptCount val="1"/>
                <c:pt idx="0">
                  <c:v>Vg1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VGS'!$D$60:$S$60</c:f>
              <c:numCache>
                <c:formatCode>0</c:formatCode>
                <c:ptCount val="16"/>
                <c:pt idx="0">
                  <c:v>-1</c:v>
                </c:pt>
                <c:pt idx="1">
                  <c:v>-1</c:v>
                </c:pt>
                <c:pt idx="2">
                  <c:v>-1</c:v>
                </c:pt>
                <c:pt idx="3">
                  <c:v>-1</c:v>
                </c:pt>
                <c:pt idx="4">
                  <c:v>-1</c:v>
                </c:pt>
                <c:pt idx="5">
                  <c:v>-1</c:v>
                </c:pt>
                <c:pt idx="6">
                  <c:v>18.82</c:v>
                </c:pt>
                <c:pt idx="7">
                  <c:v>-1</c:v>
                </c:pt>
                <c:pt idx="8">
                  <c:v>-1</c:v>
                </c:pt>
                <c:pt idx="9">
                  <c:v>14.95</c:v>
                </c:pt>
                <c:pt idx="10">
                  <c:v>-1</c:v>
                </c:pt>
                <c:pt idx="11">
                  <c:v>-1</c:v>
                </c:pt>
                <c:pt idx="12">
                  <c:v>5</c:v>
                </c:pt>
                <c:pt idx="13">
                  <c:v>-1</c:v>
                </c:pt>
                <c:pt idx="14">
                  <c:v>-1</c:v>
                </c:pt>
                <c:pt idx="15">
                  <c:v>11.69</c:v>
                </c:pt>
              </c:numCache>
            </c:numRef>
          </c:val>
          <c:extLst>
            <c:ext xmlns:c16="http://schemas.microsoft.com/office/drawing/2014/chart" uri="{C3380CC4-5D6E-409C-BE32-E72D297353CC}">
              <c16:uniqueId val="{00000001-E665-4CBF-B0F2-B6EEB130C745}"/>
            </c:ext>
          </c:extLst>
        </c:ser>
        <c:ser>
          <c:idx val="0"/>
          <c:order val="1"/>
          <c:tx>
            <c:strRef>
              <c:f>'Trend VGS'!$C$61</c:f>
              <c:strCache>
                <c:ptCount val="1"/>
                <c:pt idx="0">
                  <c:v>Vg2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VGS'!$D$61:$S$61</c:f>
              <c:numCache>
                <c:formatCode>0</c:formatCode>
                <c:ptCount val="16"/>
                <c:pt idx="0">
                  <c:v>-1</c:v>
                </c:pt>
                <c:pt idx="1">
                  <c:v>-1</c:v>
                </c:pt>
                <c:pt idx="2">
                  <c:v>-1</c:v>
                </c:pt>
                <c:pt idx="3">
                  <c:v>-1</c:v>
                </c:pt>
                <c:pt idx="4">
                  <c:v>-1</c:v>
                </c:pt>
                <c:pt idx="5">
                  <c:v>-1</c:v>
                </c:pt>
                <c:pt idx="6">
                  <c:v>-1</c:v>
                </c:pt>
                <c:pt idx="7">
                  <c:v>-1</c:v>
                </c:pt>
                <c:pt idx="8">
                  <c:v>-1</c:v>
                </c:pt>
                <c:pt idx="9">
                  <c:v>19.440000000000001</c:v>
                </c:pt>
                <c:pt idx="10">
                  <c:v>-1</c:v>
                </c:pt>
                <c:pt idx="11">
                  <c:v>-1</c:v>
                </c:pt>
                <c:pt idx="12">
                  <c:v>17.940000000000001</c:v>
                </c:pt>
                <c:pt idx="13">
                  <c:v>-1</c:v>
                </c:pt>
                <c:pt idx="14">
                  <c:v>-1</c:v>
                </c:pt>
                <c:pt idx="15">
                  <c:v>18.47</c:v>
                </c:pt>
              </c:numCache>
            </c:numRef>
          </c:val>
          <c:extLst>
            <c:ext xmlns:c16="http://schemas.microsoft.com/office/drawing/2014/chart" uri="{C3380CC4-5D6E-409C-BE32-E72D297353CC}">
              <c16:uniqueId val="{00000000-D630-4395-8E52-64F98DEE6D63}"/>
            </c:ext>
          </c:extLst>
        </c:ser>
        <c:ser>
          <c:idx val="2"/>
          <c:order val="2"/>
          <c:tx>
            <c:strRef>
              <c:f>'Trend VGS'!$C$62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VGS'!$D$62:$S$62</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7.45</c:v>
                </c:pt>
                <c:pt idx="13">
                  <c:v>-1</c:v>
                </c:pt>
                <c:pt idx="14">
                  <c:v>-1</c:v>
                </c:pt>
                <c:pt idx="15">
                  <c:v>11.48</c:v>
                </c:pt>
              </c:numCache>
            </c:numRef>
          </c:val>
          <c:extLst>
            <c:ext xmlns:c16="http://schemas.microsoft.com/office/drawing/2014/chart" uri="{C3380CC4-5D6E-409C-BE32-E72D297353CC}">
              <c16:uniqueId val="{00000001-D630-4395-8E52-64F98DEE6D6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4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1382352219969919E-2"/>
          <c:w val="0.22599446055936417"/>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enkelt'!$B$307</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enkelt'!$C$307:$G$307</c:f>
              <c:numCache>
                <c:formatCode>0</c:formatCode>
                <c:ptCount val="5"/>
                <c:pt idx="0">
                  <c:v>64.47</c:v>
                </c:pt>
                <c:pt idx="1">
                  <c:v>19.12</c:v>
                </c:pt>
                <c:pt idx="2">
                  <c:v>6.94</c:v>
                </c:pt>
                <c:pt idx="3">
                  <c:v>3.21</c:v>
                </c:pt>
                <c:pt idx="4">
                  <c:v>6.26</c:v>
                </c:pt>
              </c:numCache>
            </c:numRef>
          </c:val>
          <c:extLst>
            <c:ext xmlns:c16="http://schemas.microsoft.com/office/drawing/2014/chart" uri="{C3380CC4-5D6E-409C-BE32-E72D297353CC}">
              <c16:uniqueId val="{00000000-2258-48E7-BF9A-B298686603E0}"/>
            </c:ext>
          </c:extLst>
        </c:ser>
        <c:ser>
          <c:idx val="1"/>
          <c:order val="1"/>
          <c:tx>
            <c:strRef>
              <c:f>'Type 1 Frekvens enkelt'!$B$308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enkelt'!$C$308:$G$308</c:f>
              <c:numCache>
                <c:formatCode>0</c:formatCode>
                <c:ptCount val="5"/>
                <c:pt idx="0">
                  <c:v>60.4</c:v>
                </c:pt>
                <c:pt idx="1">
                  <c:v>20</c:v>
                </c:pt>
                <c:pt idx="2">
                  <c:v>12.9</c:v>
                </c:pt>
                <c:pt idx="3">
                  <c:v>3.75</c:v>
                </c:pt>
                <c:pt idx="4">
                  <c:v>2.95</c:v>
                </c:pt>
              </c:numCache>
            </c:numRef>
          </c:val>
          <c:extLst>
            <c:ext xmlns:c16="http://schemas.microsoft.com/office/drawing/2014/chart" uri="{C3380CC4-5D6E-409C-BE32-E72D297353CC}">
              <c16:uniqueId val="{00000001-2258-48E7-BF9A-B298686603E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Kjønn&amp;Klasse'!$B$211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Vg1</c:v>
                </c:pt>
                <c:pt idx="1">
                  <c:v>Vg2</c:v>
                </c:pt>
                <c:pt idx="2">
                  <c:v>Vg3</c:v>
                </c:pt>
              </c:strCache>
            </c:strRef>
          </c:cat>
          <c:val>
            <c:numRef>
              <c:f>'Type 3 Kjønn&amp;Klasse'!$C$211:$E$211</c:f>
              <c:numCache>
                <c:formatCode>0</c:formatCode>
                <c:ptCount val="3"/>
                <c:pt idx="0">
                  <c:v>15</c:v>
                </c:pt>
                <c:pt idx="1">
                  <c:v>13.59</c:v>
                </c:pt>
                <c:pt idx="2">
                  <c:v>0</c:v>
                </c:pt>
              </c:numCache>
            </c:numRef>
          </c:val>
          <c:extLst>
            <c:ext xmlns:c16="http://schemas.microsoft.com/office/drawing/2014/chart" uri="{C3380CC4-5D6E-409C-BE32-E72D297353CC}">
              <c16:uniqueId val="{00000000-8F8B-457E-8ED6-97317F2B64AB}"/>
            </c:ext>
          </c:extLst>
        </c:ser>
        <c:ser>
          <c:idx val="1"/>
          <c:order val="1"/>
          <c:tx>
            <c:strRef>
              <c:f>'Type 3 Kjønn&amp;Klasse'!$B$212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Vg1</c:v>
                </c:pt>
                <c:pt idx="1">
                  <c:v>Vg2</c:v>
                </c:pt>
                <c:pt idx="2">
                  <c:v>Vg3</c:v>
                </c:pt>
              </c:strCache>
            </c:strRef>
          </c:cat>
          <c:val>
            <c:numRef>
              <c:f>'Type 3 Kjønn&amp;Klasse'!$C$212:$E$212</c:f>
              <c:numCache>
                <c:formatCode>0</c:formatCode>
                <c:ptCount val="3"/>
                <c:pt idx="0">
                  <c:v>9.68</c:v>
                </c:pt>
                <c:pt idx="1">
                  <c:v>7.83</c:v>
                </c:pt>
                <c:pt idx="2">
                  <c:v>2.35</c:v>
                </c:pt>
              </c:numCache>
            </c:numRef>
          </c:val>
          <c:extLst>
            <c:ext xmlns:c16="http://schemas.microsoft.com/office/drawing/2014/chart" uri="{C3380CC4-5D6E-409C-BE32-E72D297353CC}">
              <c16:uniqueId val="{00000001-8F8B-457E-8ED6-97317F2B64A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Vg1</c:v>
                </c:pt>
                <c:pt idx="1">
                  <c:v>Vg2</c:v>
                </c:pt>
                <c:pt idx="2">
                  <c:v>Vg3</c:v>
                </c:pt>
              </c:strCache>
            </c:strRef>
          </c:cat>
          <c:val>
            <c:numRef>
              <c:f>'Type 3 Kjønn&amp;Klasse'!$C$15:$E$15</c:f>
              <c:numCache>
                <c:formatCode>0</c:formatCode>
                <c:ptCount val="3"/>
                <c:pt idx="0">
                  <c:v>97.52</c:v>
                </c:pt>
                <c:pt idx="1">
                  <c:v>98.18</c:v>
                </c:pt>
                <c:pt idx="2">
                  <c:v>94.29</c:v>
                </c:pt>
              </c:numCache>
            </c:numRef>
          </c:val>
          <c:extLst>
            <c:ext xmlns:c16="http://schemas.microsoft.com/office/drawing/2014/chart" uri="{C3380CC4-5D6E-409C-BE32-E72D297353CC}">
              <c16:uniqueId val="{00000000-C5E8-4144-8DB5-E0074AC38A4A}"/>
            </c:ext>
          </c:extLst>
        </c:ser>
        <c:ser>
          <c:idx val="1"/>
          <c:order val="1"/>
          <c:tx>
            <c:strRef>
              <c:f>'Type 3 Kjønn&amp;Klasse'!$B$16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Vg1</c:v>
                </c:pt>
                <c:pt idx="1">
                  <c:v>Vg2</c:v>
                </c:pt>
                <c:pt idx="2">
                  <c:v>Vg3</c:v>
                </c:pt>
              </c:strCache>
            </c:strRef>
          </c:cat>
          <c:val>
            <c:numRef>
              <c:f>'Type 3 Kjønn&amp;Klasse'!$C$16:$E$16</c:f>
              <c:numCache>
                <c:formatCode>0</c:formatCode>
                <c:ptCount val="3"/>
                <c:pt idx="0">
                  <c:v>99.19</c:v>
                </c:pt>
                <c:pt idx="1">
                  <c:v>93.86</c:v>
                </c:pt>
                <c:pt idx="2">
                  <c:v>96.51</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enkelt'!$B$229</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enkelt'!$C$229:$G$229</c:f>
              <c:numCache>
                <c:formatCode>0</c:formatCode>
                <c:ptCount val="5"/>
                <c:pt idx="0">
                  <c:v>71.33</c:v>
                </c:pt>
                <c:pt idx="1">
                  <c:v>9.7799999999999994</c:v>
                </c:pt>
                <c:pt idx="2">
                  <c:v>4.72</c:v>
                </c:pt>
                <c:pt idx="3">
                  <c:v>2.02</c:v>
                </c:pt>
                <c:pt idx="4">
                  <c:v>12.14</c:v>
                </c:pt>
              </c:numCache>
            </c:numRef>
          </c:val>
          <c:extLst>
            <c:ext xmlns:c16="http://schemas.microsoft.com/office/drawing/2014/chart" uri="{C3380CC4-5D6E-409C-BE32-E72D297353CC}">
              <c16:uniqueId val="{00000000-A64D-45F1-8D9C-0658C2E5295E}"/>
            </c:ext>
          </c:extLst>
        </c:ser>
        <c:ser>
          <c:idx val="1"/>
          <c:order val="1"/>
          <c:tx>
            <c:strRef>
              <c:f>'Type 1 Frekvens enkelt'!$B$230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enkelt'!$C$230:$G$230</c:f>
              <c:numCache>
                <c:formatCode>0</c:formatCode>
                <c:ptCount val="5"/>
                <c:pt idx="0">
                  <c:v>65.260000000000005</c:v>
                </c:pt>
                <c:pt idx="1">
                  <c:v>10.88</c:v>
                </c:pt>
                <c:pt idx="2">
                  <c:v>6.93</c:v>
                </c:pt>
                <c:pt idx="3">
                  <c:v>3.45</c:v>
                </c:pt>
                <c:pt idx="4">
                  <c:v>13.48</c:v>
                </c:pt>
              </c:numCache>
            </c:numRef>
          </c:val>
          <c:extLst>
            <c:ext xmlns:c16="http://schemas.microsoft.com/office/drawing/2014/chart" uri="{C3380CC4-5D6E-409C-BE32-E72D297353CC}">
              <c16:uniqueId val="{00000001-A64D-45F1-8D9C-0658C2E5295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998990205069127"/>
          <c:w val="0.99085337049866318"/>
          <c:h val="0.119856182175640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4556688934940588"/>
          <c:w val="0.90394753624055335"/>
          <c:h val="0.50251959529735257"/>
        </c:manualLayout>
      </c:layout>
      <c:barChart>
        <c:barDir val="col"/>
        <c:grouping val="clustered"/>
        <c:varyColors val="0"/>
        <c:ser>
          <c:idx val="0"/>
          <c:order val="0"/>
          <c:tx>
            <c:strRef>
              <c:f>'Type 3 Kjønn&amp;Klasse'!$B$159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Vg1</c:v>
                </c:pt>
                <c:pt idx="1">
                  <c:v>Vg2</c:v>
                </c:pt>
                <c:pt idx="2">
                  <c:v>Vg3</c:v>
                </c:pt>
              </c:strCache>
            </c:strRef>
          </c:cat>
          <c:val>
            <c:numRef>
              <c:f>'Type 3 Kjønn&amp;Klasse'!$C$159:$E$159</c:f>
              <c:numCache>
                <c:formatCode>0</c:formatCode>
                <c:ptCount val="3"/>
                <c:pt idx="0">
                  <c:v>16.670000000000002</c:v>
                </c:pt>
                <c:pt idx="1">
                  <c:v>25.96</c:v>
                </c:pt>
                <c:pt idx="2">
                  <c:v>19.440000000000001</c:v>
                </c:pt>
              </c:numCache>
            </c:numRef>
          </c:val>
          <c:extLst>
            <c:ext xmlns:c16="http://schemas.microsoft.com/office/drawing/2014/chart" uri="{C3380CC4-5D6E-409C-BE32-E72D297353CC}">
              <c16:uniqueId val="{00000000-5130-4A28-9E46-149543CF4316}"/>
            </c:ext>
          </c:extLst>
        </c:ser>
        <c:ser>
          <c:idx val="1"/>
          <c:order val="1"/>
          <c:tx>
            <c:strRef>
              <c:f>'Type 3 Kjønn&amp;Klasse'!$B$160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Vg1</c:v>
                </c:pt>
                <c:pt idx="1">
                  <c:v>Vg2</c:v>
                </c:pt>
                <c:pt idx="2">
                  <c:v>Vg3</c:v>
                </c:pt>
              </c:strCache>
            </c:strRef>
          </c:cat>
          <c:val>
            <c:numRef>
              <c:f>'Type 3 Kjønn&amp;Klasse'!$C$160:$E$160</c:f>
              <c:numCache>
                <c:formatCode>0</c:formatCode>
                <c:ptCount val="3"/>
                <c:pt idx="0">
                  <c:v>6.45</c:v>
                </c:pt>
                <c:pt idx="1">
                  <c:v>10.43</c:v>
                </c:pt>
                <c:pt idx="2">
                  <c:v>8.14</c:v>
                </c:pt>
              </c:numCache>
            </c:numRef>
          </c:val>
          <c:extLst>
            <c:ext xmlns:c16="http://schemas.microsoft.com/office/drawing/2014/chart" uri="{C3380CC4-5D6E-409C-BE32-E72D297353CC}">
              <c16:uniqueId val="{00000001-5130-4A28-9E46-149543CF431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363048996742865"/>
          <c:w val="0.99176604680775471"/>
          <c:h val="0.67883842039698716"/>
        </c:manualLayout>
      </c:layout>
      <c:barChart>
        <c:barDir val="col"/>
        <c:grouping val="clustered"/>
        <c:varyColors val="0"/>
        <c:ser>
          <c:idx val="0"/>
          <c:order val="0"/>
          <c:tx>
            <c:strRef>
              <c:f>'Trend VGS'!$C$64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VGS'!$D$64:$S$64</c:f>
              <c:numCache>
                <c:formatCode>0</c:formatCode>
                <c:ptCount val="16"/>
                <c:pt idx="0">
                  <c:v>-1</c:v>
                </c:pt>
                <c:pt idx="1">
                  <c:v>-1</c:v>
                </c:pt>
                <c:pt idx="2">
                  <c:v>-1</c:v>
                </c:pt>
                <c:pt idx="3">
                  <c:v>-1</c:v>
                </c:pt>
                <c:pt idx="4">
                  <c:v>-1</c:v>
                </c:pt>
                <c:pt idx="5">
                  <c:v>-1</c:v>
                </c:pt>
                <c:pt idx="6">
                  <c:v>4.12</c:v>
                </c:pt>
                <c:pt idx="7">
                  <c:v>-1</c:v>
                </c:pt>
                <c:pt idx="8">
                  <c:v>-1</c:v>
                </c:pt>
                <c:pt idx="9">
                  <c:v>5.71</c:v>
                </c:pt>
                <c:pt idx="10">
                  <c:v>-1</c:v>
                </c:pt>
                <c:pt idx="11">
                  <c:v>-1</c:v>
                </c:pt>
                <c:pt idx="12">
                  <c:v>3.05</c:v>
                </c:pt>
                <c:pt idx="13">
                  <c:v>-1</c:v>
                </c:pt>
                <c:pt idx="14">
                  <c:v>-1</c:v>
                </c:pt>
                <c:pt idx="15">
                  <c:v>3.69</c:v>
                </c:pt>
              </c:numCache>
            </c:numRef>
          </c:val>
          <c:extLst>
            <c:ext xmlns:c16="http://schemas.microsoft.com/office/drawing/2014/chart" uri="{C3380CC4-5D6E-409C-BE32-E72D297353CC}">
              <c16:uniqueId val="{00000000-E11D-4C5B-A40F-6866DB446EFB}"/>
            </c:ext>
          </c:extLst>
        </c:ser>
        <c:ser>
          <c:idx val="1"/>
          <c:order val="1"/>
          <c:tx>
            <c:strRef>
              <c:f>'Trend VGS'!$C$65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VGS'!$D$65:$S$65</c:f>
              <c:numCache>
                <c:formatCode>0</c:formatCode>
                <c:ptCount val="16"/>
                <c:pt idx="0">
                  <c:v>-1</c:v>
                </c:pt>
                <c:pt idx="1">
                  <c:v>-1</c:v>
                </c:pt>
                <c:pt idx="2">
                  <c:v>-1</c:v>
                </c:pt>
                <c:pt idx="3">
                  <c:v>-1</c:v>
                </c:pt>
                <c:pt idx="4">
                  <c:v>-1</c:v>
                </c:pt>
                <c:pt idx="5">
                  <c:v>-1</c:v>
                </c:pt>
                <c:pt idx="6">
                  <c:v>-1</c:v>
                </c:pt>
                <c:pt idx="7">
                  <c:v>-1</c:v>
                </c:pt>
                <c:pt idx="8">
                  <c:v>-1</c:v>
                </c:pt>
                <c:pt idx="9">
                  <c:v>8.57</c:v>
                </c:pt>
                <c:pt idx="10">
                  <c:v>-1</c:v>
                </c:pt>
                <c:pt idx="11">
                  <c:v>-1</c:v>
                </c:pt>
                <c:pt idx="12">
                  <c:v>6.76</c:v>
                </c:pt>
                <c:pt idx="13">
                  <c:v>-1</c:v>
                </c:pt>
                <c:pt idx="14">
                  <c:v>-1</c:v>
                </c:pt>
                <c:pt idx="15">
                  <c:v>7.24</c:v>
                </c:pt>
              </c:numCache>
            </c:numRef>
          </c:val>
          <c:extLst>
            <c:ext xmlns:c16="http://schemas.microsoft.com/office/drawing/2014/chart" uri="{C3380CC4-5D6E-409C-BE32-E72D297353CC}">
              <c16:uniqueId val="{00000000-650A-4792-8E44-13FDD23381D9}"/>
            </c:ext>
          </c:extLst>
        </c:ser>
        <c:ser>
          <c:idx val="2"/>
          <c:order val="2"/>
          <c:tx>
            <c:strRef>
              <c:f>'Trend VGS'!$C$66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VGS'!$D$66:$S$66</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6.38</c:v>
                </c:pt>
                <c:pt idx="13">
                  <c:v>-1</c:v>
                </c:pt>
                <c:pt idx="14">
                  <c:v>-1</c:v>
                </c:pt>
                <c:pt idx="15">
                  <c:v>4.92</c:v>
                </c:pt>
              </c:numCache>
            </c:numRef>
          </c:val>
          <c:extLst>
            <c:ext xmlns:c16="http://schemas.microsoft.com/office/drawing/2014/chart" uri="{C3380CC4-5D6E-409C-BE32-E72D297353CC}">
              <c16:uniqueId val="{00000001-650A-4792-8E44-13FDD23381D9}"/>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5221979879248877E-2"/>
          <c:w val="0.22393597226130288"/>
          <c:h val="0.190894758880359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enkelt'!$B$235</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enkelt'!$C$235:$G$235</c:f>
              <c:numCache>
                <c:formatCode>0</c:formatCode>
                <c:ptCount val="5"/>
                <c:pt idx="0">
                  <c:v>94.56</c:v>
                </c:pt>
                <c:pt idx="1">
                  <c:v>2.21</c:v>
                </c:pt>
                <c:pt idx="2">
                  <c:v>1.02</c:v>
                </c:pt>
                <c:pt idx="3">
                  <c:v>0.68</c:v>
                </c:pt>
                <c:pt idx="4">
                  <c:v>1.53</c:v>
                </c:pt>
              </c:numCache>
            </c:numRef>
          </c:val>
          <c:extLst>
            <c:ext xmlns:c16="http://schemas.microsoft.com/office/drawing/2014/chart" uri="{C3380CC4-5D6E-409C-BE32-E72D297353CC}">
              <c16:uniqueId val="{00000000-17D5-4C24-A889-CF1E0BC257D1}"/>
            </c:ext>
          </c:extLst>
        </c:ser>
        <c:ser>
          <c:idx val="1"/>
          <c:order val="1"/>
          <c:tx>
            <c:strRef>
              <c:f>'Type 1 Frekvens enkelt'!$B$236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enkelt'!$C$236:$G$236</c:f>
              <c:numCache>
                <c:formatCode>0</c:formatCode>
                <c:ptCount val="5"/>
                <c:pt idx="0">
                  <c:v>83.34</c:v>
                </c:pt>
                <c:pt idx="1">
                  <c:v>5.41</c:v>
                </c:pt>
                <c:pt idx="2">
                  <c:v>5.54</c:v>
                </c:pt>
                <c:pt idx="3">
                  <c:v>1.69</c:v>
                </c:pt>
                <c:pt idx="4">
                  <c:v>4.01</c:v>
                </c:pt>
              </c:numCache>
            </c:numRef>
          </c:val>
          <c:extLst>
            <c:ext xmlns:c16="http://schemas.microsoft.com/office/drawing/2014/chart" uri="{C3380CC4-5D6E-409C-BE32-E72D297353CC}">
              <c16:uniqueId val="{00000001-17D5-4C24-A889-CF1E0BC257D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8578164081437314"/>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50197100534147487"/>
          <c:w val="0.90372090779398895"/>
          <c:h val="0.34611547930528358"/>
        </c:manualLayout>
      </c:layout>
      <c:barChart>
        <c:barDir val="col"/>
        <c:grouping val="clustered"/>
        <c:varyColors val="0"/>
        <c:ser>
          <c:idx val="0"/>
          <c:order val="0"/>
          <c:tx>
            <c:strRef>
              <c:f>'Type 3 Kjønn&amp;Klasse'!$I$64</c:f>
              <c:strCache>
                <c:ptCount val="1"/>
                <c:pt idx="0">
                  <c:v>Har brukt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Kjønn&amp;Klasse'!$M$64:$O$64</c:f>
              <c:numCache>
                <c:formatCode>0</c:formatCode>
                <c:ptCount val="3"/>
                <c:pt idx="0">
                  <c:v>3.69</c:v>
                </c:pt>
                <c:pt idx="1">
                  <c:v>7.24</c:v>
                </c:pt>
                <c:pt idx="2">
                  <c:v>4.92</c:v>
                </c:pt>
              </c:numCache>
            </c:numRef>
          </c:val>
          <c:extLst>
            <c:ext xmlns:c16="http://schemas.microsoft.com/office/drawing/2014/chart" uri="{C3380CC4-5D6E-409C-BE32-E72D297353CC}">
              <c16:uniqueId val="{00000000-103C-469F-BEE3-2D072BF66A4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25002792304361648"/>
          <c:w val="0.99176604680775471"/>
          <c:h val="0.61244098732079943"/>
        </c:manualLayout>
      </c:layout>
      <c:barChart>
        <c:barDir val="col"/>
        <c:grouping val="clustered"/>
        <c:varyColors val="0"/>
        <c:ser>
          <c:idx val="1"/>
          <c:order val="0"/>
          <c:tx>
            <c:strRef>
              <c:f>'Trend VGS'!$C$68</c:f>
              <c:strCache>
                <c:ptCount val="1"/>
                <c:pt idx="0">
                  <c:v>Vg1</c:v>
                </c:pt>
              </c:strCache>
            </c:strRef>
          </c:tx>
          <c:spPr>
            <a:solidFill>
              <a:srgbClr val="026F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VGS'!$D$68:$S$68</c:f>
              <c:numCache>
                <c:formatCode>0</c:formatCode>
                <c:ptCount val="16"/>
                <c:pt idx="0">
                  <c:v>-1</c:v>
                </c:pt>
                <c:pt idx="1">
                  <c:v>-1</c:v>
                </c:pt>
                <c:pt idx="2">
                  <c:v>-1</c:v>
                </c:pt>
                <c:pt idx="3">
                  <c:v>-1</c:v>
                </c:pt>
                <c:pt idx="4">
                  <c:v>-1</c:v>
                </c:pt>
                <c:pt idx="5">
                  <c:v>-1</c:v>
                </c:pt>
                <c:pt idx="6">
                  <c:v>18.82</c:v>
                </c:pt>
                <c:pt idx="7">
                  <c:v>-1</c:v>
                </c:pt>
                <c:pt idx="8">
                  <c:v>-1</c:v>
                </c:pt>
                <c:pt idx="9">
                  <c:v>18.87</c:v>
                </c:pt>
                <c:pt idx="10">
                  <c:v>-1</c:v>
                </c:pt>
                <c:pt idx="11">
                  <c:v>-1</c:v>
                </c:pt>
                <c:pt idx="12">
                  <c:v>21.72</c:v>
                </c:pt>
                <c:pt idx="13">
                  <c:v>-1</c:v>
                </c:pt>
                <c:pt idx="14">
                  <c:v>-1</c:v>
                </c:pt>
                <c:pt idx="15">
                  <c:v>17.96</c:v>
                </c:pt>
              </c:numCache>
            </c:numRef>
          </c:val>
          <c:extLst>
            <c:ext xmlns:c16="http://schemas.microsoft.com/office/drawing/2014/chart" uri="{C3380CC4-5D6E-409C-BE32-E72D297353CC}">
              <c16:uniqueId val="{00000001-FB15-4223-AA44-907AB7042030}"/>
            </c:ext>
          </c:extLst>
        </c:ser>
        <c:ser>
          <c:idx val="0"/>
          <c:order val="1"/>
          <c:tx>
            <c:strRef>
              <c:f>'Trend VGS'!$C$69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VGS'!$D$69:$S$69</c:f>
              <c:numCache>
                <c:formatCode>0</c:formatCode>
                <c:ptCount val="16"/>
                <c:pt idx="0">
                  <c:v>-1</c:v>
                </c:pt>
                <c:pt idx="1">
                  <c:v>-1</c:v>
                </c:pt>
                <c:pt idx="2">
                  <c:v>-1</c:v>
                </c:pt>
                <c:pt idx="3">
                  <c:v>-1</c:v>
                </c:pt>
                <c:pt idx="4">
                  <c:v>-1</c:v>
                </c:pt>
                <c:pt idx="5">
                  <c:v>-1</c:v>
                </c:pt>
                <c:pt idx="6">
                  <c:v>-1</c:v>
                </c:pt>
                <c:pt idx="7">
                  <c:v>-1</c:v>
                </c:pt>
                <c:pt idx="8">
                  <c:v>-1</c:v>
                </c:pt>
                <c:pt idx="9">
                  <c:v>23.15</c:v>
                </c:pt>
                <c:pt idx="10">
                  <c:v>-1</c:v>
                </c:pt>
                <c:pt idx="11">
                  <c:v>-1</c:v>
                </c:pt>
                <c:pt idx="12">
                  <c:v>21.43</c:v>
                </c:pt>
                <c:pt idx="13">
                  <c:v>-1</c:v>
                </c:pt>
                <c:pt idx="14">
                  <c:v>-1</c:v>
                </c:pt>
                <c:pt idx="15">
                  <c:v>19.82</c:v>
                </c:pt>
              </c:numCache>
            </c:numRef>
          </c:val>
          <c:extLst>
            <c:ext xmlns:c16="http://schemas.microsoft.com/office/drawing/2014/chart" uri="{C3380CC4-5D6E-409C-BE32-E72D297353CC}">
              <c16:uniqueId val="{00000000-E5F8-41B5-BBC8-BDD826CCA00F}"/>
            </c:ext>
          </c:extLst>
        </c:ser>
        <c:ser>
          <c:idx val="2"/>
          <c:order val="2"/>
          <c:tx>
            <c:strRef>
              <c:f>'Trend VGS'!$C$70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VGS'!$D$70:$S$70</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26.6</c:v>
                </c:pt>
                <c:pt idx="13">
                  <c:v>-1</c:v>
                </c:pt>
                <c:pt idx="14">
                  <c:v>-1</c:v>
                </c:pt>
                <c:pt idx="15">
                  <c:v>18.03</c:v>
                </c:pt>
              </c:numCache>
            </c:numRef>
          </c:val>
          <c:extLst>
            <c:ext xmlns:c16="http://schemas.microsoft.com/office/drawing/2014/chart" uri="{C3380CC4-5D6E-409C-BE32-E72D297353CC}">
              <c16:uniqueId val="{00000001-E5F8-41B5-BBC8-BDD826CCA00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2.1258110158902332E-2"/>
          <c:w val="0.21981899566518023"/>
          <c:h val="0.154677977202438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0648557132200721"/>
          <c:w val="0.90372090779398895"/>
          <c:h val="0.53095691093025787"/>
        </c:manualLayout>
      </c:layout>
      <c:barChart>
        <c:barDir val="col"/>
        <c:grouping val="clustered"/>
        <c:varyColors val="0"/>
        <c:ser>
          <c:idx val="0"/>
          <c:order val="0"/>
          <c:tx>
            <c:strRef>
              <c:f>'Type 3 Kjønn&amp;Klasse'!$I$71</c:f>
              <c:strCache>
                <c:ptCount val="1"/>
                <c:pt idx="0">
                  <c:v>Har brukt andre narkotiske stoffer enn hasj eller marihuana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Kjønn&amp;Klasse'!$M$71:$O$71</c:f>
              <c:numCache>
                <c:formatCode>0</c:formatCode>
                <c:ptCount val="3"/>
                <c:pt idx="0">
                  <c:v>2.0499999999999998</c:v>
                </c:pt>
                <c:pt idx="1">
                  <c:v>3.62</c:v>
                </c:pt>
                <c:pt idx="2">
                  <c:v>0.82</c:v>
                </c:pt>
              </c:numCache>
            </c:numRef>
          </c:val>
          <c:extLst>
            <c:ext xmlns:c16="http://schemas.microsoft.com/office/drawing/2014/chart" uri="{C3380CC4-5D6E-409C-BE32-E72D297353CC}">
              <c16:uniqueId val="{00000000-B5B8-4E04-9372-C0732B125A0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0686942802973849"/>
        </c:manualLayout>
      </c:layout>
      <c:barChart>
        <c:barDir val="bar"/>
        <c:grouping val="clustered"/>
        <c:varyColors val="0"/>
        <c:ser>
          <c:idx val="0"/>
          <c:order val="0"/>
          <c:tx>
            <c:strRef>
              <c:f>'Type 1 Frekvens enkelt'!$B$303</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enkelt'!$C$303:$E$303</c:f>
              <c:numCache>
                <c:formatCode>0</c:formatCode>
                <c:ptCount val="3"/>
                <c:pt idx="0">
                  <c:v>97.62</c:v>
                </c:pt>
                <c:pt idx="1">
                  <c:v>0.68</c:v>
                </c:pt>
                <c:pt idx="2">
                  <c:v>1.7</c:v>
                </c:pt>
              </c:numCache>
            </c:numRef>
          </c:val>
          <c:extLst>
            <c:ext xmlns:c16="http://schemas.microsoft.com/office/drawing/2014/chart" uri="{C3380CC4-5D6E-409C-BE32-E72D297353CC}">
              <c16:uniqueId val="{00000000-C8AF-4851-972F-DDAB8657A855}"/>
            </c:ext>
          </c:extLst>
        </c:ser>
        <c:ser>
          <c:idx val="1"/>
          <c:order val="1"/>
          <c:tx>
            <c:strRef>
              <c:f>'Type 1 Frekvens enkelt'!$B$304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enkelt'!$C$304:$E$304</c:f>
              <c:numCache>
                <c:formatCode>0</c:formatCode>
                <c:ptCount val="3"/>
                <c:pt idx="0">
                  <c:v>92.08</c:v>
                </c:pt>
                <c:pt idx="1">
                  <c:v>2.66</c:v>
                </c:pt>
                <c:pt idx="2">
                  <c:v>5.26</c:v>
                </c:pt>
              </c:numCache>
            </c:numRef>
          </c:val>
          <c:extLst>
            <c:ext xmlns:c16="http://schemas.microsoft.com/office/drawing/2014/chart" uri="{C3380CC4-5D6E-409C-BE32-E72D297353CC}">
              <c16:uniqueId val="{00000001-C8AF-4851-972F-DDAB8657A85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891869302536318"/>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0385143736166297"/>
          <c:w val="0.90372090779398895"/>
          <c:h val="0.74423504728509549"/>
        </c:manualLayout>
      </c:layout>
      <c:barChart>
        <c:barDir val="col"/>
        <c:grouping val="clustered"/>
        <c:varyColors val="0"/>
        <c:ser>
          <c:idx val="0"/>
          <c:order val="0"/>
          <c:tx>
            <c:strRef>
              <c:f>'Type 3 Kjønn&amp;Klasse'!$I$65</c:f>
              <c:strCache>
                <c:ptCount val="1"/>
                <c:pt idx="0">
                  <c:v>Blitt tilbudt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Kjønn&amp;Klasse'!$M$65:$O$65</c:f>
              <c:numCache>
                <c:formatCode>0</c:formatCode>
                <c:ptCount val="3"/>
                <c:pt idx="0">
                  <c:v>17.96</c:v>
                </c:pt>
                <c:pt idx="1">
                  <c:v>19.82</c:v>
                </c:pt>
                <c:pt idx="2">
                  <c:v>18.03</c:v>
                </c:pt>
              </c:numCache>
            </c:numRef>
          </c:val>
          <c:extLst>
            <c:ext xmlns:c16="http://schemas.microsoft.com/office/drawing/2014/chart" uri="{C3380CC4-5D6E-409C-BE32-E72D297353CC}">
              <c16:uniqueId val="{00000000-08AB-412E-8886-C81BE35B4D1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1494790798029"/>
          <c:y val="2.1474740999156632E-2"/>
          <c:w val="0.60823154384325673"/>
          <c:h val="0.82361754999622205"/>
        </c:manualLayout>
      </c:layout>
      <c:barChart>
        <c:barDir val="bar"/>
        <c:grouping val="clustered"/>
        <c:varyColors val="0"/>
        <c:ser>
          <c:idx val="1"/>
          <c:order val="0"/>
          <c:tx>
            <c:strRef>
              <c:f>'Type 1 Frekvens enkelt'!$B$242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enkelt'!$C$242:$E$242</c:f>
              <c:numCache>
                <c:formatCode>0</c:formatCode>
                <c:ptCount val="3"/>
                <c:pt idx="0">
                  <c:v>23.9</c:v>
                </c:pt>
                <c:pt idx="1">
                  <c:v>14.97</c:v>
                </c:pt>
                <c:pt idx="2">
                  <c:v>61.13</c:v>
                </c:pt>
              </c:numCache>
            </c:numRef>
          </c:val>
          <c:extLst>
            <c:ext xmlns:c16="http://schemas.microsoft.com/office/drawing/2014/chart" uri="{C3380CC4-5D6E-409C-BE32-E72D297353CC}">
              <c16:uniqueId val="{00000001-59FC-4EC0-A549-448F6A2812AF}"/>
            </c:ext>
          </c:extLst>
        </c:ser>
        <c:ser>
          <c:idx val="0"/>
          <c:order val="1"/>
          <c:tx>
            <c:strRef>
              <c:f>'Type 1 Frekvens enkelt'!$B$241</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enkelt'!$C$241:$E$241</c:f>
              <c:numCache>
                <c:formatCode>0</c:formatCode>
                <c:ptCount val="3"/>
                <c:pt idx="0">
                  <c:v>9.32</c:v>
                </c:pt>
                <c:pt idx="1">
                  <c:v>9.49</c:v>
                </c:pt>
                <c:pt idx="2">
                  <c:v>81.19</c:v>
                </c:pt>
              </c:numCache>
            </c:numRef>
          </c:val>
          <c:extLst>
            <c:ext xmlns:c16="http://schemas.microsoft.com/office/drawing/2014/chart" uri="{C3380CC4-5D6E-409C-BE32-E72D297353CC}">
              <c16:uniqueId val="{00000000-59FC-4EC0-A549-448F6A2812AF}"/>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b"/>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8758656034528993"/>
          <c:w val="0.96741529739829146"/>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Vg1</c:v>
                </c:pt>
                <c:pt idx="1">
                  <c:v>Vg2</c:v>
                </c:pt>
                <c:pt idx="2">
                  <c:v>Vg3</c:v>
                </c:pt>
              </c:strCache>
            </c:strRef>
          </c:cat>
          <c:val>
            <c:numRef>
              <c:f>'Type 3 Kjønn&amp;Klasse'!$C$11:$E$11</c:f>
              <c:numCache>
                <c:formatCode>0</c:formatCode>
                <c:ptCount val="3"/>
                <c:pt idx="0">
                  <c:v>96.72</c:v>
                </c:pt>
                <c:pt idx="1">
                  <c:v>97.25</c:v>
                </c:pt>
                <c:pt idx="2">
                  <c:v>97.14</c:v>
                </c:pt>
              </c:numCache>
            </c:numRef>
          </c:val>
          <c:extLst>
            <c:ext xmlns:c16="http://schemas.microsoft.com/office/drawing/2014/chart" uri="{C3380CC4-5D6E-409C-BE32-E72D297353CC}">
              <c16:uniqueId val="{00000000-C5E8-4144-8DB5-E0074AC38A4A}"/>
            </c:ext>
          </c:extLst>
        </c:ser>
        <c:ser>
          <c:idx val="1"/>
          <c:order val="1"/>
          <c:tx>
            <c:strRef>
              <c:f>'Type 3 Kjønn&amp;Klasse'!$B$12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Vg1</c:v>
                </c:pt>
                <c:pt idx="1">
                  <c:v>Vg2</c:v>
                </c:pt>
                <c:pt idx="2">
                  <c:v>Vg3</c:v>
                </c:pt>
              </c:strCache>
            </c:strRef>
          </c:cat>
          <c:val>
            <c:numRef>
              <c:f>'Type 3 Kjønn&amp;Klasse'!$C$12:$E$12</c:f>
              <c:numCache>
                <c:formatCode>0</c:formatCode>
                <c:ptCount val="3"/>
                <c:pt idx="0">
                  <c:v>97.6</c:v>
                </c:pt>
                <c:pt idx="1">
                  <c:v>96.52</c:v>
                </c:pt>
                <c:pt idx="2">
                  <c:v>97.67</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28869266535228993"/>
          <c:w val="0.90807703586359745"/>
          <c:h val="0.49039799641513265"/>
        </c:manualLayout>
      </c:layout>
      <c:barChart>
        <c:barDir val="col"/>
        <c:grouping val="clustered"/>
        <c:varyColors val="0"/>
        <c:ser>
          <c:idx val="0"/>
          <c:order val="0"/>
          <c:tx>
            <c:strRef>
              <c:f>'Type 1 Frekvens enkelt'!$B$247</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enkelt'!$C$247:$E$247</c:f>
              <c:numCache>
                <c:formatCode>0</c:formatCode>
                <c:ptCount val="3"/>
                <c:pt idx="0">
                  <c:v>38.76</c:v>
                </c:pt>
                <c:pt idx="1">
                  <c:v>43.29</c:v>
                </c:pt>
                <c:pt idx="2">
                  <c:v>17.95</c:v>
                </c:pt>
              </c:numCache>
            </c:numRef>
          </c:val>
          <c:extLst>
            <c:ext xmlns:c16="http://schemas.microsoft.com/office/drawing/2014/chart" uri="{C3380CC4-5D6E-409C-BE32-E72D297353CC}">
              <c16:uniqueId val="{00000000-CC06-4E4F-AFA6-9738FDA7A596}"/>
            </c:ext>
          </c:extLst>
        </c:ser>
        <c:ser>
          <c:idx val="1"/>
          <c:order val="1"/>
          <c:tx>
            <c:strRef>
              <c:f>'Type 1 Frekvens enkelt'!$B$248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enkelt'!$C$248:$E$248</c:f>
              <c:numCache>
                <c:formatCode>0</c:formatCode>
                <c:ptCount val="3"/>
                <c:pt idx="0">
                  <c:v>36.57</c:v>
                </c:pt>
                <c:pt idx="1">
                  <c:v>42.78</c:v>
                </c:pt>
                <c:pt idx="2">
                  <c:v>20.65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2.9046072523391474E-3"/>
          <c:y val="0"/>
          <c:w val="0.98982476441534684"/>
          <c:h val="0.2104906073562554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'Type 2 Frekvens batterier'!$D$89</c:f>
              <c:strCache>
                <c:ptCount val="1"/>
                <c:pt idx="0">
                  <c:v>En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batterier'!$D$90:$D$96</c:f>
              <c:numCache>
                <c:formatCode>0</c:formatCode>
                <c:ptCount val="7"/>
                <c:pt idx="0">
                  <c:v>3.87</c:v>
                </c:pt>
                <c:pt idx="1">
                  <c:v>5.04</c:v>
                </c:pt>
                <c:pt idx="2">
                  <c:v>4.72</c:v>
                </c:pt>
                <c:pt idx="3">
                  <c:v>2.68</c:v>
                </c:pt>
                <c:pt idx="4">
                  <c:v>12.46</c:v>
                </c:pt>
                <c:pt idx="5">
                  <c:v>7.24</c:v>
                </c:pt>
                <c:pt idx="6">
                  <c:v>14.84</c:v>
                </c:pt>
              </c:numCache>
            </c:numRef>
          </c:val>
          <c:extLst>
            <c:ext xmlns:c16="http://schemas.microsoft.com/office/drawing/2014/chart" uri="{C3380CC4-5D6E-409C-BE32-E72D297353CC}">
              <c16:uniqueId val="{00000000-486B-4944-AF65-07C5E8AE40F4}"/>
            </c:ext>
          </c:extLst>
        </c:ser>
        <c:ser>
          <c:idx val="0"/>
          <c:order val="1"/>
          <c:tx>
            <c:strRef>
              <c:f>'Type 2 Frekvens batterier'!$E$89</c:f>
              <c:strCache>
                <c:ptCount val="1"/>
                <c:pt idx="0">
                  <c:v>To eller flere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batterier'!$E$90:$E$96</c:f>
              <c:numCache>
                <c:formatCode>0</c:formatCode>
                <c:ptCount val="7"/>
                <c:pt idx="0">
                  <c:v>3.19</c:v>
                </c:pt>
                <c:pt idx="1">
                  <c:v>6.05</c:v>
                </c:pt>
                <c:pt idx="2">
                  <c:v>4.38</c:v>
                </c:pt>
                <c:pt idx="3">
                  <c:v>2.0099999999999998</c:v>
                </c:pt>
                <c:pt idx="4">
                  <c:v>18.010000000000002</c:v>
                </c:pt>
                <c:pt idx="5">
                  <c:v>10.61</c:v>
                </c:pt>
                <c:pt idx="6">
                  <c:v>31.37</c:v>
                </c:pt>
              </c:numCache>
            </c:numRef>
          </c:val>
          <c:extLst>
            <c:ext xmlns:c16="http://schemas.microsoft.com/office/drawing/2014/chart" uri="{C3380CC4-5D6E-409C-BE32-E72D297353CC}">
              <c16:uniqueId val="{00000005-A4A9-458C-86DB-E677B8E03D6A}"/>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4.8907501518512017E-2"/>
          <c:y val="0.90334240430221735"/>
          <c:w val="0.63279231875054476"/>
          <c:h val="4.51058492424256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1675643871410608"/>
          <c:w val="0.92586943121746323"/>
          <c:h val="0.70954001231918329"/>
        </c:manualLayout>
      </c:layout>
      <c:barChart>
        <c:barDir val="col"/>
        <c:grouping val="clustered"/>
        <c:varyColors val="0"/>
        <c:ser>
          <c:idx val="0"/>
          <c:order val="0"/>
          <c:tx>
            <c:strRef>
              <c:f>'Data fra SPSS'!$C$656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SPSS'!$C$721:$C$723</c:f>
              <c:numCache>
                <c:formatCode>0</c:formatCode>
                <c:ptCount val="3"/>
                <c:pt idx="0">
                  <c:v>38.25</c:v>
                </c:pt>
                <c:pt idx="1">
                  <c:v>41.83</c:v>
                </c:pt>
                <c:pt idx="2">
                  <c:v>19.920000000000002</c:v>
                </c:pt>
              </c:numCache>
            </c:numRef>
          </c:val>
          <c:extLst>
            <c:ext xmlns:c16="http://schemas.microsoft.com/office/drawing/2014/chart" uri="{C3380CC4-5D6E-409C-BE32-E72D297353CC}">
              <c16:uniqueId val="{00000000-C3D6-44DF-B56A-0632CA5EBCF4}"/>
            </c:ext>
          </c:extLst>
        </c:ser>
        <c:ser>
          <c:idx val="1"/>
          <c:order val="1"/>
          <c:tx>
            <c:strRef>
              <c:f>'Data fra SPSS'!$D$656</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SPSS'!$D$721:$D$723</c:f>
              <c:numCache>
                <c:formatCode>0</c:formatCode>
                <c:ptCount val="3"/>
                <c:pt idx="0">
                  <c:v>42.34</c:v>
                </c:pt>
                <c:pt idx="1">
                  <c:v>39.64</c:v>
                </c:pt>
                <c:pt idx="2">
                  <c:v>18.02</c:v>
                </c:pt>
              </c:numCache>
            </c:numRef>
          </c:val>
          <c:extLst>
            <c:ext xmlns:c16="http://schemas.microsoft.com/office/drawing/2014/chart" uri="{C3380CC4-5D6E-409C-BE32-E72D297353CC}">
              <c16:uniqueId val="{00000000-3E3D-478F-B710-5B7FA4648DA7}"/>
            </c:ext>
          </c:extLst>
        </c:ser>
        <c:ser>
          <c:idx val="2"/>
          <c:order val="2"/>
          <c:tx>
            <c:strRef>
              <c:f>'Data fra SPSS'!$E$656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SPSS'!$E$721:$E$723</c:f>
              <c:numCache>
                <c:formatCode>0</c:formatCode>
                <c:ptCount val="3"/>
                <c:pt idx="0">
                  <c:v>33.61</c:v>
                </c:pt>
                <c:pt idx="1">
                  <c:v>52.46</c:v>
                </c:pt>
                <c:pt idx="2">
                  <c:v>13.93</c:v>
                </c:pt>
              </c:numCache>
            </c:numRef>
          </c:val>
          <c:extLst>
            <c:ext xmlns:c16="http://schemas.microsoft.com/office/drawing/2014/chart" uri="{C3380CC4-5D6E-409C-BE32-E72D297353CC}">
              <c16:uniqueId val="{00000000-C6F5-4934-B45B-54995FD315F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7.9355050916226411E-2"/>
          <c:w val="0.9392108915380665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1.4647298164714473E-2"/>
          <c:w val="0.99176604680775471"/>
          <c:h val="0.84782171266231832"/>
        </c:manualLayout>
      </c:layout>
      <c:barChart>
        <c:barDir val="col"/>
        <c:grouping val="clustered"/>
        <c:varyColors val="0"/>
        <c:ser>
          <c:idx val="0"/>
          <c:order val="0"/>
          <c:tx>
            <c:strRef>
              <c:f>'Trend VGS'!$C$72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VGS'!$D$72:$S$72</c:f>
              <c:numCache>
                <c:formatCode>0</c:formatCode>
                <c:ptCount val="16"/>
                <c:pt idx="0">
                  <c:v>-1</c:v>
                </c:pt>
                <c:pt idx="1">
                  <c:v>-1</c:v>
                </c:pt>
                <c:pt idx="2">
                  <c:v>-1</c:v>
                </c:pt>
                <c:pt idx="3">
                  <c:v>-1</c:v>
                </c:pt>
                <c:pt idx="4">
                  <c:v>-1</c:v>
                </c:pt>
                <c:pt idx="5">
                  <c:v>-1</c:v>
                </c:pt>
                <c:pt idx="6">
                  <c:v>6.25</c:v>
                </c:pt>
                <c:pt idx="7">
                  <c:v>-1</c:v>
                </c:pt>
                <c:pt idx="8">
                  <c:v>-1</c:v>
                </c:pt>
                <c:pt idx="9">
                  <c:v>11.93</c:v>
                </c:pt>
                <c:pt idx="10">
                  <c:v>-1</c:v>
                </c:pt>
                <c:pt idx="11">
                  <c:v>-1</c:v>
                </c:pt>
                <c:pt idx="12">
                  <c:v>5.53</c:v>
                </c:pt>
                <c:pt idx="13">
                  <c:v>-1</c:v>
                </c:pt>
                <c:pt idx="14">
                  <c:v>-1</c:v>
                </c:pt>
                <c:pt idx="15">
                  <c:v>8.4</c:v>
                </c:pt>
              </c:numCache>
            </c:numRef>
          </c:val>
          <c:extLst>
            <c:ext xmlns:c16="http://schemas.microsoft.com/office/drawing/2014/chart" uri="{C3380CC4-5D6E-409C-BE32-E72D297353CC}">
              <c16:uniqueId val="{00000000-8A43-4692-8141-4FF4A3813F65}"/>
            </c:ext>
          </c:extLst>
        </c:ser>
        <c:ser>
          <c:idx val="1"/>
          <c:order val="1"/>
          <c:tx>
            <c:strRef>
              <c:f>'Trend VGS'!$C$73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VGS'!$D$73:$S$73</c:f>
              <c:numCache>
                <c:formatCode>0</c:formatCode>
                <c:ptCount val="16"/>
                <c:pt idx="0">
                  <c:v>-1</c:v>
                </c:pt>
                <c:pt idx="1">
                  <c:v>-1</c:v>
                </c:pt>
                <c:pt idx="2">
                  <c:v>-1</c:v>
                </c:pt>
                <c:pt idx="3">
                  <c:v>-1</c:v>
                </c:pt>
                <c:pt idx="4">
                  <c:v>-1</c:v>
                </c:pt>
                <c:pt idx="5">
                  <c:v>-1</c:v>
                </c:pt>
                <c:pt idx="6">
                  <c:v>-1</c:v>
                </c:pt>
                <c:pt idx="7">
                  <c:v>-1</c:v>
                </c:pt>
                <c:pt idx="8">
                  <c:v>-1</c:v>
                </c:pt>
                <c:pt idx="9">
                  <c:v>6.31</c:v>
                </c:pt>
                <c:pt idx="10">
                  <c:v>-1</c:v>
                </c:pt>
                <c:pt idx="11">
                  <c:v>-1</c:v>
                </c:pt>
                <c:pt idx="12">
                  <c:v>11.61</c:v>
                </c:pt>
                <c:pt idx="13">
                  <c:v>-1</c:v>
                </c:pt>
                <c:pt idx="14">
                  <c:v>-1</c:v>
                </c:pt>
                <c:pt idx="15">
                  <c:v>7.21</c:v>
                </c:pt>
              </c:numCache>
            </c:numRef>
          </c:val>
          <c:extLst>
            <c:ext xmlns:c16="http://schemas.microsoft.com/office/drawing/2014/chart" uri="{C3380CC4-5D6E-409C-BE32-E72D297353CC}">
              <c16:uniqueId val="{00000001-8A43-4692-8141-4FF4A3813F65}"/>
            </c:ext>
          </c:extLst>
        </c:ser>
        <c:ser>
          <c:idx val="2"/>
          <c:order val="2"/>
          <c:tx>
            <c:strRef>
              <c:f>'Trend VGS'!$C$74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VGS'!$D$74:$S$74</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5.32</c:v>
                </c:pt>
                <c:pt idx="13">
                  <c:v>-1</c:v>
                </c:pt>
                <c:pt idx="14">
                  <c:v>-1</c:v>
                </c:pt>
                <c:pt idx="15">
                  <c:v>4.0999999999999996</c:v>
                </c:pt>
              </c:numCache>
            </c:numRef>
          </c:val>
          <c:extLst>
            <c:ext xmlns:c16="http://schemas.microsoft.com/office/drawing/2014/chart" uri="{C3380CC4-5D6E-409C-BE32-E72D297353CC}">
              <c16:uniqueId val="{00000000-FE61-495F-A5B9-114A49D15894}"/>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43598068975893"/>
          <c:y val="4.1232866040263501E-3"/>
          <c:w val="0.22599446055936417"/>
          <c:h val="0.131265524458445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56337279597586E-2"/>
          <c:y val="0.11839633993836977"/>
          <c:w val="0.89084947300062878"/>
          <c:h val="0.75898144958449143"/>
        </c:manualLayout>
      </c:layout>
      <c:barChart>
        <c:barDir val="col"/>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SPSS'!$C$640:$C$642</c:f>
              <c:numCache>
                <c:formatCode>0</c:formatCode>
                <c:ptCount val="3"/>
                <c:pt idx="0">
                  <c:v>34.35</c:v>
                </c:pt>
                <c:pt idx="1">
                  <c:v>41.98</c:v>
                </c:pt>
                <c:pt idx="2">
                  <c:v>23.66</c:v>
                </c:pt>
              </c:numCache>
            </c:numRef>
          </c:val>
          <c:extLst>
            <c:ext xmlns:c16="http://schemas.microsoft.com/office/drawing/2014/chart" uri="{C3380CC4-5D6E-409C-BE32-E72D297353CC}">
              <c16:uniqueId val="{00000000-C3D6-44DF-B56A-0632CA5EBCF4}"/>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SPSS'!$D$640:$D$642</c:f>
              <c:numCache>
                <c:formatCode>0</c:formatCode>
                <c:ptCount val="3"/>
                <c:pt idx="0">
                  <c:v>42.68</c:v>
                </c:pt>
                <c:pt idx="1">
                  <c:v>44.82</c:v>
                </c:pt>
                <c:pt idx="2">
                  <c:v>12.5</c:v>
                </c:pt>
              </c:numCache>
            </c:numRef>
          </c:val>
          <c:extLst>
            <c:ext xmlns:c16="http://schemas.microsoft.com/office/drawing/2014/chart" uri="{C3380CC4-5D6E-409C-BE32-E72D297353CC}">
              <c16:uniqueId val="{00000000-3E3D-478F-B710-5B7FA4648DA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2.0976831559173379E-2"/>
          <c:w val="0.9958258088225940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668947233483244"/>
          <c:w val="0.90394753624055335"/>
          <c:h val="0.48119176129843405"/>
        </c:manualLayout>
      </c:layout>
      <c:barChart>
        <c:barDir val="col"/>
        <c:grouping val="clustered"/>
        <c:varyColors val="0"/>
        <c:ser>
          <c:idx val="0"/>
          <c:order val="0"/>
          <c:tx>
            <c:strRef>
              <c:f>'Type 3 Kjønn&amp;Klasse'!$B$171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Vg1</c:v>
                </c:pt>
                <c:pt idx="1">
                  <c:v>Vg2</c:v>
                </c:pt>
                <c:pt idx="2">
                  <c:v>Vg3</c:v>
                </c:pt>
              </c:strCache>
            </c:strRef>
          </c:cat>
          <c:val>
            <c:numRef>
              <c:f>'Type 3 Kjønn&amp;Klasse'!$C$171:$E$171</c:f>
              <c:numCache>
                <c:formatCode>0</c:formatCode>
                <c:ptCount val="3"/>
                <c:pt idx="0">
                  <c:v>4.88</c:v>
                </c:pt>
                <c:pt idx="1">
                  <c:v>6.67</c:v>
                </c:pt>
                <c:pt idx="2">
                  <c:v>2.78</c:v>
                </c:pt>
              </c:numCache>
            </c:numRef>
          </c:val>
          <c:extLst>
            <c:ext xmlns:c16="http://schemas.microsoft.com/office/drawing/2014/chart" uri="{C3380CC4-5D6E-409C-BE32-E72D297353CC}">
              <c16:uniqueId val="{00000000-CC06-4E4F-AFA6-9738FDA7A596}"/>
            </c:ext>
          </c:extLst>
        </c:ser>
        <c:ser>
          <c:idx val="1"/>
          <c:order val="1"/>
          <c:tx>
            <c:strRef>
              <c:f>'Type 3 Kjønn&amp;Klasse'!$B$172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Vg1</c:v>
                </c:pt>
                <c:pt idx="1">
                  <c:v>Vg2</c:v>
                </c:pt>
                <c:pt idx="2">
                  <c:v>Vg3</c:v>
                </c:pt>
              </c:strCache>
            </c:strRef>
          </c:cat>
          <c:val>
            <c:numRef>
              <c:f>'Type 3 Kjønn&amp;Klasse'!$C$172:$E$172</c:f>
              <c:numCache>
                <c:formatCode>0</c:formatCode>
                <c:ptCount val="3"/>
                <c:pt idx="0">
                  <c:v>2.4</c:v>
                </c:pt>
                <c:pt idx="1">
                  <c:v>0.86</c:v>
                </c:pt>
                <c:pt idx="2">
                  <c:v>1.1599999999999999</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34049568734708"/>
          <c:w val="0.60343894236040763"/>
          <c:h val="0.85125363506800555"/>
        </c:manualLayout>
      </c:layout>
      <c:barChart>
        <c:barDir val="bar"/>
        <c:grouping val="clustered"/>
        <c:varyColors val="0"/>
        <c:ser>
          <c:idx val="0"/>
          <c:order val="0"/>
          <c:tx>
            <c:strRef>
              <c:f>'Type 1 Frekvens enkelt'!$B$253</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enkelt'!$C$253:$H$253</c:f>
              <c:numCache>
                <c:formatCode>0</c:formatCode>
                <c:ptCount val="6"/>
                <c:pt idx="0">
                  <c:v>1.34</c:v>
                </c:pt>
                <c:pt idx="1">
                  <c:v>0.67</c:v>
                </c:pt>
                <c:pt idx="2">
                  <c:v>1.17</c:v>
                </c:pt>
                <c:pt idx="3">
                  <c:v>1.67</c:v>
                </c:pt>
                <c:pt idx="4">
                  <c:v>15.19</c:v>
                </c:pt>
                <c:pt idx="5">
                  <c:v>79.97</c:v>
                </c:pt>
              </c:numCache>
            </c:numRef>
          </c:val>
          <c:extLst>
            <c:ext xmlns:c16="http://schemas.microsoft.com/office/drawing/2014/chart" uri="{C3380CC4-5D6E-409C-BE32-E72D297353CC}">
              <c16:uniqueId val="{00000000-DCEF-4C1C-AD7F-E7CE018CFD21}"/>
            </c:ext>
          </c:extLst>
        </c:ser>
        <c:ser>
          <c:idx val="1"/>
          <c:order val="1"/>
          <c:tx>
            <c:strRef>
              <c:f>'Type 1 Frekvens enkelt'!$B$254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enkelt'!$C$254:$H$254</c:f>
              <c:numCache>
                <c:formatCode>0</c:formatCode>
                <c:ptCount val="6"/>
                <c:pt idx="0">
                  <c:v>2.46</c:v>
                </c:pt>
                <c:pt idx="1">
                  <c:v>1.74</c:v>
                </c:pt>
                <c:pt idx="2">
                  <c:v>1.47</c:v>
                </c:pt>
                <c:pt idx="3">
                  <c:v>3.18</c:v>
                </c:pt>
                <c:pt idx="4">
                  <c:v>19.11</c:v>
                </c:pt>
                <c:pt idx="5">
                  <c:v>72.040000000000006</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8.1454356726831916E-4"/>
          <c:w val="0.99523238790232638"/>
          <c:h val="0.1066114987601637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enkelt'!$B$259</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enkelt'!$C$259:$H$259</c:f>
              <c:numCache>
                <c:formatCode>0</c:formatCode>
                <c:ptCount val="6"/>
                <c:pt idx="0">
                  <c:v>0.5</c:v>
                </c:pt>
                <c:pt idx="1">
                  <c:v>0.84</c:v>
                </c:pt>
                <c:pt idx="2">
                  <c:v>0.5</c:v>
                </c:pt>
                <c:pt idx="3">
                  <c:v>1.51</c:v>
                </c:pt>
                <c:pt idx="4">
                  <c:v>12.42</c:v>
                </c:pt>
                <c:pt idx="5">
                  <c:v>84.23</c:v>
                </c:pt>
              </c:numCache>
            </c:numRef>
          </c:val>
          <c:extLst>
            <c:ext xmlns:c16="http://schemas.microsoft.com/office/drawing/2014/chart" uri="{C3380CC4-5D6E-409C-BE32-E72D297353CC}">
              <c16:uniqueId val="{00000000-30C5-4876-B937-C81C11340C2F}"/>
            </c:ext>
          </c:extLst>
        </c:ser>
        <c:ser>
          <c:idx val="1"/>
          <c:order val="1"/>
          <c:tx>
            <c:strRef>
              <c:f>'Type 1 Frekvens enkelt'!$B$260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enkelt'!$C$260:$H$260</c:f>
              <c:numCache>
                <c:formatCode>0</c:formatCode>
                <c:ptCount val="6"/>
                <c:pt idx="0">
                  <c:v>1.86</c:v>
                </c:pt>
                <c:pt idx="1">
                  <c:v>0.99</c:v>
                </c:pt>
                <c:pt idx="2">
                  <c:v>0.81</c:v>
                </c:pt>
                <c:pt idx="3">
                  <c:v>1.51</c:v>
                </c:pt>
                <c:pt idx="4">
                  <c:v>14.71</c:v>
                </c:pt>
                <c:pt idx="5">
                  <c:v>80.12</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9533183534688238"/>
          <c:w val="0.90372090779398895"/>
          <c:h val="0.45275464929987608"/>
        </c:manualLayout>
      </c:layout>
      <c:barChart>
        <c:barDir val="col"/>
        <c:grouping val="clustered"/>
        <c:varyColors val="0"/>
        <c:ser>
          <c:idx val="0"/>
          <c:order val="0"/>
          <c:tx>
            <c:strRef>
              <c:f>'Type 3 Kjønn&amp;Klasse'!$I$67</c:f>
              <c:strCache>
                <c:ptCount val="1"/>
                <c:pt idx="0">
                  <c:v>Mobber andre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494-4976-99EB-D242B647BBB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A494-4976-99EB-D242B647BBB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Kjønn&amp;Klasse'!$J$67:$O$67</c:f>
              <c:numCache>
                <c:formatCode>0</c:formatCode>
                <c:ptCount val="6"/>
                <c:pt idx="0">
                  <c:v>3.05</c:v>
                </c:pt>
                <c:pt idx="1">
                  <c:v>0</c:v>
                </c:pt>
                <c:pt idx="3">
                  <c:v>1.59</c:v>
                </c:pt>
                <c:pt idx="4">
                  <c:v>2.7</c:v>
                </c:pt>
                <c:pt idx="5">
                  <c:v>0.82</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0244111334652188"/>
          <c:w val="0.90372090779398895"/>
          <c:h val="0.44564537130023657"/>
        </c:manualLayout>
      </c:layout>
      <c:barChart>
        <c:barDir val="col"/>
        <c:grouping val="clustered"/>
        <c:varyColors val="0"/>
        <c:ser>
          <c:idx val="0"/>
          <c:order val="0"/>
          <c:tx>
            <c:strRef>
              <c:f>'Type 3 Kjønn&amp;Klasse'!$I$68</c:f>
              <c:strCache>
                <c:ptCount val="1"/>
                <c:pt idx="0">
                  <c:v>Blir mobbet på nett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E39-4E71-8669-7FBBBEF8279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7E39-4E71-8669-7FBBBEF8279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Kjønn&amp;Klasse'!$J$68:$O$68</c:f>
              <c:numCache>
                <c:formatCode>0</c:formatCode>
                <c:ptCount val="6"/>
                <c:pt idx="0">
                  <c:v>2.29</c:v>
                </c:pt>
                <c:pt idx="1">
                  <c:v>0.31</c:v>
                </c:pt>
                <c:pt idx="3">
                  <c:v>1.99</c:v>
                </c:pt>
                <c:pt idx="4">
                  <c:v>1.8</c:v>
                </c:pt>
                <c:pt idx="5">
                  <c:v>0</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5951415680376644"/>
          <c:w val="0.99176604680775471"/>
          <c:h val="0.60295457889230364"/>
        </c:manualLayout>
      </c:layout>
      <c:barChart>
        <c:barDir val="col"/>
        <c:grouping val="clustered"/>
        <c:varyColors val="0"/>
        <c:ser>
          <c:idx val="0"/>
          <c:order val="0"/>
          <c:tx>
            <c:strRef>
              <c:f>'Trend VGS'!$C$92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VGS'!$D$92:$S$92</c:f>
              <c:numCache>
                <c:formatCode>0</c:formatCode>
                <c:ptCount val="16"/>
                <c:pt idx="0">
                  <c:v>-1</c:v>
                </c:pt>
                <c:pt idx="1">
                  <c:v>-1</c:v>
                </c:pt>
                <c:pt idx="2">
                  <c:v>-1</c:v>
                </c:pt>
                <c:pt idx="3">
                  <c:v>-1</c:v>
                </c:pt>
                <c:pt idx="4">
                  <c:v>-1</c:v>
                </c:pt>
                <c:pt idx="5">
                  <c:v>-1</c:v>
                </c:pt>
                <c:pt idx="6">
                  <c:v>92</c:v>
                </c:pt>
                <c:pt idx="7">
                  <c:v>-1</c:v>
                </c:pt>
                <c:pt idx="8">
                  <c:v>-1</c:v>
                </c:pt>
                <c:pt idx="9">
                  <c:v>84.4</c:v>
                </c:pt>
                <c:pt idx="10">
                  <c:v>-1</c:v>
                </c:pt>
                <c:pt idx="11">
                  <c:v>-1</c:v>
                </c:pt>
                <c:pt idx="12">
                  <c:v>88.06</c:v>
                </c:pt>
                <c:pt idx="13">
                  <c:v>-1</c:v>
                </c:pt>
                <c:pt idx="14">
                  <c:v>-1</c:v>
                </c:pt>
                <c:pt idx="15">
                  <c:v>93.63</c:v>
                </c:pt>
              </c:numCache>
            </c:numRef>
          </c:val>
          <c:extLst>
            <c:ext xmlns:c16="http://schemas.microsoft.com/office/drawing/2014/chart" uri="{C3380CC4-5D6E-409C-BE32-E72D297353CC}">
              <c16:uniqueId val="{00000000-9E8D-4EDF-9FA9-0CC18AB43CB4}"/>
            </c:ext>
          </c:extLst>
        </c:ser>
        <c:ser>
          <c:idx val="1"/>
          <c:order val="1"/>
          <c:tx>
            <c:strRef>
              <c:f>'Trend VGS'!$C$93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VGS'!$D$93:$S$93</c:f>
              <c:numCache>
                <c:formatCode>0</c:formatCode>
                <c:ptCount val="16"/>
                <c:pt idx="0">
                  <c:v>-1</c:v>
                </c:pt>
                <c:pt idx="1">
                  <c:v>-1</c:v>
                </c:pt>
                <c:pt idx="2">
                  <c:v>-1</c:v>
                </c:pt>
                <c:pt idx="3">
                  <c:v>-1</c:v>
                </c:pt>
                <c:pt idx="4">
                  <c:v>-1</c:v>
                </c:pt>
                <c:pt idx="5">
                  <c:v>-1</c:v>
                </c:pt>
                <c:pt idx="6">
                  <c:v>-1</c:v>
                </c:pt>
                <c:pt idx="7">
                  <c:v>-1</c:v>
                </c:pt>
                <c:pt idx="8">
                  <c:v>-1</c:v>
                </c:pt>
                <c:pt idx="9">
                  <c:v>84.96</c:v>
                </c:pt>
                <c:pt idx="10">
                  <c:v>-1</c:v>
                </c:pt>
                <c:pt idx="11">
                  <c:v>-1</c:v>
                </c:pt>
                <c:pt idx="12">
                  <c:v>95.09</c:v>
                </c:pt>
                <c:pt idx="13">
                  <c:v>-1</c:v>
                </c:pt>
                <c:pt idx="14">
                  <c:v>-1</c:v>
                </c:pt>
                <c:pt idx="15">
                  <c:v>90.75</c:v>
                </c:pt>
              </c:numCache>
            </c:numRef>
          </c:val>
          <c:extLst>
            <c:ext xmlns:c16="http://schemas.microsoft.com/office/drawing/2014/chart" uri="{C3380CC4-5D6E-409C-BE32-E72D297353CC}">
              <c16:uniqueId val="{00000000-A139-4762-88B2-C0D874BC20C2}"/>
            </c:ext>
          </c:extLst>
        </c:ser>
        <c:ser>
          <c:idx val="2"/>
          <c:order val="2"/>
          <c:tx>
            <c:strRef>
              <c:f>'Trend VGS'!$C$94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VGS'!$D$94:$S$94</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94.74</c:v>
                </c:pt>
                <c:pt idx="13">
                  <c:v>-1</c:v>
                </c:pt>
                <c:pt idx="14">
                  <c:v>-1</c:v>
                </c:pt>
                <c:pt idx="15">
                  <c:v>95.04</c:v>
                </c:pt>
              </c:numCache>
            </c:numRef>
          </c:val>
          <c:extLst>
            <c:ext xmlns:c16="http://schemas.microsoft.com/office/drawing/2014/chart" uri="{C3380CC4-5D6E-409C-BE32-E72D297353CC}">
              <c16:uniqueId val="{00000001-A139-4762-88B2-C0D874BC20C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4.8944982998757594E-3"/>
          <c:w val="0.27333969141477471"/>
          <c:h val="0.127326432027725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3.2439269600470805E-2"/>
          <c:w val="0.99176604680775471"/>
          <c:h val="0.83002946609559947"/>
        </c:manualLayout>
      </c:layout>
      <c:barChart>
        <c:barDir val="col"/>
        <c:grouping val="clustered"/>
        <c:varyColors val="0"/>
        <c:ser>
          <c:idx val="0"/>
          <c:order val="0"/>
          <c:tx>
            <c:strRef>
              <c:f>'Trend VGS'!$C$80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VGS'!$D$80:$S$80</c:f>
              <c:numCache>
                <c:formatCode>0</c:formatCode>
                <c:ptCount val="16"/>
                <c:pt idx="0">
                  <c:v>-1</c:v>
                </c:pt>
                <c:pt idx="1">
                  <c:v>-1</c:v>
                </c:pt>
                <c:pt idx="2">
                  <c:v>-1</c:v>
                </c:pt>
                <c:pt idx="3">
                  <c:v>-1</c:v>
                </c:pt>
                <c:pt idx="4">
                  <c:v>-1</c:v>
                </c:pt>
                <c:pt idx="5">
                  <c:v>-1</c:v>
                </c:pt>
                <c:pt idx="6">
                  <c:v>0.56999999999999995</c:v>
                </c:pt>
                <c:pt idx="7">
                  <c:v>-1</c:v>
                </c:pt>
                <c:pt idx="8">
                  <c:v>-1</c:v>
                </c:pt>
                <c:pt idx="9">
                  <c:v>5.56</c:v>
                </c:pt>
                <c:pt idx="10">
                  <c:v>-1</c:v>
                </c:pt>
                <c:pt idx="11">
                  <c:v>-1</c:v>
                </c:pt>
                <c:pt idx="12">
                  <c:v>3.98</c:v>
                </c:pt>
                <c:pt idx="13">
                  <c:v>-1</c:v>
                </c:pt>
                <c:pt idx="14">
                  <c:v>-1</c:v>
                </c:pt>
                <c:pt idx="15">
                  <c:v>3.57</c:v>
                </c:pt>
              </c:numCache>
            </c:numRef>
          </c:val>
          <c:extLst>
            <c:ext xmlns:c16="http://schemas.microsoft.com/office/drawing/2014/chart" uri="{C3380CC4-5D6E-409C-BE32-E72D297353CC}">
              <c16:uniqueId val="{00000000-6018-4014-A3FC-8D227AB1609A}"/>
            </c:ext>
          </c:extLst>
        </c:ser>
        <c:ser>
          <c:idx val="1"/>
          <c:order val="1"/>
          <c:tx>
            <c:strRef>
              <c:f>'Trend VGS'!$C$81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VGS'!$D$81:$S$81</c:f>
              <c:numCache>
                <c:formatCode>0</c:formatCode>
                <c:ptCount val="16"/>
                <c:pt idx="0">
                  <c:v>-1</c:v>
                </c:pt>
                <c:pt idx="1">
                  <c:v>-1</c:v>
                </c:pt>
                <c:pt idx="2">
                  <c:v>-1</c:v>
                </c:pt>
                <c:pt idx="3">
                  <c:v>-1</c:v>
                </c:pt>
                <c:pt idx="4">
                  <c:v>-1</c:v>
                </c:pt>
                <c:pt idx="5">
                  <c:v>-1</c:v>
                </c:pt>
                <c:pt idx="6">
                  <c:v>-1</c:v>
                </c:pt>
                <c:pt idx="7">
                  <c:v>-1</c:v>
                </c:pt>
                <c:pt idx="8">
                  <c:v>-1</c:v>
                </c:pt>
                <c:pt idx="9">
                  <c:v>8.26</c:v>
                </c:pt>
                <c:pt idx="10">
                  <c:v>-1</c:v>
                </c:pt>
                <c:pt idx="11">
                  <c:v>-1</c:v>
                </c:pt>
                <c:pt idx="12">
                  <c:v>2.69</c:v>
                </c:pt>
                <c:pt idx="13">
                  <c:v>-1</c:v>
                </c:pt>
                <c:pt idx="14">
                  <c:v>-1</c:v>
                </c:pt>
                <c:pt idx="15">
                  <c:v>3.57</c:v>
                </c:pt>
              </c:numCache>
            </c:numRef>
          </c:val>
          <c:extLst>
            <c:ext xmlns:c16="http://schemas.microsoft.com/office/drawing/2014/chart" uri="{C3380CC4-5D6E-409C-BE32-E72D297353CC}">
              <c16:uniqueId val="{00000000-5FAF-4044-A098-C6C8761AE06A}"/>
            </c:ext>
          </c:extLst>
        </c:ser>
        <c:ser>
          <c:idx val="2"/>
          <c:order val="2"/>
          <c:tx>
            <c:strRef>
              <c:f>'Trend VGS'!$C$82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VGS'!$D$82:$S$82</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3.19</c:v>
                </c:pt>
                <c:pt idx="13">
                  <c:v>-1</c:v>
                </c:pt>
                <c:pt idx="14">
                  <c:v>-1</c:v>
                </c:pt>
                <c:pt idx="15">
                  <c:v>1.64</c:v>
                </c:pt>
              </c:numCache>
            </c:numRef>
          </c:val>
          <c:extLst>
            <c:ext xmlns:c16="http://schemas.microsoft.com/office/drawing/2014/chart" uri="{C3380CC4-5D6E-409C-BE32-E72D297353CC}">
              <c16:uniqueId val="{00000001-5FAF-4044-A098-C6C8761AE06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393597226130288"/>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enkelt'!$B$265</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enkelt'!$C$265:$H$265</c:f>
              <c:numCache>
                <c:formatCode>0</c:formatCode>
                <c:ptCount val="6"/>
                <c:pt idx="0">
                  <c:v>0.84</c:v>
                </c:pt>
                <c:pt idx="1">
                  <c:v>0</c:v>
                </c:pt>
                <c:pt idx="2">
                  <c:v>0.67</c:v>
                </c:pt>
                <c:pt idx="3">
                  <c:v>0.67</c:v>
                </c:pt>
                <c:pt idx="4">
                  <c:v>9.9</c:v>
                </c:pt>
                <c:pt idx="5">
                  <c:v>87.92</c:v>
                </c:pt>
              </c:numCache>
            </c:numRef>
          </c:val>
          <c:extLst>
            <c:ext xmlns:c16="http://schemas.microsoft.com/office/drawing/2014/chart" uri="{C3380CC4-5D6E-409C-BE32-E72D297353CC}">
              <c16:uniqueId val="{00000000-30C5-4876-B937-C81C11340C2F}"/>
            </c:ext>
          </c:extLst>
        </c:ser>
        <c:ser>
          <c:idx val="1"/>
          <c:order val="1"/>
          <c:tx>
            <c:strRef>
              <c:f>'Type 1 Frekvens enkelt'!$B$266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enkelt'!$C$266:$H$266</c:f>
              <c:numCache>
                <c:formatCode>0</c:formatCode>
                <c:ptCount val="6"/>
                <c:pt idx="0">
                  <c:v>1.51</c:v>
                </c:pt>
                <c:pt idx="1">
                  <c:v>0.69</c:v>
                </c:pt>
                <c:pt idx="2">
                  <c:v>0.77</c:v>
                </c:pt>
                <c:pt idx="3">
                  <c:v>1.76</c:v>
                </c:pt>
                <c:pt idx="4">
                  <c:v>13.24</c:v>
                </c:pt>
                <c:pt idx="5">
                  <c:v>82.04</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85228327088663591"/>
        </c:manualLayout>
      </c:layout>
      <c:barChart>
        <c:barDir val="bar"/>
        <c:grouping val="stacked"/>
        <c:varyColors val="0"/>
        <c:ser>
          <c:idx val="0"/>
          <c:order val="0"/>
          <c:tx>
            <c:strRef>
              <c:f>'Type 2 Frekvens batterier'!$D$103</c:f>
              <c:strCache>
                <c:ptCount val="1"/>
                <c:pt idx="0">
                  <c:v>1 gang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batterier'!$D$104:$D$108</c:f>
              <c:numCache>
                <c:formatCode>0</c:formatCode>
                <c:ptCount val="5"/>
                <c:pt idx="0">
                  <c:v>3.59</c:v>
                </c:pt>
                <c:pt idx="1">
                  <c:v>7.51</c:v>
                </c:pt>
                <c:pt idx="2">
                  <c:v>7.17</c:v>
                </c:pt>
                <c:pt idx="3">
                  <c:v>1.37</c:v>
                </c:pt>
                <c:pt idx="4">
                  <c:v>3.08</c:v>
                </c:pt>
              </c:numCache>
            </c:numRef>
          </c:val>
          <c:extLst>
            <c:ext xmlns:c16="http://schemas.microsoft.com/office/drawing/2014/chart" uri="{C3380CC4-5D6E-409C-BE32-E72D297353CC}">
              <c16:uniqueId val="{00000000-1D9E-4525-91C1-F423A035CF90}"/>
            </c:ext>
          </c:extLst>
        </c:ser>
        <c:ser>
          <c:idx val="1"/>
          <c:order val="1"/>
          <c:tx>
            <c:strRef>
              <c:f>'Type 2 Frekvens batterier'!$E$103</c:f>
              <c:strCache>
                <c:ptCount val="1"/>
                <c:pt idx="0">
                  <c:v>2-5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batterier'!$E$104:$E$108</c:f>
              <c:numCache>
                <c:formatCode>0</c:formatCode>
                <c:ptCount val="5"/>
                <c:pt idx="0">
                  <c:v>4.96</c:v>
                </c:pt>
                <c:pt idx="1">
                  <c:v>4.0999999999999996</c:v>
                </c:pt>
                <c:pt idx="2">
                  <c:v>3.24</c:v>
                </c:pt>
                <c:pt idx="3">
                  <c:v>0.17</c:v>
                </c:pt>
                <c:pt idx="4">
                  <c:v>0.85</c:v>
                </c:pt>
              </c:numCache>
            </c:numRef>
          </c:val>
          <c:extLst>
            <c:ext xmlns:c16="http://schemas.microsoft.com/office/drawing/2014/chart" uri="{C3380CC4-5D6E-409C-BE32-E72D297353CC}">
              <c16:uniqueId val="{00000000-4A36-4E12-803B-5622319292E6}"/>
            </c:ext>
          </c:extLst>
        </c:ser>
        <c:ser>
          <c:idx val="2"/>
          <c:order val="2"/>
          <c:tx>
            <c:strRef>
              <c:f>'Type 2 Frekvens batterier'!$F$103</c:f>
              <c:strCache>
                <c:ptCount val="1"/>
                <c:pt idx="0">
                  <c:v>6 ganger eller mer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batterier'!$F$104:$F$108</c:f>
              <c:numCache>
                <c:formatCode>0</c:formatCode>
                <c:ptCount val="5"/>
                <c:pt idx="0">
                  <c:v>2.91</c:v>
                </c:pt>
                <c:pt idx="1">
                  <c:v>2.0499999999999998</c:v>
                </c:pt>
                <c:pt idx="2">
                  <c:v>1.54</c:v>
                </c:pt>
                <c:pt idx="3">
                  <c:v>0.34</c:v>
                </c:pt>
                <c:pt idx="4">
                  <c:v>0.51</c:v>
                </c:pt>
              </c:numCache>
            </c:numRef>
          </c:val>
          <c:extLst>
            <c:ext xmlns:c16="http://schemas.microsoft.com/office/drawing/2014/chart" uri="{C3380CC4-5D6E-409C-BE32-E72D297353CC}">
              <c16:uniqueId val="{00000001-4A36-4E12-803B-5622319292E6}"/>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48869711868273347"/>
          <c:y val="0.88207155974832119"/>
          <c:w val="0.38786849383315863"/>
          <c:h val="8.83344749107720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7447410935301086"/>
          <c:w val="0.90394753624055335"/>
          <c:h val="0.57361237529374764"/>
        </c:manualLayout>
      </c:layout>
      <c:barChart>
        <c:barDir val="col"/>
        <c:grouping val="clustered"/>
        <c:varyColors val="0"/>
        <c:ser>
          <c:idx val="0"/>
          <c:order val="0"/>
          <c:tx>
            <c:strRef>
              <c:f>'Type 3 Kjønn&amp;Klasse'!$I$69</c:f>
              <c:strCache>
                <c:ptCount val="1"/>
                <c:pt idx="0">
                  <c:v>Befølt på en seksuell måte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Kjønn&amp;Klasse'!$J$69:$K$69</c:f>
              <c:numCache>
                <c:formatCode>0</c:formatCode>
                <c:ptCount val="2"/>
                <c:pt idx="0">
                  <c:v>5.14</c:v>
                </c:pt>
                <c:pt idx="1">
                  <c:v>16.510000000000002</c:v>
                </c:pt>
              </c:numCache>
            </c:numRef>
          </c:val>
          <c:extLst>
            <c:ext xmlns:c16="http://schemas.microsoft.com/office/drawing/2014/chart" uri="{C3380CC4-5D6E-409C-BE32-E72D297353CC}">
              <c16:uniqueId val="{00000000-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02803424542554E-2"/>
          <c:y val="0.34556688934940588"/>
          <c:w val="0.90619439315091488"/>
          <c:h val="0.50251959529735257"/>
        </c:manualLayout>
      </c:layout>
      <c:barChart>
        <c:barDir val="col"/>
        <c:grouping val="clustered"/>
        <c:varyColors val="0"/>
        <c:ser>
          <c:idx val="0"/>
          <c:order val="0"/>
          <c:tx>
            <c:strRef>
              <c:f>'Type 3 Kjønn&amp;Klasse'!$I$70</c:f>
              <c:strCache>
                <c:ptCount val="1"/>
                <c:pt idx="0">
                  <c:v>Delt seksuelle bilder eller videoer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Kjønn&amp;Klasse'!$J$70:$K$70</c:f>
              <c:numCache>
                <c:formatCode>0</c:formatCode>
                <c:ptCount val="2"/>
                <c:pt idx="0">
                  <c:v>1.98</c:v>
                </c:pt>
                <c:pt idx="1">
                  <c:v>1.23</c:v>
                </c:pt>
              </c:numCache>
            </c:numRef>
          </c:val>
          <c:extLst>
            <c:ext xmlns:c16="http://schemas.microsoft.com/office/drawing/2014/chart" uri="{C3380CC4-5D6E-409C-BE32-E72D297353CC}">
              <c16:uniqueId val="{00000000-0BA0-4F4E-8C30-17A19384554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SPSS'!$B$285</c:f>
              <c:strCache>
                <c:ptCount val="1"/>
                <c:pt idx="0">
                  <c:v>Har en ungdom slått deg, sparket deg, ristet deg hardt, lugget deg eller lignende?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SPSS'!$C$284:$D$284</c:f>
              <c:strCache>
                <c:ptCount val="2"/>
                <c:pt idx="0">
                  <c:v>Ingen ganger</c:v>
                </c:pt>
                <c:pt idx="1">
                  <c:v>Én eller flere ganger</c:v>
                </c:pt>
              </c:strCache>
            </c:strRef>
          </c:cat>
          <c:val>
            <c:numRef>
              <c:f>'Data fra SPSS'!$C$285:$D$285</c:f>
              <c:numCache>
                <c:formatCode>0</c:formatCode>
                <c:ptCount val="2"/>
                <c:pt idx="0">
                  <c:v>86.91</c:v>
                </c:pt>
                <c:pt idx="1">
                  <c:v>13.09</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SPSS'!$B$297</c:f>
              <c:strCache>
                <c:ptCount val="1"/>
                <c:pt idx="0">
                  <c:v>Har en voksen i familien din slått deg med vilje?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SPSS'!$C$296:$D$296</c:f>
              <c:strCache>
                <c:ptCount val="2"/>
                <c:pt idx="0">
                  <c:v>Ingen ganger</c:v>
                </c:pt>
                <c:pt idx="1">
                  <c:v>Én eller flere ganger</c:v>
                </c:pt>
              </c:strCache>
            </c:strRef>
          </c:cat>
          <c:val>
            <c:numRef>
              <c:f>'Data fra SPSS'!$C$297:$D$297</c:f>
              <c:numCache>
                <c:formatCode>0</c:formatCode>
                <c:ptCount val="2"/>
                <c:pt idx="0">
                  <c:v>97.64</c:v>
                </c:pt>
                <c:pt idx="1">
                  <c:v>2.36</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SPSS'!$B$303</c:f>
              <c:strCache>
                <c:ptCount val="1"/>
                <c:pt idx="0">
                  <c:v>Har du sett eller hørt at en voksen i din familie har blitt slått, sparket, ristet hardt eller lugget av en annen voksen i familien?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SPSS'!$C$302:$D$302</c:f>
              <c:strCache>
                <c:ptCount val="2"/>
                <c:pt idx="0">
                  <c:v>Ingen ganger</c:v>
                </c:pt>
                <c:pt idx="1">
                  <c:v>Én eller flere ganger</c:v>
                </c:pt>
              </c:strCache>
            </c:strRef>
          </c:cat>
          <c:val>
            <c:numRef>
              <c:f>'Data fra SPSS'!$C$303:$D$303</c:f>
              <c:numCache>
                <c:formatCode>0</c:formatCode>
                <c:ptCount val="2"/>
                <c:pt idx="0">
                  <c:v>97.99</c:v>
                </c:pt>
                <c:pt idx="1">
                  <c:v>2.0099999999999998</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SPSS'!$B$291</c:f>
              <c:strCache>
                <c:ptCount val="1"/>
                <c:pt idx="0">
                  <c:v>Har en ungdom med gjenstander eller våpen truet, angrepet eller ranet deg?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SPSS'!$C$290:$D$290</c:f>
              <c:strCache>
                <c:ptCount val="2"/>
                <c:pt idx="0">
                  <c:v>Ingen ganger</c:v>
                </c:pt>
                <c:pt idx="1">
                  <c:v>Én eller flere ganger</c:v>
                </c:pt>
              </c:strCache>
            </c:strRef>
          </c:cat>
          <c:val>
            <c:numRef>
              <c:f>'Data fra SPSS'!$C$291:$D$291</c:f>
              <c:numCache>
                <c:formatCode>0</c:formatCode>
                <c:ptCount val="2"/>
                <c:pt idx="0">
                  <c:v>96.97</c:v>
                </c:pt>
                <c:pt idx="1">
                  <c:v>3.03</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EB5E-4ECF-BC76-2B40D7EBB7EF}"/>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0-DCE4-4DD2-81C7-F54CAE040C99}"/>
            </c:ext>
          </c:extLst>
        </c:ser>
        <c:ser>
          <c:idx val="2"/>
          <c:order val="2"/>
          <c:tx>
            <c:strRef>
              <c:f>'Type 4 Nøkkelindikator'!$D$2</c:f>
              <c:strCache>
                <c:ptCount val="1"/>
                <c:pt idx="0">
                  <c:v>Lyngdal</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92.83</c:v>
                </c:pt>
              </c:numCache>
            </c:numRef>
          </c:val>
          <c:extLst>
            <c:ext xmlns:c16="http://schemas.microsoft.com/office/drawing/2014/chart" uri="{C3380CC4-5D6E-409C-BE32-E72D297353CC}">
              <c16:uniqueId val="{00000000-DF34-410E-AD8E-5F44008381B5}"/>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0"/>
          <c:order val="0"/>
          <c:tx>
            <c:strRef>
              <c:f>'Type 1 Frekvens enkelt'!$B$14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enkelt'!$C$14:$F$14</c:f>
              <c:numCache>
                <c:formatCode>0</c:formatCode>
                <c:ptCount val="4"/>
                <c:pt idx="0">
                  <c:v>53.01</c:v>
                </c:pt>
                <c:pt idx="1">
                  <c:v>40.01</c:v>
                </c:pt>
                <c:pt idx="2">
                  <c:v>5.67</c:v>
                </c:pt>
                <c:pt idx="3">
                  <c:v>1.31</c:v>
                </c:pt>
              </c:numCache>
            </c:numRef>
          </c:val>
          <c:extLst>
            <c:ext xmlns:c16="http://schemas.microsoft.com/office/drawing/2014/chart" uri="{C3380CC4-5D6E-409C-BE32-E72D297353CC}">
              <c16:uniqueId val="{00000001-780D-4C44-A646-14DD1D5D68FC}"/>
            </c:ext>
          </c:extLst>
        </c:ser>
        <c:ser>
          <c:idx val="1"/>
          <c:order val="1"/>
          <c:tx>
            <c:strRef>
              <c:f>'Type 1 Frekvens enkelt'!$B$13</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enkelt'!$C$13:$F$13</c:f>
              <c:numCache>
                <c:formatCode>0</c:formatCode>
                <c:ptCount val="4"/>
                <c:pt idx="0">
                  <c:v>64.83</c:v>
                </c:pt>
                <c:pt idx="1">
                  <c:v>32</c:v>
                </c:pt>
                <c:pt idx="2">
                  <c:v>2.83</c:v>
                </c:pt>
                <c:pt idx="3">
                  <c:v>0.33</c:v>
                </c:pt>
              </c:numCache>
            </c:numRef>
          </c:val>
          <c:extLst>
            <c:ext xmlns:c16="http://schemas.microsoft.com/office/drawing/2014/chart" uri="{C3380CC4-5D6E-409C-BE32-E72D297353CC}">
              <c16:uniqueId val="{00000000-780D-4C44-A646-14DD1D5D68FC}"/>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8.3419791995838523E-3"/>
          <c:y val="0.89423310934356337"/>
          <c:w val="0.98331604160083219"/>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295883153552823"/>
          <c:h val="1"/>
        </c:manualLayout>
      </c:layout>
      <c:barChart>
        <c:barDir val="bar"/>
        <c:grouping val="clustered"/>
        <c:varyColors val="0"/>
        <c:ser>
          <c:idx val="0"/>
          <c:order val="0"/>
          <c:tx>
            <c:strRef>
              <c:f>'Type 4 Nøkkelindikator'!$D$2</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Nøkkelindikator'!$D$3:$D$11</c:f>
              <c:numCache>
                <c:formatCode>0</c:formatCode>
                <c:ptCount val="9"/>
                <c:pt idx="0">
                  <c:v>92.83</c:v>
                </c:pt>
                <c:pt idx="1">
                  <c:v>69.319999999999993</c:v>
                </c:pt>
                <c:pt idx="2">
                  <c:v>46.26</c:v>
                </c:pt>
                <c:pt idx="3">
                  <c:v>6.28</c:v>
                </c:pt>
                <c:pt idx="4">
                  <c:v>89.58</c:v>
                </c:pt>
                <c:pt idx="5">
                  <c:v>83.48</c:v>
                </c:pt>
                <c:pt idx="6">
                  <c:v>20.07</c:v>
                </c:pt>
                <c:pt idx="7">
                  <c:v>46.21</c:v>
                </c:pt>
                <c:pt idx="8">
                  <c:v>71.95</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Nøkkelindikator'!$C$3:$C$11</c:f>
              <c:numCache>
                <c:formatCode>0</c:formatCode>
                <c:ptCount val="9"/>
                <c:pt idx="0">
                  <c:v>89.84</c:v>
                </c:pt>
                <c:pt idx="1">
                  <c:v>45.71</c:v>
                </c:pt>
                <c:pt idx="2">
                  <c:v>68.44</c:v>
                </c:pt>
                <c:pt idx="3">
                  <c:v>7.47</c:v>
                </c:pt>
                <c:pt idx="4">
                  <c:v>85.32</c:v>
                </c:pt>
                <c:pt idx="5">
                  <c:v>74.37</c:v>
                </c:pt>
                <c:pt idx="6">
                  <c:v>24.72</c:v>
                </c:pt>
                <c:pt idx="7">
                  <c:v>47.52</c:v>
                </c:pt>
                <c:pt idx="8">
                  <c:v>67.7</c:v>
                </c:pt>
              </c:numCache>
            </c:numRef>
          </c:val>
          <c:extLst>
            <c:ext xmlns:c16="http://schemas.microsoft.com/office/drawing/2014/chart" uri="{C3380CC4-5D6E-409C-BE32-E72D297353CC}">
              <c16:uniqueId val="{00000000-1C4C-4E76-94D9-3C75546CA29D}"/>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Nøkkelindikator'!$B$3:$B$11</c:f>
              <c:numCache>
                <c:formatCode>0</c:formatCode>
                <c:ptCount val="9"/>
                <c:pt idx="0">
                  <c:v>88.67</c:v>
                </c:pt>
                <c:pt idx="1">
                  <c:v>41.07</c:v>
                </c:pt>
                <c:pt idx="2">
                  <c:v>71.06</c:v>
                </c:pt>
                <c:pt idx="3">
                  <c:v>8.99</c:v>
                </c:pt>
                <c:pt idx="4">
                  <c:v>85.01</c:v>
                </c:pt>
                <c:pt idx="5">
                  <c:v>68.900000000000006</c:v>
                </c:pt>
                <c:pt idx="6">
                  <c:v>29.56</c:v>
                </c:pt>
                <c:pt idx="7">
                  <c:v>46.75</c:v>
                </c:pt>
                <c:pt idx="8">
                  <c:v>65.02</c:v>
                </c:pt>
              </c:numCache>
            </c:numRef>
          </c:val>
          <c:extLst>
            <c:ext xmlns:c16="http://schemas.microsoft.com/office/drawing/2014/chart" uri="{C3380CC4-5D6E-409C-BE32-E72D297353CC}">
              <c16:uniqueId val="{00000000-3F86-433A-935D-075C0681D116}"/>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120445468282222"/>
          <c:h val="1"/>
        </c:manualLayout>
      </c:layout>
      <c:barChart>
        <c:barDir val="bar"/>
        <c:grouping val="clustered"/>
        <c:varyColors val="0"/>
        <c:ser>
          <c:idx val="0"/>
          <c:order val="0"/>
          <c:tx>
            <c:strRef>
              <c:f>'Type 4 Nøkkelindikator'!$D$2</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Nøkkelindikator'!$D$12:$D$20</c:f>
              <c:numCache>
                <c:formatCode>0</c:formatCode>
                <c:ptCount val="9"/>
                <c:pt idx="0">
                  <c:v>92.53</c:v>
                </c:pt>
                <c:pt idx="1">
                  <c:v>77.95</c:v>
                </c:pt>
                <c:pt idx="2">
                  <c:v>60.78</c:v>
                </c:pt>
                <c:pt idx="3">
                  <c:v>62.34</c:v>
                </c:pt>
                <c:pt idx="4">
                  <c:v>36.44</c:v>
                </c:pt>
                <c:pt idx="5">
                  <c:v>95.38</c:v>
                </c:pt>
                <c:pt idx="6">
                  <c:v>58.93</c:v>
                </c:pt>
                <c:pt idx="7">
                  <c:v>82.16</c:v>
                </c:pt>
                <c:pt idx="8">
                  <c:v>8.9700000000000006</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Nøkkelindikator'!$C$12:$C$20</c:f>
              <c:numCache>
                <c:formatCode>0</c:formatCode>
                <c:ptCount val="9"/>
                <c:pt idx="0">
                  <c:v>87.76</c:v>
                </c:pt>
                <c:pt idx="1">
                  <c:v>70.540000000000006</c:v>
                </c:pt>
                <c:pt idx="2">
                  <c:v>48.53</c:v>
                </c:pt>
                <c:pt idx="3">
                  <c:v>55.26</c:v>
                </c:pt>
                <c:pt idx="4">
                  <c:v>48.01</c:v>
                </c:pt>
                <c:pt idx="5">
                  <c:v>94.6</c:v>
                </c:pt>
                <c:pt idx="6">
                  <c:v>63.2</c:v>
                </c:pt>
                <c:pt idx="7">
                  <c:v>74.5</c:v>
                </c:pt>
                <c:pt idx="8">
                  <c:v>13.05</c:v>
                </c:pt>
              </c:numCache>
            </c:numRef>
          </c:val>
          <c:extLst>
            <c:ext xmlns:c16="http://schemas.microsoft.com/office/drawing/2014/chart" uri="{C3380CC4-5D6E-409C-BE32-E72D297353CC}">
              <c16:uniqueId val="{00000000-C3AE-47C1-8CBE-92A79752BEB2}"/>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Nøkkelindikator'!$B$12:$B$20</c:f>
              <c:numCache>
                <c:formatCode>0</c:formatCode>
                <c:ptCount val="9"/>
                <c:pt idx="0">
                  <c:v>87.24</c:v>
                </c:pt>
                <c:pt idx="1">
                  <c:v>68.25</c:v>
                </c:pt>
                <c:pt idx="2">
                  <c:v>37.340000000000003</c:v>
                </c:pt>
                <c:pt idx="3">
                  <c:v>54.37</c:v>
                </c:pt>
                <c:pt idx="4">
                  <c:v>52.54</c:v>
                </c:pt>
                <c:pt idx="5">
                  <c:v>94.43</c:v>
                </c:pt>
                <c:pt idx="6">
                  <c:v>64.77</c:v>
                </c:pt>
                <c:pt idx="7">
                  <c:v>68.47</c:v>
                </c:pt>
                <c:pt idx="8">
                  <c:v>13.59</c:v>
                </c:pt>
              </c:numCache>
            </c:numRef>
          </c:val>
          <c:extLst>
            <c:ext xmlns:c16="http://schemas.microsoft.com/office/drawing/2014/chart" uri="{C3380CC4-5D6E-409C-BE32-E72D297353CC}">
              <c16:uniqueId val="{00000000-E0A9-4F96-9A87-8440A9A77FE4}"/>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F212-42DD-A2EF-ADA4253C8B1D}"/>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1-F212-42DD-A2EF-ADA4253C8B1D}"/>
            </c:ext>
          </c:extLst>
        </c:ser>
        <c:ser>
          <c:idx val="2"/>
          <c:order val="2"/>
          <c:tx>
            <c:strRef>
              <c:f>'Type 4 Nøkkelindikator'!$D$2</c:f>
              <c:strCache>
                <c:ptCount val="1"/>
                <c:pt idx="0">
                  <c:v>Lyngdal</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92.83</c:v>
                </c:pt>
              </c:numCache>
            </c:numRef>
          </c:val>
          <c:extLst>
            <c:ext xmlns:c16="http://schemas.microsoft.com/office/drawing/2014/chart" uri="{C3380CC4-5D6E-409C-BE32-E72D297353CC}">
              <c16:uniqueId val="{00000002-F212-42DD-A2EF-ADA4253C8B1D}"/>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521549911001052"/>
          <c:h val="1"/>
        </c:manualLayout>
      </c:layout>
      <c:barChart>
        <c:barDir val="bar"/>
        <c:grouping val="clustered"/>
        <c:varyColors val="0"/>
        <c:ser>
          <c:idx val="2"/>
          <c:order val="0"/>
          <c:tx>
            <c:strRef>
              <c:f>'Type 4 Nøkkelindikator'!$D$2</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Nøkkelindikator'!$D$21:$D$32</c:f>
              <c:numCache>
                <c:formatCode>0</c:formatCode>
                <c:ptCount val="12"/>
                <c:pt idx="0">
                  <c:v>53.53</c:v>
                </c:pt>
                <c:pt idx="1">
                  <c:v>17.329999999999998</c:v>
                </c:pt>
                <c:pt idx="2">
                  <c:v>45.06</c:v>
                </c:pt>
                <c:pt idx="3">
                  <c:v>49.4</c:v>
                </c:pt>
                <c:pt idx="4">
                  <c:v>38.409999999999997</c:v>
                </c:pt>
                <c:pt idx="5">
                  <c:v>40.880000000000003</c:v>
                </c:pt>
                <c:pt idx="6">
                  <c:v>78.22</c:v>
                </c:pt>
                <c:pt idx="7">
                  <c:v>7.38</c:v>
                </c:pt>
                <c:pt idx="8">
                  <c:v>36.630000000000003</c:v>
                </c:pt>
                <c:pt idx="9">
                  <c:v>66.03</c:v>
                </c:pt>
                <c:pt idx="10">
                  <c:v>4.8</c:v>
                </c:pt>
                <c:pt idx="11">
                  <c:v>12.54</c:v>
                </c:pt>
              </c:numCache>
            </c:numRef>
          </c:val>
          <c:extLst>
            <c:ext xmlns:c16="http://schemas.microsoft.com/office/drawing/2014/chart" uri="{C3380CC4-5D6E-409C-BE32-E72D297353CC}">
              <c16:uniqueId val="{00000000-5DD5-4880-823B-A8A3E0BBA90A}"/>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Nøkkelindikator'!$C$21:$C$32</c:f>
              <c:numCache>
                <c:formatCode>0</c:formatCode>
                <c:ptCount val="12"/>
                <c:pt idx="0">
                  <c:v>73.7</c:v>
                </c:pt>
                <c:pt idx="1">
                  <c:v>31.09</c:v>
                </c:pt>
                <c:pt idx="2">
                  <c:v>59.18</c:v>
                </c:pt>
                <c:pt idx="3">
                  <c:v>44.07</c:v>
                </c:pt>
                <c:pt idx="4">
                  <c:v>40.119999999999997</c:v>
                </c:pt>
                <c:pt idx="5">
                  <c:v>18.190000000000001</c:v>
                </c:pt>
                <c:pt idx="6">
                  <c:v>77.92</c:v>
                </c:pt>
                <c:pt idx="7">
                  <c:v>10</c:v>
                </c:pt>
                <c:pt idx="8">
                  <c:v>40.229999999999997</c:v>
                </c:pt>
                <c:pt idx="9">
                  <c:v>63.41</c:v>
                </c:pt>
                <c:pt idx="10">
                  <c:v>7.36</c:v>
                </c:pt>
                <c:pt idx="11">
                  <c:v>16.73</c:v>
                </c:pt>
              </c:numCache>
            </c:numRef>
          </c:val>
          <c:extLst>
            <c:ext xmlns:c16="http://schemas.microsoft.com/office/drawing/2014/chart" uri="{C3380CC4-5D6E-409C-BE32-E72D297353CC}">
              <c16:uniqueId val="{00000000-200A-4388-9743-C97B7D74ED0D}"/>
            </c:ext>
          </c:extLst>
        </c:ser>
        <c:ser>
          <c:idx val="0"/>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Nøkkelindikator'!$B$21:$B$32</c:f>
              <c:numCache>
                <c:formatCode>0</c:formatCode>
                <c:ptCount val="12"/>
                <c:pt idx="0">
                  <c:v>75.64</c:v>
                </c:pt>
                <c:pt idx="1">
                  <c:v>31.18</c:v>
                </c:pt>
                <c:pt idx="2">
                  <c:v>60.11</c:v>
                </c:pt>
                <c:pt idx="3">
                  <c:v>42.91</c:v>
                </c:pt>
                <c:pt idx="4">
                  <c:v>39.770000000000003</c:v>
                </c:pt>
                <c:pt idx="5">
                  <c:v>11.97</c:v>
                </c:pt>
                <c:pt idx="6">
                  <c:v>76.38</c:v>
                </c:pt>
                <c:pt idx="7">
                  <c:v>9.9499999999999993</c:v>
                </c:pt>
                <c:pt idx="8">
                  <c:v>44.63</c:v>
                </c:pt>
                <c:pt idx="9">
                  <c:v>61.94</c:v>
                </c:pt>
                <c:pt idx="10">
                  <c:v>8.6</c:v>
                </c:pt>
                <c:pt idx="11">
                  <c:v>19.8</c:v>
                </c:pt>
              </c:numCache>
            </c:numRef>
          </c:val>
          <c:extLst>
            <c:ext xmlns:c16="http://schemas.microsoft.com/office/drawing/2014/chart" uri="{C3380CC4-5D6E-409C-BE32-E72D297353CC}">
              <c16:uniqueId val="{00000000-D586-4535-A268-41800A07532A}"/>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347203219966814"/>
          <c:h val="1"/>
        </c:manualLayout>
      </c:layout>
      <c:barChart>
        <c:barDir val="bar"/>
        <c:grouping val="clustered"/>
        <c:varyColors val="0"/>
        <c:ser>
          <c:idx val="0"/>
          <c:order val="0"/>
          <c:tx>
            <c:strRef>
              <c:f>'Type 4 Nøkkelindikator'!$D$2</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Nøkkelindikator'!$D$33:$D$44</c:f>
              <c:numCache>
                <c:formatCode>0</c:formatCode>
                <c:ptCount val="12"/>
                <c:pt idx="0">
                  <c:v>18.100000000000001</c:v>
                </c:pt>
                <c:pt idx="1">
                  <c:v>60.41</c:v>
                </c:pt>
                <c:pt idx="2">
                  <c:v>7.12</c:v>
                </c:pt>
                <c:pt idx="3">
                  <c:v>14.17</c:v>
                </c:pt>
                <c:pt idx="4">
                  <c:v>9.48</c:v>
                </c:pt>
                <c:pt idx="5">
                  <c:v>35.880000000000003</c:v>
                </c:pt>
                <c:pt idx="6">
                  <c:v>5.44</c:v>
                </c:pt>
                <c:pt idx="7">
                  <c:v>18.809999999999999</c:v>
                </c:pt>
                <c:pt idx="8">
                  <c:v>2.38</c:v>
                </c:pt>
                <c:pt idx="9">
                  <c:v>7.06</c:v>
                </c:pt>
                <c:pt idx="10">
                  <c:v>9.11</c:v>
                </c:pt>
                <c:pt idx="11">
                  <c:v>3.17</c:v>
                </c:pt>
              </c:numCache>
            </c:numRef>
          </c:val>
          <c:extLst>
            <c:ext xmlns:c16="http://schemas.microsoft.com/office/drawing/2014/chart" uri="{C3380CC4-5D6E-409C-BE32-E72D297353CC}">
              <c16:uniqueId val="{00000000-427C-468F-A569-821A9B57EEC6}"/>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Nøkkelindikator'!$C$33:$C$44</c:f>
              <c:numCache>
                <c:formatCode>0</c:formatCode>
                <c:ptCount val="12"/>
                <c:pt idx="0">
                  <c:v>24.53</c:v>
                </c:pt>
                <c:pt idx="1">
                  <c:v>41.97</c:v>
                </c:pt>
                <c:pt idx="2">
                  <c:v>4.33</c:v>
                </c:pt>
                <c:pt idx="3">
                  <c:v>17.72</c:v>
                </c:pt>
                <c:pt idx="4">
                  <c:v>11.21</c:v>
                </c:pt>
                <c:pt idx="5">
                  <c:v>53.54</c:v>
                </c:pt>
                <c:pt idx="6">
                  <c:v>10.15</c:v>
                </c:pt>
                <c:pt idx="7">
                  <c:v>29.89</c:v>
                </c:pt>
                <c:pt idx="8">
                  <c:v>5.22</c:v>
                </c:pt>
                <c:pt idx="9">
                  <c:v>10.59</c:v>
                </c:pt>
                <c:pt idx="10">
                  <c:v>7.35</c:v>
                </c:pt>
                <c:pt idx="11">
                  <c:v>4.71</c:v>
                </c:pt>
              </c:numCache>
            </c:numRef>
          </c:val>
          <c:extLst>
            <c:ext xmlns:c16="http://schemas.microsoft.com/office/drawing/2014/chart" uri="{C3380CC4-5D6E-409C-BE32-E72D297353CC}">
              <c16:uniqueId val="{00000000-699C-4C3A-A648-F9D3D62B058A}"/>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Nøkkelindikator'!$B$33:$B$44</c:f>
              <c:numCache>
                <c:formatCode>0</c:formatCode>
                <c:ptCount val="12"/>
                <c:pt idx="0">
                  <c:v>27.03</c:v>
                </c:pt>
                <c:pt idx="1">
                  <c:v>32.31</c:v>
                </c:pt>
                <c:pt idx="2">
                  <c:v>5.0999999999999996</c:v>
                </c:pt>
                <c:pt idx="3">
                  <c:v>16.93</c:v>
                </c:pt>
                <c:pt idx="4">
                  <c:v>6.7</c:v>
                </c:pt>
                <c:pt idx="5">
                  <c:v>62.05</c:v>
                </c:pt>
                <c:pt idx="6">
                  <c:v>16.66</c:v>
                </c:pt>
                <c:pt idx="7">
                  <c:v>38.869999999999997</c:v>
                </c:pt>
                <c:pt idx="8">
                  <c:v>7.92</c:v>
                </c:pt>
                <c:pt idx="9">
                  <c:v>13.19</c:v>
                </c:pt>
                <c:pt idx="10">
                  <c:v>6.92</c:v>
                </c:pt>
                <c:pt idx="11">
                  <c:v>5.67</c:v>
                </c:pt>
              </c:numCache>
            </c:numRef>
          </c:val>
          <c:extLst>
            <c:ext xmlns:c16="http://schemas.microsoft.com/office/drawing/2014/chart" uri="{C3380CC4-5D6E-409C-BE32-E72D297353CC}">
              <c16:uniqueId val="{00000000-AC84-4F5F-BAA4-C6E34411D94B}"/>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enkelt'!$C$20:$F$20</c:f>
              <c:numCache>
                <c:formatCode>0</c:formatCode>
                <c:ptCount val="4"/>
                <c:pt idx="0">
                  <c:v>71.150000000000006</c:v>
                </c:pt>
                <c:pt idx="1">
                  <c:v>24.27</c:v>
                </c:pt>
                <c:pt idx="2">
                  <c:v>3.1</c:v>
                </c:pt>
                <c:pt idx="3">
                  <c:v>1.48</c:v>
                </c:pt>
              </c:numCache>
            </c:numRef>
          </c:val>
          <c:extLst>
            <c:ext xmlns:c16="http://schemas.microsoft.com/office/drawing/2014/chart" uri="{C3380CC4-5D6E-409C-BE32-E72D297353CC}">
              <c16:uniqueId val="{00000001-9F21-441E-BF2D-C502A5246825}"/>
            </c:ext>
          </c:extLst>
        </c:ser>
        <c:ser>
          <c:idx val="0"/>
          <c:order val="1"/>
          <c:tx>
            <c:strRef>
              <c:f>'Type 1 Frekvens enkelt'!$B$19</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enkelt'!$C$19:$F$19</c:f>
              <c:numCache>
                <c:formatCode>0</c:formatCode>
                <c:ptCount val="4"/>
                <c:pt idx="0">
                  <c:v>75.08</c:v>
                </c:pt>
                <c:pt idx="1">
                  <c:v>21.57</c:v>
                </c:pt>
                <c:pt idx="2">
                  <c:v>2.34</c:v>
                </c:pt>
                <c:pt idx="3">
                  <c:v>1</c:v>
                </c:pt>
              </c:numCache>
            </c:numRef>
          </c:val>
          <c:extLst>
            <c:ext xmlns:c16="http://schemas.microsoft.com/office/drawing/2014/chart" uri="{C3380CC4-5D6E-409C-BE32-E72D297353CC}">
              <c16:uniqueId val="{00000000-9F21-441E-BF2D-C502A524682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3.9025249658126799E-3"/>
          <c:y val="0.89423310934356337"/>
          <c:w val="0.99609747503418733"/>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69191440296751E-2"/>
          <c:y val="0.20326592070166755"/>
          <c:w val="0.90366161711940651"/>
          <c:h val="0.63274366517633718"/>
        </c:manualLayout>
      </c:layout>
      <c:barChart>
        <c:barDir val="col"/>
        <c:grouping val="clustered"/>
        <c:varyColors val="0"/>
        <c:ser>
          <c:idx val="0"/>
          <c:order val="0"/>
          <c:tx>
            <c:strRef>
              <c:f>'Type 3 Kjønn&amp;Klasse'!$B$19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Vg1</c:v>
                </c:pt>
                <c:pt idx="1">
                  <c:v>Vg2</c:v>
                </c:pt>
                <c:pt idx="2">
                  <c:v>Vg3</c:v>
                </c:pt>
              </c:strCache>
            </c:strRef>
          </c:cat>
          <c:val>
            <c:numRef>
              <c:f>'Type 3 Kjønn&amp;Klasse'!$C$19:$E$19</c:f>
              <c:numCache>
                <c:formatCode>0</c:formatCode>
                <c:ptCount val="3"/>
                <c:pt idx="0">
                  <c:v>76.27</c:v>
                </c:pt>
                <c:pt idx="1">
                  <c:v>74.75</c:v>
                </c:pt>
                <c:pt idx="2">
                  <c:v>85.71</c:v>
                </c:pt>
              </c:numCache>
            </c:numRef>
          </c:val>
          <c:extLst>
            <c:ext xmlns:c16="http://schemas.microsoft.com/office/drawing/2014/chart" uri="{C3380CC4-5D6E-409C-BE32-E72D297353CC}">
              <c16:uniqueId val="{00000000-5855-4004-B50E-9D09E8A362CA}"/>
            </c:ext>
          </c:extLst>
        </c:ser>
        <c:ser>
          <c:idx val="1"/>
          <c:order val="1"/>
          <c:tx>
            <c:strRef>
              <c:f>'Type 3 Kjønn&amp;Klasse'!$B$20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Vg1</c:v>
                </c:pt>
                <c:pt idx="1">
                  <c:v>Vg2</c:v>
                </c:pt>
                <c:pt idx="2">
                  <c:v>Vg3</c:v>
                </c:pt>
              </c:strCache>
            </c:strRef>
          </c:cat>
          <c:val>
            <c:numRef>
              <c:f>'Type 3 Kjønn&amp;Klasse'!$C$20:$E$20</c:f>
              <c:numCache>
                <c:formatCode>0</c:formatCode>
                <c:ptCount val="3"/>
                <c:pt idx="0">
                  <c:v>82.79</c:v>
                </c:pt>
                <c:pt idx="1">
                  <c:v>76.52</c:v>
                </c:pt>
                <c:pt idx="2">
                  <c:v>90.7</c:v>
                </c:pt>
              </c:numCache>
            </c:numRef>
          </c:val>
          <c:extLst>
            <c:ext xmlns:c16="http://schemas.microsoft.com/office/drawing/2014/chart" uri="{C3380CC4-5D6E-409C-BE32-E72D297353CC}">
              <c16:uniqueId val="{00000001-5855-4004-B50E-9D09E8A362C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8456447106230758"/>
          <c:w val="0.9058461646296998"/>
          <c:h val="0.64837950523031163"/>
        </c:manualLayout>
      </c:layout>
      <c:barChart>
        <c:barDir val="col"/>
        <c:grouping val="clustered"/>
        <c:varyColors val="0"/>
        <c:ser>
          <c:idx val="0"/>
          <c:order val="0"/>
          <c:tx>
            <c:strRef>
              <c:f>'Type 3 Kjønn&amp;Klasse'!$B$23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Vg1</c:v>
                </c:pt>
                <c:pt idx="1">
                  <c:v>Vg2</c:v>
                </c:pt>
                <c:pt idx="2">
                  <c:v>Vg3</c:v>
                </c:pt>
              </c:strCache>
            </c:strRef>
          </c:cat>
          <c:val>
            <c:numRef>
              <c:f>'Type 3 Kjønn&amp;Klasse'!$C$23:$E$23</c:f>
              <c:numCache>
                <c:formatCode>0</c:formatCode>
                <c:ptCount val="3"/>
                <c:pt idx="0">
                  <c:v>66.09</c:v>
                </c:pt>
                <c:pt idx="1">
                  <c:v>64.650000000000006</c:v>
                </c:pt>
                <c:pt idx="2">
                  <c:v>65.709999999999994</c:v>
                </c:pt>
              </c:numCache>
            </c:numRef>
          </c:val>
          <c:extLst>
            <c:ext xmlns:c16="http://schemas.microsoft.com/office/drawing/2014/chart" uri="{C3380CC4-5D6E-409C-BE32-E72D297353CC}">
              <c16:uniqueId val="{00000000-D758-44D0-9486-A3C534C7A24B}"/>
            </c:ext>
          </c:extLst>
        </c:ser>
        <c:ser>
          <c:idx val="1"/>
          <c:order val="1"/>
          <c:tx>
            <c:strRef>
              <c:f>'Type 3 Kjønn&amp;Klasse'!$B$24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Vg1</c:v>
                </c:pt>
                <c:pt idx="1">
                  <c:v>Vg2</c:v>
                </c:pt>
                <c:pt idx="2">
                  <c:v>Vg3</c:v>
                </c:pt>
              </c:strCache>
            </c:strRef>
          </c:cat>
          <c:val>
            <c:numRef>
              <c:f>'Type 3 Kjønn&amp;Klasse'!$C$24:$E$24</c:f>
              <c:numCache>
                <c:formatCode>0</c:formatCode>
                <c:ptCount val="3"/>
                <c:pt idx="0">
                  <c:v>74.38</c:v>
                </c:pt>
                <c:pt idx="1">
                  <c:v>65.790000000000006</c:v>
                </c:pt>
                <c:pt idx="2">
                  <c:v>77.91</c:v>
                </c:pt>
              </c:numCache>
            </c:numRef>
          </c:val>
          <c:extLst>
            <c:ext xmlns:c16="http://schemas.microsoft.com/office/drawing/2014/chart" uri="{C3380CC4-5D6E-409C-BE32-E72D297353CC}">
              <c16:uniqueId val="{00000001-D758-44D0-9486-A3C534C7A24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517205584254233"/>
          <c:w val="0.99176604680775471"/>
          <c:h val="0.68729667985352783"/>
        </c:manualLayout>
      </c:layout>
      <c:barChart>
        <c:barDir val="col"/>
        <c:grouping val="clustered"/>
        <c:varyColors val="0"/>
        <c:ser>
          <c:idx val="0"/>
          <c:order val="0"/>
          <c:tx>
            <c:strRef>
              <c:f>'Trend VGS'!$C$4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VGS'!$D$4:$S$4</c:f>
              <c:numCache>
                <c:formatCode>0</c:formatCode>
                <c:ptCount val="16"/>
                <c:pt idx="0">
                  <c:v>-1</c:v>
                </c:pt>
                <c:pt idx="1">
                  <c:v>-1</c:v>
                </c:pt>
                <c:pt idx="2">
                  <c:v>-1</c:v>
                </c:pt>
                <c:pt idx="3">
                  <c:v>-1</c:v>
                </c:pt>
                <c:pt idx="4">
                  <c:v>-1</c:v>
                </c:pt>
                <c:pt idx="5">
                  <c:v>-1</c:v>
                </c:pt>
                <c:pt idx="6">
                  <c:v>58.68</c:v>
                </c:pt>
                <c:pt idx="7">
                  <c:v>-1</c:v>
                </c:pt>
                <c:pt idx="8">
                  <c:v>-1</c:v>
                </c:pt>
                <c:pt idx="9">
                  <c:v>51</c:v>
                </c:pt>
                <c:pt idx="10">
                  <c:v>-1</c:v>
                </c:pt>
                <c:pt idx="11">
                  <c:v>-1</c:v>
                </c:pt>
                <c:pt idx="12">
                  <c:v>66.150000000000006</c:v>
                </c:pt>
                <c:pt idx="13">
                  <c:v>-1</c:v>
                </c:pt>
                <c:pt idx="14">
                  <c:v>-1</c:v>
                </c:pt>
                <c:pt idx="15">
                  <c:v>70.290000000000006</c:v>
                </c:pt>
              </c:numCache>
            </c:numRef>
          </c:val>
          <c:extLst>
            <c:ext xmlns:c16="http://schemas.microsoft.com/office/drawing/2014/chart" uri="{C3380CC4-5D6E-409C-BE32-E72D297353CC}">
              <c16:uniqueId val="{00000000-999A-47A5-994C-A09DC78959C9}"/>
            </c:ext>
          </c:extLst>
        </c:ser>
        <c:ser>
          <c:idx val="1"/>
          <c:order val="1"/>
          <c:tx>
            <c:strRef>
              <c:f>'Trend VGS'!$C$5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VGS'!$D$5:$S$5</c:f>
              <c:numCache>
                <c:formatCode>0</c:formatCode>
                <c:ptCount val="16"/>
                <c:pt idx="0">
                  <c:v>-1</c:v>
                </c:pt>
                <c:pt idx="1">
                  <c:v>-1</c:v>
                </c:pt>
                <c:pt idx="2">
                  <c:v>-1</c:v>
                </c:pt>
                <c:pt idx="3">
                  <c:v>-1</c:v>
                </c:pt>
                <c:pt idx="4">
                  <c:v>-1</c:v>
                </c:pt>
                <c:pt idx="5">
                  <c:v>-1</c:v>
                </c:pt>
                <c:pt idx="6">
                  <c:v>-1</c:v>
                </c:pt>
                <c:pt idx="7">
                  <c:v>-1</c:v>
                </c:pt>
                <c:pt idx="8">
                  <c:v>-1</c:v>
                </c:pt>
                <c:pt idx="9">
                  <c:v>53.77</c:v>
                </c:pt>
                <c:pt idx="10">
                  <c:v>-1</c:v>
                </c:pt>
                <c:pt idx="11">
                  <c:v>-1</c:v>
                </c:pt>
                <c:pt idx="12">
                  <c:v>61.71</c:v>
                </c:pt>
                <c:pt idx="13">
                  <c:v>-1</c:v>
                </c:pt>
                <c:pt idx="14">
                  <c:v>-1</c:v>
                </c:pt>
                <c:pt idx="15">
                  <c:v>65.28</c:v>
                </c:pt>
              </c:numCache>
            </c:numRef>
          </c:val>
          <c:extLst>
            <c:ext xmlns:c16="http://schemas.microsoft.com/office/drawing/2014/chart" uri="{C3380CC4-5D6E-409C-BE32-E72D297353CC}">
              <c16:uniqueId val="{00000000-4326-45CF-B4BB-9BEF78BCD964}"/>
            </c:ext>
          </c:extLst>
        </c:ser>
        <c:ser>
          <c:idx val="2"/>
          <c:order val="2"/>
          <c:tx>
            <c:strRef>
              <c:f>'Trend VGS'!$C$6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VGS'!$D$6:$S$6</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72.83</c:v>
                </c:pt>
                <c:pt idx="13">
                  <c:v>-1</c:v>
                </c:pt>
                <c:pt idx="14">
                  <c:v>-1</c:v>
                </c:pt>
                <c:pt idx="15">
                  <c:v>74.38</c:v>
                </c:pt>
              </c:numCache>
            </c:numRef>
          </c:val>
          <c:extLst>
            <c:ext xmlns:c16="http://schemas.microsoft.com/office/drawing/2014/chart" uri="{C3380CC4-5D6E-409C-BE32-E72D297353CC}">
              <c16:uniqueId val="{00000001-4326-45CF-B4BB-9BEF78BCD96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407392663612541"/>
          <c:y val="4.8944982998757594E-3"/>
          <c:w val="0.28569062120314265"/>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653999008342202"/>
          <c:y val="7.9857822624279425E-3"/>
          <c:w val="0.47590126729453269"/>
          <c:h val="0.975457691894197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batterier'!$B$112:$B$116</c:f>
              <c:strCache>
                <c:ptCount val="5"/>
                <c:pt idx="0">
                  <c:v>Undersøkelsen var altfor lang</c:v>
                </c:pt>
                <c:pt idx="1">
                  <c:v>Jeg fikk god informasjon om undersøkelsen i forkant</c:v>
                </c:pt>
                <c:pt idx="2">
                  <c:v>Det var lett å svare på spørsmålene</c:v>
                </c:pt>
                <c:pt idx="3">
                  <c:v>Undersøkelsen gir et godt bilde av hvordan jeg har det</c:v>
                </c:pt>
                <c:pt idx="4">
                  <c:v>Jeg svarte ærlig på spørsmålene</c:v>
                </c:pt>
              </c:strCache>
            </c:strRef>
          </c:cat>
          <c:val>
            <c:numRef>
              <c:f>'Type 2 Frekvens batterier'!$C$112:$C$116</c:f>
              <c:numCache>
                <c:formatCode>0</c:formatCode>
                <c:ptCount val="5"/>
                <c:pt idx="0">
                  <c:v>48.43</c:v>
                </c:pt>
                <c:pt idx="1">
                  <c:v>78.64</c:v>
                </c:pt>
                <c:pt idx="2">
                  <c:v>92.83</c:v>
                </c:pt>
                <c:pt idx="3">
                  <c:v>89.050000000000011</c:v>
                </c:pt>
                <c:pt idx="4">
                  <c:v>97.800000000000011</c:v>
                </c:pt>
              </c:numCache>
            </c:numRef>
          </c:val>
          <c:extLst>
            <c:ext xmlns:c16="http://schemas.microsoft.com/office/drawing/2014/chart" uri="{C3380CC4-5D6E-409C-BE32-E72D297353CC}">
              <c16:uniqueId val="{00000000-0B9E-4F90-8FCF-43494F21E95D}"/>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max val="120"/>
          <c:min val="0"/>
        </c:scaling>
        <c:delete val="1"/>
        <c:axPos val="b"/>
        <c:numFmt formatCode="0" sourceLinked="1"/>
        <c:majorTickMark val="out"/>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enkelt'!$B$25</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enkelt'!$C$25:$F$25</c:f>
              <c:numCache>
                <c:formatCode>0</c:formatCode>
                <c:ptCount val="4"/>
                <c:pt idx="0">
                  <c:v>8.59</c:v>
                </c:pt>
                <c:pt idx="1">
                  <c:v>11.34</c:v>
                </c:pt>
                <c:pt idx="2">
                  <c:v>44.67</c:v>
                </c:pt>
                <c:pt idx="3">
                  <c:v>35.4</c:v>
                </c:pt>
              </c:numCache>
            </c:numRef>
          </c:val>
          <c:extLst>
            <c:ext xmlns:c16="http://schemas.microsoft.com/office/drawing/2014/chart" uri="{C3380CC4-5D6E-409C-BE32-E72D297353CC}">
              <c16:uniqueId val="{00000000-5540-4709-AE8D-9AF6DFA85F1A}"/>
            </c:ext>
          </c:extLst>
        </c:ser>
        <c:ser>
          <c:idx val="0"/>
          <c:order val="1"/>
          <c:tx>
            <c:strRef>
              <c:f>'Type 1 Frekvens enkelt'!$B$26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enkelt'!$C$26:$F$26</c:f>
              <c:numCache>
                <c:formatCode>0</c:formatCode>
                <c:ptCount val="4"/>
                <c:pt idx="0">
                  <c:v>24.4</c:v>
                </c:pt>
                <c:pt idx="1">
                  <c:v>24.17</c:v>
                </c:pt>
                <c:pt idx="2">
                  <c:v>42.47</c:v>
                </c:pt>
                <c:pt idx="3">
                  <c:v>8.9600000000000009</c:v>
                </c:pt>
              </c:numCache>
            </c:numRef>
          </c:val>
          <c:extLst>
            <c:ext xmlns:c16="http://schemas.microsoft.com/office/drawing/2014/chart" uri="{C3380CC4-5D6E-409C-BE32-E72D297353CC}">
              <c16:uniqueId val="{00000001-5540-4709-AE8D-9AF6DFA85F1A}"/>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0.99663440430214578"/>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enkelt'!$B$31</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enkelt'!$C$31:$F$31</c:f>
              <c:numCache>
                <c:formatCode>0</c:formatCode>
                <c:ptCount val="4"/>
                <c:pt idx="0">
                  <c:v>13</c:v>
                </c:pt>
                <c:pt idx="1">
                  <c:v>17.68</c:v>
                </c:pt>
                <c:pt idx="2">
                  <c:v>51.47</c:v>
                </c:pt>
                <c:pt idx="3">
                  <c:v>17.850000000000001</c:v>
                </c:pt>
              </c:numCache>
            </c:numRef>
          </c:val>
          <c:extLst>
            <c:ext xmlns:c16="http://schemas.microsoft.com/office/drawing/2014/chart" uri="{C3380CC4-5D6E-409C-BE32-E72D297353CC}">
              <c16:uniqueId val="{00000000-A0D5-48C2-9BD1-FFA9F37CB429}"/>
            </c:ext>
          </c:extLst>
        </c:ser>
        <c:ser>
          <c:idx val="0"/>
          <c:order val="1"/>
          <c:tx>
            <c:strRef>
              <c:f>'Type 1 Frekvens enkelt'!$B$32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enkelt'!$C$32:$F$32</c:f>
              <c:numCache>
                <c:formatCode>0</c:formatCode>
                <c:ptCount val="4"/>
                <c:pt idx="0">
                  <c:v>30</c:v>
                </c:pt>
                <c:pt idx="1">
                  <c:v>28.93</c:v>
                </c:pt>
                <c:pt idx="2">
                  <c:v>34.869999999999997</c:v>
                </c:pt>
                <c:pt idx="3">
                  <c:v>6.2</c:v>
                </c:pt>
              </c:numCache>
            </c:numRef>
          </c:val>
          <c:extLst>
            <c:ext xmlns:c16="http://schemas.microsoft.com/office/drawing/2014/chart" uri="{C3380CC4-5D6E-409C-BE32-E72D297353CC}">
              <c16:uniqueId val="{00000001-A0D5-48C2-9BD1-FFA9F37CB429}"/>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1"/>
          <c:h val="0.105766890656436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Vg1</c:v>
                </c:pt>
                <c:pt idx="1">
                  <c:v>Vg2</c:v>
                </c:pt>
                <c:pt idx="2">
                  <c:v>Vg3</c:v>
                </c:pt>
              </c:strCache>
            </c:strRef>
          </c:cat>
          <c:val>
            <c:numRef>
              <c:f>'Type 3 Kjønn&amp;Klasse'!$C$27:$E$27</c:f>
              <c:numCache>
                <c:formatCode>0</c:formatCode>
                <c:ptCount val="3"/>
                <c:pt idx="0">
                  <c:v>48.25</c:v>
                </c:pt>
                <c:pt idx="1">
                  <c:v>46.46</c:v>
                </c:pt>
                <c:pt idx="2">
                  <c:v>17.14</c:v>
                </c:pt>
              </c:numCache>
            </c:numRef>
          </c:val>
          <c:extLst>
            <c:ext xmlns:c16="http://schemas.microsoft.com/office/drawing/2014/chart" uri="{C3380CC4-5D6E-409C-BE32-E72D297353CC}">
              <c16:uniqueId val="{00000000-BC90-428F-8ABD-EEAF687669E5}"/>
            </c:ext>
          </c:extLst>
        </c:ser>
        <c:ser>
          <c:idx val="1"/>
          <c:order val="1"/>
          <c:tx>
            <c:strRef>
              <c:f>'Type 3 Kjønn&amp;Klasse'!$B$28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Vg1</c:v>
                </c:pt>
                <c:pt idx="1">
                  <c:v>Vg2</c:v>
                </c:pt>
                <c:pt idx="2">
                  <c:v>Vg3</c:v>
                </c:pt>
              </c:strCache>
            </c:strRef>
          </c:cat>
          <c:val>
            <c:numRef>
              <c:f>'Type 3 Kjønn&amp;Klasse'!$C$28:$E$28</c:f>
              <c:numCache>
                <c:formatCode>0</c:formatCode>
                <c:ptCount val="3"/>
                <c:pt idx="0">
                  <c:v>49.59</c:v>
                </c:pt>
                <c:pt idx="1">
                  <c:v>49.12</c:v>
                </c:pt>
                <c:pt idx="2">
                  <c:v>44.71</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817545148168402"/>
        </c:manualLayout>
      </c:layout>
      <c:barChart>
        <c:barDir val="bar"/>
        <c:grouping val="clustered"/>
        <c:varyColors val="0"/>
        <c:ser>
          <c:idx val="0"/>
          <c:order val="0"/>
          <c:tx>
            <c:strRef>
              <c:f>'Type 1 Frekvens enkelt'!$B$37</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enkelt'!$C$37:$F$37</c:f>
              <c:numCache>
                <c:formatCode>0</c:formatCode>
                <c:ptCount val="4"/>
                <c:pt idx="0">
                  <c:v>29.22</c:v>
                </c:pt>
                <c:pt idx="1">
                  <c:v>24.52</c:v>
                </c:pt>
                <c:pt idx="2">
                  <c:v>27.65</c:v>
                </c:pt>
                <c:pt idx="3">
                  <c:v>18.61</c:v>
                </c:pt>
              </c:numCache>
            </c:numRef>
          </c:val>
          <c:extLst>
            <c:ext xmlns:c16="http://schemas.microsoft.com/office/drawing/2014/chart" uri="{C3380CC4-5D6E-409C-BE32-E72D297353CC}">
              <c16:uniqueId val="{00000000-8FB5-4E6A-AB81-8E5903386586}"/>
            </c:ext>
          </c:extLst>
        </c:ser>
        <c:ser>
          <c:idx val="1"/>
          <c:order val="1"/>
          <c:tx>
            <c:strRef>
              <c:f>'Type 1 Frekvens enkelt'!$B$38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enkelt'!$C$38:$F$38</c:f>
              <c:numCache>
                <c:formatCode>0</c:formatCode>
                <c:ptCount val="4"/>
                <c:pt idx="0">
                  <c:v>13.74</c:v>
                </c:pt>
                <c:pt idx="1">
                  <c:v>15.21</c:v>
                </c:pt>
                <c:pt idx="2">
                  <c:v>35.79</c:v>
                </c:pt>
                <c:pt idx="3">
                  <c:v>35.270000000000003</c:v>
                </c:pt>
              </c:numCache>
            </c:numRef>
          </c:val>
          <c:extLst>
            <c:ext xmlns:c16="http://schemas.microsoft.com/office/drawing/2014/chart" uri="{C3380CC4-5D6E-409C-BE32-E72D297353CC}">
              <c16:uniqueId val="{00000000-7FD6-4FD9-A569-A23DF6FEEF6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6.171931946621502E-2"/>
          <c:y val="0.89960938254068801"/>
          <c:w val="0.74081182155400638"/>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2751228161"/>
          <c:y val="2.1241527614559844E-2"/>
          <c:w val="0.62533402937872429"/>
          <c:h val="0.80685434213210505"/>
        </c:manualLayout>
      </c:layout>
      <c:barChart>
        <c:barDir val="bar"/>
        <c:grouping val="clustered"/>
        <c:varyColors val="0"/>
        <c:ser>
          <c:idx val="0"/>
          <c:order val="0"/>
          <c:tx>
            <c:strRef>
              <c:f>'Type 1 Frekvens enkelt'!$B$43</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enkelt'!$C$43:$F$43</c:f>
              <c:numCache>
                <c:formatCode>0</c:formatCode>
                <c:ptCount val="4"/>
                <c:pt idx="0">
                  <c:v>77.430000000000007</c:v>
                </c:pt>
                <c:pt idx="1">
                  <c:v>8.82</c:v>
                </c:pt>
                <c:pt idx="2">
                  <c:v>10.58</c:v>
                </c:pt>
                <c:pt idx="3">
                  <c:v>3.17</c:v>
                </c:pt>
              </c:numCache>
            </c:numRef>
          </c:val>
          <c:extLst>
            <c:ext xmlns:c16="http://schemas.microsoft.com/office/drawing/2014/chart" uri="{C3380CC4-5D6E-409C-BE32-E72D297353CC}">
              <c16:uniqueId val="{00000000-6DB8-4FB1-B4B6-BE2961903E91}"/>
            </c:ext>
          </c:extLst>
        </c:ser>
        <c:ser>
          <c:idx val="1"/>
          <c:order val="1"/>
          <c:tx>
            <c:strRef>
              <c:f>'Type 1 Frekvens enkelt'!$B$44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enkelt'!$C$44:$F$44</c:f>
              <c:numCache>
                <c:formatCode>0</c:formatCode>
                <c:ptCount val="4"/>
                <c:pt idx="0">
                  <c:v>59.96</c:v>
                </c:pt>
                <c:pt idx="1">
                  <c:v>12.83</c:v>
                </c:pt>
                <c:pt idx="2">
                  <c:v>18.16</c:v>
                </c:pt>
                <c:pt idx="3">
                  <c:v>9.0500000000000007</c:v>
                </c:pt>
              </c:numCache>
            </c:numRef>
          </c:val>
          <c:extLst>
            <c:ext xmlns:c16="http://schemas.microsoft.com/office/drawing/2014/chart" uri="{C3380CC4-5D6E-409C-BE32-E72D297353CC}">
              <c16:uniqueId val="{00000000-88B6-4255-A54A-DFC590F4FAD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0224190988921784"/>
          <c:y val="0.88980552901709564"/>
          <c:w val="0.59551618022156427"/>
          <c:h val="8.771483430339455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Vg1</c:v>
                </c:pt>
                <c:pt idx="1">
                  <c:v>Vg2</c:v>
                </c:pt>
                <c:pt idx="2">
                  <c:v>Vg3</c:v>
                </c:pt>
              </c:strCache>
            </c:strRef>
          </c:cat>
          <c:val>
            <c:numRef>
              <c:f>'Type 3 Kjønn&amp;Klasse'!$C$31:$E$31</c:f>
              <c:numCache>
                <c:formatCode>0</c:formatCode>
                <c:ptCount val="3"/>
                <c:pt idx="0">
                  <c:v>26.32</c:v>
                </c:pt>
                <c:pt idx="1">
                  <c:v>33.33</c:v>
                </c:pt>
                <c:pt idx="2">
                  <c:v>2.94</c:v>
                </c:pt>
              </c:numCache>
            </c:numRef>
          </c:val>
          <c:extLst>
            <c:ext xmlns:c16="http://schemas.microsoft.com/office/drawing/2014/chart" uri="{C3380CC4-5D6E-409C-BE32-E72D297353CC}">
              <c16:uniqueId val="{00000000-2278-4BB3-B915-356B42B597DE}"/>
            </c:ext>
          </c:extLst>
        </c:ser>
        <c:ser>
          <c:idx val="1"/>
          <c:order val="1"/>
          <c:tx>
            <c:strRef>
              <c:f>'Type 3 Kjønn&amp;Klasse'!$B$32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Vg1</c:v>
                </c:pt>
                <c:pt idx="1">
                  <c:v>Vg2</c:v>
                </c:pt>
                <c:pt idx="2">
                  <c:v>Vg3</c:v>
                </c:pt>
              </c:strCache>
            </c:strRef>
          </c:cat>
          <c:val>
            <c:numRef>
              <c:f>'Type 3 Kjønn&amp;Klasse'!$C$32:$E$32</c:f>
              <c:numCache>
                <c:formatCode>0</c:formatCode>
                <c:ptCount val="3"/>
                <c:pt idx="0">
                  <c:v>3.42</c:v>
                </c:pt>
                <c:pt idx="1">
                  <c:v>4.46</c:v>
                </c:pt>
                <c:pt idx="2">
                  <c:v>2.38</c:v>
                </c:pt>
              </c:numCache>
            </c:numRef>
          </c:val>
          <c:extLst>
            <c:ext xmlns:c16="http://schemas.microsoft.com/office/drawing/2014/chart" uri="{C3380CC4-5D6E-409C-BE32-E72D297353CC}">
              <c16:uniqueId val="{00000001-2278-4BB3-B915-356B42B597DE}"/>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Vg1</c:v>
                </c:pt>
                <c:pt idx="1">
                  <c:v>Vg2</c:v>
                </c:pt>
                <c:pt idx="2">
                  <c:v>Vg3</c:v>
                </c:pt>
              </c:strCache>
            </c:strRef>
          </c:cat>
          <c:val>
            <c:numRef>
              <c:f>'Type 3 Kjønn&amp;Klasse'!$C$35:$E$35</c:f>
              <c:numCache>
                <c:formatCode>0</c:formatCode>
                <c:ptCount val="3"/>
                <c:pt idx="0">
                  <c:v>5.36</c:v>
                </c:pt>
                <c:pt idx="1">
                  <c:v>4</c:v>
                </c:pt>
                <c:pt idx="2">
                  <c:v>0</c:v>
                </c:pt>
              </c:numCache>
            </c:numRef>
          </c:val>
          <c:extLst>
            <c:ext xmlns:c16="http://schemas.microsoft.com/office/drawing/2014/chart" uri="{C3380CC4-5D6E-409C-BE32-E72D297353CC}">
              <c16:uniqueId val="{00000000-BC90-428F-8ABD-EEAF687669E5}"/>
            </c:ext>
          </c:extLst>
        </c:ser>
        <c:ser>
          <c:idx val="1"/>
          <c:order val="1"/>
          <c:tx>
            <c:strRef>
              <c:f>'Type 3 Kjønn&amp;Klasse'!$B$36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Vg1</c:v>
                </c:pt>
                <c:pt idx="1">
                  <c:v>Vg2</c:v>
                </c:pt>
                <c:pt idx="2">
                  <c:v>Vg3</c:v>
                </c:pt>
              </c:strCache>
            </c:strRef>
          </c:cat>
          <c:val>
            <c:numRef>
              <c:f>'Type 3 Kjønn&amp;Klasse'!$C$36:$E$36</c:f>
              <c:numCache>
                <c:formatCode>0</c:formatCode>
                <c:ptCount val="3"/>
                <c:pt idx="0">
                  <c:v>9.84</c:v>
                </c:pt>
                <c:pt idx="1">
                  <c:v>7.96</c:v>
                </c:pt>
                <c:pt idx="2">
                  <c:v>5.88</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247410155955702"/>
        </c:manualLayout>
      </c:layout>
      <c:barChart>
        <c:barDir val="bar"/>
        <c:grouping val="clustered"/>
        <c:varyColors val="0"/>
        <c:ser>
          <c:idx val="0"/>
          <c:order val="0"/>
          <c:tx>
            <c:strRef>
              <c:f>'Type 1 Frekvens enkelt'!$B$49</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enkelt'!$C$49:$F$49</c:f>
              <c:numCache>
                <c:formatCode>0</c:formatCode>
                <c:ptCount val="4"/>
                <c:pt idx="0">
                  <c:v>52.88</c:v>
                </c:pt>
                <c:pt idx="1">
                  <c:v>31.24</c:v>
                </c:pt>
                <c:pt idx="2">
                  <c:v>9.6</c:v>
                </c:pt>
                <c:pt idx="3">
                  <c:v>6.28</c:v>
                </c:pt>
              </c:numCache>
            </c:numRef>
          </c:val>
          <c:extLst>
            <c:ext xmlns:c16="http://schemas.microsoft.com/office/drawing/2014/chart" uri="{C3380CC4-5D6E-409C-BE32-E72D297353CC}">
              <c16:uniqueId val="{00000000-8FB5-4E6A-AB81-8E5903386586}"/>
            </c:ext>
          </c:extLst>
        </c:ser>
        <c:ser>
          <c:idx val="1"/>
          <c:order val="1"/>
          <c:tx>
            <c:strRef>
              <c:f>'Type 1 Frekvens enkelt'!$B$50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enkelt'!$C$50:$F$50</c:f>
              <c:numCache>
                <c:formatCode>0</c:formatCode>
                <c:ptCount val="4"/>
                <c:pt idx="0">
                  <c:v>44.41</c:v>
                </c:pt>
                <c:pt idx="1">
                  <c:v>31.89</c:v>
                </c:pt>
                <c:pt idx="2">
                  <c:v>14.71</c:v>
                </c:pt>
                <c:pt idx="3">
                  <c:v>8.99</c:v>
                </c:pt>
              </c:numCache>
            </c:numRef>
          </c:val>
          <c:extLst>
            <c:ext xmlns:c16="http://schemas.microsoft.com/office/drawing/2014/chart" uri="{C3380CC4-5D6E-409C-BE32-E72D297353CC}">
              <c16:uniqueId val="{00000000-7F4E-4BD5-836F-00574B03B66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7.7173458051426919E-2"/>
          <c:y val="0.87680353616320361"/>
          <c:w val="0.86316915351179957"/>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enkelt'!$B$55</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enkelt'!$C$55:$G$55</c:f>
              <c:numCache>
                <c:formatCode>0</c:formatCode>
                <c:ptCount val="5"/>
                <c:pt idx="0">
                  <c:v>4.17</c:v>
                </c:pt>
                <c:pt idx="1">
                  <c:v>3.47</c:v>
                </c:pt>
                <c:pt idx="2">
                  <c:v>2.78</c:v>
                </c:pt>
                <c:pt idx="3">
                  <c:v>8.68</c:v>
                </c:pt>
                <c:pt idx="4">
                  <c:v>80.900000000000006</c:v>
                </c:pt>
              </c:numCache>
            </c:numRef>
          </c:val>
          <c:extLst>
            <c:ext xmlns:c16="http://schemas.microsoft.com/office/drawing/2014/chart" uri="{C3380CC4-5D6E-409C-BE32-E72D297353CC}">
              <c16:uniqueId val="{00000000-E47B-460A-AEDD-7101AD8AC7C0}"/>
            </c:ext>
          </c:extLst>
        </c:ser>
        <c:ser>
          <c:idx val="1"/>
          <c:order val="1"/>
          <c:tx>
            <c:strRef>
              <c:f>'Type 1 Frekvens enkelt'!$B$56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enkelt'!$C$56:$G$56</c:f>
              <c:numCache>
                <c:formatCode>0</c:formatCode>
                <c:ptCount val="5"/>
                <c:pt idx="0">
                  <c:v>4.21</c:v>
                </c:pt>
                <c:pt idx="1">
                  <c:v>5.08</c:v>
                </c:pt>
                <c:pt idx="2">
                  <c:v>5.7</c:v>
                </c:pt>
                <c:pt idx="3">
                  <c:v>13.14</c:v>
                </c:pt>
                <c:pt idx="4">
                  <c:v>71.87</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413305773754865E-2"/>
          <c:w val="0.99523238790232638"/>
          <c:h val="9.79910378396256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Vg1</c:v>
                </c:pt>
                <c:pt idx="1">
                  <c:v>Vg2</c:v>
                </c:pt>
                <c:pt idx="2">
                  <c:v>Vg3</c:v>
                </c:pt>
              </c:strCache>
            </c:strRef>
          </c:cat>
          <c:val>
            <c:numRef>
              <c:f>'Type 3 Kjønn&amp;Klasse'!$C$39:$E$39</c:f>
              <c:numCache>
                <c:formatCode>0</c:formatCode>
                <c:ptCount val="3"/>
                <c:pt idx="0">
                  <c:v>88.7</c:v>
                </c:pt>
                <c:pt idx="1">
                  <c:v>97.03</c:v>
                </c:pt>
                <c:pt idx="2">
                  <c:v>91.43</c:v>
                </c:pt>
              </c:numCache>
            </c:numRef>
          </c:val>
          <c:extLst>
            <c:ext xmlns:c16="http://schemas.microsoft.com/office/drawing/2014/chart" uri="{C3380CC4-5D6E-409C-BE32-E72D297353CC}">
              <c16:uniqueId val="{00000000-CC06-4E4F-AFA6-9738FDA7A596}"/>
            </c:ext>
          </c:extLst>
        </c:ser>
        <c:ser>
          <c:idx val="1"/>
          <c:order val="1"/>
          <c:tx>
            <c:strRef>
              <c:f>'Type 3 Kjønn&amp;Klasse'!$B$40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Vg1</c:v>
                </c:pt>
                <c:pt idx="1">
                  <c:v>Vg2</c:v>
                </c:pt>
                <c:pt idx="2">
                  <c:v>Vg3</c:v>
                </c:pt>
              </c:strCache>
            </c:strRef>
          </c:cat>
          <c:val>
            <c:numRef>
              <c:f>'Type 3 Kjønn&amp;Klasse'!$C$40:$E$40</c:f>
              <c:numCache>
                <c:formatCode>0</c:formatCode>
                <c:ptCount val="3"/>
                <c:pt idx="0">
                  <c:v>88.33</c:v>
                </c:pt>
                <c:pt idx="1">
                  <c:v>85.09</c:v>
                </c:pt>
                <c:pt idx="2">
                  <c:v>90.59</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531462753540924"/>
          <c:w val="0.90394753624055335"/>
          <c:h val="0.594940209292666"/>
        </c:manualLayout>
      </c:layout>
      <c:barChart>
        <c:barDir val="col"/>
        <c:grouping val="clustered"/>
        <c:varyColors val="0"/>
        <c:ser>
          <c:idx val="0"/>
          <c:order val="0"/>
          <c:tx>
            <c:strRef>
              <c:f>'Type 3 Kjønn&amp;Klasse'!$B$3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Vg1</c:v>
                </c:pt>
                <c:pt idx="1">
                  <c:v>Vg2</c:v>
                </c:pt>
                <c:pt idx="2">
                  <c:v>Vg3</c:v>
                </c:pt>
              </c:strCache>
            </c:strRef>
          </c:cat>
          <c:val>
            <c:numRef>
              <c:f>'Type 3 Kjønn&amp;Klasse'!$C$3:$E$3</c:f>
              <c:numCache>
                <c:formatCode>0</c:formatCode>
                <c:ptCount val="3"/>
                <c:pt idx="0">
                  <c:v>92.62</c:v>
                </c:pt>
                <c:pt idx="1">
                  <c:v>89.57</c:v>
                </c:pt>
                <c:pt idx="2">
                  <c:v>91.67</c:v>
                </c:pt>
              </c:numCache>
            </c:numRef>
          </c:val>
          <c:extLst>
            <c:ext xmlns:c16="http://schemas.microsoft.com/office/drawing/2014/chart" uri="{C3380CC4-5D6E-409C-BE32-E72D297353CC}">
              <c16:uniqueId val="{00000000-2BD5-43A2-855C-78683DBB36BA}"/>
            </c:ext>
          </c:extLst>
        </c:ser>
        <c:ser>
          <c:idx val="1"/>
          <c:order val="1"/>
          <c:tx>
            <c:strRef>
              <c:f>'Type 3 Kjønn&amp;Klasse'!$B$4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Vg1</c:v>
                </c:pt>
                <c:pt idx="1">
                  <c:v>Vg2</c:v>
                </c:pt>
                <c:pt idx="2">
                  <c:v>Vg3</c:v>
                </c:pt>
              </c:strCache>
            </c:strRef>
          </c:cat>
          <c:val>
            <c:numRef>
              <c:f>'Type 3 Kjønn&amp;Klasse'!$C$4:$E$4</c:f>
              <c:numCache>
                <c:formatCode>0</c:formatCode>
                <c:ptCount val="3"/>
                <c:pt idx="0">
                  <c:v>88</c:v>
                </c:pt>
                <c:pt idx="1">
                  <c:v>86.21</c:v>
                </c:pt>
                <c:pt idx="2">
                  <c:v>88.37</c:v>
                </c:pt>
              </c:numCache>
            </c:numRef>
          </c:val>
          <c:extLst>
            <c:ext xmlns:c16="http://schemas.microsoft.com/office/drawing/2014/chart" uri="{C3380CC4-5D6E-409C-BE32-E72D297353CC}">
              <c16:uniqueId val="{00000001-2BD5-43A2-855C-78683DBB36B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3302516787694833"/>
          <c:y val="2.8437111998557991E-2"/>
          <c:w val="0.33949664246103328"/>
          <c:h val="0.1109607153613024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'Type 2 Frekvens batterier'!$C$14:$C$15</c:f>
              <c:strCache>
                <c:ptCount val="2"/>
                <c:pt idx="1">
                  <c:v>Passer godt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batterier'!$C$16:$C$20</c:f>
              <c:numCache>
                <c:formatCode>0</c:formatCode>
                <c:ptCount val="5"/>
                <c:pt idx="0">
                  <c:v>90.1</c:v>
                </c:pt>
                <c:pt idx="1">
                  <c:v>86.45</c:v>
                </c:pt>
                <c:pt idx="2">
                  <c:v>93.17</c:v>
                </c:pt>
                <c:pt idx="3">
                  <c:v>12.11</c:v>
                </c:pt>
                <c:pt idx="4">
                  <c:v>11.63</c:v>
                </c:pt>
              </c:numCache>
            </c:numRef>
          </c:val>
          <c:extLst>
            <c:ext xmlns:c16="http://schemas.microsoft.com/office/drawing/2014/chart" uri="{C3380CC4-5D6E-409C-BE32-E72D297353CC}">
              <c16:uniqueId val="{00000000-8149-475E-86B0-7937816A9F05}"/>
            </c:ext>
          </c:extLst>
        </c:ser>
        <c:ser>
          <c:idx val="1"/>
          <c:order val="1"/>
          <c:tx>
            <c:strRef>
              <c:f>'Type 2 Frekvens batterier'!$D$14:$D$15</c:f>
              <c:strCache>
                <c:ptCount val="2"/>
                <c:pt idx="1">
                  <c:v>Passer dårlig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batterier'!$D$16:$D$20</c:f>
              <c:numCache>
                <c:formatCode>0</c:formatCode>
                <c:ptCount val="5"/>
                <c:pt idx="0">
                  <c:v>9.9</c:v>
                </c:pt>
                <c:pt idx="1">
                  <c:v>13.55</c:v>
                </c:pt>
                <c:pt idx="2">
                  <c:v>6.83</c:v>
                </c:pt>
                <c:pt idx="3">
                  <c:v>87.89</c:v>
                </c:pt>
                <c:pt idx="4">
                  <c:v>88.37</c:v>
                </c:pt>
              </c:numCache>
            </c:numRef>
          </c:val>
          <c:extLst>
            <c:ext xmlns:c16="http://schemas.microsoft.com/office/drawing/2014/chart" uri="{C3380CC4-5D6E-409C-BE32-E72D297353CC}">
              <c16:uniqueId val="{00000001-8149-475E-86B0-7937816A9F0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595154430082335"/>
          <c:y val="0.90334240430221735"/>
          <c:w val="0.57733584504674529"/>
          <c:h val="6.98180475884208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'Type 1 Frekvens enkelt'!$B$62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enkelt'!$C$62:$E$62</c:f>
              <c:numCache>
                <c:formatCode>0</c:formatCode>
                <c:ptCount val="3"/>
                <c:pt idx="0">
                  <c:v>81.94</c:v>
                </c:pt>
                <c:pt idx="1">
                  <c:v>14.24</c:v>
                </c:pt>
                <c:pt idx="2">
                  <c:v>3.82</c:v>
                </c:pt>
              </c:numCache>
            </c:numRef>
          </c:val>
          <c:extLst>
            <c:ext xmlns:c16="http://schemas.microsoft.com/office/drawing/2014/chart" uri="{C3380CC4-5D6E-409C-BE32-E72D297353CC}">
              <c16:uniqueId val="{00000000-04F5-48AD-830F-6D570D60A79D}"/>
            </c:ext>
          </c:extLst>
        </c:ser>
        <c:ser>
          <c:idx val="0"/>
          <c:order val="1"/>
          <c:tx>
            <c:strRef>
              <c:f>'Type 1 Frekvens enkelt'!$B$61</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enkelt'!$C$61:$E$61</c:f>
              <c:numCache>
                <c:formatCode>0</c:formatCode>
                <c:ptCount val="3"/>
                <c:pt idx="0">
                  <c:v>87.44</c:v>
                </c:pt>
                <c:pt idx="1">
                  <c:v>10.72</c:v>
                </c:pt>
                <c:pt idx="2">
                  <c:v>1.84</c:v>
                </c:pt>
              </c:numCache>
            </c:numRef>
          </c:val>
          <c:extLst>
            <c:ext xmlns:c16="http://schemas.microsoft.com/office/drawing/2014/chart" uri="{C3380CC4-5D6E-409C-BE32-E72D297353CC}">
              <c16:uniqueId val="{00000000-10EC-4B95-8D6C-49991D3EB343}"/>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392938727564739"/>
          <c:w val="0.99055057100256683"/>
          <c:h val="9.828699385693892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VGS'!$D$8:$S$8</c:f>
              <c:numCache>
                <c:formatCode>0</c:formatCode>
                <c:ptCount val="16"/>
                <c:pt idx="0">
                  <c:v>-1</c:v>
                </c:pt>
                <c:pt idx="1">
                  <c:v>-1</c:v>
                </c:pt>
                <c:pt idx="2">
                  <c:v>-1</c:v>
                </c:pt>
                <c:pt idx="3">
                  <c:v>-1</c:v>
                </c:pt>
                <c:pt idx="4">
                  <c:v>-1</c:v>
                </c:pt>
                <c:pt idx="5">
                  <c:v>-1</c:v>
                </c:pt>
                <c:pt idx="6">
                  <c:v>83.33</c:v>
                </c:pt>
                <c:pt idx="7">
                  <c:v>-1</c:v>
                </c:pt>
                <c:pt idx="8">
                  <c:v>-1</c:v>
                </c:pt>
                <c:pt idx="9">
                  <c:v>83.84</c:v>
                </c:pt>
                <c:pt idx="10">
                  <c:v>-1</c:v>
                </c:pt>
                <c:pt idx="11">
                  <c:v>-1</c:v>
                </c:pt>
                <c:pt idx="12">
                  <c:v>86.53</c:v>
                </c:pt>
                <c:pt idx="13">
                  <c:v>-1</c:v>
                </c:pt>
                <c:pt idx="14">
                  <c:v>-1</c:v>
                </c:pt>
                <c:pt idx="15">
                  <c:v>88.24</c:v>
                </c:pt>
              </c:numCache>
            </c:numRef>
          </c:val>
          <c:extLst>
            <c:ext xmlns:c16="http://schemas.microsoft.com/office/drawing/2014/chart" uri="{C3380CC4-5D6E-409C-BE32-E72D297353CC}">
              <c16:uniqueId val="{00000000-7A24-4244-8C64-F441AA3CECAB}"/>
            </c:ext>
          </c:extLst>
        </c:ser>
        <c:ser>
          <c:idx val="1"/>
          <c:order val="1"/>
          <c:tx>
            <c:strRef>
              <c:f>'Trend VGS'!$C$9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VGS'!$D$9:$S$9</c:f>
              <c:numCache>
                <c:formatCode>0</c:formatCode>
                <c:ptCount val="16"/>
                <c:pt idx="0">
                  <c:v>-1</c:v>
                </c:pt>
                <c:pt idx="1">
                  <c:v>-1</c:v>
                </c:pt>
                <c:pt idx="2">
                  <c:v>-1</c:v>
                </c:pt>
                <c:pt idx="3">
                  <c:v>-1</c:v>
                </c:pt>
                <c:pt idx="4">
                  <c:v>-1</c:v>
                </c:pt>
                <c:pt idx="5">
                  <c:v>-1</c:v>
                </c:pt>
                <c:pt idx="6">
                  <c:v>-1</c:v>
                </c:pt>
                <c:pt idx="7">
                  <c:v>-1</c:v>
                </c:pt>
                <c:pt idx="8">
                  <c:v>-1</c:v>
                </c:pt>
                <c:pt idx="9">
                  <c:v>79.81</c:v>
                </c:pt>
                <c:pt idx="10">
                  <c:v>-1</c:v>
                </c:pt>
                <c:pt idx="11">
                  <c:v>-1</c:v>
                </c:pt>
                <c:pt idx="12">
                  <c:v>90.91</c:v>
                </c:pt>
                <c:pt idx="13">
                  <c:v>-1</c:v>
                </c:pt>
                <c:pt idx="14">
                  <c:v>-1</c:v>
                </c:pt>
                <c:pt idx="15">
                  <c:v>90.32</c:v>
                </c:pt>
              </c:numCache>
            </c:numRef>
          </c:val>
          <c:extLst>
            <c:ext xmlns:c16="http://schemas.microsoft.com/office/drawing/2014/chart" uri="{C3380CC4-5D6E-409C-BE32-E72D297353CC}">
              <c16:uniqueId val="{00000000-7819-4CFE-88BD-54FB9A3A9CC9}"/>
            </c:ext>
          </c:extLst>
        </c:ser>
        <c:ser>
          <c:idx val="2"/>
          <c:order val="2"/>
          <c:tx>
            <c:strRef>
              <c:f>'Trend VGS'!$C$10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VGS'!$D$10:$S$10</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91.4</c:v>
                </c:pt>
                <c:pt idx="13">
                  <c:v>-1</c:v>
                </c:pt>
                <c:pt idx="14">
                  <c:v>-1</c:v>
                </c:pt>
                <c:pt idx="15">
                  <c:v>90.83</c:v>
                </c:pt>
              </c:numCache>
            </c:numRef>
          </c:val>
          <c:extLst>
            <c:ext xmlns:c16="http://schemas.microsoft.com/office/drawing/2014/chart" uri="{C3380CC4-5D6E-409C-BE32-E72D297353CC}">
              <c16:uniqueId val="{00000001-7819-4CFE-88BD-54FB9A3A9CC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0"/>
          <c:w val="0.27745666801089736"/>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Vg1</c:v>
                </c:pt>
                <c:pt idx="1">
                  <c:v>Vg2</c:v>
                </c:pt>
                <c:pt idx="2">
                  <c:v>Vg3</c:v>
                </c:pt>
              </c:strCache>
            </c:strRef>
          </c:cat>
          <c:val>
            <c:numRef>
              <c:f>'Type 3 Kjønn&amp;Klasse'!$C$43:$E$43</c:f>
              <c:numCache>
                <c:formatCode>0</c:formatCode>
                <c:ptCount val="3"/>
                <c:pt idx="0">
                  <c:v>83.19</c:v>
                </c:pt>
                <c:pt idx="1">
                  <c:v>78.22</c:v>
                </c:pt>
                <c:pt idx="2">
                  <c:v>88.57</c:v>
                </c:pt>
              </c:numCache>
            </c:numRef>
          </c:val>
          <c:extLst>
            <c:ext xmlns:c16="http://schemas.microsoft.com/office/drawing/2014/chart" uri="{C3380CC4-5D6E-409C-BE32-E72D297353CC}">
              <c16:uniqueId val="{00000000-CC06-4E4F-AFA6-9738FDA7A596}"/>
            </c:ext>
          </c:extLst>
        </c:ser>
        <c:ser>
          <c:idx val="1"/>
          <c:order val="1"/>
          <c:tx>
            <c:strRef>
              <c:f>'Type 3 Kjønn&amp;Klasse'!$B$44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Vg1</c:v>
                </c:pt>
                <c:pt idx="1">
                  <c:v>Vg2</c:v>
                </c:pt>
                <c:pt idx="2">
                  <c:v>Vg3</c:v>
                </c:pt>
              </c:strCache>
            </c:strRef>
          </c:cat>
          <c:val>
            <c:numRef>
              <c:f>'Type 3 Kjønn&amp;Klasse'!$C$44:$E$44</c:f>
              <c:numCache>
                <c:formatCode>0</c:formatCode>
                <c:ptCount val="3"/>
                <c:pt idx="0">
                  <c:v>86.67</c:v>
                </c:pt>
                <c:pt idx="1">
                  <c:v>82.61</c:v>
                </c:pt>
                <c:pt idx="2">
                  <c:v>87.06</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1339007470116838"/>
          <c:w val="0.62533402937872429"/>
          <c:h val="0.84181258202484999"/>
        </c:manualLayout>
      </c:layout>
      <c:barChart>
        <c:barDir val="bar"/>
        <c:grouping val="clustered"/>
        <c:varyColors val="0"/>
        <c:ser>
          <c:idx val="0"/>
          <c:order val="0"/>
          <c:tx>
            <c:strRef>
              <c:f>'Type 1 Frekvens enkelt'!$B$73</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enkelt'!$C$73:$G$73</c:f>
              <c:numCache>
                <c:formatCode>0</c:formatCode>
                <c:ptCount val="5"/>
                <c:pt idx="0">
                  <c:v>4.17</c:v>
                </c:pt>
                <c:pt idx="1">
                  <c:v>5.39</c:v>
                </c:pt>
                <c:pt idx="2">
                  <c:v>6.96</c:v>
                </c:pt>
                <c:pt idx="3">
                  <c:v>20.52</c:v>
                </c:pt>
                <c:pt idx="4">
                  <c:v>62.96</c:v>
                </c:pt>
              </c:numCache>
            </c:numRef>
          </c:val>
          <c:extLst>
            <c:ext xmlns:c16="http://schemas.microsoft.com/office/drawing/2014/chart" uri="{C3380CC4-5D6E-409C-BE32-E72D297353CC}">
              <c16:uniqueId val="{00000000-DCEF-4C1C-AD7F-E7CE018CFD21}"/>
            </c:ext>
          </c:extLst>
        </c:ser>
        <c:ser>
          <c:idx val="1"/>
          <c:order val="1"/>
          <c:tx>
            <c:strRef>
              <c:f>'Type 1 Frekvens enkelt'!$B$74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enkelt'!$C$74:$G$74</c:f>
              <c:numCache>
                <c:formatCode>0</c:formatCode>
                <c:ptCount val="5"/>
                <c:pt idx="0">
                  <c:v>5.52</c:v>
                </c:pt>
                <c:pt idx="1">
                  <c:v>8.4</c:v>
                </c:pt>
                <c:pt idx="2">
                  <c:v>17.18</c:v>
                </c:pt>
                <c:pt idx="3">
                  <c:v>34.299999999999997</c:v>
                </c:pt>
                <c:pt idx="4">
                  <c:v>34.6</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6.2609923027953642E-3"/>
          <c:w val="0.99997138122484219"/>
          <c:h val="9.20247535889353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8614746050627"/>
          <c:y val="1.8008471071352776E-2"/>
          <c:w val="0.569064969168671"/>
          <c:h val="0.85228327088663591"/>
        </c:manualLayout>
      </c:layout>
      <c:barChart>
        <c:barDir val="bar"/>
        <c:grouping val="stacked"/>
        <c:varyColors val="0"/>
        <c:ser>
          <c:idx val="0"/>
          <c:order val="0"/>
          <c:tx>
            <c:strRef>
              <c:f>'Type 2 Frekvens batterier'!$C$22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batterier'!$C$23:$C$27</c:f>
              <c:numCache>
                <c:formatCode>0</c:formatCode>
                <c:ptCount val="5"/>
                <c:pt idx="0">
                  <c:v>63.29</c:v>
                </c:pt>
                <c:pt idx="1">
                  <c:v>55.48</c:v>
                </c:pt>
                <c:pt idx="2">
                  <c:v>50.33</c:v>
                </c:pt>
                <c:pt idx="3">
                  <c:v>22.3</c:v>
                </c:pt>
                <c:pt idx="4">
                  <c:v>5.49</c:v>
                </c:pt>
              </c:numCache>
            </c:numRef>
          </c:val>
          <c:extLst>
            <c:ext xmlns:c16="http://schemas.microsoft.com/office/drawing/2014/chart" uri="{C3380CC4-5D6E-409C-BE32-E72D297353CC}">
              <c16:uniqueId val="{00000000-79B5-46A7-99CE-51D14EEC0754}"/>
            </c:ext>
          </c:extLst>
        </c:ser>
        <c:ser>
          <c:idx val="1"/>
          <c:order val="1"/>
          <c:tx>
            <c:strRef>
              <c:f>'Type 2 Frekvens batterier'!$D$22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batterier'!$D$23:$D$27</c:f>
              <c:numCache>
                <c:formatCode>0</c:formatCode>
                <c:ptCount val="5"/>
                <c:pt idx="0">
                  <c:v>29.4</c:v>
                </c:pt>
                <c:pt idx="1">
                  <c:v>38.21</c:v>
                </c:pt>
                <c:pt idx="2">
                  <c:v>37.17</c:v>
                </c:pt>
                <c:pt idx="3">
                  <c:v>48.42</c:v>
                </c:pt>
                <c:pt idx="4">
                  <c:v>14.48</c:v>
                </c:pt>
              </c:numCache>
            </c:numRef>
          </c:val>
          <c:extLst>
            <c:ext xmlns:c16="http://schemas.microsoft.com/office/drawing/2014/chart" uri="{C3380CC4-5D6E-409C-BE32-E72D297353CC}">
              <c16:uniqueId val="{00000001-79B5-46A7-99CE-51D14EEC0754}"/>
            </c:ext>
          </c:extLst>
        </c:ser>
        <c:ser>
          <c:idx val="2"/>
          <c:order val="2"/>
          <c:tx>
            <c:strRef>
              <c:f>'Type 2 Frekvens batterier'!$E$22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batterier'!$E$23:$E$27</c:f>
              <c:numCache>
                <c:formatCode>0</c:formatCode>
                <c:ptCount val="5"/>
                <c:pt idx="0">
                  <c:v>5.48</c:v>
                </c:pt>
                <c:pt idx="1">
                  <c:v>4.9800000000000004</c:v>
                </c:pt>
                <c:pt idx="2">
                  <c:v>9.33</c:v>
                </c:pt>
                <c:pt idx="3">
                  <c:v>22.96</c:v>
                </c:pt>
                <c:pt idx="4">
                  <c:v>26.46</c:v>
                </c:pt>
              </c:numCache>
            </c:numRef>
          </c:val>
          <c:extLst>
            <c:ext xmlns:c16="http://schemas.microsoft.com/office/drawing/2014/chart" uri="{C3380CC4-5D6E-409C-BE32-E72D297353CC}">
              <c16:uniqueId val="{00000002-79B5-46A7-99CE-51D14EEC0754}"/>
            </c:ext>
          </c:extLst>
        </c:ser>
        <c:ser>
          <c:idx val="3"/>
          <c:order val="3"/>
          <c:tx>
            <c:strRef>
              <c:f>'Type 2 Frekvens batterier'!$F$22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batterier'!$F$23:$F$27</c:f>
              <c:numCache>
                <c:formatCode>0</c:formatCode>
                <c:ptCount val="5"/>
                <c:pt idx="0">
                  <c:v>1.83</c:v>
                </c:pt>
                <c:pt idx="1">
                  <c:v>1.33</c:v>
                </c:pt>
                <c:pt idx="2">
                  <c:v>3.17</c:v>
                </c:pt>
                <c:pt idx="3">
                  <c:v>6.32</c:v>
                </c:pt>
                <c:pt idx="4">
                  <c:v>53.58</c:v>
                </c:pt>
              </c:numCache>
            </c:numRef>
          </c:val>
          <c:extLst>
            <c:ext xmlns:c16="http://schemas.microsoft.com/office/drawing/2014/chart" uri="{C3380CC4-5D6E-409C-BE32-E72D297353CC}">
              <c16:uniqueId val="{00000003-79B5-46A7-99CE-51D14EEC0754}"/>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728891448786746"/>
          <c:y val="0.91197064892789337"/>
          <c:w val="0.59820018545550879"/>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0"/>
          <c:w val="0.50905270746062659"/>
          <c:h val="0.87098655772537226"/>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Kjønn&amp;Klasse'!$J$23:$J$27</c:f>
              <c:numCache>
                <c:formatCode>0</c:formatCode>
                <c:ptCount val="5"/>
                <c:pt idx="0">
                  <c:v>89.85</c:v>
                </c:pt>
                <c:pt idx="1">
                  <c:v>93.23</c:v>
                </c:pt>
                <c:pt idx="2">
                  <c:v>89.47</c:v>
                </c:pt>
                <c:pt idx="3">
                  <c:v>73.31</c:v>
                </c:pt>
                <c:pt idx="4">
                  <c:v>17.739999999999998</c:v>
                </c:pt>
              </c:numCache>
            </c:numRef>
          </c:val>
          <c:extLst>
            <c:ext xmlns:c16="http://schemas.microsoft.com/office/drawing/2014/chart" uri="{C3380CC4-5D6E-409C-BE32-E72D297353CC}">
              <c16:uniqueId val="{00000000-50D0-4C2D-98AF-FD96C41BDA28}"/>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Kjønn&amp;Klasse'!$K$23:$K$27</c:f>
              <c:numCache>
                <c:formatCode>0</c:formatCode>
                <c:ptCount val="5"/>
                <c:pt idx="0">
                  <c:v>95.14</c:v>
                </c:pt>
                <c:pt idx="1">
                  <c:v>94.22</c:v>
                </c:pt>
                <c:pt idx="2">
                  <c:v>85.93</c:v>
                </c:pt>
                <c:pt idx="3">
                  <c:v>68.290000000000006</c:v>
                </c:pt>
                <c:pt idx="4">
                  <c:v>21.28</c:v>
                </c:pt>
              </c:numCache>
            </c:numRef>
          </c:val>
          <c:extLst>
            <c:ext xmlns:c16="http://schemas.microsoft.com/office/drawing/2014/chart" uri="{C3380CC4-5D6E-409C-BE32-E72D297353CC}">
              <c16:uniqueId val="{00000001-50D0-4C2D-98AF-FD96C41BDA28}"/>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VGS'!$C$12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VGS'!$D$12:$S$12</c:f>
              <c:numCache>
                <c:formatCode>0</c:formatCode>
                <c:ptCount val="16"/>
                <c:pt idx="0">
                  <c:v>-1</c:v>
                </c:pt>
                <c:pt idx="1">
                  <c:v>-1</c:v>
                </c:pt>
                <c:pt idx="2">
                  <c:v>-1</c:v>
                </c:pt>
                <c:pt idx="3">
                  <c:v>-1</c:v>
                </c:pt>
                <c:pt idx="4">
                  <c:v>-1</c:v>
                </c:pt>
                <c:pt idx="5">
                  <c:v>-1</c:v>
                </c:pt>
                <c:pt idx="6">
                  <c:v>72.02</c:v>
                </c:pt>
                <c:pt idx="7">
                  <c:v>-1</c:v>
                </c:pt>
                <c:pt idx="8">
                  <c:v>-1</c:v>
                </c:pt>
                <c:pt idx="9">
                  <c:v>65.349999999999994</c:v>
                </c:pt>
                <c:pt idx="10">
                  <c:v>-1</c:v>
                </c:pt>
                <c:pt idx="11">
                  <c:v>-1</c:v>
                </c:pt>
                <c:pt idx="12">
                  <c:v>84.29</c:v>
                </c:pt>
                <c:pt idx="13">
                  <c:v>-1</c:v>
                </c:pt>
                <c:pt idx="14">
                  <c:v>-1</c:v>
                </c:pt>
                <c:pt idx="15">
                  <c:v>84.32</c:v>
                </c:pt>
              </c:numCache>
            </c:numRef>
          </c:val>
          <c:extLst>
            <c:ext xmlns:c16="http://schemas.microsoft.com/office/drawing/2014/chart" uri="{C3380CC4-5D6E-409C-BE32-E72D297353CC}">
              <c16:uniqueId val="{00000000-204A-4902-AC74-C153E685F4C2}"/>
            </c:ext>
          </c:extLst>
        </c:ser>
        <c:ser>
          <c:idx val="1"/>
          <c:order val="1"/>
          <c:tx>
            <c:strRef>
              <c:f>'Trend VGS'!$C$13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VGS'!$D$13:$S$13</c:f>
              <c:numCache>
                <c:formatCode>0</c:formatCode>
                <c:ptCount val="16"/>
                <c:pt idx="0">
                  <c:v>-1</c:v>
                </c:pt>
                <c:pt idx="1">
                  <c:v>-1</c:v>
                </c:pt>
                <c:pt idx="2">
                  <c:v>-1</c:v>
                </c:pt>
                <c:pt idx="3">
                  <c:v>-1</c:v>
                </c:pt>
                <c:pt idx="4">
                  <c:v>-1</c:v>
                </c:pt>
                <c:pt idx="5">
                  <c:v>-1</c:v>
                </c:pt>
                <c:pt idx="6">
                  <c:v>-1</c:v>
                </c:pt>
                <c:pt idx="7">
                  <c:v>-1</c:v>
                </c:pt>
                <c:pt idx="8">
                  <c:v>-1</c:v>
                </c:pt>
                <c:pt idx="9">
                  <c:v>73.08</c:v>
                </c:pt>
                <c:pt idx="10">
                  <c:v>-1</c:v>
                </c:pt>
                <c:pt idx="11">
                  <c:v>-1</c:v>
                </c:pt>
                <c:pt idx="12">
                  <c:v>81.739999999999995</c:v>
                </c:pt>
                <c:pt idx="13">
                  <c:v>-1</c:v>
                </c:pt>
                <c:pt idx="14">
                  <c:v>-1</c:v>
                </c:pt>
                <c:pt idx="15">
                  <c:v>80.28</c:v>
                </c:pt>
              </c:numCache>
            </c:numRef>
          </c:val>
          <c:extLst>
            <c:ext xmlns:c16="http://schemas.microsoft.com/office/drawing/2014/chart" uri="{C3380CC4-5D6E-409C-BE32-E72D297353CC}">
              <c16:uniqueId val="{00000000-E18A-4711-BC45-CDCA93155B72}"/>
            </c:ext>
          </c:extLst>
        </c:ser>
        <c:ser>
          <c:idx val="2"/>
          <c:order val="2"/>
          <c:tx>
            <c:strRef>
              <c:f>'Trend VGS'!$C$14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VGS'!$D$14:$S$14</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78.89</c:v>
                </c:pt>
                <c:pt idx="13">
                  <c:v>-1</c:v>
                </c:pt>
                <c:pt idx="14">
                  <c:v>-1</c:v>
                </c:pt>
                <c:pt idx="15">
                  <c:v>87.5</c:v>
                </c:pt>
              </c:numCache>
            </c:numRef>
          </c:val>
          <c:extLst>
            <c:ext xmlns:c16="http://schemas.microsoft.com/office/drawing/2014/chart" uri="{C3380CC4-5D6E-409C-BE32-E72D297353CC}">
              <c16:uniqueId val="{00000001-E18A-4711-BC45-CDCA93155B7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1.2975707840188321E-2"/>
          <c:w val="0.21776050736711891"/>
          <c:h val="0.166253555548290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836325432022823"/>
          <c:y val="0"/>
          <c:w val="0.44034226675870647"/>
          <c:h val="0.83547834432393731"/>
        </c:manualLayout>
      </c:layout>
      <c:barChart>
        <c:barDir val="bar"/>
        <c:grouping val="clustered"/>
        <c:varyColors val="0"/>
        <c:ser>
          <c:idx val="0"/>
          <c:order val="0"/>
          <c:tx>
            <c:strRef>
              <c:f>'Type 1 Frekvens enkelt'!$B$79</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enkelt'!$C$79:$I$79</c:f>
              <c:numCache>
                <c:formatCode>0</c:formatCode>
                <c:ptCount val="7"/>
                <c:pt idx="0">
                  <c:v>31.44</c:v>
                </c:pt>
                <c:pt idx="1">
                  <c:v>23.58</c:v>
                </c:pt>
                <c:pt idx="2">
                  <c:v>24.92</c:v>
                </c:pt>
                <c:pt idx="3">
                  <c:v>14.21</c:v>
                </c:pt>
                <c:pt idx="4">
                  <c:v>3.01</c:v>
                </c:pt>
                <c:pt idx="5">
                  <c:v>2.17</c:v>
                </c:pt>
                <c:pt idx="6">
                  <c:v>0.67</c:v>
                </c:pt>
              </c:numCache>
            </c:numRef>
          </c:val>
          <c:extLst>
            <c:ext xmlns:c16="http://schemas.microsoft.com/office/drawing/2014/chart" uri="{C3380CC4-5D6E-409C-BE32-E72D297353CC}">
              <c16:uniqueId val="{00000000-78F8-4BE1-816F-0C0695C499AE}"/>
            </c:ext>
          </c:extLst>
        </c:ser>
        <c:ser>
          <c:idx val="1"/>
          <c:order val="1"/>
          <c:tx>
            <c:strRef>
              <c:f>'Type 1 Frekvens enkelt'!$B$80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enkelt'!$C$80:$I$80</c:f>
              <c:numCache>
                <c:formatCode>0</c:formatCode>
                <c:ptCount val="7"/>
                <c:pt idx="0">
                  <c:v>25.62</c:v>
                </c:pt>
                <c:pt idx="1">
                  <c:v>20.88</c:v>
                </c:pt>
                <c:pt idx="2">
                  <c:v>23.94</c:v>
                </c:pt>
                <c:pt idx="3">
                  <c:v>17.34</c:v>
                </c:pt>
                <c:pt idx="4">
                  <c:v>7.37</c:v>
                </c:pt>
                <c:pt idx="5">
                  <c:v>2.65</c:v>
                </c:pt>
                <c:pt idx="6">
                  <c:v>2.2000000000000002</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91140536021563823"/>
          <c:w val="0.99961140530598991"/>
          <c:h val="7.431122841086738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Kjønn&amp;Klasse'!$B$47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Vg1</c:v>
                </c:pt>
                <c:pt idx="1">
                  <c:v>Vg2</c:v>
                </c:pt>
                <c:pt idx="2">
                  <c:v>Vg3</c:v>
                </c:pt>
              </c:strCache>
            </c:strRef>
          </c:cat>
          <c:val>
            <c:numRef>
              <c:f>'Type 3 Kjønn&amp;Klasse'!$C$47:$E$47</c:f>
              <c:numCache>
                <c:formatCode>0</c:formatCode>
                <c:ptCount val="3"/>
                <c:pt idx="0">
                  <c:v>4.0999999999999996</c:v>
                </c:pt>
                <c:pt idx="1">
                  <c:v>11.11</c:v>
                </c:pt>
                <c:pt idx="2">
                  <c:v>11.43</c:v>
                </c:pt>
              </c:numCache>
            </c:numRef>
          </c:val>
          <c:extLst>
            <c:ext xmlns:c16="http://schemas.microsoft.com/office/drawing/2014/chart" uri="{C3380CC4-5D6E-409C-BE32-E72D297353CC}">
              <c16:uniqueId val="{00000000-A109-4B0B-BB46-6AE6CFB763F8}"/>
            </c:ext>
          </c:extLst>
        </c:ser>
        <c:ser>
          <c:idx val="1"/>
          <c:order val="1"/>
          <c:tx>
            <c:strRef>
              <c:f>'Type 3 Kjønn&amp;Klasse'!$B$48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Vg1</c:v>
                </c:pt>
                <c:pt idx="1">
                  <c:v>Vg2</c:v>
                </c:pt>
                <c:pt idx="2">
                  <c:v>Vg3</c:v>
                </c:pt>
              </c:strCache>
            </c:strRef>
          </c:cat>
          <c:val>
            <c:numRef>
              <c:f>'Type 3 Kjønn&amp;Klasse'!$C$48:$E$48</c:f>
              <c:numCache>
                <c:formatCode>0</c:formatCode>
                <c:ptCount val="3"/>
                <c:pt idx="0">
                  <c:v>28.23</c:v>
                </c:pt>
                <c:pt idx="1">
                  <c:v>33.04</c:v>
                </c:pt>
                <c:pt idx="2">
                  <c:v>27.91</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enkelt'!$B$295</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enkelt'!$C$295:$G$295</c:f>
              <c:numCache>
                <c:formatCode>0</c:formatCode>
                <c:ptCount val="5"/>
                <c:pt idx="0">
                  <c:v>0.82000000000000006</c:v>
                </c:pt>
                <c:pt idx="1">
                  <c:v>4.5999999999999996</c:v>
                </c:pt>
                <c:pt idx="2">
                  <c:v>5.76</c:v>
                </c:pt>
                <c:pt idx="3">
                  <c:v>29.770000000000003</c:v>
                </c:pt>
                <c:pt idx="4">
                  <c:v>59.039999999999992</c:v>
                </c:pt>
              </c:numCache>
            </c:numRef>
          </c:val>
          <c:extLst>
            <c:ext xmlns:c16="http://schemas.microsoft.com/office/drawing/2014/chart" uri="{C3380CC4-5D6E-409C-BE32-E72D297353CC}">
              <c16:uniqueId val="{00000000-58F0-4FE1-9155-63B9D1B2A3A9}"/>
            </c:ext>
          </c:extLst>
        </c:ser>
        <c:ser>
          <c:idx val="1"/>
          <c:order val="1"/>
          <c:tx>
            <c:strRef>
              <c:f>'Type 1 Frekvens enkelt'!$B$296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enkelt'!$C$296:$G$296</c:f>
              <c:numCache>
                <c:formatCode>0</c:formatCode>
                <c:ptCount val="5"/>
                <c:pt idx="0">
                  <c:v>1.82</c:v>
                </c:pt>
                <c:pt idx="1">
                  <c:v>7.1</c:v>
                </c:pt>
                <c:pt idx="2">
                  <c:v>8.65</c:v>
                </c:pt>
                <c:pt idx="3">
                  <c:v>39.32</c:v>
                </c:pt>
                <c:pt idx="4">
                  <c:v>43.11</c:v>
                </c:pt>
              </c:numCache>
            </c:numRef>
          </c:val>
          <c:extLst>
            <c:ext xmlns:c16="http://schemas.microsoft.com/office/drawing/2014/chart" uri="{C3380CC4-5D6E-409C-BE32-E72D297353CC}">
              <c16:uniqueId val="{00000001-58F0-4FE1-9155-63B9D1B2A3A9}"/>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281122793269335"/>
        </c:manualLayout>
      </c:layout>
      <c:barChart>
        <c:barDir val="bar"/>
        <c:grouping val="clustered"/>
        <c:varyColors val="0"/>
        <c:ser>
          <c:idx val="0"/>
          <c:order val="0"/>
          <c:tx>
            <c:strRef>
              <c:f>'Type 1 Frekvens enkelt'!$B$85</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enkelt'!$C$85:$G$85</c:f>
              <c:numCache>
                <c:formatCode>0</c:formatCode>
                <c:ptCount val="5"/>
                <c:pt idx="0">
                  <c:v>9.7200000000000006</c:v>
                </c:pt>
                <c:pt idx="1">
                  <c:v>17.59</c:v>
                </c:pt>
                <c:pt idx="2">
                  <c:v>33.67</c:v>
                </c:pt>
                <c:pt idx="3">
                  <c:v>20.100000000000001</c:v>
                </c:pt>
                <c:pt idx="4">
                  <c:v>18.93</c:v>
                </c:pt>
              </c:numCache>
            </c:numRef>
          </c:val>
          <c:extLst>
            <c:ext xmlns:c16="http://schemas.microsoft.com/office/drawing/2014/chart" uri="{C3380CC4-5D6E-409C-BE32-E72D297353CC}">
              <c16:uniqueId val="{00000000-0FCE-4E53-BB1F-98529D7B7E6E}"/>
            </c:ext>
          </c:extLst>
        </c:ser>
        <c:ser>
          <c:idx val="1"/>
          <c:order val="1"/>
          <c:tx>
            <c:strRef>
              <c:f>'Type 1 Frekvens enkelt'!$B$86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enkelt'!$C$86:$G$86</c:f>
              <c:numCache>
                <c:formatCode>0</c:formatCode>
                <c:ptCount val="5"/>
                <c:pt idx="0">
                  <c:v>5.52</c:v>
                </c:pt>
                <c:pt idx="1">
                  <c:v>13.63</c:v>
                </c:pt>
                <c:pt idx="2">
                  <c:v>28.32</c:v>
                </c:pt>
                <c:pt idx="3">
                  <c:v>24.05</c:v>
                </c:pt>
                <c:pt idx="4">
                  <c:v>28.48</c:v>
                </c:pt>
              </c:numCache>
            </c:numRef>
          </c:val>
          <c:extLst>
            <c:ext xmlns:c16="http://schemas.microsoft.com/office/drawing/2014/chart" uri="{C3380CC4-5D6E-409C-BE32-E72D297353CC}">
              <c16:uniqueId val="{00000001-0FCE-4E53-BB1F-98529D7B7E6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4541909954989219"/>
          <c:y val="0.85652169180870286"/>
          <c:w val="0.50916145609569563"/>
          <c:h val="0.134839134504451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VGS'!$C$16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VGS'!$D$16:$S$16</c:f>
              <c:numCache>
                <c:formatCode>0</c:formatCode>
                <c:ptCount val="16"/>
                <c:pt idx="0">
                  <c:v>-1</c:v>
                </c:pt>
                <c:pt idx="1">
                  <c:v>-1</c:v>
                </c:pt>
                <c:pt idx="2">
                  <c:v>-1</c:v>
                </c:pt>
                <c:pt idx="3">
                  <c:v>-1</c:v>
                </c:pt>
                <c:pt idx="4">
                  <c:v>-1</c:v>
                </c:pt>
                <c:pt idx="5">
                  <c:v>-1</c:v>
                </c:pt>
                <c:pt idx="6">
                  <c:v>27.33</c:v>
                </c:pt>
                <c:pt idx="7">
                  <c:v>-1</c:v>
                </c:pt>
                <c:pt idx="8">
                  <c:v>-1</c:v>
                </c:pt>
                <c:pt idx="9">
                  <c:v>35.78</c:v>
                </c:pt>
                <c:pt idx="10">
                  <c:v>-1</c:v>
                </c:pt>
                <c:pt idx="11">
                  <c:v>-1</c:v>
                </c:pt>
                <c:pt idx="12">
                  <c:v>25.25</c:v>
                </c:pt>
                <c:pt idx="13">
                  <c:v>-1</c:v>
                </c:pt>
                <c:pt idx="14">
                  <c:v>-1</c:v>
                </c:pt>
                <c:pt idx="15">
                  <c:v>16.399999999999999</c:v>
                </c:pt>
              </c:numCache>
            </c:numRef>
          </c:val>
          <c:extLst>
            <c:ext xmlns:c16="http://schemas.microsoft.com/office/drawing/2014/chart" uri="{C3380CC4-5D6E-409C-BE32-E72D297353CC}">
              <c16:uniqueId val="{00000000-825C-4052-A1CA-882769A58437}"/>
            </c:ext>
          </c:extLst>
        </c:ser>
        <c:ser>
          <c:idx val="1"/>
          <c:order val="1"/>
          <c:tx>
            <c:strRef>
              <c:f>'Trend VGS'!$C$17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VGS'!$D$17:$S$17</c:f>
              <c:numCache>
                <c:formatCode>0</c:formatCode>
                <c:ptCount val="16"/>
                <c:pt idx="0">
                  <c:v>-1</c:v>
                </c:pt>
                <c:pt idx="1">
                  <c:v>-1</c:v>
                </c:pt>
                <c:pt idx="2">
                  <c:v>-1</c:v>
                </c:pt>
                <c:pt idx="3">
                  <c:v>-1</c:v>
                </c:pt>
                <c:pt idx="4">
                  <c:v>-1</c:v>
                </c:pt>
                <c:pt idx="5">
                  <c:v>-1</c:v>
                </c:pt>
                <c:pt idx="6">
                  <c:v>-1</c:v>
                </c:pt>
                <c:pt idx="7">
                  <c:v>-1</c:v>
                </c:pt>
                <c:pt idx="8">
                  <c:v>-1</c:v>
                </c:pt>
                <c:pt idx="9">
                  <c:v>29.31</c:v>
                </c:pt>
                <c:pt idx="10">
                  <c:v>-1</c:v>
                </c:pt>
                <c:pt idx="11">
                  <c:v>-1</c:v>
                </c:pt>
                <c:pt idx="12">
                  <c:v>18.47</c:v>
                </c:pt>
                <c:pt idx="13">
                  <c:v>-1</c:v>
                </c:pt>
                <c:pt idx="14">
                  <c:v>-1</c:v>
                </c:pt>
                <c:pt idx="15">
                  <c:v>22.57</c:v>
                </c:pt>
              </c:numCache>
            </c:numRef>
          </c:val>
          <c:extLst>
            <c:ext xmlns:c16="http://schemas.microsoft.com/office/drawing/2014/chart" uri="{C3380CC4-5D6E-409C-BE32-E72D297353CC}">
              <c16:uniqueId val="{00000000-5C3B-4909-89BB-9FC4B4337D27}"/>
            </c:ext>
          </c:extLst>
        </c:ser>
        <c:ser>
          <c:idx val="2"/>
          <c:order val="2"/>
          <c:tx>
            <c:strRef>
              <c:f>'Trend VGS'!$C$18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VGS'!$D$18:$S$18</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34.74</c:v>
                </c:pt>
                <c:pt idx="13">
                  <c:v>-1</c:v>
                </c:pt>
                <c:pt idx="14">
                  <c:v>-1</c:v>
                </c:pt>
                <c:pt idx="15">
                  <c:v>23.14</c:v>
                </c:pt>
              </c:numCache>
            </c:numRef>
          </c:val>
          <c:extLst>
            <c:ext xmlns:c16="http://schemas.microsoft.com/office/drawing/2014/chart" uri="{C3380CC4-5D6E-409C-BE32-E72D297353CC}">
              <c16:uniqueId val="{00000001-5C3B-4909-89BB-9FC4B4337D27}"/>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083427451092261"/>
          <c:y val="0"/>
          <c:w val="0.24040387864579349"/>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39999792687"/>
          <c:y val="0"/>
          <c:w val="0.62533402937872429"/>
          <c:h val="0.87154090835274778"/>
        </c:manualLayout>
      </c:layout>
      <c:barChart>
        <c:barDir val="bar"/>
        <c:grouping val="clustered"/>
        <c:varyColors val="0"/>
        <c:ser>
          <c:idx val="0"/>
          <c:order val="0"/>
          <c:tx>
            <c:strRef>
              <c:f>'Type 1 Frekvens enkelt'!$B$91</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enkelt'!$C$91:$F$91</c:f>
              <c:numCache>
                <c:formatCode>0</c:formatCode>
                <c:ptCount val="4"/>
                <c:pt idx="0">
                  <c:v>53.79</c:v>
                </c:pt>
                <c:pt idx="1">
                  <c:v>14.84</c:v>
                </c:pt>
                <c:pt idx="2">
                  <c:v>20.74</c:v>
                </c:pt>
                <c:pt idx="3">
                  <c:v>10.62</c:v>
                </c:pt>
              </c:numCache>
            </c:numRef>
          </c:val>
          <c:extLst>
            <c:ext xmlns:c16="http://schemas.microsoft.com/office/drawing/2014/chart" uri="{C3380CC4-5D6E-409C-BE32-E72D297353CC}">
              <c16:uniqueId val="{00000000-2549-47EF-90BE-737E2D01D932}"/>
            </c:ext>
          </c:extLst>
        </c:ser>
        <c:ser>
          <c:idx val="1"/>
          <c:order val="1"/>
          <c:tx>
            <c:strRef>
              <c:f>'Type 1 Frekvens enkelt'!$B$92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enkelt'!$C$92:$F$92</c:f>
              <c:numCache>
                <c:formatCode>0</c:formatCode>
                <c:ptCount val="4"/>
                <c:pt idx="0">
                  <c:v>53.25</c:v>
                </c:pt>
                <c:pt idx="1">
                  <c:v>15.79</c:v>
                </c:pt>
                <c:pt idx="2">
                  <c:v>18.64</c:v>
                </c:pt>
                <c:pt idx="3">
                  <c:v>12.32</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972039339152209"/>
          <c:w val="0.99729699846934705"/>
          <c:h val="0.110279606608477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Vg1</c:v>
                </c:pt>
                <c:pt idx="1">
                  <c:v>Vg2</c:v>
                </c:pt>
                <c:pt idx="2">
                  <c:v>Vg3</c:v>
                </c:pt>
              </c:strCache>
            </c:strRef>
          </c:cat>
          <c:val>
            <c:numRef>
              <c:f>'Type 3 Kjønn&amp;Klasse'!$C$51:$E$51</c:f>
              <c:numCache>
                <c:formatCode>0</c:formatCode>
                <c:ptCount val="3"/>
                <c:pt idx="0">
                  <c:v>40.5</c:v>
                </c:pt>
                <c:pt idx="1">
                  <c:v>50.49</c:v>
                </c:pt>
                <c:pt idx="2">
                  <c:v>58.33</c:v>
                </c:pt>
              </c:numCache>
            </c:numRef>
          </c:val>
          <c:extLst>
            <c:ext xmlns:c16="http://schemas.microsoft.com/office/drawing/2014/chart" uri="{C3380CC4-5D6E-409C-BE32-E72D297353CC}">
              <c16:uniqueId val="{00000000-B377-493A-8CDC-209FF725C409}"/>
            </c:ext>
          </c:extLst>
        </c:ser>
        <c:ser>
          <c:idx val="1"/>
          <c:order val="1"/>
          <c:tx>
            <c:strRef>
              <c:f>'Type 3 Kjønn&amp;Klasse'!$B$52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Vg1</c:v>
                </c:pt>
                <c:pt idx="1">
                  <c:v>Vg2</c:v>
                </c:pt>
                <c:pt idx="2">
                  <c:v>Vg3</c:v>
                </c:pt>
              </c:strCache>
            </c:strRef>
          </c:cat>
          <c:val>
            <c:numRef>
              <c:f>'Type 3 Kjønn&amp;Klasse'!$C$52:$E$52</c:f>
              <c:numCache>
                <c:formatCode>0</c:formatCode>
                <c:ptCount val="3"/>
                <c:pt idx="0">
                  <c:v>42.4</c:v>
                </c:pt>
                <c:pt idx="1">
                  <c:v>38.26</c:v>
                </c:pt>
                <c:pt idx="2">
                  <c:v>59.3</c:v>
                </c:pt>
              </c:numCache>
            </c:numRef>
          </c:val>
          <c:extLst>
            <c:ext xmlns:c16="http://schemas.microsoft.com/office/drawing/2014/chart" uri="{C3380CC4-5D6E-409C-BE32-E72D297353CC}">
              <c16:uniqueId val="{00000001-B377-493A-8CDC-209FF725C40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VGS'!$D$20:$S$20</c:f>
              <c:numCache>
                <c:formatCode>0</c:formatCode>
                <c:ptCount val="16"/>
                <c:pt idx="0">
                  <c:v>-1</c:v>
                </c:pt>
                <c:pt idx="1">
                  <c:v>-1</c:v>
                </c:pt>
                <c:pt idx="2">
                  <c:v>-1</c:v>
                </c:pt>
                <c:pt idx="3">
                  <c:v>-1</c:v>
                </c:pt>
                <c:pt idx="4">
                  <c:v>-1</c:v>
                </c:pt>
                <c:pt idx="5">
                  <c:v>-1</c:v>
                </c:pt>
                <c:pt idx="6">
                  <c:v>20.69</c:v>
                </c:pt>
                <c:pt idx="7">
                  <c:v>-1</c:v>
                </c:pt>
                <c:pt idx="8">
                  <c:v>-1</c:v>
                </c:pt>
                <c:pt idx="9">
                  <c:v>21.9</c:v>
                </c:pt>
                <c:pt idx="10">
                  <c:v>-1</c:v>
                </c:pt>
                <c:pt idx="11">
                  <c:v>-1</c:v>
                </c:pt>
                <c:pt idx="12">
                  <c:v>30.65</c:v>
                </c:pt>
                <c:pt idx="13">
                  <c:v>-1</c:v>
                </c:pt>
                <c:pt idx="14">
                  <c:v>-1</c:v>
                </c:pt>
                <c:pt idx="15">
                  <c:v>41.6</c:v>
                </c:pt>
              </c:numCache>
            </c:numRef>
          </c:val>
          <c:extLst>
            <c:ext xmlns:c16="http://schemas.microsoft.com/office/drawing/2014/chart" uri="{C3380CC4-5D6E-409C-BE32-E72D297353CC}">
              <c16:uniqueId val="{00000000-4BBC-47F6-BB07-283B9BFF671F}"/>
            </c:ext>
          </c:extLst>
        </c:ser>
        <c:ser>
          <c:idx val="1"/>
          <c:order val="1"/>
          <c:tx>
            <c:strRef>
              <c:f>'Trend VGS'!$C$21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VGS'!$D$21:$S$21</c:f>
              <c:numCache>
                <c:formatCode>0</c:formatCode>
                <c:ptCount val="16"/>
                <c:pt idx="0">
                  <c:v>-1</c:v>
                </c:pt>
                <c:pt idx="1">
                  <c:v>-1</c:v>
                </c:pt>
                <c:pt idx="2">
                  <c:v>-1</c:v>
                </c:pt>
                <c:pt idx="3">
                  <c:v>-1</c:v>
                </c:pt>
                <c:pt idx="4">
                  <c:v>-1</c:v>
                </c:pt>
                <c:pt idx="5">
                  <c:v>-1</c:v>
                </c:pt>
                <c:pt idx="6">
                  <c:v>-1</c:v>
                </c:pt>
                <c:pt idx="7">
                  <c:v>-1</c:v>
                </c:pt>
                <c:pt idx="8">
                  <c:v>-1</c:v>
                </c:pt>
                <c:pt idx="9">
                  <c:v>25.93</c:v>
                </c:pt>
                <c:pt idx="10">
                  <c:v>-1</c:v>
                </c:pt>
                <c:pt idx="11">
                  <c:v>-1</c:v>
                </c:pt>
                <c:pt idx="12">
                  <c:v>45.58</c:v>
                </c:pt>
                <c:pt idx="13">
                  <c:v>-1</c:v>
                </c:pt>
                <c:pt idx="14">
                  <c:v>-1</c:v>
                </c:pt>
                <c:pt idx="15">
                  <c:v>44.55</c:v>
                </c:pt>
              </c:numCache>
            </c:numRef>
          </c:val>
          <c:extLst>
            <c:ext xmlns:c16="http://schemas.microsoft.com/office/drawing/2014/chart" uri="{C3380CC4-5D6E-409C-BE32-E72D297353CC}">
              <c16:uniqueId val="{00000000-D6A0-4624-BD50-2756E466F7BC}"/>
            </c:ext>
          </c:extLst>
        </c:ser>
        <c:ser>
          <c:idx val="2"/>
          <c:order val="2"/>
          <c:tx>
            <c:strRef>
              <c:f>'Trend VGS'!$C$22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VGS'!$D$22:$S$22</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67.739999999999995</c:v>
                </c:pt>
                <c:pt idx="13">
                  <c:v>-1</c:v>
                </c:pt>
                <c:pt idx="14">
                  <c:v>-1</c:v>
                </c:pt>
                <c:pt idx="15">
                  <c:v>59.02</c:v>
                </c:pt>
              </c:numCache>
            </c:numRef>
          </c:val>
          <c:extLst>
            <c:ext xmlns:c16="http://schemas.microsoft.com/office/drawing/2014/chart" uri="{C3380CC4-5D6E-409C-BE32-E72D297353CC}">
              <c16:uniqueId val="{00000001-D6A0-4624-BD50-2756E466F7BC}"/>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1.1382352219969919E-2"/>
          <c:w val="0.22599446055936417"/>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3181844135517393"/>
          <c:w val="0.90394753624055335"/>
          <c:h val="0.61626804329158447"/>
        </c:manualLayout>
      </c:layout>
      <c:barChart>
        <c:barDir val="col"/>
        <c:grouping val="clustered"/>
        <c:varyColors val="0"/>
        <c:ser>
          <c:idx val="0"/>
          <c:order val="0"/>
          <c:tx>
            <c:strRef>
              <c:f>'Type 3 Kjønn&amp;Klasse'!$B$139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Vg1</c:v>
                </c:pt>
                <c:pt idx="1">
                  <c:v>Vg2</c:v>
                </c:pt>
                <c:pt idx="2">
                  <c:v>Vg3</c:v>
                </c:pt>
              </c:strCache>
            </c:strRef>
          </c:cat>
          <c:val>
            <c:numRef>
              <c:f>'Type 3 Kjønn&amp;Klasse'!$C$139:$E$139</c:f>
              <c:numCache>
                <c:formatCode>0</c:formatCode>
                <c:ptCount val="3"/>
                <c:pt idx="0">
                  <c:v>91.06</c:v>
                </c:pt>
                <c:pt idx="1">
                  <c:v>91.15</c:v>
                </c:pt>
                <c:pt idx="2">
                  <c:v>83.33</c:v>
                </c:pt>
              </c:numCache>
            </c:numRef>
          </c:val>
          <c:extLst>
            <c:ext xmlns:c16="http://schemas.microsoft.com/office/drawing/2014/chart" uri="{C3380CC4-5D6E-409C-BE32-E72D297353CC}">
              <c16:uniqueId val="{00000000-CC06-4E4F-AFA6-9738FDA7A596}"/>
            </c:ext>
          </c:extLst>
        </c:ser>
        <c:ser>
          <c:idx val="1"/>
          <c:order val="1"/>
          <c:tx>
            <c:strRef>
              <c:f>'Type 3 Kjønn&amp;Klasse'!$B$140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Vg1</c:v>
                </c:pt>
                <c:pt idx="1">
                  <c:v>Vg2</c:v>
                </c:pt>
                <c:pt idx="2">
                  <c:v>Vg3</c:v>
                </c:pt>
              </c:strCache>
            </c:strRef>
          </c:cat>
          <c:val>
            <c:numRef>
              <c:f>'Type 3 Kjønn&amp;Klasse'!$C$140:$E$140</c:f>
              <c:numCache>
                <c:formatCode>0</c:formatCode>
                <c:ptCount val="3"/>
                <c:pt idx="0">
                  <c:v>83.2</c:v>
                </c:pt>
                <c:pt idx="1">
                  <c:v>83.76</c:v>
                </c:pt>
                <c:pt idx="2">
                  <c:v>86.05</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enkelt'!$B$103</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enkelt'!$C$103:$G$103</c:f>
              <c:numCache>
                <c:formatCode>0</c:formatCode>
                <c:ptCount val="5"/>
                <c:pt idx="0">
                  <c:v>3.83</c:v>
                </c:pt>
                <c:pt idx="1">
                  <c:v>8.89</c:v>
                </c:pt>
                <c:pt idx="2">
                  <c:v>15.33</c:v>
                </c:pt>
                <c:pt idx="3">
                  <c:v>30.31</c:v>
                </c:pt>
                <c:pt idx="4">
                  <c:v>41.64</c:v>
                </c:pt>
              </c:numCache>
            </c:numRef>
          </c:val>
          <c:extLst>
            <c:ext xmlns:c16="http://schemas.microsoft.com/office/drawing/2014/chart" uri="{C3380CC4-5D6E-409C-BE32-E72D297353CC}">
              <c16:uniqueId val="{00000000-DCEF-4C1C-AD7F-E7CE018CFD21}"/>
            </c:ext>
          </c:extLst>
        </c:ser>
        <c:ser>
          <c:idx val="1"/>
          <c:order val="1"/>
          <c:tx>
            <c:strRef>
              <c:f>'Type 1 Frekvens enkelt'!$B$104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enkelt'!$C$104:$G$104</c:f>
              <c:numCache>
                <c:formatCode>0</c:formatCode>
                <c:ptCount val="5"/>
                <c:pt idx="0">
                  <c:v>5.49</c:v>
                </c:pt>
                <c:pt idx="1">
                  <c:v>9.0500000000000007</c:v>
                </c:pt>
                <c:pt idx="2">
                  <c:v>20.440000000000001</c:v>
                </c:pt>
                <c:pt idx="3">
                  <c:v>31.82</c:v>
                </c:pt>
                <c:pt idx="4">
                  <c:v>33.19</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7.6018546414336006E-4"/>
          <c:w val="0.99997138122484219"/>
          <c:h val="9.71984194199966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Vg1</c:v>
                </c:pt>
                <c:pt idx="1">
                  <c:v>Vg2</c:v>
                </c:pt>
                <c:pt idx="2">
                  <c:v>Vg3</c:v>
                </c:pt>
              </c:strCache>
            </c:strRef>
          </c:cat>
          <c:val>
            <c:numRef>
              <c:f>'Type 3 Kjønn&amp;Klasse'!$C$55:$E$55</c:f>
              <c:numCache>
                <c:formatCode>0</c:formatCode>
                <c:ptCount val="3"/>
                <c:pt idx="0">
                  <c:v>78.95</c:v>
                </c:pt>
                <c:pt idx="1">
                  <c:v>81.19</c:v>
                </c:pt>
                <c:pt idx="2">
                  <c:v>68.569999999999993</c:v>
                </c:pt>
              </c:numCache>
            </c:numRef>
          </c:val>
          <c:extLst>
            <c:ext xmlns:c16="http://schemas.microsoft.com/office/drawing/2014/chart" uri="{C3380CC4-5D6E-409C-BE32-E72D297353CC}">
              <c16:uniqueId val="{00000000-CC06-4E4F-AFA6-9738FDA7A596}"/>
            </c:ext>
          </c:extLst>
        </c:ser>
        <c:ser>
          <c:idx val="1"/>
          <c:order val="1"/>
          <c:tx>
            <c:strRef>
              <c:f>'Type 3 Kjønn&amp;Klasse'!$B$56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Vg1</c:v>
                </c:pt>
                <c:pt idx="1">
                  <c:v>Vg2</c:v>
                </c:pt>
                <c:pt idx="2">
                  <c:v>Vg3</c:v>
                </c:pt>
              </c:strCache>
            </c:strRef>
          </c:cat>
          <c:val>
            <c:numRef>
              <c:f>'Type 3 Kjønn&amp;Klasse'!$C$56:$E$56</c:f>
              <c:numCache>
                <c:formatCode>0</c:formatCode>
                <c:ptCount val="3"/>
                <c:pt idx="0">
                  <c:v>69.75</c:v>
                </c:pt>
                <c:pt idx="1">
                  <c:v>70.180000000000007</c:v>
                </c:pt>
                <c:pt idx="2">
                  <c:v>61.18</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enkelt'!$B$299</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enkelt'!$C$298:$G$298</c:f>
              <c:strCache>
                <c:ptCount val="5"/>
                <c:pt idx="0">
                  <c:v>0-2 poeng</c:v>
                </c:pt>
                <c:pt idx="1">
                  <c:v>3-4 poeng</c:v>
                </c:pt>
                <c:pt idx="2">
                  <c:v>5 poeng</c:v>
                </c:pt>
                <c:pt idx="3">
                  <c:v>6-7 poeng</c:v>
                </c:pt>
                <c:pt idx="4">
                  <c:v>8-10 poeng</c:v>
                </c:pt>
              </c:strCache>
            </c:strRef>
          </c:cat>
          <c:val>
            <c:numRef>
              <c:f>'Type 1 Frekvens enkelt'!$C$299:$G$299</c:f>
              <c:numCache>
                <c:formatCode>0</c:formatCode>
                <c:ptCount val="5"/>
                <c:pt idx="0">
                  <c:v>3.13</c:v>
                </c:pt>
                <c:pt idx="1">
                  <c:v>5.59</c:v>
                </c:pt>
                <c:pt idx="2">
                  <c:v>4.4400000000000004</c:v>
                </c:pt>
                <c:pt idx="3">
                  <c:v>19.899999999999999</c:v>
                </c:pt>
                <c:pt idx="4">
                  <c:v>66.94</c:v>
                </c:pt>
              </c:numCache>
            </c:numRef>
          </c:val>
          <c:extLst>
            <c:ext xmlns:c16="http://schemas.microsoft.com/office/drawing/2014/chart" uri="{C3380CC4-5D6E-409C-BE32-E72D297353CC}">
              <c16:uniqueId val="{00000000-D68C-4A04-8CCE-50ABC4D5FA5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8398963780172"/>
          <c:y val="5.3008387239739066E-2"/>
          <c:w val="0.63238534189624129"/>
          <c:h val="0.78985608431558851"/>
        </c:manualLayout>
      </c:layout>
      <c:barChart>
        <c:barDir val="bar"/>
        <c:grouping val="stacked"/>
        <c:varyColors val="0"/>
        <c:ser>
          <c:idx val="0"/>
          <c:order val="0"/>
          <c:tx>
            <c:strRef>
              <c:f>'Type 2 Frekvens batterier'!$C$29</c:f>
              <c:strCache>
                <c:ptCount val="1"/>
                <c:pt idx="0">
                  <c:v>Svært bra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batterier'!$C$30:$C$33</c:f>
              <c:numCache>
                <c:formatCode>0</c:formatCode>
                <c:ptCount val="4"/>
                <c:pt idx="0">
                  <c:v>36.33</c:v>
                </c:pt>
                <c:pt idx="1">
                  <c:v>23.5</c:v>
                </c:pt>
                <c:pt idx="2">
                  <c:v>23.8</c:v>
                </c:pt>
                <c:pt idx="3">
                  <c:v>11.62</c:v>
                </c:pt>
              </c:numCache>
            </c:numRef>
          </c:val>
          <c:extLst>
            <c:ext xmlns:c16="http://schemas.microsoft.com/office/drawing/2014/chart" uri="{C3380CC4-5D6E-409C-BE32-E72D297353CC}">
              <c16:uniqueId val="{00000000-EE61-4955-9779-7CDEAEEB4828}"/>
            </c:ext>
          </c:extLst>
        </c:ser>
        <c:ser>
          <c:idx val="1"/>
          <c:order val="1"/>
          <c:tx>
            <c:strRef>
              <c:f>'Type 2 Frekvens batterier'!$D$29</c:f>
              <c:strCache>
                <c:ptCount val="1"/>
                <c:pt idx="0">
                  <c:v>Nokså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batterier'!$D$30:$D$33</c:f>
              <c:numCache>
                <c:formatCode>0</c:formatCode>
                <c:ptCount val="4"/>
                <c:pt idx="0">
                  <c:v>41.62</c:v>
                </c:pt>
                <c:pt idx="1">
                  <c:v>37.28</c:v>
                </c:pt>
                <c:pt idx="2">
                  <c:v>38.54</c:v>
                </c:pt>
                <c:pt idx="3">
                  <c:v>24.82</c:v>
                </c:pt>
              </c:numCache>
            </c:numRef>
          </c:val>
          <c:extLst>
            <c:ext xmlns:c16="http://schemas.microsoft.com/office/drawing/2014/chart" uri="{C3380CC4-5D6E-409C-BE32-E72D297353CC}">
              <c16:uniqueId val="{00000001-EE61-4955-9779-7CDEAEEB4828}"/>
            </c:ext>
          </c:extLst>
        </c:ser>
        <c:ser>
          <c:idx val="2"/>
          <c:order val="2"/>
          <c:tx>
            <c:strRef>
              <c:f>'Type 2 Frekvens batterier'!$E$29</c:f>
              <c:strCache>
                <c:ptCount val="1"/>
                <c:pt idx="0">
                  <c:v>Verken bra eller dårlig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batterier'!$E$30:$E$33</c:f>
              <c:numCache>
                <c:formatCode>0</c:formatCode>
                <c:ptCount val="4"/>
                <c:pt idx="0">
                  <c:v>16.23</c:v>
                </c:pt>
                <c:pt idx="1">
                  <c:v>24.91</c:v>
                </c:pt>
                <c:pt idx="2">
                  <c:v>21.31</c:v>
                </c:pt>
                <c:pt idx="3">
                  <c:v>20.420000000000002</c:v>
                </c:pt>
              </c:numCache>
            </c:numRef>
          </c:val>
          <c:extLst>
            <c:ext xmlns:c16="http://schemas.microsoft.com/office/drawing/2014/chart" uri="{C3380CC4-5D6E-409C-BE32-E72D297353CC}">
              <c16:uniqueId val="{00000008-EE61-4955-9779-7CDEAEEB4828}"/>
            </c:ext>
          </c:extLst>
        </c:ser>
        <c:ser>
          <c:idx val="3"/>
          <c:order val="3"/>
          <c:tx>
            <c:strRef>
              <c:f>'Type 2 Frekvens batterier'!$F$29</c:f>
              <c:strCache>
                <c:ptCount val="1"/>
                <c:pt idx="0">
                  <c:v>Nokså dårlig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batterier'!$F$30:$F$33</c:f>
              <c:numCache>
                <c:formatCode>0</c:formatCode>
                <c:ptCount val="4"/>
                <c:pt idx="0">
                  <c:v>3.53</c:v>
                </c:pt>
                <c:pt idx="1">
                  <c:v>9.36</c:v>
                </c:pt>
                <c:pt idx="2">
                  <c:v>10.3</c:v>
                </c:pt>
                <c:pt idx="3">
                  <c:v>23.77</c:v>
                </c:pt>
              </c:numCache>
            </c:numRef>
          </c:val>
          <c:extLst>
            <c:ext xmlns:c16="http://schemas.microsoft.com/office/drawing/2014/chart" uri="{C3380CC4-5D6E-409C-BE32-E72D297353CC}">
              <c16:uniqueId val="{00000009-EE61-4955-9779-7CDEAEEB4828}"/>
            </c:ext>
          </c:extLst>
        </c:ser>
        <c:ser>
          <c:idx val="4"/>
          <c:order val="4"/>
          <c:tx>
            <c:strRef>
              <c:f>'Type 2 Frekvens batterier'!$G$29</c:f>
              <c:strCache>
                <c:ptCount val="1"/>
                <c:pt idx="0">
                  <c:v>Svært dårlig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batterier'!$G$30:$G$33</c:f>
              <c:numCache>
                <c:formatCode>0</c:formatCode>
                <c:ptCount val="4"/>
                <c:pt idx="0">
                  <c:v>2.29</c:v>
                </c:pt>
                <c:pt idx="1">
                  <c:v>4.95</c:v>
                </c:pt>
                <c:pt idx="2">
                  <c:v>6.04</c:v>
                </c:pt>
                <c:pt idx="3">
                  <c:v>19.37</c:v>
                </c:pt>
              </c:numCache>
            </c:numRef>
          </c:val>
          <c:extLst>
            <c:ext xmlns:c16="http://schemas.microsoft.com/office/drawing/2014/chart" uri="{C3380CC4-5D6E-409C-BE32-E72D297353CC}">
              <c16:uniqueId val="{0000000A-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7402337205961013E-2"/>
          <c:y val="0.90334240430221735"/>
          <c:w val="0.96259766279403902"/>
          <c:h val="9.100345750700476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42509445361419"/>
          <c:w val="0.99176604680775471"/>
          <c:h val="0.63992415610621634"/>
        </c:manualLayout>
      </c:layout>
      <c:barChart>
        <c:barDir val="col"/>
        <c:grouping val="clustered"/>
        <c:varyColors val="0"/>
        <c:ser>
          <c:idx val="0"/>
          <c:order val="0"/>
          <c:tx>
            <c:strRef>
              <c:f>'Trend VGS'!$C$84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VGS'!$N$84:$S$84</c:f>
              <c:numCache>
                <c:formatCode>0</c:formatCode>
                <c:ptCount val="6"/>
                <c:pt idx="0">
                  <c:v>-1</c:v>
                </c:pt>
                <c:pt idx="1">
                  <c:v>-1</c:v>
                </c:pt>
                <c:pt idx="2">
                  <c:v>82.52</c:v>
                </c:pt>
                <c:pt idx="3">
                  <c:v>-1</c:v>
                </c:pt>
                <c:pt idx="4">
                  <c:v>-1</c:v>
                </c:pt>
                <c:pt idx="5">
                  <c:v>90.04</c:v>
                </c:pt>
              </c:numCache>
            </c:numRef>
          </c:val>
          <c:extLst>
            <c:ext xmlns:c16="http://schemas.microsoft.com/office/drawing/2014/chart" uri="{C3380CC4-5D6E-409C-BE32-E72D297353CC}">
              <c16:uniqueId val="{00000000-5B9E-4BFD-82FC-478688DB9867}"/>
            </c:ext>
          </c:extLst>
        </c:ser>
        <c:ser>
          <c:idx val="1"/>
          <c:order val="1"/>
          <c:tx>
            <c:strRef>
              <c:f>'Trend VGS'!$C$85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VGS'!$N$85:$S$85</c:f>
              <c:numCache>
                <c:formatCode>0</c:formatCode>
                <c:ptCount val="6"/>
                <c:pt idx="0">
                  <c:v>-1</c:v>
                </c:pt>
                <c:pt idx="1">
                  <c:v>-1</c:v>
                </c:pt>
                <c:pt idx="2">
                  <c:v>91.03</c:v>
                </c:pt>
                <c:pt idx="3">
                  <c:v>-1</c:v>
                </c:pt>
                <c:pt idx="4">
                  <c:v>-1</c:v>
                </c:pt>
                <c:pt idx="5">
                  <c:v>87.61</c:v>
                </c:pt>
              </c:numCache>
            </c:numRef>
          </c:val>
          <c:extLst>
            <c:ext xmlns:c16="http://schemas.microsoft.com/office/drawing/2014/chart" uri="{C3380CC4-5D6E-409C-BE32-E72D297353CC}">
              <c16:uniqueId val="{00000000-71C6-4293-9774-78A8DE49ECCF}"/>
            </c:ext>
          </c:extLst>
        </c:ser>
        <c:ser>
          <c:idx val="2"/>
          <c:order val="2"/>
          <c:tx>
            <c:strRef>
              <c:f>'Trend VGS'!$C$86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VGS'!$N$86:$S$86</c:f>
              <c:numCache>
                <c:formatCode>0</c:formatCode>
                <c:ptCount val="6"/>
                <c:pt idx="0">
                  <c:v>-1</c:v>
                </c:pt>
                <c:pt idx="1">
                  <c:v>-1</c:v>
                </c:pt>
                <c:pt idx="2">
                  <c:v>87.63</c:v>
                </c:pt>
                <c:pt idx="3">
                  <c:v>-1</c:v>
                </c:pt>
                <c:pt idx="4">
                  <c:v>-1</c:v>
                </c:pt>
                <c:pt idx="5">
                  <c:v>89.34</c:v>
                </c:pt>
              </c:numCache>
            </c:numRef>
          </c:val>
          <c:extLst>
            <c:ext xmlns:c16="http://schemas.microsoft.com/office/drawing/2014/chart" uri="{C3380CC4-5D6E-409C-BE32-E72D297353CC}">
              <c16:uniqueId val="{00000001-71C6-4293-9774-78A8DE49ECC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27356923297478947"/>
          <c:y val="4.3852077193649447E-3"/>
          <c:w val="0.39620781206736855"/>
          <c:h val="0.1992143739899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9574729404947627"/>
          <c:w val="0.62533402937872429"/>
          <c:h val="0.75945501507283431"/>
        </c:manualLayout>
      </c:layout>
      <c:barChart>
        <c:barDir val="bar"/>
        <c:grouping val="clustered"/>
        <c:varyColors val="0"/>
        <c:ser>
          <c:idx val="0"/>
          <c:order val="0"/>
          <c:tx>
            <c:strRef>
              <c:f>'Type 1 Frekvens enkelt'!$B$109</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enkelt'!$C$109:$F$109</c:f>
              <c:numCache>
                <c:formatCode>0</c:formatCode>
                <c:ptCount val="4"/>
                <c:pt idx="0">
                  <c:v>59.59</c:v>
                </c:pt>
                <c:pt idx="1">
                  <c:v>32.94</c:v>
                </c:pt>
                <c:pt idx="2">
                  <c:v>6.11</c:v>
                </c:pt>
                <c:pt idx="3">
                  <c:v>1.36</c:v>
                </c:pt>
              </c:numCache>
            </c:numRef>
          </c:val>
          <c:extLst>
            <c:ext xmlns:c16="http://schemas.microsoft.com/office/drawing/2014/chart" uri="{C3380CC4-5D6E-409C-BE32-E72D297353CC}">
              <c16:uniqueId val="{00000000-2549-47EF-90BE-737E2D01D932}"/>
            </c:ext>
          </c:extLst>
        </c:ser>
        <c:ser>
          <c:idx val="1"/>
          <c:order val="1"/>
          <c:tx>
            <c:strRef>
              <c:f>'Type 1 Frekvens enkelt'!$B$110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enkelt'!$C$110:$F$110</c:f>
              <c:numCache>
                <c:formatCode>0</c:formatCode>
                <c:ptCount val="4"/>
                <c:pt idx="0">
                  <c:v>51.89</c:v>
                </c:pt>
                <c:pt idx="1">
                  <c:v>35.35</c:v>
                </c:pt>
                <c:pt idx="2">
                  <c:v>9.68</c:v>
                </c:pt>
                <c:pt idx="3">
                  <c:v>3.08</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5.3018971189825034E-3"/>
          <c:w val="1"/>
          <c:h val="9.246216344955621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42968061340735"/>
          <c:y val="0.15669378579589338"/>
          <c:w val="0.5391117469306137"/>
          <c:h val="0.8187554647471883"/>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SPSS'!$C$605:$C$608</c:f>
              <c:numCache>
                <c:formatCode>0</c:formatCode>
                <c:ptCount val="4"/>
                <c:pt idx="0">
                  <c:v>64.08</c:v>
                </c:pt>
                <c:pt idx="1">
                  <c:v>78.459999999999994</c:v>
                </c:pt>
                <c:pt idx="2">
                  <c:v>64.34</c:v>
                </c:pt>
                <c:pt idx="3">
                  <c:v>41.3</c:v>
                </c:pt>
              </c:numCache>
            </c:numRef>
          </c:val>
          <c:extLst>
            <c:ext xmlns:c16="http://schemas.microsoft.com/office/drawing/2014/chart" uri="{C3380CC4-5D6E-409C-BE32-E72D297353CC}">
              <c16:uniqueId val="{00000000-B6B0-47E9-B23E-E7BCD0D9EDDE}"/>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SPSS'!$D$605:$D$608</c:f>
              <c:numCache>
                <c:formatCode>0</c:formatCode>
                <c:ptCount val="4"/>
                <c:pt idx="0">
                  <c:v>58.04</c:v>
                </c:pt>
                <c:pt idx="1">
                  <c:v>77.599999999999994</c:v>
                </c:pt>
                <c:pt idx="2">
                  <c:v>60.63</c:v>
                </c:pt>
                <c:pt idx="3">
                  <c:v>32.18</c:v>
                </c:pt>
              </c:numCache>
            </c:numRef>
          </c:val>
          <c:extLst>
            <c:ext xmlns:c16="http://schemas.microsoft.com/office/drawing/2014/chart" uri="{C3380CC4-5D6E-409C-BE32-E72D297353CC}">
              <c16:uniqueId val="{00000001-B6B0-47E9-B23E-E7BCD0D9EDDE}"/>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29086871300312123"/>
          <c:y val="2.0892504772785786E-2"/>
          <c:w val="0.60720476968317638"/>
          <c:h val="8.15218955917637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VGS'!$D$24:$S$24</c:f>
              <c:numCache>
                <c:formatCode>0</c:formatCode>
                <c:ptCount val="16"/>
                <c:pt idx="0">
                  <c:v>-1</c:v>
                </c:pt>
                <c:pt idx="1">
                  <c:v>-1</c:v>
                </c:pt>
                <c:pt idx="2">
                  <c:v>-1</c:v>
                </c:pt>
                <c:pt idx="3">
                  <c:v>-1</c:v>
                </c:pt>
                <c:pt idx="4">
                  <c:v>-1</c:v>
                </c:pt>
                <c:pt idx="5">
                  <c:v>-1</c:v>
                </c:pt>
                <c:pt idx="6">
                  <c:v>61.68</c:v>
                </c:pt>
                <c:pt idx="7">
                  <c:v>-1</c:v>
                </c:pt>
                <c:pt idx="8">
                  <c:v>-1</c:v>
                </c:pt>
                <c:pt idx="9">
                  <c:v>67</c:v>
                </c:pt>
                <c:pt idx="10">
                  <c:v>-1</c:v>
                </c:pt>
                <c:pt idx="11">
                  <c:v>-1</c:v>
                </c:pt>
                <c:pt idx="12">
                  <c:v>69.63</c:v>
                </c:pt>
                <c:pt idx="13">
                  <c:v>-1</c:v>
                </c:pt>
                <c:pt idx="14">
                  <c:v>-1</c:v>
                </c:pt>
                <c:pt idx="15">
                  <c:v>73.73</c:v>
                </c:pt>
              </c:numCache>
            </c:numRef>
          </c:val>
          <c:extLst>
            <c:ext xmlns:c16="http://schemas.microsoft.com/office/drawing/2014/chart" uri="{C3380CC4-5D6E-409C-BE32-E72D297353CC}">
              <c16:uniqueId val="{00000000-D8F6-4449-B383-3EC333C49519}"/>
            </c:ext>
          </c:extLst>
        </c:ser>
        <c:ser>
          <c:idx val="1"/>
          <c:order val="1"/>
          <c:tx>
            <c:strRef>
              <c:f>'Trend VGS'!$C$25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VGS'!$D$25:$S$25</c:f>
              <c:numCache>
                <c:formatCode>0</c:formatCode>
                <c:ptCount val="16"/>
                <c:pt idx="0">
                  <c:v>-1</c:v>
                </c:pt>
                <c:pt idx="1">
                  <c:v>-1</c:v>
                </c:pt>
                <c:pt idx="2">
                  <c:v>-1</c:v>
                </c:pt>
                <c:pt idx="3">
                  <c:v>-1</c:v>
                </c:pt>
                <c:pt idx="4">
                  <c:v>-1</c:v>
                </c:pt>
                <c:pt idx="5">
                  <c:v>-1</c:v>
                </c:pt>
                <c:pt idx="6">
                  <c:v>-1</c:v>
                </c:pt>
                <c:pt idx="7">
                  <c:v>-1</c:v>
                </c:pt>
                <c:pt idx="8">
                  <c:v>-1</c:v>
                </c:pt>
                <c:pt idx="9">
                  <c:v>73.790000000000006</c:v>
                </c:pt>
                <c:pt idx="10">
                  <c:v>-1</c:v>
                </c:pt>
                <c:pt idx="11">
                  <c:v>-1</c:v>
                </c:pt>
                <c:pt idx="12">
                  <c:v>78.180000000000007</c:v>
                </c:pt>
                <c:pt idx="13">
                  <c:v>-1</c:v>
                </c:pt>
                <c:pt idx="14">
                  <c:v>-1</c:v>
                </c:pt>
                <c:pt idx="15">
                  <c:v>74.650000000000006</c:v>
                </c:pt>
              </c:numCache>
            </c:numRef>
          </c:val>
          <c:extLst>
            <c:ext xmlns:c16="http://schemas.microsoft.com/office/drawing/2014/chart" uri="{C3380CC4-5D6E-409C-BE32-E72D297353CC}">
              <c16:uniqueId val="{00000000-0D7B-48D8-B3D2-F7AE6B689F06}"/>
            </c:ext>
          </c:extLst>
        </c:ser>
        <c:ser>
          <c:idx val="2"/>
          <c:order val="2"/>
          <c:tx>
            <c:strRef>
              <c:f>'Trend VGS'!$C$26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VGS'!$D$26:$S$26</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59.78</c:v>
                </c:pt>
                <c:pt idx="13">
                  <c:v>-1</c:v>
                </c:pt>
                <c:pt idx="14">
                  <c:v>-1</c:v>
                </c:pt>
                <c:pt idx="15">
                  <c:v>63.33</c:v>
                </c:pt>
              </c:numCache>
            </c:numRef>
          </c:val>
          <c:extLst>
            <c:ext xmlns:c16="http://schemas.microsoft.com/office/drawing/2014/chart" uri="{C3380CC4-5D6E-409C-BE32-E72D297353CC}">
              <c16:uniqueId val="{00000001-0D7B-48D8-B3D2-F7AE6B689F06}"/>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1.7870206140064081E-2"/>
          <c:w val="0.2157020190690575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Vg1</c:v>
                </c:pt>
                <c:pt idx="1">
                  <c:v>Vg2</c:v>
                </c:pt>
                <c:pt idx="2">
                  <c:v>Vg3</c:v>
                </c:pt>
              </c:strCache>
            </c:strRef>
          </c:cat>
          <c:val>
            <c:numRef>
              <c:f>'Type 3 Kjønn&amp;Klasse'!$C$59:$E$59</c:f>
              <c:numCache>
                <c:formatCode>0</c:formatCode>
                <c:ptCount val="3"/>
                <c:pt idx="0">
                  <c:v>92.31</c:v>
                </c:pt>
                <c:pt idx="1">
                  <c:v>95.15</c:v>
                </c:pt>
                <c:pt idx="2">
                  <c:v>100</c:v>
                </c:pt>
              </c:numCache>
            </c:numRef>
          </c:val>
          <c:extLst>
            <c:ext xmlns:c16="http://schemas.microsoft.com/office/drawing/2014/chart" uri="{C3380CC4-5D6E-409C-BE32-E72D297353CC}">
              <c16:uniqueId val="{00000000-CC06-4E4F-AFA6-9738FDA7A596}"/>
            </c:ext>
          </c:extLst>
        </c:ser>
        <c:ser>
          <c:idx val="1"/>
          <c:order val="1"/>
          <c:tx>
            <c:strRef>
              <c:f>'Type 3 Kjønn&amp;Klasse'!$B$60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Vg1</c:v>
                </c:pt>
                <c:pt idx="1">
                  <c:v>Vg2</c:v>
                </c:pt>
                <c:pt idx="2">
                  <c:v>Vg3</c:v>
                </c:pt>
              </c:strCache>
            </c:strRef>
          </c:cat>
          <c:val>
            <c:numRef>
              <c:f>'Type 3 Kjønn&amp;Klasse'!$C$60:$E$60</c:f>
              <c:numCache>
                <c:formatCode>0</c:formatCode>
                <c:ptCount val="3"/>
                <c:pt idx="0">
                  <c:v>95.04</c:v>
                </c:pt>
                <c:pt idx="1">
                  <c:v>97.39</c:v>
                </c:pt>
                <c:pt idx="2">
                  <c:v>96.51</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enkelt'!$B$115</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enkelt'!$C$115:$E$115</c:f>
              <c:numCache>
                <c:formatCode>0</c:formatCode>
                <c:ptCount val="3"/>
                <c:pt idx="0">
                  <c:v>95.38</c:v>
                </c:pt>
                <c:pt idx="1">
                  <c:v>0.51</c:v>
                </c:pt>
                <c:pt idx="2">
                  <c:v>4.1100000000000003</c:v>
                </c:pt>
              </c:numCache>
            </c:numRef>
          </c:val>
          <c:extLst>
            <c:ext xmlns:c16="http://schemas.microsoft.com/office/drawing/2014/chart" uri="{C3380CC4-5D6E-409C-BE32-E72D297353CC}">
              <c16:uniqueId val="{00000000-DCEF-4C1C-AD7F-E7CE018CFD21}"/>
            </c:ext>
          </c:extLst>
        </c:ser>
        <c:ser>
          <c:idx val="1"/>
          <c:order val="1"/>
          <c:tx>
            <c:strRef>
              <c:f>'Type 1 Frekvens enkelt'!$B$116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enkelt'!$C$116:$E$116</c:f>
              <c:numCache>
                <c:formatCode>0</c:formatCode>
                <c:ptCount val="3"/>
                <c:pt idx="0">
                  <c:v>94.43</c:v>
                </c:pt>
                <c:pt idx="1">
                  <c:v>0.87</c:v>
                </c:pt>
                <c:pt idx="2">
                  <c:v>4.7</c:v>
                </c:pt>
              </c:numCache>
            </c:numRef>
          </c:val>
          <c:extLst>
            <c:ext xmlns:c16="http://schemas.microsoft.com/office/drawing/2014/chart" uri="{C3380CC4-5D6E-409C-BE32-E72D297353CC}">
              <c16:uniqueId val="{00000000-7916-4E42-A8FB-5621DD717908}"/>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4.573142348408412E-3"/>
          <c:y val="1.551508039308193E-2"/>
          <c:w val="0.99085337049866318"/>
          <c:h val="0.126651174618565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enkelt'!$B$127</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enkelt'!$C$127:$E$127</c:f>
              <c:numCache>
                <c:formatCode>0</c:formatCode>
                <c:ptCount val="3"/>
                <c:pt idx="0">
                  <c:v>58.93</c:v>
                </c:pt>
                <c:pt idx="1">
                  <c:v>20.27</c:v>
                </c:pt>
                <c:pt idx="2">
                  <c:v>20.79</c:v>
                </c:pt>
              </c:numCache>
            </c:numRef>
          </c:val>
          <c:extLst>
            <c:ext xmlns:c16="http://schemas.microsoft.com/office/drawing/2014/chart" uri="{C3380CC4-5D6E-409C-BE32-E72D297353CC}">
              <c16:uniqueId val="{00000000-EE66-47BB-8BAC-A79DD5205175}"/>
            </c:ext>
          </c:extLst>
        </c:ser>
        <c:ser>
          <c:idx val="1"/>
          <c:order val="1"/>
          <c:tx>
            <c:strRef>
              <c:f>'Type 1 Frekvens enkelt'!$B$128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enkelt'!$C$128:$E$128</c:f>
              <c:numCache>
                <c:formatCode>0</c:formatCode>
                <c:ptCount val="3"/>
                <c:pt idx="0">
                  <c:v>64.77</c:v>
                </c:pt>
                <c:pt idx="1">
                  <c:v>11.39</c:v>
                </c:pt>
                <c:pt idx="2">
                  <c:v>23.84</c:v>
                </c:pt>
              </c:numCache>
            </c:numRef>
          </c:val>
          <c:extLst>
            <c:ext xmlns:c16="http://schemas.microsoft.com/office/drawing/2014/chart" uri="{C3380CC4-5D6E-409C-BE32-E72D297353CC}">
              <c16:uniqueId val="{00000001-EE66-47BB-8BAC-A79DD520517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8.6308010176082851E-3"/>
          <c:w val="0.99618350661285715"/>
          <c:h val="0.133535128085888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9857988929774353"/>
          <c:w val="0.9058461646296998"/>
          <c:h val="0.64772034115732735"/>
        </c:manualLayout>
      </c:layout>
      <c:barChart>
        <c:barDir val="col"/>
        <c:grouping val="clustered"/>
        <c:varyColors val="0"/>
        <c:ser>
          <c:idx val="0"/>
          <c:order val="0"/>
          <c:tx>
            <c:strRef>
              <c:f>'Type 3 Kjønn&amp;Klasse'!$B$63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Vg1</c:v>
                </c:pt>
                <c:pt idx="1">
                  <c:v>Vg2</c:v>
                </c:pt>
                <c:pt idx="2">
                  <c:v>Vg3</c:v>
                </c:pt>
              </c:strCache>
            </c:strRef>
          </c:cat>
          <c:val>
            <c:numRef>
              <c:f>'Type 3 Kjønn&amp;Klasse'!$C$63:$E$63</c:f>
              <c:numCache>
                <c:formatCode>0</c:formatCode>
                <c:ptCount val="3"/>
                <c:pt idx="0">
                  <c:v>41.03</c:v>
                </c:pt>
                <c:pt idx="1">
                  <c:v>35.64</c:v>
                </c:pt>
                <c:pt idx="2">
                  <c:v>77.78</c:v>
                </c:pt>
              </c:numCache>
            </c:numRef>
          </c:val>
          <c:extLst>
            <c:ext xmlns:c16="http://schemas.microsoft.com/office/drawing/2014/chart" uri="{C3380CC4-5D6E-409C-BE32-E72D297353CC}">
              <c16:uniqueId val="{00000000-C738-417C-A246-B8760F687CB8}"/>
            </c:ext>
          </c:extLst>
        </c:ser>
        <c:ser>
          <c:idx val="1"/>
          <c:order val="1"/>
          <c:tx>
            <c:strRef>
              <c:f>'Type 3 Kjønn&amp;Klasse'!$B$64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Vg1</c:v>
                </c:pt>
                <c:pt idx="1">
                  <c:v>Vg2</c:v>
                </c:pt>
                <c:pt idx="2">
                  <c:v>Vg3</c:v>
                </c:pt>
              </c:strCache>
            </c:strRef>
          </c:cat>
          <c:val>
            <c:numRef>
              <c:f>'Type 3 Kjønn&amp;Klasse'!$C$64:$E$64</c:f>
              <c:numCache>
                <c:formatCode>0</c:formatCode>
                <c:ptCount val="3"/>
                <c:pt idx="0">
                  <c:v>65.290000000000006</c:v>
                </c:pt>
                <c:pt idx="1">
                  <c:v>66.09</c:v>
                </c:pt>
                <c:pt idx="2">
                  <c:v>88.37</c:v>
                </c:pt>
              </c:numCache>
            </c:numRef>
          </c:val>
          <c:extLst>
            <c:ext xmlns:c16="http://schemas.microsoft.com/office/drawing/2014/chart" uri="{C3380CC4-5D6E-409C-BE32-E72D297353CC}">
              <c16:uniqueId val="{00000001-C738-417C-A246-B8760F687CB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enkelt'!$B$139</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enkelt'!$C$139:$E$139</c:f>
              <c:numCache>
                <c:formatCode>0</c:formatCode>
                <c:ptCount val="3"/>
                <c:pt idx="0">
                  <c:v>82.16</c:v>
                </c:pt>
                <c:pt idx="1">
                  <c:v>0.69</c:v>
                </c:pt>
                <c:pt idx="2">
                  <c:v>17.149999999999999</c:v>
                </c:pt>
              </c:numCache>
            </c:numRef>
          </c:val>
          <c:extLst>
            <c:ext xmlns:c16="http://schemas.microsoft.com/office/drawing/2014/chart" uri="{C3380CC4-5D6E-409C-BE32-E72D297353CC}">
              <c16:uniqueId val="{00000000-9D30-4B55-BB2A-FC77FE8851A1}"/>
            </c:ext>
          </c:extLst>
        </c:ser>
        <c:ser>
          <c:idx val="1"/>
          <c:order val="1"/>
          <c:tx>
            <c:strRef>
              <c:f>'Type 1 Frekvens enkelt'!$B$140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enkelt'!$C$140:$E$140</c:f>
              <c:numCache>
                <c:formatCode>0</c:formatCode>
                <c:ptCount val="3"/>
                <c:pt idx="0">
                  <c:v>68.47</c:v>
                </c:pt>
                <c:pt idx="1">
                  <c:v>3.19</c:v>
                </c:pt>
                <c:pt idx="2">
                  <c:v>28.34</c:v>
                </c:pt>
              </c:numCache>
            </c:numRef>
          </c:val>
          <c:extLst>
            <c:ext xmlns:c16="http://schemas.microsoft.com/office/drawing/2014/chart" uri="{C3380CC4-5D6E-409C-BE32-E72D297353CC}">
              <c16:uniqueId val="{00000002-9D30-4B55-BB2A-FC77FE8851A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591983702486546E-2"/>
          <c:w val="0.99712370189170307"/>
          <c:h val="0.1171698160661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Vg1</c:v>
                </c:pt>
                <c:pt idx="1">
                  <c:v>Vg2</c:v>
                </c:pt>
                <c:pt idx="2">
                  <c:v>Vg3</c:v>
                </c:pt>
              </c:strCache>
            </c:strRef>
          </c:cat>
          <c:val>
            <c:numRef>
              <c:f>'Type 3 Kjønn&amp;Klasse'!$C$71:$E$71</c:f>
              <c:numCache>
                <c:formatCode>0</c:formatCode>
                <c:ptCount val="3"/>
                <c:pt idx="0">
                  <c:v>83.76</c:v>
                </c:pt>
                <c:pt idx="1">
                  <c:v>80.58</c:v>
                </c:pt>
                <c:pt idx="2">
                  <c:v>91.67</c:v>
                </c:pt>
              </c:numCache>
            </c:numRef>
          </c:val>
          <c:extLst>
            <c:ext xmlns:c16="http://schemas.microsoft.com/office/drawing/2014/chart" uri="{C3380CC4-5D6E-409C-BE32-E72D297353CC}">
              <c16:uniqueId val="{00000000-1BC0-4BED-8B8D-A22A6EDAA6E9}"/>
            </c:ext>
          </c:extLst>
        </c:ser>
        <c:ser>
          <c:idx val="1"/>
          <c:order val="1"/>
          <c:tx>
            <c:strRef>
              <c:f>'Type 3 Kjønn&amp;Klasse'!$B$72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Vg1</c:v>
                </c:pt>
                <c:pt idx="1">
                  <c:v>Vg2</c:v>
                </c:pt>
                <c:pt idx="2">
                  <c:v>Vg3</c:v>
                </c:pt>
              </c:strCache>
            </c:strRef>
          </c:cat>
          <c:val>
            <c:numRef>
              <c:f>'Type 3 Kjønn&amp;Klasse'!$C$72:$E$72</c:f>
              <c:numCache>
                <c:formatCode>0</c:formatCode>
                <c:ptCount val="3"/>
                <c:pt idx="0">
                  <c:v>82.64</c:v>
                </c:pt>
                <c:pt idx="1">
                  <c:v>77.19</c:v>
                </c:pt>
                <c:pt idx="2">
                  <c:v>86.05</c:v>
                </c:pt>
              </c:numCache>
            </c:numRef>
          </c:val>
          <c:extLst>
            <c:ext xmlns:c16="http://schemas.microsoft.com/office/drawing/2014/chart" uri="{C3380CC4-5D6E-409C-BE32-E72D297353CC}">
              <c16:uniqueId val="{00000001-1BC0-4BED-8B8D-A22A6EDAA6E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enkelt'!$B$133</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enkelt'!$C$133:$E$133</c:f>
              <c:numCache>
                <c:formatCode>0</c:formatCode>
                <c:ptCount val="3"/>
                <c:pt idx="0">
                  <c:v>8.9700000000000006</c:v>
                </c:pt>
                <c:pt idx="1">
                  <c:v>56.55</c:v>
                </c:pt>
                <c:pt idx="2">
                  <c:v>34.479999999999997</c:v>
                </c:pt>
              </c:numCache>
            </c:numRef>
          </c:val>
          <c:extLst>
            <c:ext xmlns:c16="http://schemas.microsoft.com/office/drawing/2014/chart" uri="{C3380CC4-5D6E-409C-BE32-E72D297353CC}">
              <c16:uniqueId val="{00000000-8265-4557-AFB9-E427397D9D82}"/>
            </c:ext>
          </c:extLst>
        </c:ser>
        <c:ser>
          <c:idx val="1"/>
          <c:order val="1"/>
          <c:tx>
            <c:strRef>
              <c:f>'Type 1 Frekvens enkelt'!$B$134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enkelt'!$C$134:$E$134</c:f>
              <c:numCache>
                <c:formatCode>0</c:formatCode>
                <c:ptCount val="3"/>
                <c:pt idx="0">
                  <c:v>13.59</c:v>
                </c:pt>
                <c:pt idx="1">
                  <c:v>46.44</c:v>
                </c:pt>
                <c:pt idx="2">
                  <c:v>39.97</c:v>
                </c:pt>
              </c:numCache>
            </c:numRef>
          </c:val>
          <c:extLst>
            <c:ext xmlns:c16="http://schemas.microsoft.com/office/drawing/2014/chart" uri="{C3380CC4-5D6E-409C-BE32-E72D297353CC}">
              <c16:uniqueId val="{00000002-8265-4557-AFB9-E427397D9D8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9.9375848828825806E-3"/>
          <c:w val="0.99523238790232638"/>
          <c:h val="0.1238242148857329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22200714772945"/>
          <c:y val="1.8008471071352776E-2"/>
          <c:w val="0.47524133617988035"/>
          <c:h val="0.80693894997133453"/>
        </c:manualLayout>
      </c:layout>
      <c:barChart>
        <c:barDir val="bar"/>
        <c:grouping val="stacked"/>
        <c:varyColors val="0"/>
        <c:ser>
          <c:idx val="0"/>
          <c:order val="0"/>
          <c:tx>
            <c:strRef>
              <c:f>'Type 2 Frekvens batterier'!$C$2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batterier'!$C$3:$C$5</c:f>
              <c:numCache>
                <c:formatCode>0</c:formatCode>
                <c:ptCount val="3"/>
                <c:pt idx="0">
                  <c:v>72.62</c:v>
                </c:pt>
                <c:pt idx="1">
                  <c:v>41.94</c:v>
                </c:pt>
                <c:pt idx="2">
                  <c:v>47.87</c:v>
                </c:pt>
              </c:numCache>
            </c:numRef>
          </c:val>
          <c:extLst>
            <c:ext xmlns:c16="http://schemas.microsoft.com/office/drawing/2014/chart" uri="{C3380CC4-5D6E-409C-BE32-E72D297353CC}">
              <c16:uniqueId val="{00000000-9EF2-4BE0-AE6F-7357B4D7B0DD}"/>
            </c:ext>
          </c:extLst>
        </c:ser>
        <c:ser>
          <c:idx val="1"/>
          <c:order val="1"/>
          <c:tx>
            <c:strRef>
              <c:f>'Type 2 Frekvens batterier'!$D$2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batterier'!$D$3:$D$5</c:f>
              <c:numCache>
                <c:formatCode>0</c:formatCode>
                <c:ptCount val="3"/>
                <c:pt idx="0">
                  <c:v>21.97</c:v>
                </c:pt>
                <c:pt idx="1">
                  <c:v>44.08</c:v>
                </c:pt>
                <c:pt idx="2">
                  <c:v>37.049999999999997</c:v>
                </c:pt>
              </c:numCache>
            </c:numRef>
          </c:val>
          <c:extLst>
            <c:ext xmlns:c16="http://schemas.microsoft.com/office/drawing/2014/chart" uri="{C3380CC4-5D6E-409C-BE32-E72D297353CC}">
              <c16:uniqueId val="{00000001-9EF2-4BE0-AE6F-7357B4D7B0DD}"/>
            </c:ext>
          </c:extLst>
        </c:ser>
        <c:ser>
          <c:idx val="2"/>
          <c:order val="2"/>
          <c:tx>
            <c:strRef>
              <c:f>'Type 2 Frekvens batterier'!$E$2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batterier'!$E$3:$E$5</c:f>
              <c:numCache>
                <c:formatCode>0</c:formatCode>
                <c:ptCount val="3"/>
                <c:pt idx="0">
                  <c:v>4.59</c:v>
                </c:pt>
                <c:pt idx="1">
                  <c:v>10.69</c:v>
                </c:pt>
                <c:pt idx="2">
                  <c:v>11.64</c:v>
                </c:pt>
              </c:numCache>
            </c:numRef>
          </c:val>
          <c:extLst>
            <c:ext xmlns:c16="http://schemas.microsoft.com/office/drawing/2014/chart" uri="{C3380CC4-5D6E-409C-BE32-E72D297353CC}">
              <c16:uniqueId val="{00000002-9EF2-4BE0-AE6F-7357B4D7B0DD}"/>
            </c:ext>
          </c:extLst>
        </c:ser>
        <c:ser>
          <c:idx val="3"/>
          <c:order val="3"/>
          <c:tx>
            <c:strRef>
              <c:f>'Type 2 Frekvens batterier'!$F$2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batterier'!$F$3:$F$5</c:f>
              <c:numCache>
                <c:formatCode>0</c:formatCode>
                <c:ptCount val="3"/>
                <c:pt idx="0">
                  <c:v>0.82</c:v>
                </c:pt>
                <c:pt idx="1">
                  <c:v>3.29</c:v>
                </c:pt>
                <c:pt idx="2">
                  <c:v>3.44</c:v>
                </c:pt>
              </c:numCache>
            </c:numRef>
          </c:val>
          <c:extLst>
            <c:ext xmlns:c16="http://schemas.microsoft.com/office/drawing/2014/chart" uri="{C3380CC4-5D6E-409C-BE32-E72D297353CC}">
              <c16:uniqueId val="{00000003-9EF2-4BE0-AE6F-7357B4D7B0DD}"/>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8492114114621209E-4"/>
          <c:y val="0.8675176811517481"/>
          <c:w val="0.99941507885885383"/>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Kjønn&amp;Klasse'!$B$67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Vg1</c:v>
                </c:pt>
                <c:pt idx="1">
                  <c:v>Vg2</c:v>
                </c:pt>
                <c:pt idx="2">
                  <c:v>Vg3</c:v>
                </c:pt>
              </c:strCache>
            </c:strRef>
          </c:cat>
          <c:val>
            <c:numRef>
              <c:f>'Type 3 Kjønn&amp;Klasse'!$C$67:$E$67</c:f>
              <c:numCache>
                <c:formatCode>0</c:formatCode>
                <c:ptCount val="3"/>
                <c:pt idx="0">
                  <c:v>14.53</c:v>
                </c:pt>
                <c:pt idx="1">
                  <c:v>9.8000000000000007</c:v>
                </c:pt>
                <c:pt idx="2">
                  <c:v>13.89</c:v>
                </c:pt>
              </c:numCache>
            </c:numRef>
          </c:val>
          <c:extLst>
            <c:ext xmlns:c16="http://schemas.microsoft.com/office/drawing/2014/chart" uri="{C3380CC4-5D6E-409C-BE32-E72D297353CC}">
              <c16:uniqueId val="{00000000-F2B1-449C-8F12-313A05C53FEC}"/>
            </c:ext>
          </c:extLst>
        </c:ser>
        <c:ser>
          <c:idx val="1"/>
          <c:order val="1"/>
          <c:tx>
            <c:strRef>
              <c:f>'Type 3 Kjønn&amp;Klasse'!$B$68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Vg1</c:v>
                </c:pt>
                <c:pt idx="1">
                  <c:v>Vg2</c:v>
                </c:pt>
                <c:pt idx="2">
                  <c:v>Vg3</c:v>
                </c:pt>
              </c:strCache>
            </c:strRef>
          </c:cat>
          <c:val>
            <c:numRef>
              <c:f>'Type 3 Kjønn&amp;Klasse'!$C$68:$E$68</c:f>
              <c:numCache>
                <c:formatCode>0</c:formatCode>
                <c:ptCount val="3"/>
                <c:pt idx="0">
                  <c:v>7.56</c:v>
                </c:pt>
                <c:pt idx="1">
                  <c:v>2.61</c:v>
                </c:pt>
                <c:pt idx="2">
                  <c:v>8.14</c:v>
                </c:pt>
              </c:numCache>
            </c:numRef>
          </c:val>
          <c:extLst>
            <c:ext xmlns:c16="http://schemas.microsoft.com/office/drawing/2014/chart" uri="{C3380CC4-5D6E-409C-BE32-E72D297353CC}">
              <c16:uniqueId val="{00000001-F2B1-449C-8F12-313A05C53FE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927966841053176"/>
          <c:w val="0.99176604680775471"/>
          <c:h val="0.66922052597583481"/>
        </c:manualLayout>
      </c:layout>
      <c:barChart>
        <c:barDir val="col"/>
        <c:grouping val="clustered"/>
        <c:varyColors val="0"/>
        <c:ser>
          <c:idx val="0"/>
          <c:order val="0"/>
          <c:tx>
            <c:strRef>
              <c:f>'Trend VGS'!$C$28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VGS'!$D$28:$S$28</c:f>
              <c:numCache>
                <c:formatCode>0</c:formatCode>
                <c:ptCount val="16"/>
                <c:pt idx="0">
                  <c:v>-1</c:v>
                </c:pt>
                <c:pt idx="1">
                  <c:v>-1</c:v>
                </c:pt>
                <c:pt idx="2">
                  <c:v>-1</c:v>
                </c:pt>
                <c:pt idx="3">
                  <c:v>-1</c:v>
                </c:pt>
                <c:pt idx="4">
                  <c:v>-1</c:v>
                </c:pt>
                <c:pt idx="5">
                  <c:v>-1</c:v>
                </c:pt>
                <c:pt idx="6">
                  <c:v>71.86</c:v>
                </c:pt>
                <c:pt idx="7">
                  <c:v>-1</c:v>
                </c:pt>
                <c:pt idx="8">
                  <c:v>-1</c:v>
                </c:pt>
                <c:pt idx="9">
                  <c:v>73.959999999999994</c:v>
                </c:pt>
                <c:pt idx="10">
                  <c:v>-1</c:v>
                </c:pt>
                <c:pt idx="11">
                  <c:v>-1</c:v>
                </c:pt>
                <c:pt idx="12">
                  <c:v>75.510000000000005</c:v>
                </c:pt>
                <c:pt idx="13">
                  <c:v>-1</c:v>
                </c:pt>
                <c:pt idx="14">
                  <c:v>-1</c:v>
                </c:pt>
                <c:pt idx="15">
                  <c:v>82.16</c:v>
                </c:pt>
              </c:numCache>
            </c:numRef>
          </c:val>
          <c:extLst>
            <c:ext xmlns:c16="http://schemas.microsoft.com/office/drawing/2014/chart" uri="{C3380CC4-5D6E-409C-BE32-E72D297353CC}">
              <c16:uniqueId val="{00000000-0D94-4018-A368-F19D9D482D53}"/>
            </c:ext>
          </c:extLst>
        </c:ser>
        <c:ser>
          <c:idx val="1"/>
          <c:order val="1"/>
          <c:tx>
            <c:strRef>
              <c:f>'Trend VGS'!$C$29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VGS'!$D$29:$S$29</c:f>
              <c:numCache>
                <c:formatCode>0</c:formatCode>
                <c:ptCount val="16"/>
                <c:pt idx="0">
                  <c:v>-1</c:v>
                </c:pt>
                <c:pt idx="1">
                  <c:v>-1</c:v>
                </c:pt>
                <c:pt idx="2">
                  <c:v>-1</c:v>
                </c:pt>
                <c:pt idx="3">
                  <c:v>-1</c:v>
                </c:pt>
                <c:pt idx="4">
                  <c:v>-1</c:v>
                </c:pt>
                <c:pt idx="5">
                  <c:v>-1</c:v>
                </c:pt>
                <c:pt idx="6">
                  <c:v>-1</c:v>
                </c:pt>
                <c:pt idx="7">
                  <c:v>-1</c:v>
                </c:pt>
                <c:pt idx="8">
                  <c:v>-1</c:v>
                </c:pt>
                <c:pt idx="9">
                  <c:v>75</c:v>
                </c:pt>
                <c:pt idx="10">
                  <c:v>-1</c:v>
                </c:pt>
                <c:pt idx="11">
                  <c:v>-1</c:v>
                </c:pt>
                <c:pt idx="12">
                  <c:v>80.27</c:v>
                </c:pt>
                <c:pt idx="13">
                  <c:v>-1</c:v>
                </c:pt>
                <c:pt idx="14">
                  <c:v>-1</c:v>
                </c:pt>
                <c:pt idx="15">
                  <c:v>79</c:v>
                </c:pt>
              </c:numCache>
            </c:numRef>
          </c:val>
          <c:extLst>
            <c:ext xmlns:c16="http://schemas.microsoft.com/office/drawing/2014/chart" uri="{C3380CC4-5D6E-409C-BE32-E72D297353CC}">
              <c16:uniqueId val="{00000000-8F5C-44D9-9063-18950C0C6890}"/>
            </c:ext>
          </c:extLst>
        </c:ser>
        <c:ser>
          <c:idx val="2"/>
          <c:order val="2"/>
          <c:tx>
            <c:strRef>
              <c:f>'Trend VGS'!$C$30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VGS'!$D$30:$S$30</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79.569999999999993</c:v>
                </c:pt>
                <c:pt idx="13">
                  <c:v>-1</c:v>
                </c:pt>
                <c:pt idx="14">
                  <c:v>-1</c:v>
                </c:pt>
                <c:pt idx="15">
                  <c:v>87.7</c:v>
                </c:pt>
              </c:numCache>
            </c:numRef>
          </c:val>
          <c:extLst>
            <c:ext xmlns:c16="http://schemas.microsoft.com/office/drawing/2014/chart" uri="{C3380CC4-5D6E-409C-BE32-E72D297353CC}">
              <c16:uniqueId val="{00000001-8F5C-44D9-9063-18950C0C6890}"/>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0"/>
          <c:w val="0.22805294885742552"/>
          <c:h val="0.175922416880695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Vg1</c:v>
                </c:pt>
                <c:pt idx="1">
                  <c:v>Vg2</c:v>
                </c:pt>
                <c:pt idx="2">
                  <c:v>Vg3</c:v>
                </c:pt>
              </c:strCache>
            </c:strRef>
          </c:cat>
          <c:val>
            <c:numRef>
              <c:f>'Type 3 Kjønn&amp;Klasse'!$C$75:$E$75</c:f>
              <c:numCache>
                <c:formatCode>0</c:formatCode>
                <c:ptCount val="3"/>
                <c:pt idx="0">
                  <c:v>51.28</c:v>
                </c:pt>
                <c:pt idx="1">
                  <c:v>54.46</c:v>
                </c:pt>
                <c:pt idx="2">
                  <c:v>40</c:v>
                </c:pt>
              </c:numCache>
            </c:numRef>
          </c:val>
          <c:extLst>
            <c:ext xmlns:c16="http://schemas.microsoft.com/office/drawing/2014/chart" uri="{C3380CC4-5D6E-409C-BE32-E72D297353CC}">
              <c16:uniqueId val="{00000000-CC06-4E4F-AFA6-9738FDA7A596}"/>
            </c:ext>
          </c:extLst>
        </c:ser>
        <c:ser>
          <c:idx val="1"/>
          <c:order val="1"/>
          <c:tx>
            <c:strRef>
              <c:f>'Type 3 Kjønn&amp;Klasse'!$B$76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Vg1</c:v>
                </c:pt>
                <c:pt idx="1">
                  <c:v>Vg2</c:v>
                </c:pt>
                <c:pt idx="2">
                  <c:v>Vg3</c:v>
                </c:pt>
              </c:strCache>
            </c:strRef>
          </c:cat>
          <c:val>
            <c:numRef>
              <c:f>'Type 3 Kjønn&amp;Klasse'!$C$76:$E$76</c:f>
              <c:numCache>
                <c:formatCode>0</c:formatCode>
                <c:ptCount val="3"/>
                <c:pt idx="0">
                  <c:v>57.85</c:v>
                </c:pt>
                <c:pt idx="1">
                  <c:v>57.39</c:v>
                </c:pt>
                <c:pt idx="2">
                  <c:v>47.67</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8.8906756196790476E-2"/>
          <c:w val="0.59030189014941759"/>
          <c:h val="0.86928586227680249"/>
        </c:manualLayout>
      </c:layout>
      <c:barChart>
        <c:barDir val="bar"/>
        <c:grouping val="clustered"/>
        <c:varyColors val="0"/>
        <c:ser>
          <c:idx val="0"/>
          <c:order val="0"/>
          <c:tx>
            <c:strRef>
              <c:f>'Type 1 Frekvens enkelt'!$B$145</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enkelt'!$C$145:$I$145</c:f>
              <c:numCache>
                <c:formatCode>0</c:formatCode>
                <c:ptCount val="7"/>
                <c:pt idx="0">
                  <c:v>0.52</c:v>
                </c:pt>
                <c:pt idx="1">
                  <c:v>2.2400000000000002</c:v>
                </c:pt>
                <c:pt idx="2">
                  <c:v>14.29</c:v>
                </c:pt>
                <c:pt idx="3">
                  <c:v>29.43</c:v>
                </c:pt>
                <c:pt idx="4">
                  <c:v>25.13</c:v>
                </c:pt>
                <c:pt idx="5">
                  <c:v>23.24</c:v>
                </c:pt>
                <c:pt idx="6">
                  <c:v>5.16</c:v>
                </c:pt>
              </c:numCache>
            </c:numRef>
          </c:val>
          <c:extLst>
            <c:ext xmlns:c16="http://schemas.microsoft.com/office/drawing/2014/chart" uri="{C3380CC4-5D6E-409C-BE32-E72D297353CC}">
              <c16:uniqueId val="{00000000-DCEF-4C1C-AD7F-E7CE018CFD21}"/>
            </c:ext>
          </c:extLst>
        </c:ser>
        <c:ser>
          <c:idx val="1"/>
          <c:order val="1"/>
          <c:tx>
            <c:strRef>
              <c:f>'Type 1 Frekvens enkelt'!$B$146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enkelt'!$C$146:$I$146</c:f>
              <c:numCache>
                <c:formatCode>0</c:formatCode>
                <c:ptCount val="7"/>
                <c:pt idx="0">
                  <c:v>0.93</c:v>
                </c:pt>
                <c:pt idx="1">
                  <c:v>1.27</c:v>
                </c:pt>
                <c:pt idx="2">
                  <c:v>5.94</c:v>
                </c:pt>
                <c:pt idx="3">
                  <c:v>16.22</c:v>
                </c:pt>
                <c:pt idx="4">
                  <c:v>28.24</c:v>
                </c:pt>
                <c:pt idx="5">
                  <c:v>29.77</c:v>
                </c:pt>
                <c:pt idx="6">
                  <c:v>17.63</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9.25864537030060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5.3008387239739066E-2"/>
          <c:w val="0.60765781121438944"/>
          <c:h val="0.78985608431558851"/>
        </c:manualLayout>
      </c:layout>
      <c:barChart>
        <c:barDir val="bar"/>
        <c:grouping val="stacked"/>
        <c:varyColors val="0"/>
        <c:ser>
          <c:idx val="0"/>
          <c:order val="0"/>
          <c:tx>
            <c:strRef>
              <c:f>'Type 2 Frekvens batterier'!$C$36</c:f>
              <c:strCache>
                <c:ptCount val="1"/>
                <c:pt idx="0">
                  <c:v>Ikke noe tid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batterier'!$C$37:$C$42</c:f>
              <c:numCache>
                <c:formatCode>0</c:formatCode>
                <c:ptCount val="6"/>
                <c:pt idx="0">
                  <c:v>2.08</c:v>
                </c:pt>
                <c:pt idx="1">
                  <c:v>11.61</c:v>
                </c:pt>
                <c:pt idx="2">
                  <c:v>42.28</c:v>
                </c:pt>
                <c:pt idx="3">
                  <c:v>39.83</c:v>
                </c:pt>
                <c:pt idx="4">
                  <c:v>68.25</c:v>
                </c:pt>
                <c:pt idx="5">
                  <c:v>62.96</c:v>
                </c:pt>
              </c:numCache>
            </c:numRef>
          </c:val>
          <c:extLst>
            <c:ext xmlns:c16="http://schemas.microsoft.com/office/drawing/2014/chart" uri="{C3380CC4-5D6E-409C-BE32-E72D297353CC}">
              <c16:uniqueId val="{00000000-EE61-4955-9779-7CDEAEEB4828}"/>
            </c:ext>
          </c:extLst>
        </c:ser>
        <c:ser>
          <c:idx val="1"/>
          <c:order val="1"/>
          <c:tx>
            <c:strRef>
              <c:f>'Type 2 Frekvens batterier'!$D$36</c:f>
              <c:strCache>
                <c:ptCount val="1"/>
                <c:pt idx="0">
                  <c:v>Under 30 minutter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batterier'!$D$37:$D$42</c:f>
              <c:numCache>
                <c:formatCode>0</c:formatCode>
                <c:ptCount val="6"/>
                <c:pt idx="0">
                  <c:v>5.72</c:v>
                </c:pt>
                <c:pt idx="1">
                  <c:v>22.36</c:v>
                </c:pt>
                <c:pt idx="2">
                  <c:v>26.67</c:v>
                </c:pt>
                <c:pt idx="3">
                  <c:v>26.55</c:v>
                </c:pt>
                <c:pt idx="4">
                  <c:v>9.8800000000000008</c:v>
                </c:pt>
                <c:pt idx="5">
                  <c:v>27.65</c:v>
                </c:pt>
              </c:numCache>
            </c:numRef>
          </c:val>
          <c:extLst>
            <c:ext xmlns:c16="http://schemas.microsoft.com/office/drawing/2014/chart" uri="{C3380CC4-5D6E-409C-BE32-E72D297353CC}">
              <c16:uniqueId val="{00000001-EE61-4955-9779-7CDEAEEB4828}"/>
            </c:ext>
          </c:extLst>
        </c:ser>
        <c:ser>
          <c:idx val="2"/>
          <c:order val="2"/>
          <c:tx>
            <c:strRef>
              <c:f>'Type 2 Frekvens batterier'!$E$36</c:f>
              <c:strCache>
                <c:ptCount val="1"/>
                <c:pt idx="0">
                  <c:v>30 minutter-1 time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batterier'!$E$37:$E$42</c:f>
              <c:numCache>
                <c:formatCode>0</c:formatCode>
                <c:ptCount val="6"/>
                <c:pt idx="0">
                  <c:v>20.100000000000001</c:v>
                </c:pt>
                <c:pt idx="1">
                  <c:v>29.29</c:v>
                </c:pt>
                <c:pt idx="2">
                  <c:v>14.04</c:v>
                </c:pt>
                <c:pt idx="3">
                  <c:v>16.72</c:v>
                </c:pt>
                <c:pt idx="4">
                  <c:v>6.88</c:v>
                </c:pt>
                <c:pt idx="5">
                  <c:v>6.61</c:v>
                </c:pt>
              </c:numCache>
            </c:numRef>
          </c:val>
          <c:extLst>
            <c:ext xmlns:c16="http://schemas.microsoft.com/office/drawing/2014/chart" uri="{C3380CC4-5D6E-409C-BE32-E72D297353CC}">
              <c16:uniqueId val="{00000008-EE61-4955-9779-7CDEAEEB4828}"/>
            </c:ext>
          </c:extLst>
        </c:ser>
        <c:ser>
          <c:idx val="3"/>
          <c:order val="3"/>
          <c:tx>
            <c:strRef>
              <c:f>'Type 2 Frekvens batterier'!$F$36</c:f>
              <c:strCache>
                <c:ptCount val="1"/>
                <c:pt idx="0">
                  <c:v>1-2 timer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batterier'!$F$37:$F$42</c:f>
              <c:numCache>
                <c:formatCode>0</c:formatCode>
                <c:ptCount val="6"/>
                <c:pt idx="0">
                  <c:v>27.04</c:v>
                </c:pt>
                <c:pt idx="1">
                  <c:v>20.62</c:v>
                </c:pt>
                <c:pt idx="2">
                  <c:v>9.3000000000000007</c:v>
                </c:pt>
                <c:pt idx="3">
                  <c:v>10</c:v>
                </c:pt>
                <c:pt idx="4">
                  <c:v>6.53</c:v>
                </c:pt>
                <c:pt idx="5">
                  <c:v>1.22</c:v>
                </c:pt>
              </c:numCache>
            </c:numRef>
          </c:val>
          <c:extLst>
            <c:ext xmlns:c16="http://schemas.microsoft.com/office/drawing/2014/chart" uri="{C3380CC4-5D6E-409C-BE32-E72D297353CC}">
              <c16:uniqueId val="{00000009-EE61-4955-9779-7CDEAEEB4828}"/>
            </c:ext>
          </c:extLst>
        </c:ser>
        <c:ser>
          <c:idx val="4"/>
          <c:order val="4"/>
          <c:tx>
            <c:strRef>
              <c:f>'Type 2 Frekvens batterier'!$G$36</c:f>
              <c:strCache>
                <c:ptCount val="1"/>
                <c:pt idx="0">
                  <c:v>2-3 timer</c:v>
                </c:pt>
              </c:strCache>
            </c:strRef>
          </c:tx>
          <c:spPr>
            <a:solidFill>
              <a:schemeClr val="accent5"/>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65C2-42AA-95BB-E256D59C3CE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batterier'!$G$37:$G$42</c:f>
              <c:numCache>
                <c:formatCode>0</c:formatCode>
                <c:ptCount val="6"/>
                <c:pt idx="0">
                  <c:v>22.01</c:v>
                </c:pt>
                <c:pt idx="1">
                  <c:v>9.36</c:v>
                </c:pt>
                <c:pt idx="2">
                  <c:v>3.16</c:v>
                </c:pt>
                <c:pt idx="3">
                  <c:v>4.1399999999999997</c:v>
                </c:pt>
                <c:pt idx="4">
                  <c:v>3.7</c:v>
                </c:pt>
                <c:pt idx="5">
                  <c:v>0.35</c:v>
                </c:pt>
              </c:numCache>
            </c:numRef>
          </c:val>
          <c:extLst>
            <c:ext xmlns:c16="http://schemas.microsoft.com/office/drawing/2014/chart" uri="{C3380CC4-5D6E-409C-BE32-E72D297353CC}">
              <c16:uniqueId val="{0000000A-EE61-4955-9779-7CDEAEEB4828}"/>
            </c:ext>
          </c:extLst>
        </c:ser>
        <c:ser>
          <c:idx val="5"/>
          <c:order val="5"/>
          <c:tx>
            <c:strRef>
              <c:f>'Type 2 Frekvens batterier'!$H$36</c:f>
              <c:strCache>
                <c:ptCount val="1"/>
                <c:pt idx="0">
                  <c:v>Mer enn 3 timer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batterier'!$H$37:$H$42</c:f>
              <c:numCache>
                <c:formatCode>0</c:formatCode>
                <c:ptCount val="6"/>
                <c:pt idx="0">
                  <c:v>23.05</c:v>
                </c:pt>
                <c:pt idx="1">
                  <c:v>6.76</c:v>
                </c:pt>
                <c:pt idx="2">
                  <c:v>4.5599999999999996</c:v>
                </c:pt>
                <c:pt idx="3">
                  <c:v>2.76</c:v>
                </c:pt>
                <c:pt idx="4">
                  <c:v>4.76</c:v>
                </c:pt>
                <c:pt idx="5">
                  <c:v>1.22</c:v>
                </c:pt>
              </c:numCache>
            </c:numRef>
          </c:val>
          <c:extLst>
            <c:ext xmlns:c16="http://schemas.microsoft.com/office/drawing/2014/chart" uri="{C3380CC4-5D6E-409C-BE32-E72D297353CC}">
              <c16:uniqueId val="{00000000-3EC9-4D6D-81DB-78D467B43AE1}"/>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90334240430221735"/>
          <c:w val="1"/>
          <c:h val="6.71307773379608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Vg1</c:v>
                </c:pt>
                <c:pt idx="1">
                  <c:v>Vg2</c:v>
                </c:pt>
                <c:pt idx="2">
                  <c:v>Vg3</c:v>
                </c:pt>
              </c:strCache>
            </c:strRef>
          </c:cat>
          <c:val>
            <c:numRef>
              <c:f>'Type 3 Kjønn&amp;Klasse'!$C$83:$E$83</c:f>
              <c:numCache>
                <c:formatCode>0</c:formatCode>
                <c:ptCount val="3"/>
                <c:pt idx="0">
                  <c:v>43.22</c:v>
                </c:pt>
                <c:pt idx="1">
                  <c:v>34</c:v>
                </c:pt>
                <c:pt idx="2">
                  <c:v>22.86</c:v>
                </c:pt>
              </c:numCache>
            </c:numRef>
          </c:val>
          <c:extLst>
            <c:ext xmlns:c16="http://schemas.microsoft.com/office/drawing/2014/chart" uri="{C3380CC4-5D6E-409C-BE32-E72D297353CC}">
              <c16:uniqueId val="{00000000-5EDE-432F-959D-4712715D8C3A}"/>
            </c:ext>
          </c:extLst>
        </c:ser>
        <c:ser>
          <c:idx val="1"/>
          <c:order val="1"/>
          <c:tx>
            <c:strRef>
              <c:f>'Type 3 Kjønn&amp;Klasse'!$B$84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Vg1</c:v>
                </c:pt>
                <c:pt idx="1">
                  <c:v>Vg2</c:v>
                </c:pt>
                <c:pt idx="2">
                  <c:v>Vg3</c:v>
                </c:pt>
              </c:strCache>
            </c:strRef>
          </c:cat>
          <c:val>
            <c:numRef>
              <c:f>'Type 3 Kjønn&amp;Klasse'!$C$84:$E$84</c:f>
              <c:numCache>
                <c:formatCode>0</c:formatCode>
                <c:ptCount val="3"/>
                <c:pt idx="0">
                  <c:v>55.46</c:v>
                </c:pt>
                <c:pt idx="1">
                  <c:v>52.63</c:v>
                </c:pt>
                <c:pt idx="2">
                  <c:v>43.02</c:v>
                </c:pt>
              </c:numCache>
            </c:numRef>
          </c:val>
          <c:extLst>
            <c:ext xmlns:c16="http://schemas.microsoft.com/office/drawing/2014/chart" uri="{C3380CC4-5D6E-409C-BE32-E72D297353CC}">
              <c16:uniqueId val="{00000001-5EDE-432F-959D-4712715D8C3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Vg1</c:v>
                </c:pt>
                <c:pt idx="1">
                  <c:v>Vg2</c:v>
                </c:pt>
                <c:pt idx="2">
                  <c:v>Vg3</c:v>
                </c:pt>
              </c:strCache>
            </c:strRef>
          </c:cat>
          <c:val>
            <c:numRef>
              <c:f>'Type 3 Kjønn&amp;Klasse'!$C$79:$E$79</c:f>
              <c:numCache>
                <c:formatCode>0</c:formatCode>
                <c:ptCount val="3"/>
                <c:pt idx="0">
                  <c:v>28.81</c:v>
                </c:pt>
                <c:pt idx="1">
                  <c:v>31.31</c:v>
                </c:pt>
                <c:pt idx="2">
                  <c:v>5.71</c:v>
                </c:pt>
              </c:numCache>
            </c:numRef>
          </c:val>
          <c:extLst>
            <c:ext xmlns:c16="http://schemas.microsoft.com/office/drawing/2014/chart" uri="{C3380CC4-5D6E-409C-BE32-E72D297353CC}">
              <c16:uniqueId val="{00000000-25E0-44AD-AA25-0754C1DB299C}"/>
            </c:ext>
          </c:extLst>
        </c:ser>
        <c:ser>
          <c:idx val="1"/>
          <c:order val="1"/>
          <c:tx>
            <c:strRef>
              <c:f>'Type 3 Kjønn&amp;Klasse'!$B$80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Vg1</c:v>
                </c:pt>
                <c:pt idx="1">
                  <c:v>Vg2</c:v>
                </c:pt>
                <c:pt idx="2">
                  <c:v>Vg3</c:v>
                </c:pt>
              </c:strCache>
            </c:strRef>
          </c:cat>
          <c:val>
            <c:numRef>
              <c:f>'Type 3 Kjønn&amp;Klasse'!$C$80:$E$80</c:f>
              <c:numCache>
                <c:formatCode>0</c:formatCode>
                <c:ptCount val="3"/>
                <c:pt idx="0">
                  <c:v>11.67</c:v>
                </c:pt>
                <c:pt idx="1">
                  <c:v>9.65</c:v>
                </c:pt>
                <c:pt idx="2">
                  <c:v>5.81</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VGS'!$C$32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VGS'!$D$32:$S$32</c:f>
              <c:numCache>
                <c:formatCode>0</c:formatCode>
                <c:ptCount val="16"/>
                <c:pt idx="0">
                  <c:v>-1</c:v>
                </c:pt>
                <c:pt idx="1">
                  <c:v>-1</c:v>
                </c:pt>
                <c:pt idx="2">
                  <c:v>-1</c:v>
                </c:pt>
                <c:pt idx="3">
                  <c:v>-1</c:v>
                </c:pt>
                <c:pt idx="4">
                  <c:v>-1</c:v>
                </c:pt>
                <c:pt idx="5">
                  <c:v>-1</c:v>
                </c:pt>
                <c:pt idx="6">
                  <c:v>48.19</c:v>
                </c:pt>
                <c:pt idx="7">
                  <c:v>-1</c:v>
                </c:pt>
                <c:pt idx="8">
                  <c:v>-1</c:v>
                </c:pt>
                <c:pt idx="9">
                  <c:v>52.94</c:v>
                </c:pt>
                <c:pt idx="10">
                  <c:v>-1</c:v>
                </c:pt>
                <c:pt idx="11">
                  <c:v>-1</c:v>
                </c:pt>
                <c:pt idx="12">
                  <c:v>55.61</c:v>
                </c:pt>
                <c:pt idx="13">
                  <c:v>-1</c:v>
                </c:pt>
                <c:pt idx="14">
                  <c:v>-1</c:v>
                </c:pt>
                <c:pt idx="15">
                  <c:v>54.77</c:v>
                </c:pt>
              </c:numCache>
            </c:numRef>
          </c:val>
          <c:extLst>
            <c:ext xmlns:c16="http://schemas.microsoft.com/office/drawing/2014/chart" uri="{C3380CC4-5D6E-409C-BE32-E72D297353CC}">
              <c16:uniqueId val="{00000000-15B1-473C-A369-95818B7AE449}"/>
            </c:ext>
          </c:extLst>
        </c:ser>
        <c:ser>
          <c:idx val="1"/>
          <c:order val="1"/>
          <c:tx>
            <c:strRef>
              <c:f>'Trend VGS'!$C$33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VGS'!$D$33:$S$33</c:f>
              <c:numCache>
                <c:formatCode>0</c:formatCode>
                <c:ptCount val="16"/>
                <c:pt idx="0">
                  <c:v>-1</c:v>
                </c:pt>
                <c:pt idx="1">
                  <c:v>-1</c:v>
                </c:pt>
                <c:pt idx="2">
                  <c:v>-1</c:v>
                </c:pt>
                <c:pt idx="3">
                  <c:v>-1</c:v>
                </c:pt>
                <c:pt idx="4">
                  <c:v>-1</c:v>
                </c:pt>
                <c:pt idx="5">
                  <c:v>-1</c:v>
                </c:pt>
                <c:pt idx="6">
                  <c:v>-1</c:v>
                </c:pt>
                <c:pt idx="7">
                  <c:v>-1</c:v>
                </c:pt>
                <c:pt idx="8">
                  <c:v>-1</c:v>
                </c:pt>
                <c:pt idx="9">
                  <c:v>50</c:v>
                </c:pt>
                <c:pt idx="10">
                  <c:v>-1</c:v>
                </c:pt>
                <c:pt idx="11">
                  <c:v>-1</c:v>
                </c:pt>
                <c:pt idx="12">
                  <c:v>57.4</c:v>
                </c:pt>
                <c:pt idx="13">
                  <c:v>-1</c:v>
                </c:pt>
                <c:pt idx="14">
                  <c:v>-1</c:v>
                </c:pt>
                <c:pt idx="15">
                  <c:v>56.42</c:v>
                </c:pt>
              </c:numCache>
            </c:numRef>
          </c:val>
          <c:extLst>
            <c:ext xmlns:c16="http://schemas.microsoft.com/office/drawing/2014/chart" uri="{C3380CC4-5D6E-409C-BE32-E72D297353CC}">
              <c16:uniqueId val="{00000000-C911-4541-B9CB-D10D2730349A}"/>
            </c:ext>
          </c:extLst>
        </c:ser>
        <c:ser>
          <c:idx val="2"/>
          <c:order val="2"/>
          <c:tx>
            <c:strRef>
              <c:f>'Trend VGS'!$C$34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VGS'!$D$34:$S$34</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52.69</c:v>
                </c:pt>
                <c:pt idx="13">
                  <c:v>-1</c:v>
                </c:pt>
                <c:pt idx="14">
                  <c:v>-1</c:v>
                </c:pt>
                <c:pt idx="15">
                  <c:v>45.45</c:v>
                </c:pt>
              </c:numCache>
            </c:numRef>
          </c:val>
          <c:extLst>
            <c:ext xmlns:c16="http://schemas.microsoft.com/office/drawing/2014/chart" uri="{C3380CC4-5D6E-409C-BE32-E72D297353CC}">
              <c16:uniqueId val="{00000001-C911-4541-B9CB-D10D2730349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0541833020616"/>
          <c:y val="0"/>
          <c:w val="0.2404038786457934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Vg1</c:v>
                </c:pt>
                <c:pt idx="1">
                  <c:v>Vg2</c:v>
                </c:pt>
                <c:pt idx="2">
                  <c:v>Vg3</c:v>
                </c:pt>
              </c:strCache>
            </c:strRef>
          </c:cat>
          <c:val>
            <c:numRef>
              <c:f>'Type 3 Kjønn&amp;Klasse'!$C$87:$E$87</c:f>
              <c:numCache>
                <c:formatCode>0</c:formatCode>
                <c:ptCount val="3"/>
                <c:pt idx="0">
                  <c:v>9.4</c:v>
                </c:pt>
                <c:pt idx="1">
                  <c:v>13.13</c:v>
                </c:pt>
                <c:pt idx="2">
                  <c:v>5.71</c:v>
                </c:pt>
              </c:numCache>
            </c:numRef>
          </c:val>
          <c:extLst>
            <c:ext xmlns:c16="http://schemas.microsoft.com/office/drawing/2014/chart" uri="{C3380CC4-5D6E-409C-BE32-E72D297353CC}">
              <c16:uniqueId val="{00000000-CC06-4E4F-AFA6-9738FDA7A596}"/>
            </c:ext>
          </c:extLst>
        </c:ser>
        <c:ser>
          <c:idx val="1"/>
          <c:order val="1"/>
          <c:tx>
            <c:strRef>
              <c:f>'Type 3 Kjønn&amp;Klasse'!$B$88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Vg1</c:v>
                </c:pt>
                <c:pt idx="1">
                  <c:v>Vg2</c:v>
                </c:pt>
                <c:pt idx="2">
                  <c:v>Vg3</c:v>
                </c:pt>
              </c:strCache>
            </c:strRef>
          </c:cat>
          <c:val>
            <c:numRef>
              <c:f>'Type 3 Kjønn&amp;Klasse'!$C$88:$E$88</c:f>
              <c:numCache>
                <c:formatCode>0</c:formatCode>
                <c:ptCount val="3"/>
                <c:pt idx="0">
                  <c:v>4.07</c:v>
                </c:pt>
                <c:pt idx="1">
                  <c:v>6.9</c:v>
                </c:pt>
                <c:pt idx="2">
                  <c:v>4.6500000000000004</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2778888450062778"/>
          <c:w val="0.59030189014941759"/>
          <c:h val="0.8304039139206868"/>
        </c:manualLayout>
      </c:layout>
      <c:barChart>
        <c:barDir val="bar"/>
        <c:grouping val="clustered"/>
        <c:varyColors val="0"/>
        <c:ser>
          <c:idx val="0"/>
          <c:order val="0"/>
          <c:tx>
            <c:strRef>
              <c:f>'Type 1 Frekvens enkelt'!$B$151</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enkelt'!$C$151:$E$151</c:f>
              <c:numCache>
                <c:formatCode>0</c:formatCode>
                <c:ptCount val="3"/>
                <c:pt idx="0">
                  <c:v>49.4</c:v>
                </c:pt>
                <c:pt idx="1">
                  <c:v>42.88</c:v>
                </c:pt>
                <c:pt idx="2">
                  <c:v>7.72</c:v>
                </c:pt>
              </c:numCache>
            </c:numRef>
          </c:val>
          <c:extLst>
            <c:ext xmlns:c16="http://schemas.microsoft.com/office/drawing/2014/chart" uri="{C3380CC4-5D6E-409C-BE32-E72D297353CC}">
              <c16:uniqueId val="{00000000-DCEF-4C1C-AD7F-E7CE018CFD21}"/>
            </c:ext>
          </c:extLst>
        </c:ser>
        <c:ser>
          <c:idx val="1"/>
          <c:order val="1"/>
          <c:tx>
            <c:strRef>
              <c:f>'Type 1 Frekvens enkelt'!$B$152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enkelt'!$C$152:$E$152</c:f>
              <c:numCache>
                <c:formatCode>0</c:formatCode>
                <c:ptCount val="3"/>
                <c:pt idx="0">
                  <c:v>42.91</c:v>
                </c:pt>
                <c:pt idx="1">
                  <c:v>44.89</c:v>
                </c:pt>
                <c:pt idx="2">
                  <c:v>12.2</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0.1282821386547632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c:f>
              <c:strCache>
                <c:ptCount val="1"/>
                <c:pt idx="0">
                  <c:v>Ofte eller hele tiden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batterier'!$C$8:$C$13</c:f>
              <c:numCache>
                <c:formatCode>0</c:formatCode>
                <c:ptCount val="6"/>
                <c:pt idx="0">
                  <c:v>78.45</c:v>
                </c:pt>
                <c:pt idx="1">
                  <c:v>58.18</c:v>
                </c:pt>
                <c:pt idx="2">
                  <c:v>46.95</c:v>
                </c:pt>
                <c:pt idx="3">
                  <c:v>59.57</c:v>
                </c:pt>
                <c:pt idx="4">
                  <c:v>53.58</c:v>
                </c:pt>
                <c:pt idx="5">
                  <c:v>57.66</c:v>
                </c:pt>
              </c:numCache>
            </c:numRef>
          </c:val>
          <c:extLst>
            <c:ext xmlns:c16="http://schemas.microsoft.com/office/drawing/2014/chart" uri="{C3380CC4-5D6E-409C-BE32-E72D297353CC}">
              <c16:uniqueId val="{00000000-CE2E-48A1-8676-56B93DFACC35}"/>
            </c:ext>
          </c:extLst>
        </c:ser>
        <c:ser>
          <c:idx val="1"/>
          <c:order val="1"/>
          <c:tx>
            <c:strRef>
              <c:f>'Type 2 Frekvens batterier'!$D$7</c:f>
              <c:strCache>
                <c:ptCount val="1"/>
                <c:pt idx="0">
                  <c:v>En del av tiden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batterier'!$D$8:$D$13</c:f>
              <c:numCache>
                <c:formatCode>0</c:formatCode>
                <c:ptCount val="6"/>
                <c:pt idx="0">
                  <c:v>17.760000000000002</c:v>
                </c:pt>
                <c:pt idx="1">
                  <c:v>30.91</c:v>
                </c:pt>
                <c:pt idx="2">
                  <c:v>34.6</c:v>
                </c:pt>
                <c:pt idx="3">
                  <c:v>25.25</c:v>
                </c:pt>
                <c:pt idx="4">
                  <c:v>33.94</c:v>
                </c:pt>
                <c:pt idx="5">
                  <c:v>29.98</c:v>
                </c:pt>
              </c:numCache>
            </c:numRef>
          </c:val>
          <c:extLst>
            <c:ext xmlns:c16="http://schemas.microsoft.com/office/drawing/2014/chart" uri="{C3380CC4-5D6E-409C-BE32-E72D297353CC}">
              <c16:uniqueId val="{00000001-CE2E-48A1-8676-56B93DFACC35}"/>
            </c:ext>
          </c:extLst>
        </c:ser>
        <c:ser>
          <c:idx val="2"/>
          <c:order val="2"/>
          <c:tx>
            <c:strRef>
              <c:f>'Type 2 Frekvens batterier'!$E$7</c:f>
              <c:strCache>
                <c:ptCount val="1"/>
                <c:pt idx="0">
                  <c:v>Sjelden eller aldri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batterier'!$E$8:$E$13</c:f>
              <c:numCache>
                <c:formatCode>0</c:formatCode>
                <c:ptCount val="6"/>
                <c:pt idx="0">
                  <c:v>3.78</c:v>
                </c:pt>
                <c:pt idx="1">
                  <c:v>10.91</c:v>
                </c:pt>
                <c:pt idx="2">
                  <c:v>18.45</c:v>
                </c:pt>
                <c:pt idx="3">
                  <c:v>15.18</c:v>
                </c:pt>
                <c:pt idx="4">
                  <c:v>12.48</c:v>
                </c:pt>
                <c:pt idx="5">
                  <c:v>12.36</c:v>
                </c:pt>
              </c:numCache>
            </c:numRef>
          </c:val>
          <c:extLst>
            <c:ext xmlns:c16="http://schemas.microsoft.com/office/drawing/2014/chart" uri="{C3380CC4-5D6E-409C-BE32-E72D297353CC}">
              <c16:uniqueId val="{00000002-CE2E-48A1-8676-56B93DFACC3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75176811517481"/>
          <c:w val="1"/>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batterier'!$C$44</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batterier'!$C$45:$C$50</c:f>
              <c:numCache>
                <c:formatCode>0</c:formatCode>
                <c:ptCount val="6"/>
                <c:pt idx="0">
                  <c:v>61.59</c:v>
                </c:pt>
                <c:pt idx="1">
                  <c:v>59.12</c:v>
                </c:pt>
                <c:pt idx="2">
                  <c:v>40.29</c:v>
                </c:pt>
                <c:pt idx="3">
                  <c:v>95.33</c:v>
                </c:pt>
                <c:pt idx="4">
                  <c:v>96.45</c:v>
                </c:pt>
                <c:pt idx="5">
                  <c:v>73.52</c:v>
                </c:pt>
              </c:numCache>
            </c:numRef>
          </c:val>
          <c:extLst>
            <c:ext xmlns:c16="http://schemas.microsoft.com/office/drawing/2014/chart" uri="{C3380CC4-5D6E-409C-BE32-E72D297353CC}">
              <c16:uniqueId val="{00000000-EE61-4955-9779-7CDEAEEB4828}"/>
            </c:ext>
          </c:extLst>
        </c:ser>
        <c:ser>
          <c:idx val="1"/>
          <c:order val="1"/>
          <c:tx>
            <c:strRef>
              <c:f>'Type 2 Frekvens batterier'!$D$44</c:f>
              <c:strCache>
                <c:ptCount val="1"/>
                <c:pt idx="0">
                  <c:v>1-2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batterier'!$D$45:$D$50</c:f>
              <c:numCache>
                <c:formatCode>0</c:formatCode>
                <c:ptCount val="6"/>
                <c:pt idx="0">
                  <c:v>11.59</c:v>
                </c:pt>
                <c:pt idx="1">
                  <c:v>24.86</c:v>
                </c:pt>
                <c:pt idx="2">
                  <c:v>15.51</c:v>
                </c:pt>
                <c:pt idx="3">
                  <c:v>2.8</c:v>
                </c:pt>
                <c:pt idx="4">
                  <c:v>1.1200000000000001</c:v>
                </c:pt>
                <c:pt idx="5">
                  <c:v>14.63</c:v>
                </c:pt>
              </c:numCache>
            </c:numRef>
          </c:val>
          <c:extLst>
            <c:ext xmlns:c16="http://schemas.microsoft.com/office/drawing/2014/chart" uri="{C3380CC4-5D6E-409C-BE32-E72D297353CC}">
              <c16:uniqueId val="{00000001-EE61-4955-9779-7CDEAEEB4828}"/>
            </c:ext>
          </c:extLst>
        </c:ser>
        <c:ser>
          <c:idx val="2"/>
          <c:order val="2"/>
          <c:tx>
            <c:strRef>
              <c:f>'Type 2 Frekvens batterier'!$E$44</c:f>
              <c:strCache>
                <c:ptCount val="1"/>
                <c:pt idx="0">
                  <c:v>3-4 ganger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batterier'!$E$45:$E$50</c:f>
              <c:numCache>
                <c:formatCode>0</c:formatCode>
                <c:ptCount val="6"/>
                <c:pt idx="0">
                  <c:v>6.7</c:v>
                </c:pt>
                <c:pt idx="1">
                  <c:v>8.2899999999999991</c:v>
                </c:pt>
                <c:pt idx="2">
                  <c:v>16.22</c:v>
                </c:pt>
                <c:pt idx="3">
                  <c:v>1.31</c:v>
                </c:pt>
                <c:pt idx="4">
                  <c:v>1.1200000000000001</c:v>
                </c:pt>
                <c:pt idx="5">
                  <c:v>4.63</c:v>
                </c:pt>
              </c:numCache>
            </c:numRef>
          </c:val>
          <c:extLst>
            <c:ext xmlns:c16="http://schemas.microsoft.com/office/drawing/2014/chart" uri="{C3380CC4-5D6E-409C-BE32-E72D297353CC}">
              <c16:uniqueId val="{00000008-EE61-4955-9779-7CDEAEEB4828}"/>
            </c:ext>
          </c:extLst>
        </c:ser>
        <c:ser>
          <c:idx val="3"/>
          <c:order val="3"/>
          <c:tx>
            <c:strRef>
              <c:f>'Type 2 Frekvens batterier'!$F$44</c:f>
              <c:strCache>
                <c:ptCount val="1"/>
                <c:pt idx="0">
                  <c:v>5 ganger eller oftere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batterier'!$F$45:$F$50</c:f>
              <c:numCache>
                <c:formatCode>0</c:formatCode>
                <c:ptCount val="6"/>
                <c:pt idx="0">
                  <c:v>20.11</c:v>
                </c:pt>
                <c:pt idx="1">
                  <c:v>7.73</c:v>
                </c:pt>
                <c:pt idx="2">
                  <c:v>27.99</c:v>
                </c:pt>
                <c:pt idx="3">
                  <c:v>0.56000000000000005</c:v>
                </c:pt>
                <c:pt idx="4">
                  <c:v>1.31</c:v>
                </c:pt>
                <c:pt idx="5">
                  <c:v>7.22</c:v>
                </c:pt>
              </c:numCache>
            </c:numRef>
          </c:val>
          <c:extLst>
            <c:ext xmlns:c16="http://schemas.microsoft.com/office/drawing/2014/chart" uri="{C3380CC4-5D6E-409C-BE32-E72D297353CC}">
              <c16:uniqueId val="{00000009-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3141684694453548"/>
          <c:h val="6.98333223532511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8160321070958161"/>
          <c:w val="0.90394753624055335"/>
          <c:h val="0.57716949014060903"/>
        </c:manualLayout>
      </c:layout>
      <c:barChart>
        <c:barDir val="col"/>
        <c:grouping val="clustered"/>
        <c:varyColors val="0"/>
        <c:ser>
          <c:idx val="0"/>
          <c:order val="0"/>
          <c:tx>
            <c:strRef>
              <c:f>'Type 3 Kjønn&amp;Klasse'!$B$91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Vg1</c:v>
                </c:pt>
                <c:pt idx="1">
                  <c:v>Vg2</c:v>
                </c:pt>
                <c:pt idx="2">
                  <c:v>Vg3</c:v>
                </c:pt>
              </c:strCache>
            </c:strRef>
          </c:cat>
          <c:val>
            <c:numRef>
              <c:f>'Type 3 Kjønn&amp;Klasse'!$C$91:$E$91</c:f>
              <c:numCache>
                <c:formatCode>0</c:formatCode>
                <c:ptCount val="3"/>
                <c:pt idx="0">
                  <c:v>58.62</c:v>
                </c:pt>
                <c:pt idx="1">
                  <c:v>54.55</c:v>
                </c:pt>
                <c:pt idx="2">
                  <c:v>80</c:v>
                </c:pt>
              </c:numCache>
            </c:numRef>
          </c:val>
          <c:extLst>
            <c:ext xmlns:c16="http://schemas.microsoft.com/office/drawing/2014/chart" uri="{C3380CC4-5D6E-409C-BE32-E72D297353CC}">
              <c16:uniqueId val="{00000000-25E0-44AD-AA25-0754C1DB299C}"/>
            </c:ext>
          </c:extLst>
        </c:ser>
        <c:ser>
          <c:idx val="1"/>
          <c:order val="1"/>
          <c:tx>
            <c:strRef>
              <c:f>'Type 3 Kjønn&amp;Klasse'!$B$92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Vg1</c:v>
                </c:pt>
                <c:pt idx="1">
                  <c:v>Vg2</c:v>
                </c:pt>
                <c:pt idx="2">
                  <c:v>Vg3</c:v>
                </c:pt>
              </c:strCache>
            </c:strRef>
          </c:cat>
          <c:val>
            <c:numRef>
              <c:f>'Type 3 Kjønn&amp;Klasse'!$C$92:$E$92</c:f>
              <c:numCache>
                <c:formatCode>0</c:formatCode>
                <c:ptCount val="3"/>
                <c:pt idx="0">
                  <c:v>62.1</c:v>
                </c:pt>
                <c:pt idx="1">
                  <c:v>50.44</c:v>
                </c:pt>
                <c:pt idx="2">
                  <c:v>64.709999999999994</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5570849408225987"/>
          <c:w val="0.99176604680775471"/>
          <c:h val="0.70676024161381024"/>
        </c:manualLayout>
      </c:layout>
      <c:barChart>
        <c:barDir val="col"/>
        <c:grouping val="clustered"/>
        <c:varyColors val="0"/>
        <c:ser>
          <c:idx val="0"/>
          <c:order val="0"/>
          <c:tx>
            <c:strRef>
              <c:f>'Trend VGS'!$C$36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VGS'!$D$36:$S$36</c:f>
              <c:numCache>
                <c:formatCode>0</c:formatCode>
                <c:ptCount val="16"/>
                <c:pt idx="0">
                  <c:v>-1</c:v>
                </c:pt>
                <c:pt idx="1">
                  <c:v>-1</c:v>
                </c:pt>
                <c:pt idx="2">
                  <c:v>-1</c:v>
                </c:pt>
                <c:pt idx="3">
                  <c:v>-1</c:v>
                </c:pt>
                <c:pt idx="4">
                  <c:v>-1</c:v>
                </c:pt>
                <c:pt idx="5">
                  <c:v>-1</c:v>
                </c:pt>
                <c:pt idx="6">
                  <c:v>49.14</c:v>
                </c:pt>
                <c:pt idx="7">
                  <c:v>-1</c:v>
                </c:pt>
                <c:pt idx="8">
                  <c:v>-1</c:v>
                </c:pt>
                <c:pt idx="9">
                  <c:v>36.19</c:v>
                </c:pt>
                <c:pt idx="10">
                  <c:v>-1</c:v>
                </c:pt>
                <c:pt idx="11">
                  <c:v>-1</c:v>
                </c:pt>
                <c:pt idx="12">
                  <c:v>45.64</c:v>
                </c:pt>
                <c:pt idx="13">
                  <c:v>-1</c:v>
                </c:pt>
                <c:pt idx="14">
                  <c:v>-1</c:v>
                </c:pt>
                <c:pt idx="15">
                  <c:v>53.28</c:v>
                </c:pt>
              </c:numCache>
            </c:numRef>
          </c:val>
          <c:extLst>
            <c:ext xmlns:c16="http://schemas.microsoft.com/office/drawing/2014/chart" uri="{C3380CC4-5D6E-409C-BE32-E72D297353CC}">
              <c16:uniqueId val="{00000000-ED56-4A81-872D-1F7181E8675F}"/>
            </c:ext>
          </c:extLst>
        </c:ser>
        <c:ser>
          <c:idx val="1"/>
          <c:order val="1"/>
          <c:tx>
            <c:strRef>
              <c:f>'Trend VGS'!$C$37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VGS'!$D$37:$S$37</c:f>
              <c:numCache>
                <c:formatCode>0</c:formatCode>
                <c:ptCount val="16"/>
                <c:pt idx="0">
                  <c:v>-1</c:v>
                </c:pt>
                <c:pt idx="1">
                  <c:v>-1</c:v>
                </c:pt>
                <c:pt idx="2">
                  <c:v>-1</c:v>
                </c:pt>
                <c:pt idx="3">
                  <c:v>-1</c:v>
                </c:pt>
                <c:pt idx="4">
                  <c:v>-1</c:v>
                </c:pt>
                <c:pt idx="5">
                  <c:v>-1</c:v>
                </c:pt>
                <c:pt idx="6">
                  <c:v>-1</c:v>
                </c:pt>
                <c:pt idx="7">
                  <c:v>-1</c:v>
                </c:pt>
                <c:pt idx="8">
                  <c:v>-1</c:v>
                </c:pt>
                <c:pt idx="9">
                  <c:v>31.48</c:v>
                </c:pt>
                <c:pt idx="10">
                  <c:v>-1</c:v>
                </c:pt>
                <c:pt idx="11">
                  <c:v>-1</c:v>
                </c:pt>
                <c:pt idx="12">
                  <c:v>45.54</c:v>
                </c:pt>
                <c:pt idx="13">
                  <c:v>-1</c:v>
                </c:pt>
                <c:pt idx="14">
                  <c:v>-1</c:v>
                </c:pt>
                <c:pt idx="15">
                  <c:v>41.94</c:v>
                </c:pt>
              </c:numCache>
            </c:numRef>
          </c:val>
          <c:extLst>
            <c:ext xmlns:c16="http://schemas.microsoft.com/office/drawing/2014/chart" uri="{C3380CC4-5D6E-409C-BE32-E72D297353CC}">
              <c16:uniqueId val="{00000000-3D61-4A3D-9C7F-A826C803F642}"/>
            </c:ext>
          </c:extLst>
        </c:ser>
        <c:ser>
          <c:idx val="2"/>
          <c:order val="2"/>
          <c:tx>
            <c:strRef>
              <c:f>'Trend VGS'!$C$38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VGS'!$D$38:$S$38</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44.68</c:v>
                </c:pt>
                <c:pt idx="13">
                  <c:v>-1</c:v>
                </c:pt>
                <c:pt idx="14">
                  <c:v>-1</c:v>
                </c:pt>
                <c:pt idx="15">
                  <c:v>54.55</c:v>
                </c:pt>
              </c:numCache>
            </c:numRef>
          </c:val>
          <c:extLst>
            <c:ext xmlns:c16="http://schemas.microsoft.com/office/drawing/2014/chart" uri="{C3380CC4-5D6E-409C-BE32-E72D297353CC}">
              <c16:uniqueId val="{00000001-3D61-4A3D-9C7F-A826C803F64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1382352219969919E-2"/>
          <c:w val="0.22599446055936417"/>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Vg1</c:v>
                </c:pt>
                <c:pt idx="1">
                  <c:v>Vg2</c:v>
                </c:pt>
                <c:pt idx="2">
                  <c:v>Vg3</c:v>
                </c:pt>
              </c:strCache>
            </c:strRef>
          </c:cat>
          <c:val>
            <c:numRef>
              <c:f>'Type 3 Kjønn&amp;Klasse'!$C$95:$E$95</c:f>
              <c:numCache>
                <c:formatCode>0</c:formatCode>
                <c:ptCount val="3"/>
                <c:pt idx="0">
                  <c:v>78.63</c:v>
                </c:pt>
                <c:pt idx="1">
                  <c:v>64.08</c:v>
                </c:pt>
                <c:pt idx="2">
                  <c:v>88.89</c:v>
                </c:pt>
              </c:numCache>
            </c:numRef>
          </c:val>
          <c:extLst>
            <c:ext xmlns:c16="http://schemas.microsoft.com/office/drawing/2014/chart" uri="{C3380CC4-5D6E-409C-BE32-E72D297353CC}">
              <c16:uniqueId val="{00000000-CC06-4E4F-AFA6-9738FDA7A596}"/>
            </c:ext>
          </c:extLst>
        </c:ser>
        <c:ser>
          <c:idx val="1"/>
          <c:order val="1"/>
          <c:tx>
            <c:strRef>
              <c:f>'Type 3 Kjønn&amp;Klasse'!$B$96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Vg1</c:v>
                </c:pt>
                <c:pt idx="1">
                  <c:v>Vg2</c:v>
                </c:pt>
                <c:pt idx="2">
                  <c:v>Vg3</c:v>
                </c:pt>
              </c:strCache>
            </c:strRef>
          </c:cat>
          <c:val>
            <c:numRef>
              <c:f>'Type 3 Kjønn&amp;Klasse'!$C$96:$E$96</c:f>
              <c:numCache>
                <c:formatCode>0</c:formatCode>
                <c:ptCount val="3"/>
                <c:pt idx="0">
                  <c:v>89.17</c:v>
                </c:pt>
                <c:pt idx="1">
                  <c:v>72.41</c:v>
                </c:pt>
                <c:pt idx="2">
                  <c:v>83.72</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135916081151024"/>
          <c:w val="0.59030189014941759"/>
          <c:h val="0.84460085344967384"/>
        </c:manualLayout>
      </c:layout>
      <c:barChart>
        <c:barDir val="bar"/>
        <c:grouping val="clustered"/>
        <c:varyColors val="0"/>
        <c:ser>
          <c:idx val="0"/>
          <c:order val="0"/>
          <c:tx>
            <c:strRef>
              <c:f>'Type 1 Frekvens enkelt'!$B$157</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enkelt'!$C$157:$H$157</c:f>
              <c:numCache>
                <c:formatCode>0</c:formatCode>
                <c:ptCount val="6"/>
                <c:pt idx="0">
                  <c:v>7.89</c:v>
                </c:pt>
                <c:pt idx="1">
                  <c:v>4.8</c:v>
                </c:pt>
                <c:pt idx="2">
                  <c:v>8.4</c:v>
                </c:pt>
                <c:pt idx="3">
                  <c:v>19.21</c:v>
                </c:pt>
                <c:pt idx="4">
                  <c:v>20.93</c:v>
                </c:pt>
                <c:pt idx="5">
                  <c:v>38.770000000000003</c:v>
                </c:pt>
              </c:numCache>
            </c:numRef>
          </c:val>
          <c:extLst>
            <c:ext xmlns:c16="http://schemas.microsoft.com/office/drawing/2014/chart" uri="{C3380CC4-5D6E-409C-BE32-E72D297353CC}">
              <c16:uniqueId val="{00000000-DCEF-4C1C-AD7F-E7CE018CFD21}"/>
            </c:ext>
          </c:extLst>
        </c:ser>
        <c:ser>
          <c:idx val="1"/>
          <c:order val="1"/>
          <c:tx>
            <c:strRef>
              <c:f>'Type 1 Frekvens enkelt'!$B$158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enkelt'!$C$158:$H$158</c:f>
              <c:numCache>
                <c:formatCode>0</c:formatCode>
                <c:ptCount val="6"/>
                <c:pt idx="0">
                  <c:v>7.9</c:v>
                </c:pt>
                <c:pt idx="1">
                  <c:v>6.81</c:v>
                </c:pt>
                <c:pt idx="2">
                  <c:v>8.56</c:v>
                </c:pt>
                <c:pt idx="3">
                  <c:v>15.94</c:v>
                </c:pt>
                <c:pt idx="4">
                  <c:v>21.12</c:v>
                </c:pt>
                <c:pt idx="5">
                  <c:v>39.68</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896282095994236E-3"/>
          <c:w val="0.99961140530598991"/>
          <c:h val="8.67777498872655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batterier'!$C$58</c:f>
              <c:strCache>
                <c:ptCount val="1"/>
                <c:pt idx="0">
                  <c:v>Sjelden, aldri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batterier'!$C$59:$C$62</c:f>
              <c:numCache>
                <c:formatCode>0</c:formatCode>
                <c:ptCount val="4"/>
                <c:pt idx="0">
                  <c:v>33.1</c:v>
                </c:pt>
                <c:pt idx="1">
                  <c:v>71.38</c:v>
                </c:pt>
                <c:pt idx="2">
                  <c:v>32.53</c:v>
                </c:pt>
                <c:pt idx="3">
                  <c:v>83.36</c:v>
                </c:pt>
              </c:numCache>
            </c:numRef>
          </c:val>
          <c:extLst>
            <c:ext xmlns:c16="http://schemas.microsoft.com/office/drawing/2014/chart" uri="{C3380CC4-5D6E-409C-BE32-E72D297353CC}">
              <c16:uniqueId val="{00000000-EE61-4955-9779-7CDEAEEB4828}"/>
            </c:ext>
          </c:extLst>
        </c:ser>
        <c:ser>
          <c:idx val="1"/>
          <c:order val="1"/>
          <c:tx>
            <c:strRef>
              <c:f>'Type 2 Frekvens batterier'!$D$58</c:f>
              <c:strCache>
                <c:ptCount val="1"/>
                <c:pt idx="0">
                  <c:v>1-2 ganger i måneden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batterier'!$D$59:$D$62</c:f>
              <c:numCache>
                <c:formatCode>0</c:formatCode>
                <c:ptCount val="4"/>
                <c:pt idx="0">
                  <c:v>17.41</c:v>
                </c:pt>
                <c:pt idx="1">
                  <c:v>2.93</c:v>
                </c:pt>
                <c:pt idx="2">
                  <c:v>11.02</c:v>
                </c:pt>
                <c:pt idx="3">
                  <c:v>6.73</c:v>
                </c:pt>
              </c:numCache>
            </c:numRef>
          </c:val>
          <c:extLst>
            <c:ext xmlns:c16="http://schemas.microsoft.com/office/drawing/2014/chart" uri="{C3380CC4-5D6E-409C-BE32-E72D297353CC}">
              <c16:uniqueId val="{00000001-EE61-4955-9779-7CDEAEEB4828}"/>
            </c:ext>
          </c:extLst>
        </c:ser>
        <c:ser>
          <c:idx val="2"/>
          <c:order val="2"/>
          <c:tx>
            <c:strRef>
              <c:f>'Type 2 Frekvens batterier'!$E$58</c:f>
              <c:strCache>
                <c:ptCount val="1"/>
                <c:pt idx="0">
                  <c:v>1-2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batterier'!$E$59:$E$62</c:f>
              <c:numCache>
                <c:formatCode>0</c:formatCode>
                <c:ptCount val="4"/>
                <c:pt idx="0">
                  <c:v>30.69</c:v>
                </c:pt>
                <c:pt idx="1">
                  <c:v>13.28</c:v>
                </c:pt>
                <c:pt idx="2">
                  <c:v>25.65</c:v>
                </c:pt>
                <c:pt idx="3">
                  <c:v>6.19</c:v>
                </c:pt>
              </c:numCache>
            </c:numRef>
          </c:val>
          <c:extLst>
            <c:ext xmlns:c16="http://schemas.microsoft.com/office/drawing/2014/chart" uri="{C3380CC4-5D6E-409C-BE32-E72D297353CC}">
              <c16:uniqueId val="{00000008-EE61-4955-9779-7CDEAEEB4828}"/>
            </c:ext>
          </c:extLst>
        </c:ser>
        <c:ser>
          <c:idx val="3"/>
          <c:order val="3"/>
          <c:tx>
            <c:strRef>
              <c:f>'Type 2 Frekvens batterier'!$F$58</c:f>
              <c:strCache>
                <c:ptCount val="1"/>
                <c:pt idx="0">
                  <c:v>3-4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batterier'!$F$59:$F$62</c:f>
              <c:numCache>
                <c:formatCode>0</c:formatCode>
                <c:ptCount val="4"/>
                <c:pt idx="0">
                  <c:v>12.41</c:v>
                </c:pt>
                <c:pt idx="1">
                  <c:v>8.7899999999999991</c:v>
                </c:pt>
                <c:pt idx="2">
                  <c:v>21.86</c:v>
                </c:pt>
                <c:pt idx="3">
                  <c:v>2.48</c:v>
                </c:pt>
              </c:numCache>
            </c:numRef>
          </c:val>
          <c:extLst>
            <c:ext xmlns:c16="http://schemas.microsoft.com/office/drawing/2014/chart" uri="{C3380CC4-5D6E-409C-BE32-E72D297353CC}">
              <c16:uniqueId val="{00000009-EE61-4955-9779-7CDEAEEB4828}"/>
            </c:ext>
          </c:extLst>
        </c:ser>
        <c:ser>
          <c:idx val="4"/>
          <c:order val="4"/>
          <c:tx>
            <c:strRef>
              <c:f>'Type 2 Frekvens batterier'!$G$58</c:f>
              <c:strCache>
                <c:ptCount val="1"/>
                <c:pt idx="0">
                  <c:v>Minst 5 ganger i uka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batterier'!$G$59:$G$62</c:f>
              <c:numCache>
                <c:formatCode>0</c:formatCode>
                <c:ptCount val="4"/>
                <c:pt idx="0">
                  <c:v>6.38</c:v>
                </c:pt>
                <c:pt idx="1">
                  <c:v>3.62</c:v>
                </c:pt>
                <c:pt idx="2">
                  <c:v>8.9499999999999993</c:v>
                </c:pt>
                <c:pt idx="3">
                  <c:v>1.24</c:v>
                </c:pt>
              </c:numCache>
            </c:numRef>
          </c:val>
          <c:extLst>
            <c:ext xmlns:c16="http://schemas.microsoft.com/office/drawing/2014/chart" uri="{C3380CC4-5D6E-409C-BE32-E72D297353CC}">
              <c16:uniqueId val="{00000000-023C-4A5B-9F86-4ABDEB0892F7}"/>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992971395016147E-2"/>
          <c:y val="0.90334240430221735"/>
          <c:w val="0.98300702860498379"/>
          <c:h val="9.66574710562045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11869895600097"/>
          <c:y val="1.7273999882257182E-2"/>
          <c:w val="0.59030189014941759"/>
          <c:h val="0.83834127284319382"/>
        </c:manualLayout>
      </c:layout>
      <c:barChart>
        <c:barDir val="bar"/>
        <c:grouping val="clustered"/>
        <c:varyColors val="0"/>
        <c:ser>
          <c:idx val="0"/>
          <c:order val="0"/>
          <c:tx>
            <c:strRef>
              <c:f>'Type 1 Frekvens enkelt'!$B$163</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enkelt'!$C$163:$H$163</c:f>
              <c:numCache>
                <c:formatCode>0</c:formatCode>
                <c:ptCount val="6"/>
                <c:pt idx="0">
                  <c:v>1.03</c:v>
                </c:pt>
                <c:pt idx="1">
                  <c:v>6.35</c:v>
                </c:pt>
                <c:pt idx="2">
                  <c:v>6</c:v>
                </c:pt>
                <c:pt idx="3">
                  <c:v>31.73</c:v>
                </c:pt>
                <c:pt idx="4">
                  <c:v>33.1</c:v>
                </c:pt>
                <c:pt idx="5">
                  <c:v>21.78</c:v>
                </c:pt>
              </c:numCache>
            </c:numRef>
          </c:val>
          <c:extLst>
            <c:ext xmlns:c16="http://schemas.microsoft.com/office/drawing/2014/chart" uri="{C3380CC4-5D6E-409C-BE32-E72D297353CC}">
              <c16:uniqueId val="{00000000-A931-4B7A-B931-D6FF1A136869}"/>
            </c:ext>
          </c:extLst>
        </c:ser>
        <c:ser>
          <c:idx val="1"/>
          <c:order val="1"/>
          <c:tx>
            <c:strRef>
              <c:f>'Type 1 Frekvens enkelt'!$B$164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enkelt'!$C$164:$H$164</c:f>
              <c:numCache>
                <c:formatCode>0</c:formatCode>
                <c:ptCount val="6"/>
                <c:pt idx="0">
                  <c:v>2.06</c:v>
                </c:pt>
                <c:pt idx="1">
                  <c:v>7.89</c:v>
                </c:pt>
                <c:pt idx="2">
                  <c:v>8.94</c:v>
                </c:pt>
                <c:pt idx="3">
                  <c:v>29.37</c:v>
                </c:pt>
                <c:pt idx="4">
                  <c:v>29.89</c:v>
                </c:pt>
                <c:pt idx="5">
                  <c:v>21.86</c:v>
                </c:pt>
              </c:numCache>
            </c:numRef>
          </c:val>
          <c:extLst>
            <c:ext xmlns:c16="http://schemas.microsoft.com/office/drawing/2014/chart" uri="{C3380CC4-5D6E-409C-BE32-E72D297353CC}">
              <c16:uniqueId val="{00000001-A931-4B7A-B931-D6FF1A136869}"/>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89482884370799454"/>
          <c:w val="0.99961140530598991"/>
          <c:h val="0.105171156292005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0112347152291898"/>
          <c:w val="0.99176604680775471"/>
          <c:h val="0.66134526417315109"/>
        </c:manualLayout>
      </c:layout>
      <c:barChart>
        <c:barDir val="col"/>
        <c:grouping val="clustered"/>
        <c:varyColors val="0"/>
        <c:ser>
          <c:idx val="0"/>
          <c:order val="0"/>
          <c:tx>
            <c:strRef>
              <c:f>'Trend VGS'!$C$88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VGS'!$D$88:$S$88</c:f>
              <c:numCache>
                <c:formatCode>0</c:formatCode>
                <c:ptCount val="16"/>
                <c:pt idx="0">
                  <c:v>-1</c:v>
                </c:pt>
                <c:pt idx="1">
                  <c:v>-1</c:v>
                </c:pt>
                <c:pt idx="2">
                  <c:v>-1</c:v>
                </c:pt>
                <c:pt idx="3">
                  <c:v>-1</c:v>
                </c:pt>
                <c:pt idx="4">
                  <c:v>-1</c:v>
                </c:pt>
                <c:pt idx="5">
                  <c:v>-1</c:v>
                </c:pt>
                <c:pt idx="6">
                  <c:v>66.86</c:v>
                </c:pt>
                <c:pt idx="7">
                  <c:v>-1</c:v>
                </c:pt>
                <c:pt idx="8">
                  <c:v>-1</c:v>
                </c:pt>
                <c:pt idx="9">
                  <c:v>62.14</c:v>
                </c:pt>
                <c:pt idx="10">
                  <c:v>-1</c:v>
                </c:pt>
                <c:pt idx="11">
                  <c:v>-1</c:v>
                </c:pt>
                <c:pt idx="12">
                  <c:v>75.25</c:v>
                </c:pt>
                <c:pt idx="13">
                  <c:v>-1</c:v>
                </c:pt>
                <c:pt idx="14">
                  <c:v>-1</c:v>
                </c:pt>
                <c:pt idx="15">
                  <c:v>83.33</c:v>
                </c:pt>
              </c:numCache>
            </c:numRef>
          </c:val>
          <c:extLst>
            <c:ext xmlns:c16="http://schemas.microsoft.com/office/drawing/2014/chart" uri="{C3380CC4-5D6E-409C-BE32-E72D297353CC}">
              <c16:uniqueId val="{00000000-4F3E-4E6A-B211-B751D81C899F}"/>
            </c:ext>
          </c:extLst>
        </c:ser>
        <c:ser>
          <c:idx val="1"/>
          <c:order val="1"/>
          <c:tx>
            <c:strRef>
              <c:f>'Trend VGS'!$C$89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VGS'!$D$89:$S$89</c:f>
              <c:numCache>
                <c:formatCode>0</c:formatCode>
                <c:ptCount val="16"/>
                <c:pt idx="0">
                  <c:v>-1</c:v>
                </c:pt>
                <c:pt idx="1">
                  <c:v>-1</c:v>
                </c:pt>
                <c:pt idx="2">
                  <c:v>-1</c:v>
                </c:pt>
                <c:pt idx="3">
                  <c:v>-1</c:v>
                </c:pt>
                <c:pt idx="4">
                  <c:v>-1</c:v>
                </c:pt>
                <c:pt idx="5">
                  <c:v>-1</c:v>
                </c:pt>
                <c:pt idx="6">
                  <c:v>-1</c:v>
                </c:pt>
                <c:pt idx="7">
                  <c:v>-1</c:v>
                </c:pt>
                <c:pt idx="8">
                  <c:v>-1</c:v>
                </c:pt>
                <c:pt idx="9">
                  <c:v>52.83</c:v>
                </c:pt>
                <c:pt idx="10">
                  <c:v>-1</c:v>
                </c:pt>
                <c:pt idx="11">
                  <c:v>-1</c:v>
                </c:pt>
                <c:pt idx="12">
                  <c:v>69.959999999999994</c:v>
                </c:pt>
                <c:pt idx="13">
                  <c:v>-1</c:v>
                </c:pt>
                <c:pt idx="14">
                  <c:v>-1</c:v>
                </c:pt>
                <c:pt idx="15">
                  <c:v>68.64</c:v>
                </c:pt>
              </c:numCache>
            </c:numRef>
          </c:val>
          <c:extLst>
            <c:ext xmlns:c16="http://schemas.microsoft.com/office/drawing/2014/chart" uri="{C3380CC4-5D6E-409C-BE32-E72D297353CC}">
              <c16:uniqueId val="{00000000-83D2-49D9-88DC-8BAC9916C8BF}"/>
            </c:ext>
          </c:extLst>
        </c:ser>
        <c:ser>
          <c:idx val="2"/>
          <c:order val="2"/>
          <c:tx>
            <c:strRef>
              <c:f>'Trend VGS'!$C$90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VGS'!$D$90:$S$90</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79.569999999999993</c:v>
                </c:pt>
                <c:pt idx="13">
                  <c:v>-1</c:v>
                </c:pt>
                <c:pt idx="14">
                  <c:v>-1</c:v>
                </c:pt>
                <c:pt idx="15">
                  <c:v>85.25</c:v>
                </c:pt>
              </c:numCache>
            </c:numRef>
          </c:val>
          <c:extLst>
            <c:ext xmlns:c16="http://schemas.microsoft.com/office/drawing/2014/chart" uri="{C3380CC4-5D6E-409C-BE32-E72D297353CC}">
              <c16:uniqueId val="{00000001-83D2-49D9-88DC-8BAC9916C8B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53751739533967224"/>
          <c:w val="0.90807703586359745"/>
          <c:h val="0.3105690893070861"/>
        </c:manualLayout>
      </c:layout>
      <c:barChart>
        <c:barDir val="col"/>
        <c:grouping val="clustered"/>
        <c:varyColors val="0"/>
        <c:ser>
          <c:idx val="0"/>
          <c:order val="0"/>
          <c:tx>
            <c:strRef>
              <c:f>'Type 3 Kjønn&amp;Klasse'!$B$195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Vg1</c:v>
                </c:pt>
                <c:pt idx="1">
                  <c:v>Vg2</c:v>
                </c:pt>
                <c:pt idx="2">
                  <c:v>Vg3</c:v>
                </c:pt>
              </c:strCache>
            </c:strRef>
          </c:cat>
          <c:val>
            <c:numRef>
              <c:f>'Type 3 Kjønn&amp;Klasse'!$C$195:$E$195</c:f>
              <c:numCache>
                <c:formatCode>0</c:formatCode>
                <c:ptCount val="3"/>
                <c:pt idx="0">
                  <c:v>8.6199999999999992</c:v>
                </c:pt>
                <c:pt idx="1">
                  <c:v>10.58</c:v>
                </c:pt>
                <c:pt idx="2">
                  <c:v>5.56</c:v>
                </c:pt>
              </c:numCache>
            </c:numRef>
          </c:val>
          <c:extLst>
            <c:ext xmlns:c16="http://schemas.microsoft.com/office/drawing/2014/chart" uri="{C3380CC4-5D6E-409C-BE32-E72D297353CC}">
              <c16:uniqueId val="{00000000-7B7F-4C14-985A-C616EFE81340}"/>
            </c:ext>
          </c:extLst>
        </c:ser>
        <c:ser>
          <c:idx val="1"/>
          <c:order val="1"/>
          <c:tx>
            <c:strRef>
              <c:f>'Type 3 Kjønn&amp;Klasse'!$B$196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Vg1</c:v>
                </c:pt>
                <c:pt idx="1">
                  <c:v>Vg2</c:v>
                </c:pt>
                <c:pt idx="2">
                  <c:v>Vg3</c:v>
                </c:pt>
              </c:strCache>
            </c:strRef>
          </c:cat>
          <c:val>
            <c:numRef>
              <c:f>'Type 3 Kjønn&amp;Klasse'!$C$196:$E$196</c:f>
              <c:numCache>
                <c:formatCode>0</c:formatCode>
                <c:ptCount val="3"/>
                <c:pt idx="0">
                  <c:v>5</c:v>
                </c:pt>
                <c:pt idx="1">
                  <c:v>6.96</c:v>
                </c:pt>
                <c:pt idx="2">
                  <c:v>4.6500000000000004</c:v>
                </c:pt>
              </c:numCache>
            </c:numRef>
          </c:val>
          <c:extLst>
            <c:ext xmlns:c16="http://schemas.microsoft.com/office/drawing/2014/chart" uri="{C3380CC4-5D6E-409C-BE32-E72D297353CC}">
              <c16:uniqueId val="{00000001-7B7F-4C14-985A-C616EFE81340}"/>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Vg1</c:v>
                </c:pt>
                <c:pt idx="1">
                  <c:v>Vg2</c:v>
                </c:pt>
                <c:pt idx="2">
                  <c:v>Vg3</c:v>
                </c:pt>
              </c:strCache>
            </c:strRef>
          </c:cat>
          <c:val>
            <c:numRef>
              <c:f>'Type 3 Kjønn&amp;Klasse'!$C$99:$E$99</c:f>
              <c:numCache>
                <c:formatCode>0</c:formatCode>
                <c:ptCount val="3"/>
                <c:pt idx="0">
                  <c:v>73.680000000000007</c:v>
                </c:pt>
                <c:pt idx="1">
                  <c:v>74.260000000000005</c:v>
                </c:pt>
                <c:pt idx="2">
                  <c:v>77.14</c:v>
                </c:pt>
              </c:numCache>
            </c:numRef>
          </c:val>
          <c:extLst>
            <c:ext xmlns:c16="http://schemas.microsoft.com/office/drawing/2014/chart" uri="{C3380CC4-5D6E-409C-BE32-E72D297353CC}">
              <c16:uniqueId val="{00000000-CC06-4E4F-AFA6-9738FDA7A596}"/>
            </c:ext>
          </c:extLst>
        </c:ser>
        <c:ser>
          <c:idx val="1"/>
          <c:order val="1"/>
          <c:tx>
            <c:strRef>
              <c:f>'Type 3 Kjønn&amp;Klasse'!$B$100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Vg1</c:v>
                </c:pt>
                <c:pt idx="1">
                  <c:v>Vg2</c:v>
                </c:pt>
                <c:pt idx="2">
                  <c:v>Vg3</c:v>
                </c:pt>
              </c:strCache>
            </c:strRef>
          </c:cat>
          <c:val>
            <c:numRef>
              <c:f>'Type 3 Kjønn&amp;Klasse'!$C$100:$E$100</c:f>
              <c:numCache>
                <c:formatCode>0</c:formatCode>
                <c:ptCount val="3"/>
                <c:pt idx="0">
                  <c:v>65</c:v>
                </c:pt>
                <c:pt idx="1">
                  <c:v>56.14</c:v>
                </c:pt>
                <c:pt idx="2">
                  <c:v>59.52</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2.1298903973547022E-2"/>
          <c:w val="0.5391117469306137"/>
          <c:h val="0.87510873772150455"/>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Kjønn&amp;Klasse'!$J$7:$J$12</c:f>
              <c:numCache>
                <c:formatCode>0</c:formatCode>
                <c:ptCount val="6"/>
                <c:pt idx="0">
                  <c:v>80.150000000000006</c:v>
                </c:pt>
                <c:pt idx="1">
                  <c:v>65.56</c:v>
                </c:pt>
                <c:pt idx="2">
                  <c:v>58.46</c:v>
                </c:pt>
                <c:pt idx="3">
                  <c:v>67.900000000000006</c:v>
                </c:pt>
                <c:pt idx="4">
                  <c:v>66.790000000000006</c:v>
                </c:pt>
                <c:pt idx="5">
                  <c:v>68.38</c:v>
                </c:pt>
              </c:numCache>
            </c:numRef>
          </c:val>
          <c:extLst>
            <c:ext xmlns:c16="http://schemas.microsoft.com/office/drawing/2014/chart" uri="{C3380CC4-5D6E-409C-BE32-E72D297353CC}">
              <c16:uniqueId val="{00000000-6E5C-4AC0-996E-1206BF182933}"/>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Kjønn&amp;Klasse'!$K$7:$K$12</c:f>
              <c:numCache>
                <c:formatCode>0</c:formatCode>
                <c:ptCount val="6"/>
                <c:pt idx="0">
                  <c:v>77.2</c:v>
                </c:pt>
                <c:pt idx="1">
                  <c:v>51.83</c:v>
                </c:pt>
                <c:pt idx="2">
                  <c:v>37.799999999999997</c:v>
                </c:pt>
                <c:pt idx="3">
                  <c:v>52.74</c:v>
                </c:pt>
                <c:pt idx="4">
                  <c:v>42.94</c:v>
                </c:pt>
                <c:pt idx="5">
                  <c:v>48.33</c:v>
                </c:pt>
              </c:numCache>
            </c:numRef>
          </c:val>
          <c:extLst>
            <c:ext xmlns:c16="http://schemas.microsoft.com/office/drawing/2014/chart" uri="{C3380CC4-5D6E-409C-BE32-E72D297353CC}">
              <c16:uniqueId val="{00000001-6E5C-4AC0-996E-1206BF182933}"/>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097635411915356"/>
          <c:y val="0.91340774996608765"/>
          <c:w val="0.318047291761693"/>
          <c:h val="5.4982085499272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9.6336116806207447E-2"/>
          <c:w val="0.62533402937872429"/>
          <c:h val="0.89446274043315599"/>
        </c:manualLayout>
      </c:layout>
      <c:barChart>
        <c:barDir val="bar"/>
        <c:grouping val="clustered"/>
        <c:varyColors val="0"/>
        <c:ser>
          <c:idx val="0"/>
          <c:order val="0"/>
          <c:tx>
            <c:strRef>
              <c:f>'Type 1 Frekvens enkelt'!$B$175</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enkelt'!$C$175:$G$175</c:f>
              <c:numCache>
                <c:formatCode>0</c:formatCode>
                <c:ptCount val="5"/>
                <c:pt idx="0">
                  <c:v>6.1</c:v>
                </c:pt>
                <c:pt idx="1">
                  <c:v>10.8</c:v>
                </c:pt>
                <c:pt idx="2">
                  <c:v>17.07</c:v>
                </c:pt>
                <c:pt idx="3">
                  <c:v>32.4</c:v>
                </c:pt>
                <c:pt idx="4">
                  <c:v>33.619999999999997</c:v>
                </c:pt>
              </c:numCache>
            </c:numRef>
          </c:val>
          <c:extLst>
            <c:ext xmlns:c16="http://schemas.microsoft.com/office/drawing/2014/chart" uri="{C3380CC4-5D6E-409C-BE32-E72D297353CC}">
              <c16:uniqueId val="{00000000-DCEF-4C1C-AD7F-E7CE018CFD21}"/>
            </c:ext>
          </c:extLst>
        </c:ser>
        <c:ser>
          <c:idx val="1"/>
          <c:order val="1"/>
          <c:tx>
            <c:strRef>
              <c:f>'Type 1 Frekvens enkelt'!$B$176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enkelt'!$C$176:$G$176</c:f>
              <c:numCache>
                <c:formatCode>0</c:formatCode>
                <c:ptCount val="5"/>
                <c:pt idx="0">
                  <c:v>7.16</c:v>
                </c:pt>
                <c:pt idx="1">
                  <c:v>12.89</c:v>
                </c:pt>
                <c:pt idx="2">
                  <c:v>18.010000000000002</c:v>
                </c:pt>
                <c:pt idx="3">
                  <c:v>32.92</c:v>
                </c:pt>
                <c:pt idx="4">
                  <c:v>29.02</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6.7669471142845173E-3"/>
          <c:w val="0.99523238790232638"/>
          <c:h val="0.1020584577177672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enkelt'!$B$181</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enkelt'!$C$181:$F$181</c:f>
              <c:numCache>
                <c:formatCode>0</c:formatCode>
                <c:ptCount val="4"/>
                <c:pt idx="0">
                  <c:v>22.95</c:v>
                </c:pt>
                <c:pt idx="1">
                  <c:v>49.11</c:v>
                </c:pt>
                <c:pt idx="2">
                  <c:v>23.13</c:v>
                </c:pt>
                <c:pt idx="3">
                  <c:v>4.8</c:v>
                </c:pt>
              </c:numCache>
            </c:numRef>
          </c:val>
          <c:extLst>
            <c:ext xmlns:c16="http://schemas.microsoft.com/office/drawing/2014/chart" uri="{C3380CC4-5D6E-409C-BE32-E72D297353CC}">
              <c16:uniqueId val="{00000000-30C5-4876-B937-C81C11340C2F}"/>
            </c:ext>
          </c:extLst>
        </c:ser>
        <c:ser>
          <c:idx val="1"/>
          <c:order val="1"/>
          <c:tx>
            <c:strRef>
              <c:f>'Type 1 Frekvens enkelt'!$B$182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enkelt'!$C$182:$F$182</c:f>
              <c:numCache>
                <c:formatCode>0</c:formatCode>
                <c:ptCount val="4"/>
                <c:pt idx="0">
                  <c:v>18.62</c:v>
                </c:pt>
                <c:pt idx="1">
                  <c:v>46.82</c:v>
                </c:pt>
                <c:pt idx="2">
                  <c:v>25.97</c:v>
                </c:pt>
                <c:pt idx="3">
                  <c:v>8.6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Vg1</c:v>
                </c:pt>
                <c:pt idx="1">
                  <c:v>Vg2</c:v>
                </c:pt>
                <c:pt idx="2">
                  <c:v>Vg3</c:v>
                </c:pt>
              </c:strCache>
            </c:strRef>
          </c:cat>
          <c:val>
            <c:numRef>
              <c:f>'Type 3 Kjønn&amp;Klasse'!$C$103:$E$103</c:f>
              <c:numCache>
                <c:formatCode>0</c:formatCode>
                <c:ptCount val="3"/>
                <c:pt idx="0">
                  <c:v>0</c:v>
                </c:pt>
                <c:pt idx="1">
                  <c:v>2.08</c:v>
                </c:pt>
                <c:pt idx="2">
                  <c:v>0</c:v>
                </c:pt>
              </c:numCache>
            </c:numRef>
          </c:val>
          <c:extLst>
            <c:ext xmlns:c16="http://schemas.microsoft.com/office/drawing/2014/chart" uri="{C3380CC4-5D6E-409C-BE32-E72D297353CC}">
              <c16:uniqueId val="{00000000-BFE5-41C7-BE0E-4227DAE689B1}"/>
            </c:ext>
          </c:extLst>
        </c:ser>
        <c:ser>
          <c:idx val="1"/>
          <c:order val="1"/>
          <c:tx>
            <c:strRef>
              <c:f>'Type 3 Kjønn&amp;Klasse'!$B$104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Vg1</c:v>
                </c:pt>
                <c:pt idx="1">
                  <c:v>Vg2</c:v>
                </c:pt>
                <c:pt idx="2">
                  <c:v>Vg3</c:v>
                </c:pt>
              </c:strCache>
            </c:strRef>
          </c:cat>
          <c:val>
            <c:numRef>
              <c:f>'Type 3 Kjønn&amp;Klasse'!$C$104:$E$104</c:f>
              <c:numCache>
                <c:formatCode>0</c:formatCode>
                <c:ptCount val="3"/>
                <c:pt idx="0">
                  <c:v>11.02</c:v>
                </c:pt>
                <c:pt idx="1">
                  <c:v>7.96</c:v>
                </c:pt>
                <c:pt idx="2">
                  <c:v>2.41</c:v>
                </c:pt>
              </c:numCache>
            </c:numRef>
          </c:val>
          <c:extLst>
            <c:ext xmlns:c16="http://schemas.microsoft.com/office/drawing/2014/chart" uri="{C3380CC4-5D6E-409C-BE32-E72D297353CC}">
              <c16:uniqueId val="{00000001-BFE5-41C7-BE0E-4227DAE689B1}"/>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Vg1</c:v>
                </c:pt>
                <c:pt idx="1">
                  <c:v>Vg2</c:v>
                </c:pt>
                <c:pt idx="2">
                  <c:v>Vg3</c:v>
                </c:pt>
              </c:strCache>
            </c:strRef>
          </c:cat>
          <c:val>
            <c:numRef>
              <c:f>'Type 3 Kjønn&amp;Klasse'!$C$107:$E$107</c:f>
              <c:numCache>
                <c:formatCode>0</c:formatCode>
                <c:ptCount val="3"/>
                <c:pt idx="0">
                  <c:v>5.88</c:v>
                </c:pt>
                <c:pt idx="1">
                  <c:v>4.08</c:v>
                </c:pt>
                <c:pt idx="2">
                  <c:v>5.71</c:v>
                </c:pt>
              </c:numCache>
            </c:numRef>
          </c:val>
          <c:extLst>
            <c:ext xmlns:c16="http://schemas.microsoft.com/office/drawing/2014/chart" uri="{C3380CC4-5D6E-409C-BE32-E72D297353CC}">
              <c16:uniqueId val="{00000000-874E-4451-BA9D-064CDA9D554D}"/>
            </c:ext>
          </c:extLst>
        </c:ser>
        <c:ser>
          <c:idx val="1"/>
          <c:order val="1"/>
          <c:tx>
            <c:strRef>
              <c:f>'Type 3 Kjønn&amp;Klasse'!$B$108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Vg1</c:v>
                </c:pt>
                <c:pt idx="1">
                  <c:v>Vg2</c:v>
                </c:pt>
                <c:pt idx="2">
                  <c:v>Vg3</c:v>
                </c:pt>
              </c:strCache>
            </c:strRef>
          </c:cat>
          <c:val>
            <c:numRef>
              <c:f>'Type 3 Kjønn&amp;Klasse'!$C$108:$E$108</c:f>
              <c:numCache>
                <c:formatCode>0</c:formatCode>
                <c:ptCount val="3"/>
                <c:pt idx="0">
                  <c:v>12.4</c:v>
                </c:pt>
                <c:pt idx="1">
                  <c:v>14.04</c:v>
                </c:pt>
                <c:pt idx="2">
                  <c:v>10.71</c:v>
                </c:pt>
              </c:numCache>
            </c:numRef>
          </c:val>
          <c:extLst>
            <c:ext xmlns:c16="http://schemas.microsoft.com/office/drawing/2014/chart" uri="{C3380CC4-5D6E-409C-BE32-E72D297353CC}">
              <c16:uniqueId val="{00000001-874E-4451-BA9D-064CDA9D554D}"/>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VGS'!$D$40:$S$40</c:f>
              <c:numCache>
                <c:formatCode>0</c:formatCode>
                <c:ptCount val="16"/>
                <c:pt idx="0">
                  <c:v>-1</c:v>
                </c:pt>
                <c:pt idx="1">
                  <c:v>-1</c:v>
                </c:pt>
                <c:pt idx="2">
                  <c:v>-1</c:v>
                </c:pt>
                <c:pt idx="3">
                  <c:v>-1</c:v>
                </c:pt>
                <c:pt idx="4">
                  <c:v>-1</c:v>
                </c:pt>
                <c:pt idx="5">
                  <c:v>-1</c:v>
                </c:pt>
                <c:pt idx="6">
                  <c:v>65.48</c:v>
                </c:pt>
                <c:pt idx="7">
                  <c:v>-1</c:v>
                </c:pt>
                <c:pt idx="8">
                  <c:v>-1</c:v>
                </c:pt>
                <c:pt idx="9">
                  <c:v>60.78</c:v>
                </c:pt>
                <c:pt idx="10">
                  <c:v>-1</c:v>
                </c:pt>
                <c:pt idx="11">
                  <c:v>-1</c:v>
                </c:pt>
                <c:pt idx="12">
                  <c:v>65.97</c:v>
                </c:pt>
                <c:pt idx="13">
                  <c:v>-1</c:v>
                </c:pt>
                <c:pt idx="14">
                  <c:v>-1</c:v>
                </c:pt>
                <c:pt idx="15">
                  <c:v>68.349999999999994</c:v>
                </c:pt>
              </c:numCache>
            </c:numRef>
          </c:val>
          <c:extLst>
            <c:ext xmlns:c16="http://schemas.microsoft.com/office/drawing/2014/chart" uri="{C3380CC4-5D6E-409C-BE32-E72D297353CC}">
              <c16:uniqueId val="{00000000-1C0D-4387-BB6D-3243E5AE1AC7}"/>
            </c:ext>
          </c:extLst>
        </c:ser>
        <c:ser>
          <c:idx val="1"/>
          <c:order val="1"/>
          <c:tx>
            <c:strRef>
              <c:f>'Trend VGS'!$C$41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VGS'!$D$41:$S$41</c:f>
              <c:numCache>
                <c:formatCode>0</c:formatCode>
                <c:ptCount val="16"/>
                <c:pt idx="0">
                  <c:v>-1</c:v>
                </c:pt>
                <c:pt idx="1">
                  <c:v>-1</c:v>
                </c:pt>
                <c:pt idx="2">
                  <c:v>-1</c:v>
                </c:pt>
                <c:pt idx="3">
                  <c:v>-1</c:v>
                </c:pt>
                <c:pt idx="4">
                  <c:v>-1</c:v>
                </c:pt>
                <c:pt idx="5">
                  <c:v>-1</c:v>
                </c:pt>
                <c:pt idx="6">
                  <c:v>-1</c:v>
                </c:pt>
                <c:pt idx="7">
                  <c:v>-1</c:v>
                </c:pt>
                <c:pt idx="8">
                  <c:v>-1</c:v>
                </c:pt>
                <c:pt idx="9">
                  <c:v>59.22</c:v>
                </c:pt>
                <c:pt idx="10">
                  <c:v>-1</c:v>
                </c:pt>
                <c:pt idx="11">
                  <c:v>-1</c:v>
                </c:pt>
                <c:pt idx="12">
                  <c:v>65.75</c:v>
                </c:pt>
                <c:pt idx="13">
                  <c:v>-1</c:v>
                </c:pt>
                <c:pt idx="14">
                  <c:v>-1</c:v>
                </c:pt>
                <c:pt idx="15">
                  <c:v>64.06</c:v>
                </c:pt>
              </c:numCache>
            </c:numRef>
          </c:val>
          <c:extLst>
            <c:ext xmlns:c16="http://schemas.microsoft.com/office/drawing/2014/chart" uri="{C3380CC4-5D6E-409C-BE32-E72D297353CC}">
              <c16:uniqueId val="{00000000-D097-4F66-81CC-9A7D740E0834}"/>
            </c:ext>
          </c:extLst>
        </c:ser>
        <c:ser>
          <c:idx val="2"/>
          <c:order val="2"/>
          <c:tx>
            <c:strRef>
              <c:f>'Trend VGS'!$C$42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VGS'!$D$42:$S$42</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63.04</c:v>
                </c:pt>
                <c:pt idx="13">
                  <c:v>-1</c:v>
                </c:pt>
                <c:pt idx="14">
                  <c:v>-1</c:v>
                </c:pt>
                <c:pt idx="15">
                  <c:v>64.709999999999994</c:v>
                </c:pt>
              </c:numCache>
            </c:numRef>
          </c:val>
          <c:extLst>
            <c:ext xmlns:c16="http://schemas.microsoft.com/office/drawing/2014/chart" uri="{C3380CC4-5D6E-409C-BE32-E72D297353CC}">
              <c16:uniqueId val="{00000001-D097-4F66-81CC-9A7D740E083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671729791479996"/>
          <c:y val="4.8944982998757594E-3"/>
          <c:w val="0.2506963201361001"/>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enkelt'!$B$187</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enkelt'!$C$187:$F$187</c:f>
              <c:numCache>
                <c:formatCode>0</c:formatCode>
                <c:ptCount val="4"/>
                <c:pt idx="0">
                  <c:v>17.53</c:v>
                </c:pt>
                <c:pt idx="1">
                  <c:v>48.78</c:v>
                </c:pt>
                <c:pt idx="2">
                  <c:v>24.31</c:v>
                </c:pt>
                <c:pt idx="3">
                  <c:v>9.3800000000000008</c:v>
                </c:pt>
              </c:numCache>
            </c:numRef>
          </c:val>
          <c:extLst>
            <c:ext xmlns:c16="http://schemas.microsoft.com/office/drawing/2014/chart" uri="{C3380CC4-5D6E-409C-BE32-E72D297353CC}">
              <c16:uniqueId val="{00000000-30C5-4876-B937-C81C11340C2F}"/>
            </c:ext>
          </c:extLst>
        </c:ser>
        <c:ser>
          <c:idx val="1"/>
          <c:order val="1"/>
          <c:tx>
            <c:strRef>
              <c:f>'Type 1 Frekvens enkelt'!$B$188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enkelt'!$C$188:$F$188</c:f>
              <c:numCache>
                <c:formatCode>0</c:formatCode>
                <c:ptCount val="4"/>
                <c:pt idx="0">
                  <c:v>14.49</c:v>
                </c:pt>
                <c:pt idx="1">
                  <c:v>45.74</c:v>
                </c:pt>
                <c:pt idx="2">
                  <c:v>27.7</c:v>
                </c:pt>
                <c:pt idx="3">
                  <c:v>12.06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enkelt'!$B$193</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enkelt'!$C$193:$G$193</c:f>
              <c:numCache>
                <c:formatCode>0</c:formatCode>
                <c:ptCount val="5"/>
                <c:pt idx="0">
                  <c:v>32.54</c:v>
                </c:pt>
                <c:pt idx="1">
                  <c:v>49.4</c:v>
                </c:pt>
                <c:pt idx="2">
                  <c:v>12.78</c:v>
                </c:pt>
                <c:pt idx="3">
                  <c:v>4.09</c:v>
                </c:pt>
                <c:pt idx="4">
                  <c:v>1.19</c:v>
                </c:pt>
              </c:numCache>
            </c:numRef>
          </c:val>
          <c:extLst>
            <c:ext xmlns:c16="http://schemas.microsoft.com/office/drawing/2014/chart" uri="{C3380CC4-5D6E-409C-BE32-E72D297353CC}">
              <c16:uniqueId val="{00000000-78F8-4BE1-816F-0C0695C499AE}"/>
            </c:ext>
          </c:extLst>
        </c:ser>
        <c:ser>
          <c:idx val="1"/>
          <c:order val="1"/>
          <c:tx>
            <c:strRef>
              <c:f>'Type 1 Frekvens enkelt'!$B$194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enkelt'!$C$194:$G$194</c:f>
              <c:numCache>
                <c:formatCode>0</c:formatCode>
                <c:ptCount val="5"/>
                <c:pt idx="0">
                  <c:v>28.64</c:v>
                </c:pt>
                <c:pt idx="1">
                  <c:v>49.88</c:v>
                </c:pt>
                <c:pt idx="2">
                  <c:v>13.06</c:v>
                </c:pt>
                <c:pt idx="3">
                  <c:v>6.63</c:v>
                </c:pt>
                <c:pt idx="4">
                  <c:v>1.8</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522077571119384"/>
          <c:w val="0.99961140530598991"/>
          <c:h val="0.1147792242888061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Vg1</c:v>
                </c:pt>
                <c:pt idx="1">
                  <c:v>Vg2</c:v>
                </c:pt>
                <c:pt idx="2">
                  <c:v>Vg3</c:v>
                </c:pt>
              </c:strCache>
            </c:strRef>
          </c:cat>
          <c:val>
            <c:numRef>
              <c:f>'Type 3 Kjønn&amp;Klasse'!$C$115:$E$115</c:f>
              <c:numCache>
                <c:formatCode>0</c:formatCode>
                <c:ptCount val="3"/>
                <c:pt idx="0">
                  <c:v>8.5500000000000007</c:v>
                </c:pt>
                <c:pt idx="1">
                  <c:v>16.350000000000001</c:v>
                </c:pt>
                <c:pt idx="2">
                  <c:v>11.11</c:v>
                </c:pt>
              </c:numCache>
            </c:numRef>
          </c:val>
          <c:extLst>
            <c:ext xmlns:c16="http://schemas.microsoft.com/office/drawing/2014/chart" uri="{C3380CC4-5D6E-409C-BE32-E72D297353CC}">
              <c16:uniqueId val="{00000000-A109-4B0B-BB46-6AE6CFB763F8}"/>
            </c:ext>
          </c:extLst>
        </c:ser>
        <c:ser>
          <c:idx val="1"/>
          <c:order val="1"/>
          <c:tx>
            <c:strRef>
              <c:f>'Type 3 Kjønn&amp;Klasse'!$B$116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Vg1</c:v>
                </c:pt>
                <c:pt idx="1">
                  <c:v>Vg2</c:v>
                </c:pt>
                <c:pt idx="2">
                  <c:v>Vg3</c:v>
                </c:pt>
              </c:strCache>
            </c:strRef>
          </c:cat>
          <c:val>
            <c:numRef>
              <c:f>'Type 3 Kjønn&amp;Klasse'!$C$116:$E$116</c:f>
              <c:numCache>
                <c:formatCode>0</c:formatCode>
                <c:ptCount val="3"/>
                <c:pt idx="0">
                  <c:v>27.64</c:v>
                </c:pt>
                <c:pt idx="1">
                  <c:v>21.74</c:v>
                </c:pt>
                <c:pt idx="2">
                  <c:v>17.440000000000001</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SPSS'!$C$622:$C$624</c:f>
              <c:numCache>
                <c:formatCode>0</c:formatCode>
                <c:ptCount val="3"/>
                <c:pt idx="0">
                  <c:v>17.97</c:v>
                </c:pt>
                <c:pt idx="1">
                  <c:v>4.3</c:v>
                </c:pt>
                <c:pt idx="2">
                  <c:v>3.52</c:v>
                </c:pt>
              </c:numCache>
            </c:numRef>
          </c:val>
          <c:extLst>
            <c:ext xmlns:c16="http://schemas.microsoft.com/office/drawing/2014/chart" uri="{C3380CC4-5D6E-409C-BE32-E72D297353CC}">
              <c16:uniqueId val="{00000000-FF1E-493B-91E1-15701FECA74F}"/>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SPSS'!$D$622:$D$624</c:f>
              <c:numCache>
                <c:formatCode>0</c:formatCode>
                <c:ptCount val="3"/>
                <c:pt idx="0">
                  <c:v>35.200000000000003</c:v>
                </c:pt>
                <c:pt idx="1">
                  <c:v>15.72</c:v>
                </c:pt>
                <c:pt idx="2">
                  <c:v>9.3699999999999992</c:v>
                </c:pt>
              </c:numCache>
            </c:numRef>
          </c:val>
          <c:extLst>
            <c:ext xmlns:c16="http://schemas.microsoft.com/office/drawing/2014/chart" uri="{C3380CC4-5D6E-409C-BE32-E72D297353CC}">
              <c16:uniqueId val="{00000001-FF1E-493B-91E1-15701FECA74F}"/>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Kjønn&amp;Klasse'!$J$78</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Kjønn&amp;Klasse'!$J$79:$J$81</c:f>
              <c:numCache>
                <c:formatCode>0</c:formatCode>
                <c:ptCount val="3"/>
                <c:pt idx="0">
                  <c:v>27.27</c:v>
                </c:pt>
                <c:pt idx="1">
                  <c:v>10.69</c:v>
                </c:pt>
                <c:pt idx="2">
                  <c:v>6.87</c:v>
                </c:pt>
              </c:numCache>
            </c:numRef>
          </c:val>
          <c:extLst>
            <c:ext xmlns:c16="http://schemas.microsoft.com/office/drawing/2014/chart" uri="{C3380CC4-5D6E-409C-BE32-E72D297353CC}">
              <c16:uniqueId val="{00000000-1E1A-42ED-A92E-B7C565DDB4AD}"/>
            </c:ext>
          </c:extLst>
        </c:ser>
        <c:ser>
          <c:idx val="1"/>
          <c:order val="1"/>
          <c:tx>
            <c:strRef>
              <c:f>'Type 3 Kjønn&amp;Klasse'!$K$78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Kjønn&amp;Klasse'!$K$79:$K$81</c:f>
              <c:numCache>
                <c:formatCode>0</c:formatCode>
                <c:ptCount val="3"/>
                <c:pt idx="0">
                  <c:v>31.04</c:v>
                </c:pt>
                <c:pt idx="1">
                  <c:v>16.809999999999999</c:v>
                </c:pt>
                <c:pt idx="2">
                  <c:v>13.96</c:v>
                </c:pt>
              </c:numCache>
            </c:numRef>
          </c:val>
          <c:extLst>
            <c:ext xmlns:c16="http://schemas.microsoft.com/office/drawing/2014/chart" uri="{C3380CC4-5D6E-409C-BE32-E72D297353CC}">
              <c16:uniqueId val="{00000001-1E1A-42ED-A92E-B7C565DDB4AD}"/>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
          <c:y val="0.89947604913201318"/>
          <c:w val="1"/>
          <c:h val="7.70889580835099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Kjønn&amp;Klasse'!$K$4:$K$6</c:f>
              <c:numCache>
                <c:formatCode>0</c:formatCode>
                <c:ptCount val="3"/>
                <c:pt idx="0">
                  <c:v>93.31</c:v>
                </c:pt>
                <c:pt idx="1">
                  <c:v>87.54</c:v>
                </c:pt>
                <c:pt idx="2">
                  <c:v>80.55</c:v>
                </c:pt>
              </c:numCache>
            </c:numRef>
          </c:val>
          <c:extLst>
            <c:ext xmlns:c16="http://schemas.microsoft.com/office/drawing/2014/chart" uri="{C3380CC4-5D6E-409C-BE32-E72D297353CC}">
              <c16:uniqueId val="{00000000-3577-4880-9C8E-35AABE3DF50E}"/>
            </c:ext>
          </c:extLst>
        </c:ser>
        <c:ser>
          <c:idx val="1"/>
          <c:order val="1"/>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Kjønn&amp;Klasse'!$J$4:$J$6</c:f>
              <c:numCache>
                <c:formatCode>0</c:formatCode>
                <c:ptCount val="3"/>
                <c:pt idx="0">
                  <c:v>96.35</c:v>
                </c:pt>
                <c:pt idx="1">
                  <c:v>84.56</c:v>
                </c:pt>
                <c:pt idx="2">
                  <c:v>90.51</c:v>
                </c:pt>
              </c:numCache>
            </c:numRef>
          </c:val>
          <c:extLst>
            <c:ext xmlns:c16="http://schemas.microsoft.com/office/drawing/2014/chart" uri="{C3380CC4-5D6E-409C-BE32-E72D297353CC}">
              <c16:uniqueId val="{00000001-3577-4880-9C8E-35AABE3DF50E}"/>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VGS'!$D$44:$S$44</c:f>
              <c:numCache>
                <c:formatCode>0</c:formatCode>
                <c:ptCount val="16"/>
                <c:pt idx="0">
                  <c:v>-1</c:v>
                </c:pt>
                <c:pt idx="1">
                  <c:v>-1</c:v>
                </c:pt>
                <c:pt idx="2">
                  <c:v>-1</c:v>
                </c:pt>
                <c:pt idx="3">
                  <c:v>-1</c:v>
                </c:pt>
                <c:pt idx="4">
                  <c:v>-1</c:v>
                </c:pt>
                <c:pt idx="5">
                  <c:v>-1</c:v>
                </c:pt>
                <c:pt idx="6">
                  <c:v>20.71</c:v>
                </c:pt>
                <c:pt idx="7">
                  <c:v>-1</c:v>
                </c:pt>
                <c:pt idx="8">
                  <c:v>-1</c:v>
                </c:pt>
                <c:pt idx="9">
                  <c:v>19.23</c:v>
                </c:pt>
                <c:pt idx="10">
                  <c:v>-1</c:v>
                </c:pt>
                <c:pt idx="11">
                  <c:v>-1</c:v>
                </c:pt>
                <c:pt idx="12">
                  <c:v>22.22</c:v>
                </c:pt>
                <c:pt idx="13">
                  <c:v>-1</c:v>
                </c:pt>
                <c:pt idx="14">
                  <c:v>-1</c:v>
                </c:pt>
                <c:pt idx="15">
                  <c:v>18.11</c:v>
                </c:pt>
              </c:numCache>
            </c:numRef>
          </c:val>
          <c:extLst>
            <c:ext xmlns:c16="http://schemas.microsoft.com/office/drawing/2014/chart" uri="{C3380CC4-5D6E-409C-BE32-E72D297353CC}">
              <c16:uniqueId val="{00000000-2616-45BB-B0D4-2DAEB85357E9}"/>
            </c:ext>
          </c:extLst>
        </c:ser>
        <c:ser>
          <c:idx val="1"/>
          <c:order val="1"/>
          <c:tx>
            <c:strRef>
              <c:f>'Trend VGS'!$C$45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VGS'!$D$45:$S$45</c:f>
              <c:numCache>
                <c:formatCode>0</c:formatCode>
                <c:ptCount val="16"/>
                <c:pt idx="0">
                  <c:v>-1</c:v>
                </c:pt>
                <c:pt idx="1">
                  <c:v>-1</c:v>
                </c:pt>
                <c:pt idx="2">
                  <c:v>-1</c:v>
                </c:pt>
                <c:pt idx="3">
                  <c:v>-1</c:v>
                </c:pt>
                <c:pt idx="4">
                  <c:v>-1</c:v>
                </c:pt>
                <c:pt idx="5">
                  <c:v>-1</c:v>
                </c:pt>
                <c:pt idx="6">
                  <c:v>-1</c:v>
                </c:pt>
                <c:pt idx="7">
                  <c:v>-1</c:v>
                </c:pt>
                <c:pt idx="8">
                  <c:v>-1</c:v>
                </c:pt>
                <c:pt idx="9">
                  <c:v>15.6</c:v>
                </c:pt>
                <c:pt idx="10">
                  <c:v>-1</c:v>
                </c:pt>
                <c:pt idx="11">
                  <c:v>-1</c:v>
                </c:pt>
                <c:pt idx="12">
                  <c:v>17.04</c:v>
                </c:pt>
                <c:pt idx="13">
                  <c:v>-1</c:v>
                </c:pt>
                <c:pt idx="14">
                  <c:v>-1</c:v>
                </c:pt>
                <c:pt idx="15">
                  <c:v>19.46</c:v>
                </c:pt>
              </c:numCache>
            </c:numRef>
          </c:val>
          <c:extLst>
            <c:ext xmlns:c16="http://schemas.microsoft.com/office/drawing/2014/chart" uri="{C3380CC4-5D6E-409C-BE32-E72D297353CC}">
              <c16:uniqueId val="{00000000-4DAE-4966-95D4-62A8A98C2698}"/>
            </c:ext>
          </c:extLst>
        </c:ser>
        <c:ser>
          <c:idx val="2"/>
          <c:order val="2"/>
          <c:tx>
            <c:strRef>
              <c:f>'Trend VGS'!$C$46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VGS'!$D$46:$S$46</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25.81</c:v>
                </c:pt>
                <c:pt idx="13">
                  <c:v>-1</c:v>
                </c:pt>
                <c:pt idx="14">
                  <c:v>-1</c:v>
                </c:pt>
                <c:pt idx="15">
                  <c:v>15.57</c:v>
                </c:pt>
              </c:numCache>
            </c:numRef>
          </c:val>
          <c:extLst>
            <c:ext xmlns:c16="http://schemas.microsoft.com/office/drawing/2014/chart" uri="{C3380CC4-5D6E-409C-BE32-E72D297353CC}">
              <c16:uniqueId val="{00000001-4DAE-4966-95D4-62A8A98C2698}"/>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4.8944982998757594E-3"/>
          <c:w val="0.21776050736711891"/>
          <c:h val="0.185717117308572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Kjønn&amp;Klasse'!$I$53</c:f>
              <c:strCache>
                <c:ptCount val="1"/>
                <c:pt idx="0">
                  <c:v>Har hatt mange psykiske plager de siste sju dagene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F60-4722-AB71-82A3D3DC5AA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CF60-4722-AB71-82A3D3DC5AA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Kjønn&amp;Klasse'!$J$53:$O$53</c:f>
              <c:numCache>
                <c:formatCode>0</c:formatCode>
                <c:ptCount val="6"/>
                <c:pt idx="0">
                  <c:v>6.72</c:v>
                </c:pt>
                <c:pt idx="1">
                  <c:v>17.28</c:v>
                </c:pt>
                <c:pt idx="3">
                  <c:v>11.2</c:v>
                </c:pt>
                <c:pt idx="4">
                  <c:v>15.53</c:v>
                </c:pt>
                <c:pt idx="5">
                  <c:v>9.92</c:v>
                </c:pt>
              </c:numCache>
            </c:numRef>
          </c:val>
          <c:extLst>
            <c:ext xmlns:c16="http://schemas.microsoft.com/office/drawing/2014/chart" uri="{C3380CC4-5D6E-409C-BE32-E72D297353CC}">
              <c16:uniqueId val="{00000000-B377-493A-8CDC-209FF725C4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batterier'!$C$70</c:f>
              <c:strCache>
                <c:ptCount val="1"/>
                <c:pt idx="0">
                  <c:v>Ikke plaget i det hele tatt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batterier'!$C$71:$C$76</c:f>
              <c:numCache>
                <c:formatCode>0</c:formatCode>
                <c:ptCount val="6"/>
                <c:pt idx="0">
                  <c:v>26.08</c:v>
                </c:pt>
                <c:pt idx="1">
                  <c:v>34.83</c:v>
                </c:pt>
                <c:pt idx="2">
                  <c:v>46.72</c:v>
                </c:pt>
                <c:pt idx="3">
                  <c:v>50.69</c:v>
                </c:pt>
                <c:pt idx="4">
                  <c:v>39.58</c:v>
                </c:pt>
                <c:pt idx="5">
                  <c:v>24.87</c:v>
                </c:pt>
              </c:numCache>
            </c:numRef>
          </c:val>
          <c:extLst>
            <c:ext xmlns:c16="http://schemas.microsoft.com/office/drawing/2014/chart" uri="{C3380CC4-5D6E-409C-BE32-E72D297353CC}">
              <c16:uniqueId val="{00000000-40F6-4731-B60D-A191A72129AB}"/>
            </c:ext>
          </c:extLst>
        </c:ser>
        <c:ser>
          <c:idx val="1"/>
          <c:order val="1"/>
          <c:tx>
            <c:strRef>
              <c:f>'Type 2 Frekvens batterier'!$D$70</c:f>
              <c:strCache>
                <c:ptCount val="1"/>
                <c:pt idx="0">
                  <c:v>Lite plaget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batterier'!$D$71:$D$76</c:f>
              <c:numCache>
                <c:formatCode>0</c:formatCode>
                <c:ptCount val="6"/>
                <c:pt idx="0">
                  <c:v>43.52</c:v>
                </c:pt>
                <c:pt idx="1">
                  <c:v>41.38</c:v>
                </c:pt>
                <c:pt idx="2">
                  <c:v>34.14</c:v>
                </c:pt>
                <c:pt idx="3">
                  <c:v>27.24</c:v>
                </c:pt>
                <c:pt idx="4">
                  <c:v>36.46</c:v>
                </c:pt>
                <c:pt idx="5">
                  <c:v>33.68</c:v>
                </c:pt>
              </c:numCache>
            </c:numRef>
          </c:val>
          <c:extLst>
            <c:ext xmlns:c16="http://schemas.microsoft.com/office/drawing/2014/chart" uri="{C3380CC4-5D6E-409C-BE32-E72D297353CC}">
              <c16:uniqueId val="{00000001-40F6-4731-B60D-A191A72129AB}"/>
            </c:ext>
          </c:extLst>
        </c:ser>
        <c:ser>
          <c:idx val="2"/>
          <c:order val="2"/>
          <c:tx>
            <c:strRef>
              <c:f>'Type 2 Frekvens batterier'!$E$70</c:f>
              <c:strCache>
                <c:ptCount val="1"/>
                <c:pt idx="0">
                  <c:v>Ganske mye plaget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batterier'!$E$71:$E$76</c:f>
              <c:numCache>
                <c:formatCode>0</c:formatCode>
                <c:ptCount val="6"/>
                <c:pt idx="0">
                  <c:v>20.9</c:v>
                </c:pt>
                <c:pt idx="1">
                  <c:v>15.52</c:v>
                </c:pt>
                <c:pt idx="2">
                  <c:v>14.31</c:v>
                </c:pt>
                <c:pt idx="3">
                  <c:v>16.03</c:v>
                </c:pt>
                <c:pt idx="4">
                  <c:v>17.010000000000002</c:v>
                </c:pt>
                <c:pt idx="5">
                  <c:v>28.32</c:v>
                </c:pt>
              </c:numCache>
            </c:numRef>
          </c:val>
          <c:extLst>
            <c:ext xmlns:c16="http://schemas.microsoft.com/office/drawing/2014/chart" uri="{C3380CC4-5D6E-409C-BE32-E72D297353CC}">
              <c16:uniqueId val="{00000002-40F6-4731-B60D-A191A72129AB}"/>
            </c:ext>
          </c:extLst>
        </c:ser>
        <c:ser>
          <c:idx val="3"/>
          <c:order val="3"/>
          <c:tx>
            <c:strRef>
              <c:f>'Type 2 Frekvens batterier'!$F$70</c:f>
              <c:strCache>
                <c:ptCount val="1"/>
                <c:pt idx="0">
                  <c:v>Veldig mye plaget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batterier'!$F$71:$F$76</c:f>
              <c:numCache>
                <c:formatCode>0</c:formatCode>
                <c:ptCount val="6"/>
                <c:pt idx="0">
                  <c:v>9.5</c:v>
                </c:pt>
                <c:pt idx="1">
                  <c:v>8.2799999999999994</c:v>
                </c:pt>
                <c:pt idx="2">
                  <c:v>4.83</c:v>
                </c:pt>
                <c:pt idx="3">
                  <c:v>6.03</c:v>
                </c:pt>
                <c:pt idx="4">
                  <c:v>6.94</c:v>
                </c:pt>
                <c:pt idx="5">
                  <c:v>13.13</c:v>
                </c:pt>
              </c:numCache>
            </c:numRef>
          </c:val>
          <c:extLst>
            <c:ext xmlns:c16="http://schemas.microsoft.com/office/drawing/2014/chart" uri="{C3380CC4-5D6E-409C-BE32-E72D297353CC}">
              <c16:uniqueId val="{00000003-40F6-4731-B60D-A191A72129AB}"/>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7108504082341402E-2"/>
          <c:y val="0.91602910822380923"/>
          <c:w val="0.93838058130991897"/>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VGS'!$C$48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VGS'!$D$48:$S$48</c:f>
              <c:numCache>
                <c:formatCode>0</c:formatCode>
                <c:ptCount val="16"/>
                <c:pt idx="0">
                  <c:v>-1</c:v>
                </c:pt>
                <c:pt idx="1">
                  <c:v>-1</c:v>
                </c:pt>
                <c:pt idx="2">
                  <c:v>-1</c:v>
                </c:pt>
                <c:pt idx="3">
                  <c:v>-1</c:v>
                </c:pt>
                <c:pt idx="4">
                  <c:v>-1</c:v>
                </c:pt>
                <c:pt idx="5">
                  <c:v>-1</c:v>
                </c:pt>
                <c:pt idx="6">
                  <c:v>19.64</c:v>
                </c:pt>
                <c:pt idx="7">
                  <c:v>-1</c:v>
                </c:pt>
                <c:pt idx="8">
                  <c:v>-1</c:v>
                </c:pt>
                <c:pt idx="9">
                  <c:v>19.420000000000002</c:v>
                </c:pt>
                <c:pt idx="10">
                  <c:v>-1</c:v>
                </c:pt>
                <c:pt idx="11">
                  <c:v>-1</c:v>
                </c:pt>
                <c:pt idx="12">
                  <c:v>17.77</c:v>
                </c:pt>
                <c:pt idx="13">
                  <c:v>-1</c:v>
                </c:pt>
                <c:pt idx="14">
                  <c:v>-1</c:v>
                </c:pt>
                <c:pt idx="15">
                  <c:v>11.2</c:v>
                </c:pt>
              </c:numCache>
            </c:numRef>
          </c:val>
          <c:extLst>
            <c:ext xmlns:c16="http://schemas.microsoft.com/office/drawing/2014/chart" uri="{C3380CC4-5D6E-409C-BE32-E72D297353CC}">
              <c16:uniqueId val="{00000000-EFE6-4712-949A-E05087FBD360}"/>
            </c:ext>
          </c:extLst>
        </c:ser>
        <c:ser>
          <c:idx val="1"/>
          <c:order val="1"/>
          <c:tx>
            <c:strRef>
              <c:f>'Trend VGS'!$C$49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VGS'!$D$49:$S$49</c:f>
              <c:numCache>
                <c:formatCode>0</c:formatCode>
                <c:ptCount val="16"/>
                <c:pt idx="0">
                  <c:v>-1</c:v>
                </c:pt>
                <c:pt idx="1">
                  <c:v>-1</c:v>
                </c:pt>
                <c:pt idx="2">
                  <c:v>-1</c:v>
                </c:pt>
                <c:pt idx="3">
                  <c:v>-1</c:v>
                </c:pt>
                <c:pt idx="4">
                  <c:v>-1</c:v>
                </c:pt>
                <c:pt idx="5">
                  <c:v>-1</c:v>
                </c:pt>
                <c:pt idx="6">
                  <c:v>-1</c:v>
                </c:pt>
                <c:pt idx="7">
                  <c:v>-1</c:v>
                </c:pt>
                <c:pt idx="8">
                  <c:v>-1</c:v>
                </c:pt>
                <c:pt idx="9">
                  <c:v>11.32</c:v>
                </c:pt>
                <c:pt idx="10">
                  <c:v>-1</c:v>
                </c:pt>
                <c:pt idx="11">
                  <c:v>-1</c:v>
                </c:pt>
                <c:pt idx="12">
                  <c:v>11.21</c:v>
                </c:pt>
                <c:pt idx="13">
                  <c:v>-1</c:v>
                </c:pt>
                <c:pt idx="14">
                  <c:v>-1</c:v>
                </c:pt>
                <c:pt idx="15">
                  <c:v>15.53</c:v>
                </c:pt>
              </c:numCache>
            </c:numRef>
          </c:val>
          <c:extLst>
            <c:ext xmlns:c16="http://schemas.microsoft.com/office/drawing/2014/chart" uri="{C3380CC4-5D6E-409C-BE32-E72D297353CC}">
              <c16:uniqueId val="{00000000-2089-4F23-B453-EECC6AA6FB93}"/>
            </c:ext>
          </c:extLst>
        </c:ser>
        <c:ser>
          <c:idx val="2"/>
          <c:order val="2"/>
          <c:tx>
            <c:strRef>
              <c:f>'Trend VGS'!$C$50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VGS'!$D$50:$S$50</c:f>
              <c:numCache>
                <c:formatCode>0</c:formatCode>
                <c:ptCount val="16"/>
                <c:pt idx="0">
                  <c:v>-1</c:v>
                </c:pt>
                <c:pt idx="1">
                  <c:v>-1</c:v>
                </c:pt>
                <c:pt idx="2">
                  <c:v>-1</c:v>
                </c:pt>
                <c:pt idx="3">
                  <c:v>-1</c:v>
                </c:pt>
                <c:pt idx="4">
                  <c:v>-1</c:v>
                </c:pt>
                <c:pt idx="5">
                  <c:v>-1</c:v>
                </c:pt>
                <c:pt idx="6">
                  <c:v>-1</c:v>
                </c:pt>
                <c:pt idx="7">
                  <c:v>-1</c:v>
                </c:pt>
                <c:pt idx="8">
                  <c:v>-1</c:v>
                </c:pt>
                <c:pt idx="9">
                  <c:v>-1</c:v>
                </c:pt>
                <c:pt idx="10">
                  <c:v>-1</c:v>
                </c:pt>
                <c:pt idx="11">
                  <c:v>-1</c:v>
                </c:pt>
                <c:pt idx="12">
                  <c:v>23.91</c:v>
                </c:pt>
                <c:pt idx="13">
                  <c:v>-1</c:v>
                </c:pt>
                <c:pt idx="14">
                  <c:v>-1</c:v>
                </c:pt>
                <c:pt idx="15">
                  <c:v>9.92</c:v>
                </c:pt>
              </c:numCache>
            </c:numRef>
          </c:val>
          <c:extLst>
            <c:ext xmlns:c16="http://schemas.microsoft.com/office/drawing/2014/chart" uri="{C3380CC4-5D6E-409C-BE32-E72D297353CC}">
              <c16:uniqueId val="{00000001-2089-4F23-B453-EECC6AA6FB93}"/>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4.8944982998757594E-3"/>
          <c:w val="0.22599446055936417"/>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655972669416"/>
          <c:y val="1.1571980721851456E-2"/>
          <c:w val="0.59905992495674421"/>
          <c:h val="0.85788482962913426"/>
        </c:manualLayout>
      </c:layout>
      <c:barChart>
        <c:barDir val="bar"/>
        <c:grouping val="clustered"/>
        <c:varyColors val="0"/>
        <c:ser>
          <c:idx val="0"/>
          <c:order val="0"/>
          <c:tx>
            <c:strRef>
              <c:f>'Type 1 Frekvens enkelt'!$B$199</c:f>
              <c:strCache>
                <c:ptCount val="1"/>
                <c:pt idx="0">
                  <c:v>Lyngdal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enkelt'!$C$199:$F$199</c:f>
              <c:numCache>
                <c:formatCode>0</c:formatCode>
                <c:ptCount val="4"/>
                <c:pt idx="0">
                  <c:v>52.15</c:v>
                </c:pt>
                <c:pt idx="1">
                  <c:v>39.24</c:v>
                </c:pt>
                <c:pt idx="2">
                  <c:v>6.71</c:v>
                </c:pt>
                <c:pt idx="3">
                  <c:v>1.89</c:v>
                </c:pt>
              </c:numCache>
            </c:numRef>
          </c:val>
          <c:extLst>
            <c:ext xmlns:c16="http://schemas.microsoft.com/office/drawing/2014/chart" uri="{C3380CC4-5D6E-409C-BE32-E72D297353CC}">
              <c16:uniqueId val="{00000000-AEC8-4C6A-96A3-6F433AF6B1C0}"/>
            </c:ext>
          </c:extLst>
        </c:ser>
        <c:ser>
          <c:idx val="1"/>
          <c:order val="1"/>
          <c:tx>
            <c:strRef>
              <c:f>'Type 1 Frekvens enkelt'!$B$200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enkelt'!$C$200:$F$200</c:f>
              <c:numCache>
                <c:formatCode>0</c:formatCode>
                <c:ptCount val="4"/>
                <c:pt idx="0">
                  <c:v>46.08</c:v>
                </c:pt>
                <c:pt idx="1">
                  <c:v>36.93</c:v>
                </c:pt>
                <c:pt idx="2">
                  <c:v>12.27</c:v>
                </c:pt>
                <c:pt idx="3">
                  <c:v>4.71</c:v>
                </c:pt>
              </c:numCache>
            </c:numRef>
          </c:val>
          <c:extLst>
            <c:ext xmlns:c16="http://schemas.microsoft.com/office/drawing/2014/chart" uri="{C3380CC4-5D6E-409C-BE32-E72D297353CC}">
              <c16:uniqueId val="{00000000-D747-43A7-96FB-AD561B5DB02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77186703191034811"/>
        </c:manualLayout>
      </c:layout>
      <c:barChart>
        <c:barDir val="bar"/>
        <c:grouping val="stacked"/>
        <c:varyColors val="0"/>
        <c:ser>
          <c:idx val="0"/>
          <c:order val="0"/>
          <c:tx>
            <c:strRef>
              <c:f>'Type 2 Frekvens batterier'!$C$78</c:f>
              <c:strCache>
                <c:ptCount val="1"/>
                <c:pt idx="0">
                  <c:v>Ikke noe press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batterier'!$C$79:$C$82</c:f>
              <c:numCache>
                <c:formatCode>0</c:formatCode>
                <c:ptCount val="4"/>
                <c:pt idx="0">
                  <c:v>30.28</c:v>
                </c:pt>
                <c:pt idx="1">
                  <c:v>18.02</c:v>
                </c:pt>
                <c:pt idx="2">
                  <c:v>46.7</c:v>
                </c:pt>
                <c:pt idx="3">
                  <c:v>77.87</c:v>
                </c:pt>
              </c:numCache>
            </c:numRef>
          </c:val>
          <c:extLst>
            <c:ext xmlns:c16="http://schemas.microsoft.com/office/drawing/2014/chart" uri="{C3380CC4-5D6E-409C-BE32-E72D297353CC}">
              <c16:uniqueId val="{00000000-1D9E-4525-91C1-F423A035CF90}"/>
            </c:ext>
          </c:extLst>
        </c:ser>
        <c:ser>
          <c:idx val="1"/>
          <c:order val="1"/>
          <c:tx>
            <c:strRef>
              <c:f>'Type 2 Frekvens batterier'!$D$78</c:f>
              <c:strCache>
                <c:ptCount val="1"/>
                <c:pt idx="0">
                  <c:v>Litt press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batterier'!$D$79:$D$82</c:f>
              <c:numCache>
                <c:formatCode>0</c:formatCode>
                <c:ptCount val="4"/>
                <c:pt idx="0">
                  <c:v>37.89</c:v>
                </c:pt>
                <c:pt idx="1">
                  <c:v>29.12</c:v>
                </c:pt>
                <c:pt idx="2">
                  <c:v>22.57</c:v>
                </c:pt>
                <c:pt idx="3">
                  <c:v>16.2</c:v>
                </c:pt>
              </c:numCache>
            </c:numRef>
          </c:val>
          <c:extLst>
            <c:ext xmlns:c16="http://schemas.microsoft.com/office/drawing/2014/chart" uri="{C3380CC4-5D6E-409C-BE32-E72D297353CC}">
              <c16:uniqueId val="{00000001-1D9E-4525-91C1-F423A035CF90}"/>
            </c:ext>
          </c:extLst>
        </c:ser>
        <c:ser>
          <c:idx val="2"/>
          <c:order val="2"/>
          <c:tx>
            <c:strRef>
              <c:f>'Type 2 Frekvens batterier'!$E$78</c:f>
              <c:strCache>
                <c:ptCount val="1"/>
                <c:pt idx="0">
                  <c:v>En del press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batterier'!$E$79:$E$82</c:f>
              <c:numCache>
                <c:formatCode>0</c:formatCode>
                <c:ptCount val="4"/>
                <c:pt idx="0">
                  <c:v>15.57</c:v>
                </c:pt>
                <c:pt idx="1">
                  <c:v>24.61</c:v>
                </c:pt>
                <c:pt idx="2">
                  <c:v>13.89</c:v>
                </c:pt>
                <c:pt idx="3">
                  <c:v>2.96</c:v>
                </c:pt>
              </c:numCache>
            </c:numRef>
          </c:val>
          <c:extLst>
            <c:ext xmlns:c16="http://schemas.microsoft.com/office/drawing/2014/chart" uri="{C3380CC4-5D6E-409C-BE32-E72D297353CC}">
              <c16:uniqueId val="{00000002-1D9E-4525-91C1-F423A035CF90}"/>
            </c:ext>
          </c:extLst>
        </c:ser>
        <c:ser>
          <c:idx val="3"/>
          <c:order val="3"/>
          <c:tx>
            <c:strRef>
              <c:f>'Type 2 Frekvens batterier'!$F$78</c:f>
              <c:strCache>
                <c:ptCount val="1"/>
                <c:pt idx="0">
                  <c:v>Mye press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batterier'!$F$79:$F$82</c:f>
              <c:numCache>
                <c:formatCode>0</c:formatCode>
                <c:ptCount val="4"/>
                <c:pt idx="0">
                  <c:v>8.82</c:v>
                </c:pt>
                <c:pt idx="1">
                  <c:v>18.89</c:v>
                </c:pt>
                <c:pt idx="2">
                  <c:v>11.81</c:v>
                </c:pt>
                <c:pt idx="3">
                  <c:v>1.57</c:v>
                </c:pt>
              </c:numCache>
            </c:numRef>
          </c:val>
          <c:extLst>
            <c:ext xmlns:c16="http://schemas.microsoft.com/office/drawing/2014/chart" uri="{C3380CC4-5D6E-409C-BE32-E72D297353CC}">
              <c16:uniqueId val="{00000003-1D9E-4525-91C1-F423A035CF90}"/>
            </c:ext>
          </c:extLst>
        </c:ser>
        <c:ser>
          <c:idx val="4"/>
          <c:order val="4"/>
          <c:tx>
            <c:strRef>
              <c:f>'Type 2 Frekvens batterier'!$G$78</c:f>
              <c:strCache>
                <c:ptCount val="1"/>
                <c:pt idx="0">
                  <c:v>Svært mye press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batterier'!$G$79:$G$82</c:f>
              <c:numCache>
                <c:formatCode>0</c:formatCode>
                <c:ptCount val="4"/>
                <c:pt idx="0">
                  <c:v>7.44</c:v>
                </c:pt>
                <c:pt idx="1">
                  <c:v>9.36</c:v>
                </c:pt>
                <c:pt idx="2">
                  <c:v>5.03</c:v>
                </c:pt>
                <c:pt idx="3">
                  <c:v>1.39</c:v>
                </c:pt>
              </c:numCache>
            </c:numRef>
          </c:val>
          <c:extLst>
            <c:ext xmlns:c16="http://schemas.microsoft.com/office/drawing/2014/chart" uri="{C3380CC4-5D6E-409C-BE32-E72D297353CC}">
              <c16:uniqueId val="{00000004-1D9E-4525-91C1-F423A035CF90}"/>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238589310038704E-2"/>
          <c:y val="0.83809495409808488"/>
          <c:w val="0.98317689873203262"/>
          <c:h val="0.161905045901915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7586420298824154"/>
          <c:w val="0.90394753624055335"/>
          <c:h val="0.67527341941992958"/>
        </c:manualLayout>
      </c:layout>
      <c:barChart>
        <c:barDir val="col"/>
        <c:grouping val="clustered"/>
        <c:varyColors val="0"/>
        <c:ser>
          <c:idx val="0"/>
          <c:order val="0"/>
          <c:tx>
            <c:strRef>
              <c:f>'Type 3 Kjønn&amp;Klasse'!$B$123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Vg1</c:v>
                </c:pt>
                <c:pt idx="1">
                  <c:v>Vg2</c:v>
                </c:pt>
                <c:pt idx="2">
                  <c:v>Vg3</c:v>
                </c:pt>
              </c:strCache>
            </c:strRef>
          </c:cat>
          <c:val>
            <c:numRef>
              <c:f>'Type 3 Kjønn&amp;Klasse'!$C$123:$E$123</c:f>
              <c:numCache>
                <c:formatCode>0</c:formatCode>
                <c:ptCount val="3"/>
                <c:pt idx="0">
                  <c:v>10.34</c:v>
                </c:pt>
                <c:pt idx="1">
                  <c:v>8.91</c:v>
                </c:pt>
                <c:pt idx="2">
                  <c:v>8.57</c:v>
                </c:pt>
              </c:numCache>
            </c:numRef>
          </c:val>
          <c:extLst>
            <c:ext xmlns:c16="http://schemas.microsoft.com/office/drawing/2014/chart" uri="{C3380CC4-5D6E-409C-BE32-E72D297353CC}">
              <c16:uniqueId val="{00000000-A62F-4488-8952-02E03D69C465}"/>
            </c:ext>
          </c:extLst>
        </c:ser>
        <c:ser>
          <c:idx val="1"/>
          <c:order val="1"/>
          <c:tx>
            <c:strRef>
              <c:f>'Type 3 Kjønn&amp;Klasse'!$B$124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Vg1</c:v>
                </c:pt>
                <c:pt idx="1">
                  <c:v>Vg2</c:v>
                </c:pt>
                <c:pt idx="2">
                  <c:v>Vg3</c:v>
                </c:pt>
              </c:strCache>
            </c:strRef>
          </c:cat>
          <c:val>
            <c:numRef>
              <c:f>'Type 3 Kjønn&amp;Klasse'!$C$124:$E$124</c:f>
              <c:numCache>
                <c:formatCode>0</c:formatCode>
                <c:ptCount val="3"/>
                <c:pt idx="0">
                  <c:v>28.1</c:v>
                </c:pt>
                <c:pt idx="1">
                  <c:v>20.69</c:v>
                </c:pt>
                <c:pt idx="2">
                  <c:v>25.88</c:v>
                </c:pt>
              </c:numCache>
            </c:numRef>
          </c:val>
          <c:extLst>
            <c:ext xmlns:c16="http://schemas.microsoft.com/office/drawing/2014/chart" uri="{C3380CC4-5D6E-409C-BE32-E72D297353CC}">
              <c16:uniqueId val="{00000001-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3223891733262334"/>
          <c:w val="0.90394753624055335"/>
          <c:h val="0.54009217933995379"/>
        </c:manualLayout>
      </c:layout>
      <c:barChart>
        <c:barDir val="col"/>
        <c:grouping val="clustered"/>
        <c:varyColors val="0"/>
        <c:ser>
          <c:idx val="0"/>
          <c:order val="0"/>
          <c:tx>
            <c:strRef>
              <c:f>'Type 3 Kjønn&amp;Klasse'!$B$127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Vg1</c:v>
                </c:pt>
                <c:pt idx="1">
                  <c:v>Vg2</c:v>
                </c:pt>
                <c:pt idx="2">
                  <c:v>Vg3</c:v>
                </c:pt>
              </c:strCache>
            </c:strRef>
          </c:cat>
          <c:val>
            <c:numRef>
              <c:f>'Type 3 Kjønn&amp;Klasse'!$C$127:$E$127</c:f>
              <c:numCache>
                <c:formatCode>0</c:formatCode>
                <c:ptCount val="3"/>
                <c:pt idx="0">
                  <c:v>2.56</c:v>
                </c:pt>
                <c:pt idx="1">
                  <c:v>3.92</c:v>
                </c:pt>
                <c:pt idx="2">
                  <c:v>0</c:v>
                </c:pt>
              </c:numCache>
            </c:numRef>
          </c:val>
          <c:extLst>
            <c:ext xmlns:c16="http://schemas.microsoft.com/office/drawing/2014/chart" uri="{C3380CC4-5D6E-409C-BE32-E72D297353CC}">
              <c16:uniqueId val="{00000000-6BA4-429F-BE7B-EEF23EE3072B}"/>
            </c:ext>
          </c:extLst>
        </c:ser>
        <c:ser>
          <c:idx val="1"/>
          <c:order val="1"/>
          <c:tx>
            <c:strRef>
              <c:f>'Type 3 Kjønn&amp;Klasse'!$B$128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Vg1</c:v>
                </c:pt>
                <c:pt idx="1">
                  <c:v>Vg2</c:v>
                </c:pt>
                <c:pt idx="2">
                  <c:v>Vg3</c:v>
                </c:pt>
              </c:strCache>
            </c:strRef>
          </c:cat>
          <c:val>
            <c:numRef>
              <c:f>'Type 3 Kjønn&amp;Klasse'!$C$128:$E$128</c:f>
              <c:numCache>
                <c:formatCode>0</c:formatCode>
                <c:ptCount val="3"/>
                <c:pt idx="0">
                  <c:v>12.5</c:v>
                </c:pt>
                <c:pt idx="1">
                  <c:v>14.66</c:v>
                </c:pt>
                <c:pt idx="2">
                  <c:v>11.76</c:v>
                </c:pt>
              </c:numCache>
            </c:numRef>
          </c:val>
          <c:extLst>
            <c:ext xmlns:c16="http://schemas.microsoft.com/office/drawing/2014/chart" uri="{C3380CC4-5D6E-409C-BE32-E72D297353CC}">
              <c16:uniqueId val="{00000001-6BA4-429F-BE7B-EEF23EE3072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batterier'!$C$84</c:f>
              <c:strCache>
                <c:ptCount val="1"/>
                <c:pt idx="0">
                  <c:v>5 dager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batterier'!$C$85:$C$86</c:f>
              <c:numCache>
                <c:formatCode>0</c:formatCode>
                <c:ptCount val="2"/>
                <c:pt idx="0">
                  <c:v>46.15</c:v>
                </c:pt>
                <c:pt idx="1">
                  <c:v>70.959999999999994</c:v>
                </c:pt>
              </c:numCache>
            </c:numRef>
          </c:val>
          <c:extLst>
            <c:ext xmlns:c16="http://schemas.microsoft.com/office/drawing/2014/chart" uri="{C3380CC4-5D6E-409C-BE32-E72D297353CC}">
              <c16:uniqueId val="{00000000-4D6D-401D-A555-475E66F1E208}"/>
            </c:ext>
          </c:extLst>
        </c:ser>
        <c:ser>
          <c:idx val="1"/>
          <c:order val="1"/>
          <c:tx>
            <c:strRef>
              <c:f>'Type 2 Frekvens batterier'!$D$84</c:f>
              <c:strCache>
                <c:ptCount val="1"/>
                <c:pt idx="0">
                  <c:v>3-4 dager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batterier'!$D$85:$D$86</c:f>
              <c:numCache>
                <c:formatCode>0</c:formatCode>
                <c:ptCount val="2"/>
                <c:pt idx="0">
                  <c:v>12.88</c:v>
                </c:pt>
                <c:pt idx="1">
                  <c:v>14.09</c:v>
                </c:pt>
              </c:numCache>
            </c:numRef>
          </c:val>
          <c:extLst>
            <c:ext xmlns:c16="http://schemas.microsoft.com/office/drawing/2014/chart" uri="{C3380CC4-5D6E-409C-BE32-E72D297353CC}">
              <c16:uniqueId val="{00000001-4D6D-401D-A555-475E66F1E208}"/>
            </c:ext>
          </c:extLst>
        </c:ser>
        <c:ser>
          <c:idx val="2"/>
          <c:order val="2"/>
          <c:tx>
            <c:strRef>
              <c:f>'Type 2 Frekvens batterier'!$E$84</c:f>
              <c:strCache>
                <c:ptCount val="1"/>
                <c:pt idx="0">
                  <c:v>1-2 dager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batterier'!$E$85:$E$86</c:f>
              <c:numCache>
                <c:formatCode>0</c:formatCode>
                <c:ptCount val="2"/>
                <c:pt idx="0">
                  <c:v>10.38</c:v>
                </c:pt>
                <c:pt idx="1">
                  <c:v>5.33</c:v>
                </c:pt>
              </c:numCache>
            </c:numRef>
          </c:val>
          <c:extLst>
            <c:ext xmlns:c16="http://schemas.microsoft.com/office/drawing/2014/chart" uri="{C3380CC4-5D6E-409C-BE32-E72D297353CC}">
              <c16:uniqueId val="{00000002-4D6D-401D-A555-475E66F1E208}"/>
            </c:ext>
          </c:extLst>
        </c:ser>
        <c:ser>
          <c:idx val="3"/>
          <c:order val="3"/>
          <c:tx>
            <c:strRef>
              <c:f>'Type 2 Frekvens batterier'!$F$84</c:f>
              <c:strCache>
                <c:ptCount val="1"/>
                <c:pt idx="0">
                  <c:v>Sjeldnere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batterier'!$F$85:$F$86</c:f>
              <c:numCache>
                <c:formatCode>0</c:formatCode>
                <c:ptCount val="2"/>
                <c:pt idx="0">
                  <c:v>30.59</c:v>
                </c:pt>
                <c:pt idx="1">
                  <c:v>9.6199999999999992</c:v>
                </c:pt>
              </c:numCache>
            </c:numRef>
          </c:val>
          <c:extLst>
            <c:ext xmlns:c16="http://schemas.microsoft.com/office/drawing/2014/chart" uri="{C3380CC4-5D6E-409C-BE32-E72D297353CC}">
              <c16:uniqueId val="{00000004-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8916277335733694"/>
          <c:w val="0.90394753624055335"/>
          <c:h val="0.65892371128942151"/>
        </c:manualLayout>
      </c:layout>
      <c:barChart>
        <c:barDir val="col"/>
        <c:grouping val="clustered"/>
        <c:varyColors val="0"/>
        <c:ser>
          <c:idx val="0"/>
          <c:order val="0"/>
          <c:tx>
            <c:strRef>
              <c:f>'Type 3 Kjønn&amp;Klasse'!$B$131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Vg1</c:v>
                </c:pt>
                <c:pt idx="1">
                  <c:v>Vg2</c:v>
                </c:pt>
                <c:pt idx="2">
                  <c:v>Vg3</c:v>
                </c:pt>
              </c:strCache>
            </c:strRef>
          </c:cat>
          <c:val>
            <c:numRef>
              <c:f>'Type 3 Kjønn&amp;Klasse'!$C$131:$E$131</c:f>
              <c:numCache>
                <c:formatCode>0</c:formatCode>
                <c:ptCount val="3"/>
                <c:pt idx="0">
                  <c:v>51.4</c:v>
                </c:pt>
                <c:pt idx="1">
                  <c:v>39.58</c:v>
                </c:pt>
                <c:pt idx="2">
                  <c:v>52.94</c:v>
                </c:pt>
              </c:numCache>
            </c:numRef>
          </c:val>
          <c:extLst>
            <c:ext xmlns:c16="http://schemas.microsoft.com/office/drawing/2014/chart" uri="{C3380CC4-5D6E-409C-BE32-E72D297353CC}">
              <c16:uniqueId val="{00000000-388B-4848-90D5-92B6F0A5D022}"/>
            </c:ext>
          </c:extLst>
        </c:ser>
        <c:ser>
          <c:idx val="1"/>
          <c:order val="1"/>
          <c:tx>
            <c:strRef>
              <c:f>'Type 3 Kjønn&amp;Klasse'!$B$132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Vg1</c:v>
                </c:pt>
                <c:pt idx="1">
                  <c:v>Vg2</c:v>
                </c:pt>
                <c:pt idx="2">
                  <c:v>Vg3</c:v>
                </c:pt>
              </c:strCache>
            </c:strRef>
          </c:cat>
          <c:val>
            <c:numRef>
              <c:f>'Type 3 Kjønn&amp;Klasse'!$C$132:$E$132</c:f>
              <c:numCache>
                <c:formatCode>0</c:formatCode>
                <c:ptCount val="3"/>
                <c:pt idx="0">
                  <c:v>52.1</c:v>
                </c:pt>
                <c:pt idx="1">
                  <c:v>39.82</c:v>
                </c:pt>
                <c:pt idx="2">
                  <c:v>44.05</c:v>
                </c:pt>
              </c:numCache>
            </c:numRef>
          </c:val>
          <c:extLst>
            <c:ext xmlns:c16="http://schemas.microsoft.com/office/drawing/2014/chart" uri="{C3380CC4-5D6E-409C-BE32-E72D297353CC}">
              <c16:uniqueId val="{00000001-388B-4848-90D5-92B6F0A5D02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F8960-B237-4F99-9A7F-6FADAD0C504C}" type="datetimeFigureOut">
              <a:rPr lang="nb-NO" smtClean="0"/>
              <a:t>03.04.2025</a:t>
            </a:fld>
            <a:endParaRPr lang="nb-NO"/>
          </a:p>
        </p:txBody>
      </p:sp>
      <p:sp>
        <p:nvSpPr>
          <p:cNvPr id="4" name="Plassholder for lysbil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8127A63-D70F-4639-8E30-44601035F0E1}" type="slidenum">
              <a:rPr lang="nb-NO" smtClean="0"/>
              <a:t>‹#›</a:t>
            </a:fld>
            <a:endParaRPr lang="nb-NO"/>
          </a:p>
        </p:txBody>
      </p:sp>
    </p:spTree>
    <p:extLst>
      <p:ext uri="{BB962C8B-B14F-4D97-AF65-F5344CB8AC3E}">
        <p14:creationId xmlns:p14="http://schemas.microsoft.com/office/powerpoint/2010/main" val="53288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127A63-D70F-4639-8E30-44601035F0E1}" type="slidenum">
              <a:rPr lang="nb-NO" smtClean="0"/>
              <a:t>3</a:t>
            </a:fld>
            <a:endParaRPr lang="nb-NO"/>
          </a:p>
        </p:txBody>
      </p:sp>
    </p:spTree>
    <p:extLst>
      <p:ext uri="{BB962C8B-B14F-4D97-AF65-F5344CB8AC3E}">
        <p14:creationId xmlns:p14="http://schemas.microsoft.com/office/powerpoint/2010/main" val="3563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932363" y="9181397"/>
            <a:ext cx="1543050" cy="527403"/>
          </a:xfrm>
          <a:prstGeom prst="rect">
            <a:avLst/>
          </a:prstGeom>
        </p:spPr>
        <p:txBody>
          <a:bodyPr/>
          <a:lstStyle>
            <a:lvl1pPr>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49972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19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82018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8744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463" y="9181397"/>
            <a:ext cx="1543050" cy="527403"/>
          </a:xfrm>
          <a:prstGeom prst="rect">
            <a:avLst/>
          </a:prstGeom>
        </p:spPr>
        <p:txBody>
          <a:bodyPr/>
          <a:lstStyle>
            <a:lvl1pPr algn="l">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5660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nb-NO"/>
              <a:t>Klikk for å redigere tittelstil</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987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nb-NO"/>
              <a:t>Klikk for å redigere tittelstil</a:t>
            </a:r>
            <a:endParaRPr lang="en-US"/>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9316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402659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nb-NO"/>
              <a:t>Klikk for å redigere tittelstil</a:t>
            </a:r>
            <a:endParaRPr lang="en-US"/>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nb-NO"/>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38370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nb-NO"/>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055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nb-NO"/>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08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6979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BA644D-478D-43F8-8DEC-97C37012B66D}"/>
              </a:ext>
            </a:extLst>
          </p:cNvPr>
          <p:cNvSpPr>
            <a:spLocks noGrp="1"/>
          </p:cNvSpPr>
          <p:nvPr>
            <p:ph type="sldNum" sz="quarter" idx="4"/>
          </p:nvPr>
        </p:nvSpPr>
        <p:spPr>
          <a:xfrm>
            <a:off x="5046663" y="9270297"/>
            <a:ext cx="1543050" cy="527403"/>
          </a:xfrm>
          <a:prstGeom prst="rect">
            <a:avLst/>
          </a:prstGeom>
        </p:spPr>
        <p:txBody>
          <a:bodyPr/>
          <a:lstStyle>
            <a:lvl1pPr algn="r">
              <a:defRPr sz="1100">
                <a:solidFill>
                  <a:schemeClr val="accent2"/>
                </a:solidFill>
                <a:latin typeface="Akkurat Pro Light" panose="020B0404020101020102" pitchFamily="34" charset="0"/>
              </a:defRPr>
            </a:lvl1pPr>
          </a:lstStyle>
          <a:p>
            <a:r>
              <a:rPr lang="nb-NO"/>
              <a:t>Side </a:t>
            </a:r>
            <a:fld id="{EA8E72C7-1122-4476-8B9F-305433E5AB8A}" type="slidenum">
              <a:rPr lang="nb-NO" smtClean="0"/>
              <a:pPr/>
              <a:t>‹#›</a:t>
            </a:fld>
            <a:endParaRPr lang="nb-NO" dirty="0"/>
          </a:p>
        </p:txBody>
      </p:sp>
    </p:spTree>
    <p:extLst>
      <p:ext uri="{BB962C8B-B14F-4D97-AF65-F5344CB8AC3E}">
        <p14:creationId xmlns:p14="http://schemas.microsoft.com/office/powerpoint/2010/main" val="4142610606"/>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chart" Target="../charts/chart22.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xml"/><Relationship Id="rId4" Type="http://schemas.openxmlformats.org/officeDocument/2006/relationships/chart" Target="../charts/chart32.xml"/></Relationships>
</file>

<file path=ppt/slides/_rels/slide1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1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6" Type="http://schemas.openxmlformats.org/officeDocument/2006/relationships/chart" Target="../charts/chart41.xml"/><Relationship Id="rId5" Type="http://schemas.openxmlformats.org/officeDocument/2006/relationships/image" Target="../media/image3.png"/><Relationship Id="rId4" Type="http://schemas.openxmlformats.org/officeDocument/2006/relationships/chart" Target="../charts/chart40.xml"/></Relationships>
</file>

<file path=ppt/slides/_rels/slide1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44.xml"/></Relationships>
</file>

<file path=ppt/slides/_rels/slide1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 Id="rId5" Type="http://schemas.openxmlformats.org/officeDocument/2006/relationships/chart" Target="../charts/chart48.xml"/><Relationship Id="rId4" Type="http://schemas.openxmlformats.org/officeDocument/2006/relationships/chart" Target="../charts/chart47.xml"/></Relationships>
</file>

<file path=ppt/slides/_rels/slide1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xml"/><Relationship Id="rId5" Type="http://schemas.openxmlformats.org/officeDocument/2006/relationships/chart" Target="../charts/chart52.xml"/><Relationship Id="rId4" Type="http://schemas.openxmlformats.org/officeDocument/2006/relationships/chart" Target="../charts/chart5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file:///\\milos.ada.hioa.no\felles\sva\sva-no-f-uf\Ungdata\Rapportering\Rapportmaler_ungdata\N&#248;kkeltallsrapporter%202020-2022\Data%20N&#248;Ra%202020-22.xlsx!Om%20unders&#248;kelsen!R28C1:R41C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3.xml"/><Relationship Id="rId5" Type="http://schemas.openxmlformats.org/officeDocument/2006/relationships/chart" Target="../charts/chart56.xml"/><Relationship Id="rId4" Type="http://schemas.openxmlformats.org/officeDocument/2006/relationships/chart" Target="../charts/chart55.xml"/></Relationships>
</file>

<file path=ppt/slides/_rels/slide2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3.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2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 Id="rId5" Type="http://schemas.openxmlformats.org/officeDocument/2006/relationships/chart" Target="../charts/chart67.xml"/><Relationship Id="rId4" Type="http://schemas.openxmlformats.org/officeDocument/2006/relationships/chart" Target="../charts/chart66.xml"/></Relationships>
</file>

<file path=ppt/slides/_rels/slide2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 Id="rId4" Type="http://schemas.openxmlformats.org/officeDocument/2006/relationships/chart" Target="../charts/chart72.xml"/></Relationships>
</file>

<file path=ppt/slides/_rels/slide2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3.xml"/><Relationship Id="rId5" Type="http://schemas.openxmlformats.org/officeDocument/2006/relationships/chart" Target="../charts/chart78.xml"/><Relationship Id="rId4" Type="http://schemas.openxmlformats.org/officeDocument/2006/relationships/chart" Target="../charts/chart77.xml"/></Relationships>
</file>

<file path=ppt/slides/_rels/slide2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3.xml"/><Relationship Id="rId6" Type="http://schemas.openxmlformats.org/officeDocument/2006/relationships/chart" Target="../charts/chart85.xml"/><Relationship Id="rId5" Type="http://schemas.openxmlformats.org/officeDocument/2006/relationships/chart" Target="../charts/chart84.xml"/><Relationship Id="rId4" Type="http://schemas.openxmlformats.org/officeDocument/2006/relationships/chart" Target="../charts/chart83.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52.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26.xml"/><Relationship Id="rId17"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4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42.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3.xml"/><Relationship Id="rId6" Type="http://schemas.openxmlformats.org/officeDocument/2006/relationships/chart" Target="../charts/chart90.xml"/><Relationship Id="rId5" Type="http://schemas.openxmlformats.org/officeDocument/2006/relationships/chart" Target="../charts/chart89.xml"/><Relationship Id="rId4" Type="http://schemas.openxmlformats.org/officeDocument/2006/relationships/chart" Target="../charts/chart88.xml"/></Relationships>
</file>

<file path=ppt/slides/_rels/slide3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3.xml"/><Relationship Id="rId4" Type="http://schemas.openxmlformats.org/officeDocument/2006/relationships/chart" Target="../charts/chart93.xml"/></Relationships>
</file>

<file path=ppt/slides/_rels/slide3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3.xml"/><Relationship Id="rId5" Type="http://schemas.openxmlformats.org/officeDocument/2006/relationships/chart" Target="../charts/chart97.xml"/><Relationship Id="rId4" Type="http://schemas.openxmlformats.org/officeDocument/2006/relationships/chart" Target="../charts/chart96.xml"/></Relationships>
</file>

<file path=ppt/slides/_rels/slide33.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3.xml"/><Relationship Id="rId5" Type="http://schemas.openxmlformats.org/officeDocument/2006/relationships/chart" Target="../charts/chart101.xml"/><Relationship Id="rId4" Type="http://schemas.openxmlformats.org/officeDocument/2006/relationships/chart" Target="../charts/chart100.xml"/></Relationships>
</file>

<file path=ppt/slides/_rels/slide34.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3.xml"/><Relationship Id="rId4" Type="http://schemas.openxmlformats.org/officeDocument/2006/relationships/chart" Target="../charts/chart106.xml"/></Relationships>
</file>

<file path=ppt/slides/_rels/slide36.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3.xml"/><Relationship Id="rId6" Type="http://schemas.openxmlformats.org/officeDocument/2006/relationships/chart" Target="../charts/chart113.xml"/><Relationship Id="rId5" Type="http://schemas.openxmlformats.org/officeDocument/2006/relationships/chart" Target="../charts/chart112.xml"/><Relationship Id="rId4" Type="http://schemas.openxmlformats.org/officeDocument/2006/relationships/chart" Target="../charts/chart111.xml"/></Relationships>
</file>

<file path=ppt/slides/_rels/slide38.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16.xml"/></Relationships>
</file>

<file path=ppt/slides/_rels/slide3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chart" Target="../charts/chart117.xml"/><Relationship Id="rId1" Type="http://schemas.openxmlformats.org/officeDocument/2006/relationships/slideLayout" Target="../slideLayouts/slideLayout3.xml"/><Relationship Id="rId6" Type="http://schemas.openxmlformats.org/officeDocument/2006/relationships/chart" Target="../charts/chart121.xml"/><Relationship Id="rId5" Type="http://schemas.openxmlformats.org/officeDocument/2006/relationships/chart" Target="../charts/chart120.xml"/><Relationship Id="rId4" Type="http://schemas.openxmlformats.org/officeDocument/2006/relationships/chart" Target="../charts/chart11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24.xml"/></Relationships>
</file>

<file path=ppt/slides/_rels/slide41.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chart" Target="../charts/chart125.xml"/><Relationship Id="rId1" Type="http://schemas.openxmlformats.org/officeDocument/2006/relationships/slideLayout" Target="../slideLayouts/slideLayout3.xml"/><Relationship Id="rId6" Type="http://schemas.openxmlformats.org/officeDocument/2006/relationships/chart" Target="../charts/chart129.xml"/><Relationship Id="rId5" Type="http://schemas.openxmlformats.org/officeDocument/2006/relationships/chart" Target="../charts/chart128.xml"/><Relationship Id="rId4" Type="http://schemas.openxmlformats.org/officeDocument/2006/relationships/chart" Target="../charts/chart127.xml"/></Relationships>
</file>

<file path=ppt/slides/_rels/slide42.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3.xml"/><Relationship Id="rId4" Type="http://schemas.openxmlformats.org/officeDocument/2006/relationships/chart" Target="../charts/chart134.xml"/></Relationships>
</file>

<file path=ppt/slides/_rels/slide4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chart" Target="../charts/chart13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3.xml"/><Relationship Id="rId6" Type="http://schemas.openxmlformats.org/officeDocument/2006/relationships/chart" Target="../charts/chart141.xml"/><Relationship Id="rId5" Type="http://schemas.openxmlformats.org/officeDocument/2006/relationships/chart" Target="../charts/chart140.xml"/><Relationship Id="rId4" Type="http://schemas.openxmlformats.org/officeDocument/2006/relationships/chart" Target="../charts/chart139.xml"/></Relationships>
</file>

<file path=ppt/slides/_rels/slide46.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3.xml"/><Relationship Id="rId4" Type="http://schemas.openxmlformats.org/officeDocument/2006/relationships/chart" Target="../charts/chart144.xml"/></Relationships>
</file>

<file path=ppt/slides/_rels/slide47.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3.xml"/><Relationship Id="rId5" Type="http://schemas.openxmlformats.org/officeDocument/2006/relationships/chart" Target="../charts/chart148.xml"/><Relationship Id="rId4" Type="http://schemas.openxmlformats.org/officeDocument/2006/relationships/chart" Target="../charts/chart147.xml"/></Relationships>
</file>

<file path=ppt/slides/_rels/slide48.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chart" Target="../charts/chart149.xml"/><Relationship Id="rId1" Type="http://schemas.openxmlformats.org/officeDocument/2006/relationships/slideLayout" Target="../slideLayouts/slideLayout8.xml"/><Relationship Id="rId4" Type="http://schemas.openxmlformats.org/officeDocument/2006/relationships/chart" Target="../charts/chart151.xml"/></Relationships>
</file>

<file path=ppt/slides/_rels/slide49.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8.xml"/><Relationship Id="rId4" Type="http://schemas.openxmlformats.org/officeDocument/2006/relationships/chart" Target="../charts/chart15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oleObject" Target="file:///\\milos.ada.hioa.no\felles\sva\sva-no-f-uf\Ungdata\Rapportering\Rapportmaler_ungdata\N&#248;kkeltallsrapporter%202020-2022\Data%20N&#248;Ra%202020-22.xlsx!Om%20unders&#248;kelsen!R14C2:R24C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fhi.no/publ/2021/konsekvenser-av-covid-19-pa-barn-og-unges-liv-og-helse/" TargetMode="External"/><Relationship Id="rId2" Type="http://schemas.openxmlformats.org/officeDocument/2006/relationships/hyperlink" Target="http://www.politiet.no/"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image" Target="../media/image3.png"/><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F03594F-628A-4D23-8557-E4EC389445F7}"/>
              </a:ext>
            </a:extLst>
          </p:cNvPr>
          <p:cNvSpPr/>
          <p:nvPr/>
        </p:nvSpPr>
        <p:spPr>
          <a:xfrm>
            <a:off x="-27384" y="1"/>
            <a:ext cx="6885384" cy="9921552"/>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3" name="Rektangel 12"/>
          <p:cNvSpPr/>
          <p:nvPr/>
        </p:nvSpPr>
        <p:spPr>
          <a:xfrm>
            <a:off x="0" y="0"/>
            <a:ext cx="6858000" cy="3049869"/>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9" name="TekstSylinder 4"/>
          <p:cNvSpPr txBox="1"/>
          <p:nvPr/>
        </p:nvSpPr>
        <p:spPr>
          <a:xfrm>
            <a:off x="-27384" y="8226502"/>
            <a:ext cx="6885384"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Hovedrapport for </a:t>
            </a:r>
            <a:b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videregående</a:t>
            </a:r>
            <a:endPar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endParaRPr>
          </a:p>
        </p:txBody>
      </p:sp>
      <p:sp>
        <p:nvSpPr>
          <p:cNvPr id="11" name="TekstSylinder 10"/>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kumimoji="0" lang="nb-NO" sz="4800" b="0" i="0" u="none" strike="noStrike" kern="1200" cap="none" spc="0" normalizeH="0" baseline="0" noProof="0" dirty="0">
                <a:ln>
                  <a:noFill/>
                </a:ln>
                <a:solidFill>
                  <a:schemeClr val="bg1"/>
                </a:solidFill>
                <a:effectLst/>
                <a:uLnTx/>
                <a:uFillTx/>
                <a:latin typeface="Akkurat Pro Light" panose="020B0404020101020102" pitchFamily="34" charset="0"/>
                <a:ea typeface="+mn-ea"/>
                <a:cs typeface="+mn-cs"/>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Lyngdal kommune</a:t>
            </a:r>
          </a:p>
        </p:txBody>
      </p:sp>
      <p:pic>
        <p:nvPicPr>
          <p:cNvPr id="3" name="Bilde 2" descr="Et bilde som inneholder klær, person, Menneskeansikt, jakke&#10;&#10;Automatisk generert beskrivelse">
            <a:extLst>
              <a:ext uri="{FF2B5EF4-FFF2-40B4-BE49-F238E27FC236}">
                <a16:creationId xmlns:a16="http://schemas.microsoft.com/office/drawing/2014/main" id="{DB044A61-1AFE-2B53-DFE8-FA86133508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67" r="5455"/>
          <a:stretch/>
        </p:blipFill>
        <p:spPr>
          <a:xfrm>
            <a:off x="-27384" y="2609177"/>
            <a:ext cx="6891082" cy="5038531"/>
          </a:xfrm>
          <a:prstGeom prst="rect">
            <a:avLst/>
          </a:prstGeom>
        </p:spPr>
      </p:pic>
    </p:spTree>
    <p:extLst>
      <p:ext uri="{BB962C8B-B14F-4D97-AF65-F5344CB8AC3E}">
        <p14:creationId xmlns:p14="http://schemas.microsoft.com/office/powerpoint/2010/main" val="6319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0081AF26-CB8D-8E4A-B67B-FBE30460C8A5}"/>
              </a:ext>
            </a:extLst>
          </p:cNvPr>
          <p:cNvSpPr/>
          <p:nvPr/>
        </p:nvSpPr>
        <p:spPr>
          <a:xfrm>
            <a:off x="347953" y="8816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vært sammen med venner hjemme hos deg eller hos dem i løpet av den siste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Lyngdal kommune</a:t>
            </a:r>
            <a:r>
              <a:rPr kumimoji="0" lang="nb-NO" sz="1000" b="1" u="none" strike="noStrike" kern="1200" cap="none" spc="0" normalizeH="0" baseline="0" noProof="0" dirty="0">
                <a:ln>
                  <a:noFill/>
                </a:ln>
                <a:solidFill>
                  <a:srgbClr val="FF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og nasjonalt</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8	Lyngdal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59408" y="422210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ute med venner størsteparten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18" name="Rektangel 17">
            <a:extLst>
              <a:ext uri="{FF2B5EF4-FFF2-40B4-BE49-F238E27FC236}">
                <a16:creationId xmlns:a16="http://schemas.microsoft.com/office/drawing/2014/main" id="{21F555E2-2304-45F0-A326-B808ED276990}"/>
              </a:ext>
            </a:extLst>
          </p:cNvPr>
          <p:cNvSpPr/>
          <p:nvPr/>
        </p:nvSpPr>
        <p:spPr>
          <a:xfrm>
            <a:off x="380752" y="4222103"/>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hjemme med venner minst to ganger siste uke. Blant gutter og jenter på ulike klassetrinn</a:t>
            </a:r>
          </a:p>
        </p:txBody>
      </p:sp>
      <p:sp>
        <p:nvSpPr>
          <p:cNvPr id="22" name="Rektangel 21">
            <a:extLst>
              <a:ext uri="{FF2B5EF4-FFF2-40B4-BE49-F238E27FC236}">
                <a16:creationId xmlns:a16="http://schemas.microsoft.com/office/drawing/2014/main" id="{6727B20B-D2BC-405F-945F-D43936EA1204}"/>
              </a:ext>
            </a:extLst>
          </p:cNvPr>
          <p:cNvSpPr/>
          <p:nvPr/>
        </p:nvSpPr>
        <p:spPr>
          <a:xfrm>
            <a:off x="3564908" y="88167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brukt størsteparten av kvelden ute sammen med venner? Prosent i Lyngdal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0" name="Diagram 19">
            <a:extLst>
              <a:ext uri="{FF2B5EF4-FFF2-40B4-BE49-F238E27FC236}">
                <a16:creationId xmlns:a16="http://schemas.microsoft.com/office/drawing/2014/main" id="{8C82EA29-C0E4-49B2-AEDC-B8234F99708F}"/>
              </a:ext>
            </a:extLst>
          </p:cNvPr>
          <p:cNvGraphicFramePr>
            <a:graphicFrameLocks/>
          </p:cNvGraphicFramePr>
          <p:nvPr>
            <p:extLst>
              <p:ext uri="{D42A27DB-BD31-4B8C-83A1-F6EECF244321}">
                <p14:modId xmlns:p14="http://schemas.microsoft.com/office/powerpoint/2010/main" val="2941182194"/>
              </p:ext>
            </p:extLst>
          </p:nvPr>
        </p:nvGraphicFramePr>
        <p:xfrm>
          <a:off x="349252" y="4797771"/>
          <a:ext cx="2900194" cy="1624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Diagram 28">
            <a:extLst>
              <a:ext uri="{FF2B5EF4-FFF2-40B4-BE49-F238E27FC236}">
                <a16:creationId xmlns:a16="http://schemas.microsoft.com/office/drawing/2014/main" id="{21AB2C7A-E0AA-443F-B438-8519E87FC721}"/>
              </a:ext>
            </a:extLst>
          </p:cNvPr>
          <p:cNvGraphicFramePr>
            <a:graphicFrameLocks/>
          </p:cNvGraphicFramePr>
          <p:nvPr>
            <p:extLst>
              <p:ext uri="{D42A27DB-BD31-4B8C-83A1-F6EECF244321}">
                <p14:modId xmlns:p14="http://schemas.microsoft.com/office/powerpoint/2010/main" val="4093814341"/>
              </p:ext>
            </p:extLst>
          </p:nvPr>
        </p:nvGraphicFramePr>
        <p:xfrm>
          <a:off x="3555152" y="4797771"/>
          <a:ext cx="2967484" cy="1624473"/>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A9FB6747-3BE3-477F-AE37-C0DE8FE39B03}"/>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4" name="Rett linje 23">
            <a:extLst>
              <a:ext uri="{FF2B5EF4-FFF2-40B4-BE49-F238E27FC236}">
                <a16:creationId xmlns:a16="http://schemas.microsoft.com/office/drawing/2014/main" id="{0D235CB2-8E1F-4366-92C7-A5F7C7B15882}"/>
              </a:ext>
            </a:extLst>
          </p:cNvPr>
          <p:cNvCxnSpPr>
            <a:cxnSpLocks/>
          </p:cNvCxnSpPr>
          <p:nvPr/>
        </p:nvCxnSpPr>
        <p:spPr>
          <a:xfrm>
            <a:off x="1346200" y="562908"/>
            <a:ext cx="517093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7" name="Rektangel 26">
            <a:extLst>
              <a:ext uri="{FF2B5EF4-FFF2-40B4-BE49-F238E27FC236}">
                <a16:creationId xmlns:a16="http://schemas.microsoft.com/office/drawing/2014/main" id="{717064BC-94AA-427F-90DD-5BA337FA1B0F}"/>
              </a:ext>
            </a:extLst>
          </p:cNvPr>
          <p:cNvSpPr/>
          <p:nvPr/>
        </p:nvSpPr>
        <p:spPr>
          <a:xfrm>
            <a:off x="350758" y="6808496"/>
            <a:ext cx="616317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Lyngdal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ute med venner størsteparten av kvelden minst to ganger siste uke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cxnSp>
        <p:nvCxnSpPr>
          <p:cNvPr id="34" name="Rett linje 33">
            <a:extLst>
              <a:ext uri="{FF2B5EF4-FFF2-40B4-BE49-F238E27FC236}">
                <a16:creationId xmlns:a16="http://schemas.microsoft.com/office/drawing/2014/main" id="{0CB7EED0-5B7F-42E6-82DE-6E7D9FB1AD0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A887307E-12EE-4593-8138-19B6EF08D89E}"/>
              </a:ext>
            </a:extLst>
          </p:cNvPr>
          <p:cNvGraphicFramePr>
            <a:graphicFrameLocks/>
          </p:cNvGraphicFramePr>
          <p:nvPr>
            <p:extLst>
              <p:ext uri="{D42A27DB-BD31-4B8C-83A1-F6EECF244321}">
                <p14:modId xmlns:p14="http://schemas.microsoft.com/office/powerpoint/2010/main" val="932005203"/>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6E581721-581E-CC4F-E97F-DD8D3A17CCEA}"/>
              </a:ext>
            </a:extLst>
          </p:cNvPr>
          <p:cNvGraphicFramePr>
            <a:graphicFrameLocks/>
          </p:cNvGraphicFramePr>
          <p:nvPr>
            <p:extLst>
              <p:ext uri="{D42A27DB-BD31-4B8C-83A1-F6EECF244321}">
                <p14:modId xmlns:p14="http://schemas.microsoft.com/office/powerpoint/2010/main" val="4055724764"/>
              </p:ext>
            </p:extLst>
          </p:nvPr>
        </p:nvGraphicFramePr>
        <p:xfrm>
          <a:off x="387436" y="1578615"/>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4FAA70F7-4680-F005-9B15-7FB181F9914B}"/>
              </a:ext>
            </a:extLst>
          </p:cNvPr>
          <p:cNvGraphicFramePr>
            <a:graphicFrameLocks/>
          </p:cNvGraphicFramePr>
          <p:nvPr>
            <p:extLst>
              <p:ext uri="{D42A27DB-BD31-4B8C-83A1-F6EECF244321}">
                <p14:modId xmlns:p14="http://schemas.microsoft.com/office/powerpoint/2010/main" val="1129393501"/>
              </p:ext>
            </p:extLst>
          </p:nvPr>
        </p:nvGraphicFramePr>
        <p:xfrm>
          <a:off x="3606957" y="1578615"/>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6373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lang="nb-NO" sz="1100" dirty="0">
                <a:solidFill>
                  <a:srgbClr val="DE9F37"/>
                </a:solidFill>
                <a:latin typeface="Akkurat Pro Light" panose="020B0404020101020102" pitchFamily="34" charset="0"/>
                <a:cs typeface="Arial" panose="020B0604020202020204" pitchFamily="34" charset="0"/>
              </a:rPr>
              <a:t>	 VIDEREGÅENDE	9</a:t>
            </a:r>
          </a:p>
        </p:txBody>
      </p:sp>
      <p:sp>
        <p:nvSpPr>
          <p:cNvPr id="20" name="Rektangel 19">
            <a:extLst>
              <a:ext uri="{FF2B5EF4-FFF2-40B4-BE49-F238E27FC236}">
                <a16:creationId xmlns:a16="http://schemas.microsoft.com/office/drawing/2014/main" id="{548A42AB-AB8F-451B-BBE8-AD63602CA294}"/>
              </a:ext>
            </a:extLst>
          </p:cNvPr>
          <p:cNvSpPr/>
          <p:nvPr/>
        </p:nvSpPr>
        <p:spPr>
          <a:xfrm>
            <a:off x="357478" y="85987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vært sosial på nett eller mobil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Lyngdal kommune og nasjonalt</a:t>
            </a:r>
          </a:p>
        </p:txBody>
      </p:sp>
      <p:sp>
        <p:nvSpPr>
          <p:cNvPr id="21" name="Rektangel 20">
            <a:extLst>
              <a:ext uri="{FF2B5EF4-FFF2-40B4-BE49-F238E27FC236}">
                <a16:creationId xmlns:a16="http://schemas.microsoft.com/office/drawing/2014/main" id="{79D924BA-9662-4EBA-8631-B94546596371}"/>
              </a:ext>
            </a:extLst>
          </p:cNvPr>
          <p:cNvSpPr/>
          <p:nvPr/>
        </p:nvSpPr>
        <p:spPr>
          <a:xfrm>
            <a:off x="3559408" y="3887476"/>
            <a:ext cx="2955810"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spilt onlinespill med andre størstedelen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22" name="Rektangel 21">
            <a:extLst>
              <a:ext uri="{FF2B5EF4-FFF2-40B4-BE49-F238E27FC236}">
                <a16:creationId xmlns:a16="http://schemas.microsoft.com/office/drawing/2014/main" id="{8C365F3F-9C1F-4BFE-B589-1566CF87FAA5}"/>
              </a:ext>
            </a:extLst>
          </p:cNvPr>
          <p:cNvSpPr/>
          <p:nvPr/>
        </p:nvSpPr>
        <p:spPr>
          <a:xfrm>
            <a:off x="361702" y="3887476"/>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sosial på nett</a:t>
            </a:r>
            <a:r>
              <a:rPr lang="nb-NO" sz="1000" b="1" dirty="0">
                <a:solidFill>
                  <a:srgbClr val="FF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eller mobil størstedelen av kvelden minst to ganger siste uke. Blant gutter og jenter på ulike klassetrinn</a:t>
            </a:r>
          </a:p>
        </p:txBody>
      </p:sp>
      <p:sp>
        <p:nvSpPr>
          <p:cNvPr id="24" name="Rektangel 23">
            <a:extLst>
              <a:ext uri="{FF2B5EF4-FFF2-40B4-BE49-F238E27FC236}">
                <a16:creationId xmlns:a16="http://schemas.microsoft.com/office/drawing/2014/main" id="{C6BD8709-C083-4CB9-8223-5B51F62BE86A}"/>
              </a:ext>
            </a:extLst>
          </p:cNvPr>
          <p:cNvSpPr/>
          <p:nvPr/>
        </p:nvSpPr>
        <p:spPr>
          <a:xfrm>
            <a:off x="3564908" y="859875"/>
            <a:ext cx="2955810" cy="707886"/>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spilt onlinespill med andre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Prosent i Lyngdal kommune og nasjonalt</a:t>
            </a:r>
          </a:p>
        </p:txBody>
      </p:sp>
      <p:graphicFrame>
        <p:nvGraphicFramePr>
          <p:cNvPr id="31" name="Diagram 30">
            <a:extLst>
              <a:ext uri="{FF2B5EF4-FFF2-40B4-BE49-F238E27FC236}">
                <a16:creationId xmlns:a16="http://schemas.microsoft.com/office/drawing/2014/main" id="{E0874FF4-AA3C-4BC8-BCCE-3D5B9EBEFA19}"/>
              </a:ext>
            </a:extLst>
          </p:cNvPr>
          <p:cNvGraphicFramePr>
            <a:graphicFrameLocks/>
          </p:cNvGraphicFramePr>
          <p:nvPr>
            <p:extLst>
              <p:ext uri="{D42A27DB-BD31-4B8C-83A1-F6EECF244321}">
                <p14:modId xmlns:p14="http://schemas.microsoft.com/office/powerpoint/2010/main" val="772211383"/>
              </p:ext>
            </p:extLst>
          </p:nvPr>
        </p:nvGraphicFramePr>
        <p:xfrm>
          <a:off x="349252" y="4599098"/>
          <a:ext cx="2900194" cy="1749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Diagram 17">
            <a:extLst>
              <a:ext uri="{FF2B5EF4-FFF2-40B4-BE49-F238E27FC236}">
                <a16:creationId xmlns:a16="http://schemas.microsoft.com/office/drawing/2014/main" id="{B16F2509-95C4-4BD0-8E50-F8ED23E66CFF}"/>
              </a:ext>
            </a:extLst>
          </p:cNvPr>
          <p:cNvGraphicFramePr>
            <a:graphicFrameLocks/>
          </p:cNvGraphicFramePr>
          <p:nvPr>
            <p:extLst>
              <p:ext uri="{D42A27DB-BD31-4B8C-83A1-F6EECF244321}">
                <p14:modId xmlns:p14="http://schemas.microsoft.com/office/powerpoint/2010/main" val="4092147730"/>
              </p:ext>
            </p:extLst>
          </p:nvPr>
        </p:nvGraphicFramePr>
        <p:xfrm>
          <a:off x="347954" y="1549063"/>
          <a:ext cx="2900194" cy="22274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Diagram 17">
            <a:extLst>
              <a:ext uri="{FF2B5EF4-FFF2-40B4-BE49-F238E27FC236}">
                <a16:creationId xmlns:a16="http://schemas.microsoft.com/office/drawing/2014/main" id="{2E49F756-4A78-48B8-854F-C4D88A240012}"/>
              </a:ext>
            </a:extLst>
          </p:cNvPr>
          <p:cNvGraphicFramePr>
            <a:graphicFrameLocks/>
          </p:cNvGraphicFramePr>
          <p:nvPr>
            <p:extLst>
              <p:ext uri="{D42A27DB-BD31-4B8C-83A1-F6EECF244321}">
                <p14:modId xmlns:p14="http://schemas.microsoft.com/office/powerpoint/2010/main" val="3368304329"/>
              </p:ext>
            </p:extLst>
          </p:nvPr>
        </p:nvGraphicFramePr>
        <p:xfrm>
          <a:off x="3557355" y="1549063"/>
          <a:ext cx="2946684" cy="22598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Diagram 33">
            <a:extLst>
              <a:ext uri="{FF2B5EF4-FFF2-40B4-BE49-F238E27FC236}">
                <a16:creationId xmlns:a16="http://schemas.microsoft.com/office/drawing/2014/main" id="{45D7373D-6413-4BF3-8B5A-159BCC625508}"/>
              </a:ext>
            </a:extLst>
          </p:cNvPr>
          <p:cNvGraphicFramePr>
            <a:graphicFrameLocks/>
          </p:cNvGraphicFramePr>
          <p:nvPr>
            <p:extLst>
              <p:ext uri="{D42A27DB-BD31-4B8C-83A1-F6EECF244321}">
                <p14:modId xmlns:p14="http://schemas.microsoft.com/office/powerpoint/2010/main" val="569767562"/>
              </p:ext>
            </p:extLst>
          </p:nvPr>
        </p:nvGraphicFramePr>
        <p:xfrm>
          <a:off x="3555152" y="4593875"/>
          <a:ext cx="2967484" cy="1749776"/>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Rett linje 22">
            <a:extLst>
              <a:ext uri="{FF2B5EF4-FFF2-40B4-BE49-F238E27FC236}">
                <a16:creationId xmlns:a16="http://schemas.microsoft.com/office/drawing/2014/main" id="{6F5AFB31-BC31-4189-AB0E-7B466C608A6C}"/>
              </a:ext>
            </a:extLst>
          </p:cNvPr>
          <p:cNvCxnSpPr>
            <a:cxnSpLocks/>
          </p:cNvCxnSpPr>
          <p:nvPr/>
        </p:nvCxnSpPr>
        <p:spPr>
          <a:xfrm>
            <a:off x="3435549" y="844199"/>
            <a:ext cx="0" cy="823884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55D5723C-F286-442B-B4E5-90F4411C52FE}"/>
              </a:ext>
            </a:extLst>
          </p:cNvPr>
          <p:cNvSpPr/>
          <p:nvPr/>
        </p:nvSpPr>
        <p:spPr>
          <a:xfrm>
            <a:off x="357478" y="6529221"/>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siste uke vært plaget av at du har følt deg ensom? Prosent i Lyngdal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170BD587-069D-47F5-A643-7EC5498E5A42}"/>
              </a:ext>
            </a:extLst>
          </p:cNvPr>
          <p:cNvSpPr/>
          <p:nvPr/>
        </p:nvSpPr>
        <p:spPr>
          <a:xfrm>
            <a:off x="3609854" y="6481057"/>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veldig mye plaget av følelsen av å være ensom siste uke. Blant gutter og jenter på ulike klassetrinn</a:t>
            </a:r>
          </a:p>
        </p:txBody>
      </p:sp>
      <p:graphicFrame>
        <p:nvGraphicFramePr>
          <p:cNvPr id="30" name="Diagram 29">
            <a:extLst>
              <a:ext uri="{FF2B5EF4-FFF2-40B4-BE49-F238E27FC236}">
                <a16:creationId xmlns:a16="http://schemas.microsoft.com/office/drawing/2014/main" id="{996DE989-9FAF-4BF4-8154-71C9DEAC1183}"/>
              </a:ext>
            </a:extLst>
          </p:cNvPr>
          <p:cNvGraphicFramePr>
            <a:graphicFrameLocks/>
          </p:cNvGraphicFramePr>
          <p:nvPr>
            <p:extLst>
              <p:ext uri="{D42A27DB-BD31-4B8C-83A1-F6EECF244321}">
                <p14:modId xmlns:p14="http://schemas.microsoft.com/office/powerpoint/2010/main" val="305307657"/>
              </p:ext>
            </p:extLst>
          </p:nvPr>
        </p:nvGraphicFramePr>
        <p:xfrm>
          <a:off x="3597404" y="7321835"/>
          <a:ext cx="2900194" cy="19326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Diagram 17">
            <a:extLst>
              <a:ext uri="{FF2B5EF4-FFF2-40B4-BE49-F238E27FC236}">
                <a16:creationId xmlns:a16="http://schemas.microsoft.com/office/drawing/2014/main" id="{99D7B868-0173-49E6-B854-14D63C23F56F}"/>
              </a:ext>
            </a:extLst>
          </p:cNvPr>
          <p:cNvGraphicFramePr>
            <a:graphicFrameLocks/>
          </p:cNvGraphicFramePr>
          <p:nvPr>
            <p:extLst>
              <p:ext uri="{D42A27DB-BD31-4B8C-83A1-F6EECF244321}">
                <p14:modId xmlns:p14="http://schemas.microsoft.com/office/powerpoint/2010/main" val="1758569087"/>
              </p:ext>
            </p:extLst>
          </p:nvPr>
        </p:nvGraphicFramePr>
        <p:xfrm>
          <a:off x="347954" y="7085517"/>
          <a:ext cx="2900194" cy="22274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9670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140245"/>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Selv om en stor del av dagens barndom og ungdomstid foregår innenfor barnehage, skole og ulike fritidsordninger, er foreldrene og de nærmeste foresatte fremdeles de viktigste omsorgspersonene i oppveksten. Ifølge barneloven har foreldre plikt til å sørge for økonomisk underhold og omsorg, de skal sikre en forsvarlig oppdragelse og at barnet får en utdanning. Foreldrenes ressurser – økonomisk, kulturelt og sosialt – danner grunnlaget for barn og unges levekår og livskvalitet. Studier tyder på at foreldre betyr mye både for unges utdanningsvalg, og for unges fritidsinteresser.</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Samtidig som foreldrene har stor betydning, handler det å være ung også om løsrivelse og det å bli en selvstendig person. Etter hvert som barn blir eldre, blir deres egne meninger og interesser viktigere. I dette kan det ligge kimer til konflikter mellom unge og foreldre.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Likevel vedvarer som regel den emosjonelle nærheten til foreldrene utover i ungdomstiden. De fleste ungdommer har i dag et tillitsfullt og nært forhold til sine foreldre, og mye tyder på at avstanden – eller generasjonskløften – vi har vært vant til å snakke om mellom ungdom og foreldregenerasjonen, har blitt mindre. At båndene mellom dagens ungdom og foreldrene deres er preget av tillit, understrekes av at svært mange opplever at foreldrene har god oversikt over hva de gjør i fritiden og hvem de er sammen med.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viser også at de færreste ungdommer opplever stadige krangler med foreldrene, og at det store flertallet er svært godt fornøyd med foreldrene sine. For mange unge er foreldrene de viktigste støttespillerne når det oppstår problemer av ulik art.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dirty="0">
                <a:latin typeface="Eames Century Modern Regular" panose="02000503070705020203" pitchFamily="2" charset="77"/>
                <a:cs typeface="Times New Roman" panose="02020603050405020304" pitchFamily="18" charset="0"/>
              </a:rPr>
              <a:t>Foreldre</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dirty="0">
                <a:solidFill>
                  <a:schemeClr val="accent2"/>
                </a:solidFill>
                <a:latin typeface="Akkurat Pro Light" panose="020B0404020101020102" pitchFamily="34" charset="0"/>
                <a:cs typeface="Arial" panose="020B0604020202020204" pitchFamily="34" charset="0"/>
              </a:rPr>
              <a:t>KAPITTEL 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983168"/>
            <a:ext cx="290019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fornøyd eller misfornøyd er du med dine foreldre/foresatte? Prosent i Lyngdal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299720463"/>
              </p:ext>
            </p:extLst>
          </p:nvPr>
        </p:nvGraphicFramePr>
        <p:xfrm>
          <a:off x="347954" y="5750168"/>
          <a:ext cx="2900194" cy="356097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10	Lyngdal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771970"/>
            <a:ext cx="28973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sine foreldre/foresatte.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47683140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66DC40F6-B4B6-41E6-94B6-212C4D7E7EC5}"/>
              </a:ext>
            </a:extLst>
          </p:cNvPr>
          <p:cNvSpPr txBox="1"/>
          <p:nvPr/>
        </p:nvSpPr>
        <p:spPr>
          <a:xfrm>
            <a:off x="4080304" y="5109223"/>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store flertallet av dagens unge er godt fornøyd med foreldrene sine</a:t>
            </a:r>
          </a:p>
        </p:txBody>
      </p:sp>
      <p:pic>
        <p:nvPicPr>
          <p:cNvPr id="21" name="Bilde 20">
            <a:extLst>
              <a:ext uri="{FF2B5EF4-FFF2-40B4-BE49-F238E27FC236}">
                <a16:creationId xmlns:a16="http://schemas.microsoft.com/office/drawing/2014/main" id="{9F6E0E3F-CAC5-4922-8B6F-05799C9EFC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09223"/>
            <a:ext cx="369416" cy="301888"/>
          </a:xfrm>
          <a:prstGeom prst="rect">
            <a:avLst/>
          </a:prstGeom>
        </p:spPr>
      </p:pic>
    </p:spTree>
    <p:extLst>
      <p:ext uri="{BB962C8B-B14F-4D97-AF65-F5344CB8AC3E}">
        <p14:creationId xmlns:p14="http://schemas.microsoft.com/office/powerpoint/2010/main" val="40643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0757" y="4361247"/>
            <a:ext cx="6127129" cy="211567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Foreldrerelasjoner</a:t>
            </a:r>
          </a:p>
          <a:p>
            <a:pPr>
              <a:spcAft>
                <a:spcPts val="401"/>
              </a:spcAft>
            </a:pPr>
            <a:r>
              <a:rPr lang="nb-NO" sz="999" dirty="0">
                <a:solidFill>
                  <a:srgbClr val="000000"/>
                </a:solidFill>
                <a:latin typeface="Akkurat Pro" panose="020B0504020101020102" pitchFamily="34" charset="77"/>
                <a:cs typeface="Arial" panose="020B0604020202020204" pitchFamily="34" charset="0"/>
              </a:rPr>
              <a:t>Forholdet mellom ungdom og foreldre har endret seg mye siden dagens foreldre selv var ungdommer. Nesten alle ungdommer i dag opplever at foreldrene deres har oversikt over hvor de er og hvem de er sammen med i fritiden. Samtidig har en del unge behov for å skape sine egne rom, der foreldre ikke har en like naturlig plass. På landbasis svarer rundt en av fire at de forsøker å holde mesteparten av fritiden skjult for foreldrene. </a:t>
            </a:r>
          </a:p>
          <a:p>
            <a:pPr>
              <a:spcAft>
                <a:spcPts val="401"/>
              </a:spcAft>
            </a:pPr>
            <a:r>
              <a:rPr lang="nb-NO" sz="999" dirty="0">
                <a:solidFill>
                  <a:srgbClr val="000000"/>
                </a:solidFill>
                <a:latin typeface="Akkurat Pro" panose="020B0504020101020102" pitchFamily="34" charset="77"/>
                <a:cs typeface="Arial" panose="020B0604020202020204" pitchFamily="34" charset="0"/>
              </a:rPr>
              <a:t>Det er flere spørsmål om foreldre i Ungdata. Som en hovedindikator på hvordan ungdom opplever foreldrene sine, bruker vi et spørsmål om hvor fornøyde eller misfornøyde ungdom er med ulike sider av livet. Ett av forholdene de skal vurdere er foreldre/foresatte – og de blir bedt om å krysse av for om de er «svært fornøyd», «litt fornøyd», «verken fornøyd eller </a:t>
            </a:r>
            <a:r>
              <a:rPr lang="nb-NO" sz="999" dirty="0">
                <a:latin typeface="Akkurat Pro" panose="020B0504020101020102" pitchFamily="34" charset="77"/>
                <a:cs typeface="Arial" panose="020B0604020202020204" pitchFamily="34" charset="0"/>
              </a:rPr>
              <a:t>misfornøyd», «litt misfornøyd» eller «svært misfornøyd».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dirty="0">
                <a:solidFill>
                  <a:schemeClr val="tx1">
                    <a:lumMod val="75000"/>
                    <a:lumOff val="25000"/>
                  </a:schemeClr>
                </a:solidFill>
                <a:latin typeface="Akkurat Pro Light" panose="020B0404020101020102" pitchFamily="34" charset="0"/>
                <a:cs typeface="Arial" panose="020B0604020202020204" pitchFamily="34" charset="0"/>
              </a:rPr>
              <a:t>FORELDRE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073730"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6749"/>
            <a:ext cx="6127135"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Tidstrend i Lyngdal kommune. </a:t>
            </a:r>
          </a:p>
          <a:p>
            <a:r>
              <a:rPr lang="nb-NO" sz="1000" b="1" dirty="0">
                <a:solidFill>
                  <a:srgbClr val="000000"/>
                </a:solidFill>
                <a:latin typeface="Akkurat Pro Regular" panose="020B0504020101020102" pitchFamily="34" charset="77"/>
                <a:cs typeface="Arial" panose="020B0604020202020204" pitchFamily="34" charset="0"/>
              </a:rPr>
              <a:t>Prosentandel av elevene på videregående som er fornøyd med sine foreldre/foresatte</a:t>
            </a: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50247"/>
            <a:ext cx="3006843" cy="861774"/>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Hender det at dine foreldre eller foresatte mangler penger til å betale for fritidsaktiviteter du ønsker å delta i (idrett, kino, bursdager, reiser etc.)? Prosent i Lyngdal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opplever sine foreldre/foresatte</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11</a:t>
            </a:r>
          </a:p>
        </p:txBody>
      </p:sp>
      <p:graphicFrame>
        <p:nvGraphicFramePr>
          <p:cNvPr id="47" name="Diagram 46">
            <a:extLst>
              <a:ext uri="{FF2B5EF4-FFF2-40B4-BE49-F238E27FC236}">
                <a16:creationId xmlns:a16="http://schemas.microsoft.com/office/drawing/2014/main" id="{05D191B1-685A-404B-AE8B-BF48E953A73E}"/>
              </a:ext>
            </a:extLst>
          </p:cNvPr>
          <p:cNvGraphicFramePr>
            <a:graphicFrameLocks/>
          </p:cNvGraphicFramePr>
          <p:nvPr>
            <p:extLst>
              <p:ext uri="{D42A27DB-BD31-4B8C-83A1-F6EECF244321}">
                <p14:modId xmlns:p14="http://schemas.microsoft.com/office/powerpoint/2010/main" val="149785124"/>
              </p:ext>
            </p:extLst>
          </p:nvPr>
        </p:nvGraphicFramePr>
        <p:xfrm>
          <a:off x="353961" y="1220700"/>
          <a:ext cx="2890988" cy="2839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Diagram 47">
            <a:extLst>
              <a:ext uri="{FF2B5EF4-FFF2-40B4-BE49-F238E27FC236}">
                <a16:creationId xmlns:a16="http://schemas.microsoft.com/office/drawing/2014/main" id="{2CA55D33-B1F2-4993-BDA0-56FD0FB2F614}"/>
              </a:ext>
            </a:extLst>
          </p:cNvPr>
          <p:cNvGraphicFramePr>
            <a:graphicFrameLocks/>
          </p:cNvGraphicFramePr>
          <p:nvPr>
            <p:extLst>
              <p:ext uri="{D42A27DB-BD31-4B8C-83A1-F6EECF244321}">
                <p14:modId xmlns:p14="http://schemas.microsoft.com/office/powerpoint/2010/main" val="2457699740"/>
              </p:ext>
            </p:extLst>
          </p:nvPr>
        </p:nvGraphicFramePr>
        <p:xfrm>
          <a:off x="3566798" y="1821114"/>
          <a:ext cx="2950337" cy="2125946"/>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A0C8E8A9-EC89-455A-9187-3DEA9CB7EEC9}"/>
              </a:ext>
            </a:extLst>
          </p:cNvPr>
          <p:cNvCxnSpPr>
            <a:cxnSpLocks/>
          </p:cNvCxnSpPr>
          <p:nvPr/>
        </p:nvCxnSpPr>
        <p:spPr>
          <a:xfrm>
            <a:off x="3435549" y="844199"/>
            <a:ext cx="0" cy="338891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635365E1-52B8-4D5A-96AE-263A862809F9}"/>
              </a:ext>
            </a:extLst>
          </p:cNvPr>
          <p:cNvGraphicFramePr>
            <a:graphicFrameLocks/>
          </p:cNvGraphicFramePr>
          <p:nvPr>
            <p:extLst>
              <p:ext uri="{D42A27DB-BD31-4B8C-83A1-F6EECF244321}">
                <p14:modId xmlns:p14="http://schemas.microsoft.com/office/powerpoint/2010/main" val="421526098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824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071258"/>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Skolen er ikke bare et sted for læring, men også en viktig arena for sosialt samvær. Skolen er et sted hvor vennskap utvikles – både i timene, i friminuttene og på skoleveien. I en tid der digitale kommunikasjonsformer preger mye av fritiden til ungdom, blir det sosiale ved skolesituasjonen, og det fysiske samværet som finner sted der, kanskje enda viktigere i unges liv enn tidligere.  </a:t>
            </a:r>
          </a:p>
          <a:p>
            <a:pPr algn="l">
              <a:lnSpc>
                <a:spcPct val="100000"/>
              </a:lnSpc>
              <a:spcBef>
                <a:spcPts val="600"/>
              </a:spcBef>
            </a:pPr>
            <a:r>
              <a:rPr lang="nb-NO" sz="1000" dirty="0">
                <a:latin typeface="Akkurat Pro"/>
                <a:ea typeface="Akkurat" charset="0"/>
                <a:cs typeface="Akkurat" charset="0"/>
              </a:rPr>
              <a:t>For mange unge er ikke skolehverdagen ferdig når skoleklokka ringer. Ungdata viser at ungdom flest bruker en del tid på skolearbeid også etter skoletid. Samtidig er det stor variasjon i hvor mye tid hver og en bruker. Mens noen ikke gjør lekser i det hele tatt, bruker andre flere timer hver dag. Jenter bruker i gjennomsnitt mer tid på lekser enn gutter. </a:t>
            </a:r>
          </a:p>
          <a:p>
            <a:pPr algn="l">
              <a:lnSpc>
                <a:spcPct val="100000"/>
              </a:lnSpc>
              <a:spcBef>
                <a:spcPts val="600"/>
              </a:spcBef>
            </a:pPr>
            <a:r>
              <a:rPr lang="nb-NO" sz="1000" dirty="0">
                <a:latin typeface="Akkurat Pro"/>
                <a:ea typeface="Akkurat" charset="0"/>
                <a:cs typeface="Akkurat" charset="0"/>
              </a:rPr>
              <a:t>Lekser kan legge grunnlaget for gode arbeidsvaner senere i livet, og det kan være en effektiv måte for skolen å få involvert foreldrene i skolearbeidet. Den viktigste begrunnelsen ligger likevel i forventningen om at lekser bidrar til økt læring. Forskning tyder imidlertid ikke på at leksearbeid i seg selv har særlig store læringseffekter. Det vil blant annet avhenge av under hvilke betingelser leksene gis og hvordan skolearbeidet foregår, men også av tilbakemeldingene fra lærerne i etterkant. </a:t>
            </a:r>
          </a:p>
          <a:p>
            <a:pPr algn="l">
              <a:lnSpc>
                <a:spcPct val="100000"/>
              </a:lnSpc>
              <a:spcBef>
                <a:spcPts val="600"/>
              </a:spcBef>
            </a:pPr>
            <a:r>
              <a:rPr lang="nb-NO" sz="1000" dirty="0">
                <a:latin typeface="Akkurat Pro"/>
                <a:ea typeface="Akkurat" charset="0"/>
                <a:cs typeface="Akkurat" charset="0"/>
              </a:rPr>
              <a:t>En god del unge opplever skolearbeidet som stressende. Positivt stress kan være bra og bidra til at ungdom fokuserer på læringsoppgavene. Samtidig kan stress være negativt, særlig for de som opplever vedvarende stress over tid og hvor gapet mellom egne ambisjoner og det man får til blir for stort.</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Skole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4</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8035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skolen du går på</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Lyngdal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12	Lyngdal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skolen de går på.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528607641"/>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72312619"/>
              </p:ext>
            </p:extLst>
          </p:nvPr>
        </p:nvGraphicFramePr>
        <p:xfrm>
          <a:off x="347954" y="5415225"/>
          <a:ext cx="2900194" cy="389592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E7F8F8CB-4F6F-4F6B-8726-77A6A8926234}"/>
              </a:ext>
            </a:extLst>
          </p:cNvPr>
          <p:cNvSpPr txBox="1"/>
          <p:nvPr/>
        </p:nvSpPr>
        <p:spPr>
          <a:xfrm>
            <a:off x="4080304" y="4923566"/>
            <a:ext cx="242373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Skolen er et godt sted å være for de aller fleste – men ikke for alle</a:t>
            </a:r>
          </a:p>
        </p:txBody>
      </p:sp>
      <p:pic>
        <p:nvPicPr>
          <p:cNvPr id="21" name="Bilde 20">
            <a:extLst>
              <a:ext uri="{FF2B5EF4-FFF2-40B4-BE49-F238E27FC236}">
                <a16:creationId xmlns:a16="http://schemas.microsoft.com/office/drawing/2014/main" id="{24200025-59CF-4A0D-AD6D-44C45B9F7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23566"/>
            <a:ext cx="369416" cy="301888"/>
          </a:xfrm>
          <a:prstGeom prst="rect">
            <a:avLst/>
          </a:prstGeom>
        </p:spPr>
      </p:pic>
    </p:spTree>
    <p:extLst>
      <p:ext uri="{BB962C8B-B14F-4D97-AF65-F5344CB8AC3E}">
        <p14:creationId xmlns:p14="http://schemas.microsoft.com/office/powerpoint/2010/main" val="254867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018923"/>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Lyngdal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skolen de går på</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1"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som er enige og uenige i ulike utsagn om hvordan de har det på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13</a:t>
            </a:r>
          </a:p>
        </p:txBody>
      </p:sp>
      <p:graphicFrame>
        <p:nvGraphicFramePr>
          <p:cNvPr id="19" name="Diagram 18">
            <a:extLst>
              <a:ext uri="{FF2B5EF4-FFF2-40B4-BE49-F238E27FC236}">
                <a16:creationId xmlns:a16="http://schemas.microsoft.com/office/drawing/2014/main" id="{BAFB7318-E8CA-4E3F-BFB4-EA9C7A97975D}"/>
              </a:ext>
            </a:extLst>
          </p:cNvPr>
          <p:cNvGraphicFramePr>
            <a:graphicFrameLocks/>
          </p:cNvGraphicFramePr>
          <p:nvPr>
            <p:extLst>
              <p:ext uri="{D42A27DB-BD31-4B8C-83A1-F6EECF244321}">
                <p14:modId xmlns:p14="http://schemas.microsoft.com/office/powerpoint/2010/main" val="1635739577"/>
              </p:ext>
            </p:extLst>
          </p:nvPr>
        </p:nvGraphicFramePr>
        <p:xfrm>
          <a:off x="353961" y="1130772"/>
          <a:ext cx="6159968" cy="2382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Diagram 25">
            <a:extLst>
              <a:ext uri="{FF2B5EF4-FFF2-40B4-BE49-F238E27FC236}">
                <a16:creationId xmlns:a16="http://schemas.microsoft.com/office/drawing/2014/main" id="{43533366-CB1A-4F37-8D5D-984244734A66}"/>
              </a:ext>
            </a:extLst>
          </p:cNvPr>
          <p:cNvGraphicFramePr>
            <a:graphicFrameLocks/>
          </p:cNvGraphicFramePr>
          <p:nvPr>
            <p:extLst>
              <p:ext uri="{D42A27DB-BD31-4B8C-83A1-F6EECF244321}">
                <p14:modId xmlns:p14="http://schemas.microsoft.com/office/powerpoint/2010/main" val="701836776"/>
              </p:ext>
            </p:extLst>
          </p:nvPr>
        </p:nvGraphicFramePr>
        <p:xfrm>
          <a:off x="528522" y="4263678"/>
          <a:ext cx="2957513" cy="267438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ktangel 26">
            <a:extLst>
              <a:ext uri="{FF2B5EF4-FFF2-40B4-BE49-F238E27FC236}">
                <a16:creationId xmlns:a16="http://schemas.microsoft.com/office/drawing/2014/main" id="{53339C06-3B8C-46E1-B8BE-AE59D94E7576}"/>
              </a:ext>
            </a:extLst>
          </p:cNvPr>
          <p:cNvSpPr/>
          <p:nvPr/>
        </p:nvSpPr>
        <p:spPr>
          <a:xfrm>
            <a:off x="531686" y="3727489"/>
            <a:ext cx="2967481"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litt eller helt enig i ulike utsagn om hvordan de har det på skolen</a:t>
            </a:r>
          </a:p>
        </p:txBody>
      </p:sp>
      <p:sp>
        <p:nvSpPr>
          <p:cNvPr id="28" name="TekstSylinder 27">
            <a:extLst>
              <a:ext uri="{FF2B5EF4-FFF2-40B4-BE49-F238E27FC236}">
                <a16:creationId xmlns:a16="http://schemas.microsoft.com/office/drawing/2014/main" id="{749DEC8B-E135-4849-8AB3-ABB4F378D96A}"/>
              </a:ext>
            </a:extLst>
          </p:cNvPr>
          <p:cNvSpPr txBox="1"/>
          <p:nvPr/>
        </p:nvSpPr>
        <p:spPr>
          <a:xfrm>
            <a:off x="3549651" y="4260035"/>
            <a:ext cx="2980579" cy="2218135"/>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Skoletrivsel</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Resultatene viser at de fleste trives på skolen. Det store flertallet mener at både lærerne bryr seg om dem og at de passer inn blant de jevnaldrende på skolen. Svarene tyder på at den norske skolen på mange måter har lykkes med å skape et læringsmiljø som oppleves som positivt av det store flertallet av elevene. Det er likevel en del som har negative opplevelser med skolen. Et mindretall gruer seg ofte til å gå på skolen og ganske mange opplever skolen som kjedelig. </a:t>
            </a:r>
          </a:p>
        </p:txBody>
      </p:sp>
      <p:graphicFrame>
        <p:nvGraphicFramePr>
          <p:cNvPr id="16" name="Diagram 15">
            <a:extLst>
              <a:ext uri="{FF2B5EF4-FFF2-40B4-BE49-F238E27FC236}">
                <a16:creationId xmlns:a16="http://schemas.microsoft.com/office/drawing/2014/main" id="{45C8BF7B-CDE2-4DB5-BBBD-EC8AB5DF865E}"/>
              </a:ext>
            </a:extLst>
          </p:cNvPr>
          <p:cNvGraphicFramePr>
            <a:graphicFrameLocks/>
          </p:cNvGraphicFramePr>
          <p:nvPr>
            <p:extLst>
              <p:ext uri="{D42A27DB-BD31-4B8C-83A1-F6EECF244321}">
                <p14:modId xmlns:p14="http://schemas.microsoft.com/office/powerpoint/2010/main" val="9587101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51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3339"/>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Lyngdal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minst én time daglig på lekser og annet skolearbeid utenom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lang tid bruker du gjennomsnittlig per dag på lekser og annet skolearbeid utenom skolen? Lyngdal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14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Lyngdal kommune</a:t>
            </a:r>
          </a:p>
        </p:txBody>
      </p:sp>
      <p:sp>
        <p:nvSpPr>
          <p:cNvPr id="19" name="TekstSylinder 18">
            <a:extLst>
              <a:ext uri="{FF2B5EF4-FFF2-40B4-BE49-F238E27FC236}">
                <a16:creationId xmlns:a16="http://schemas.microsoft.com/office/drawing/2014/main" id="{A1F6B0A8-0B9D-48AA-A4F7-17A7E99F658B}"/>
              </a:ext>
            </a:extLst>
          </p:cNvPr>
          <p:cNvSpPr txBox="1"/>
          <p:nvPr/>
        </p:nvSpPr>
        <p:spPr>
          <a:xfrm>
            <a:off x="350758" y="844198"/>
            <a:ext cx="2894190" cy="1603993"/>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Lekser</a:t>
            </a:r>
          </a:p>
          <a:p>
            <a:pPr>
              <a:spcAft>
                <a:spcPts val="400"/>
              </a:spcAft>
            </a:pPr>
            <a:r>
              <a:rPr lang="nb-NO" sz="999" dirty="0">
                <a:latin typeface="Akkurat Pro" panose="020B0504020101020102" pitchFamily="34" charset="0"/>
                <a:cs typeface="Arial" panose="020B0604020202020204" pitchFamily="34" charset="0"/>
              </a:rPr>
              <a:t>I Ungdata kartlegges tiden ungdom bruker på lekser gjennom et spørsmål der de blir bedt om å oppgi hvor lang tid de vanligvis bruker på lekser og annet skolearbeid utenom skoletiden en gjennomsnittsdag. Svarene viser at det er stor variasjon i hvor mye tid ungdom bruker på lekser.</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3613694950"/>
              </p:ext>
            </p:extLst>
          </p:nvPr>
        </p:nvGraphicFramePr>
        <p:xfrm>
          <a:off x="3543643" y="1450566"/>
          <a:ext cx="2900194" cy="2667430"/>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0688" y="4148330"/>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a:t>
            </a:r>
            <a:r>
              <a:rPr lang="nb-NO" sz="1000" b="1" dirty="0">
                <a:solidFill>
                  <a:srgbClr val="000000"/>
                </a:solidFill>
                <a:latin typeface="Akkurat Pro Regular" panose="020B0504020101020102" pitchFamily="34" charset="77"/>
                <a:cs typeface="Arial" panose="020B0604020202020204" pitchFamily="34" charset="0"/>
              </a:rPr>
              <a:t>minst én time hver dag på lekser og annet skolearbeid utenom skolen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599099179"/>
              </p:ext>
            </p:extLst>
          </p:nvPr>
        </p:nvGraphicFramePr>
        <p:xfrm>
          <a:off x="350687" y="486592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5" name="Rektangel 34">
            <a:extLst>
              <a:ext uri="{FF2B5EF4-FFF2-40B4-BE49-F238E27FC236}">
                <a16:creationId xmlns:a16="http://schemas.microsoft.com/office/drawing/2014/main" id="{301A244B-E85A-4D9F-BE75-3E0D77C9B9B8}"/>
              </a:ext>
            </a:extLst>
          </p:cNvPr>
          <p:cNvSpPr/>
          <p:nvPr/>
        </p:nvSpPr>
        <p:spPr>
          <a:xfrm>
            <a:off x="3535796" y="4248797"/>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blir du stresset av skolearbeidet? Lyngdal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36" name="Diagram 17">
            <a:extLst>
              <a:ext uri="{FF2B5EF4-FFF2-40B4-BE49-F238E27FC236}">
                <a16:creationId xmlns:a16="http://schemas.microsoft.com/office/drawing/2014/main" id="{26252845-1ADE-4CBA-99EE-5CB76AE4C97F}"/>
              </a:ext>
            </a:extLst>
          </p:cNvPr>
          <p:cNvGraphicFramePr>
            <a:graphicFrameLocks/>
          </p:cNvGraphicFramePr>
          <p:nvPr>
            <p:extLst>
              <p:ext uri="{D42A27DB-BD31-4B8C-83A1-F6EECF244321}">
                <p14:modId xmlns:p14="http://schemas.microsoft.com/office/powerpoint/2010/main" val="3011607145"/>
              </p:ext>
            </p:extLst>
          </p:nvPr>
        </p:nvGraphicFramePr>
        <p:xfrm>
          <a:off x="3581892" y="4619625"/>
          <a:ext cx="2900194" cy="2059735"/>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
            <a:extLst>
              <a:ext uri="{FF2B5EF4-FFF2-40B4-BE49-F238E27FC236}">
                <a16:creationId xmlns:a16="http://schemas.microsoft.com/office/drawing/2014/main" id="{9450E5B8-A416-4358-A41D-A11719F32A41}"/>
              </a:ext>
            </a:extLst>
          </p:cNvPr>
          <p:cNvSpPr txBox="1"/>
          <p:nvPr/>
        </p:nvSpPr>
        <p:spPr>
          <a:xfrm>
            <a:off x="652604" y="2698096"/>
            <a:ext cx="257001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varierer mye hvor lang tid ungdom bruker på skolearbeid utenom skoletiden</a:t>
            </a:r>
          </a:p>
        </p:txBody>
      </p:sp>
      <p:pic>
        <p:nvPicPr>
          <p:cNvPr id="22" name="Bilde 21">
            <a:extLst>
              <a:ext uri="{FF2B5EF4-FFF2-40B4-BE49-F238E27FC236}">
                <a16:creationId xmlns:a16="http://schemas.microsoft.com/office/drawing/2014/main" id="{AF499409-BCD0-4B62-BAF0-22DCE006BD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85" y="2698096"/>
            <a:ext cx="383125" cy="301888"/>
          </a:xfrm>
          <a:prstGeom prst="rect">
            <a:avLst/>
          </a:prstGeom>
        </p:spPr>
      </p:pic>
      <p:cxnSp>
        <p:nvCxnSpPr>
          <p:cNvPr id="24" name="Rett linje 23">
            <a:extLst>
              <a:ext uri="{FF2B5EF4-FFF2-40B4-BE49-F238E27FC236}">
                <a16:creationId xmlns:a16="http://schemas.microsoft.com/office/drawing/2014/main" id="{08F21320-EFCF-4C68-BDCE-438926EC3EE8}"/>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0" name="Diagram 19">
            <a:extLst>
              <a:ext uri="{FF2B5EF4-FFF2-40B4-BE49-F238E27FC236}">
                <a16:creationId xmlns:a16="http://schemas.microsoft.com/office/drawing/2014/main" id="{988F756A-7C35-41BD-8617-B72DB67AFACA}"/>
              </a:ext>
            </a:extLst>
          </p:cNvPr>
          <p:cNvGraphicFramePr>
            <a:graphicFrameLocks/>
          </p:cNvGraphicFramePr>
          <p:nvPr>
            <p:extLst>
              <p:ext uri="{D42A27DB-BD31-4B8C-83A1-F6EECF244321}">
                <p14:modId xmlns:p14="http://schemas.microsoft.com/office/powerpoint/2010/main" val="376819657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103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60199"/>
            <a:ext cx="289419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skulket skolen siste år? Lyngdal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15</a:t>
            </a:r>
          </a:p>
        </p:txBody>
      </p:sp>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412401714"/>
              </p:ext>
            </p:extLst>
          </p:nvPr>
        </p:nvGraphicFramePr>
        <p:xfrm>
          <a:off x="350003" y="1321764"/>
          <a:ext cx="2894190" cy="26896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kstSylinder 17">
            <a:extLst>
              <a:ext uri="{FF2B5EF4-FFF2-40B4-BE49-F238E27FC236}">
                <a16:creationId xmlns:a16="http://schemas.microsoft.com/office/drawing/2014/main" id="{A06E0718-A0AE-4FFE-800C-83E82FAE0C0A}"/>
              </a:ext>
            </a:extLst>
          </p:cNvPr>
          <p:cNvSpPr txBox="1"/>
          <p:nvPr/>
        </p:nvSpPr>
        <p:spPr>
          <a:xfrm>
            <a:off x="3565987" y="853031"/>
            <a:ext cx="2952748" cy="385922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Skulking</a:t>
            </a:r>
          </a:p>
          <a:p>
            <a:pPr>
              <a:spcAft>
                <a:spcPts val="401"/>
              </a:spcAft>
            </a:pPr>
            <a:r>
              <a:rPr lang="nb-NO" sz="1000" dirty="0">
                <a:latin typeface="Akkurat Pro" panose="020B0504020101020102" pitchFamily="34" charset="0"/>
                <a:cs typeface="Arial" panose="020B0604020202020204" pitchFamily="34" charset="0"/>
              </a:rPr>
              <a:t>Motivasjon for å lære er en sentral drivkraft bak den enkeltes skoleresultater, og bidrar til å påvirke sjansene for å gjennomføre skolen på en god måte.</a:t>
            </a:r>
          </a:p>
          <a:p>
            <a:pPr>
              <a:spcAft>
                <a:spcPts val="401"/>
              </a:spcAft>
            </a:pPr>
            <a:r>
              <a:rPr lang="nb-NO" sz="1000" dirty="0">
                <a:latin typeface="Akkurat Pro" panose="020B0504020101020102" pitchFamily="34" charset="0"/>
                <a:cs typeface="Arial" panose="020B0604020202020204" pitchFamily="34" charset="0"/>
              </a:rPr>
              <a:t>Motivasjonen kan komme til syne på ulike måter, både gjennom arbeidsinnsats, elevenes utdanningsvalg og hvorvidt de slutter opp om skolens formål og regler. Å skulke skolen – særlig når dette skjer gjentatte ganger – kan derimot signalisere det motsatte. Årsakene som ligger bak skulking kan være mange, og kan ofte handle om forhold som ikke direkte har noe med skolen å gjøre.</a:t>
            </a:r>
          </a:p>
          <a:p>
            <a:pPr>
              <a:spcAft>
                <a:spcPts val="401"/>
              </a:spcAft>
            </a:pPr>
            <a:r>
              <a:rPr lang="nb-NO" sz="1000" dirty="0">
                <a:latin typeface="Akkurat Pro" panose="020B0504020101020102" pitchFamily="34" charset="0"/>
                <a:cs typeface="Arial" panose="020B0604020202020204" pitchFamily="34" charset="0"/>
              </a:rPr>
              <a:t>Skulk henger i mange tilfeller sammen med økt sannsynlighet for en negativ utvikling i ungdomsårene. Særlig alvorlig er det når skoleskulk opptrer sammen med andre sårbarhetsfaktorer og der ungdommen har få beskyttende faktorer i det miljøet de befinner seg i. </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831742"/>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Lyngdal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skulket skolen minst én gang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4183181"/>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skulket skolen minst én gang siste år.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387648957"/>
              </p:ext>
            </p:extLst>
          </p:nvPr>
        </p:nvGraphicFramePr>
        <p:xfrm>
          <a:off x="350687" y="4908419"/>
          <a:ext cx="2908827" cy="1786398"/>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B46C2705-58D4-4DFF-9DD1-5F5182CC88CD}"/>
              </a:ext>
            </a:extLst>
          </p:cNvPr>
          <p:cNvCxnSpPr>
            <a:cxnSpLocks/>
          </p:cNvCxnSpPr>
          <p:nvPr/>
        </p:nvCxnSpPr>
        <p:spPr>
          <a:xfrm>
            <a:off x="3435549" y="844199"/>
            <a:ext cx="0" cy="57764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24E5D1FF-0214-4658-947F-D2BF37D56F43}"/>
              </a:ext>
            </a:extLst>
          </p:cNvPr>
          <p:cNvGraphicFramePr>
            <a:graphicFrameLocks/>
          </p:cNvGraphicFramePr>
          <p:nvPr>
            <p:extLst>
              <p:ext uri="{D42A27DB-BD31-4B8C-83A1-F6EECF244321}">
                <p14:modId xmlns:p14="http://schemas.microsoft.com/office/powerpoint/2010/main" val="76401055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2">
            <a:extLst>
              <a:ext uri="{FF2B5EF4-FFF2-40B4-BE49-F238E27FC236}">
                <a16:creationId xmlns:a16="http://schemas.microsoft.com/office/drawing/2014/main" id="{55C5E727-CC41-377B-939D-853B6A1A456D}"/>
              </a:ext>
            </a:extLst>
          </p:cNvPr>
          <p:cNvSpPr txBox="1"/>
          <p:nvPr/>
        </p:nvSpPr>
        <p:spPr>
          <a:xfrm>
            <a:off x="3984294" y="5214764"/>
            <a:ext cx="2511596"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Å skulke skolen regnes gjerne som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en sårbarhetsfaktor i ungdomstiden</a:t>
            </a:r>
          </a:p>
        </p:txBody>
      </p:sp>
      <p:pic>
        <p:nvPicPr>
          <p:cNvPr id="3" name="Bilde 2">
            <a:extLst>
              <a:ext uri="{FF2B5EF4-FFF2-40B4-BE49-F238E27FC236}">
                <a16:creationId xmlns:a16="http://schemas.microsoft.com/office/drawing/2014/main" id="{0F7DEA49-7674-76B5-A50F-E4436C8781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4876" y="5214764"/>
            <a:ext cx="362888" cy="301888"/>
          </a:xfrm>
          <a:prstGeom prst="rect">
            <a:avLst/>
          </a:prstGeom>
        </p:spPr>
      </p:pic>
    </p:spTree>
    <p:extLst>
      <p:ext uri="{BB962C8B-B14F-4D97-AF65-F5344CB8AC3E}">
        <p14:creationId xmlns:p14="http://schemas.microsoft.com/office/powerpoint/2010/main" val="162571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58532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Å vokse opp betyr som regel å vokse opp på et bestemt sted. Forskjellige lokalmiljøer kan gi ulike muligheter for utfoldelse og sosialt samvær. Tilbudet av organisasjoner, fritids- og kulturtilbud påvirker hvordan den enkelte kan utfolde seg, og bidrar samtidig til å skape identitet og tilhørighet i et lokalmiljø. Det samme gjelder tilgangen på åpne møteplasser, rekreasjonsområder og urørt natur. Opplevelsen av lokalmiljøet vil også være preget av utsiktene til utdanning, arbeid og familieetablering på sikt.</a:t>
            </a:r>
          </a:p>
          <a:p>
            <a:pPr algn="l">
              <a:lnSpc>
                <a:spcPct val="100000"/>
              </a:lnSpc>
              <a:spcBef>
                <a:spcPts val="600"/>
              </a:spcBef>
            </a:pPr>
            <a:r>
              <a:rPr lang="nb-NO" sz="1000" dirty="0">
                <a:latin typeface="Akkurat Pro"/>
                <a:ea typeface="Akkurat" charset="0"/>
                <a:cs typeface="Akkurat" charset="0"/>
              </a:rPr>
              <a:t>Trygge og sunne lokalmiljøer er særlig viktig for barn og unges velferd, fordi de som regel bruker lokalmiljøet i større grad og på en annen måte enn foreldrene og andre voksne. Barn og unge kan også ha andre meninger enn voksne om hva som gir livskvalitet på hjemstedet. Derfor er det viktig å spørre dem om hvordan de opplever stedet der de bor.</a:t>
            </a:r>
          </a:p>
          <a:p>
            <a:pPr algn="l">
              <a:lnSpc>
                <a:spcPct val="100000"/>
              </a:lnSpc>
              <a:spcBef>
                <a:spcPts val="600"/>
              </a:spcBef>
            </a:pPr>
            <a:r>
              <a:rPr lang="nb-NO" sz="1000" dirty="0">
                <a:latin typeface="Akkurat Pro"/>
                <a:ea typeface="Akkurat" charset="0"/>
                <a:cs typeface="Akkurat" charset="0"/>
              </a:rPr>
              <a:t>Ungdata viser at de fleste ungdommer er ganske eller svært godt fornøyd med lokalmiljøet sitt. Men det er også en del som ikke er så godt fornøyd. Dette gjelder ofte jentene mer enn guttene. Hva ungdom er fornøyd med og misfornøyd med, varierer mye fra kommune til kommune. Dette viser at kommunene kan gjøre mye for å tilrettelegge for ungdommers trivsel.</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Lokalmiljøet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5</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135759"/>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lokalmiljøet der du bor</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Lyngdal kommune og nasjonalt</a:t>
            </a:r>
          </a:p>
        </p:txBody>
      </p:sp>
      <p:cxnSp>
        <p:nvCxnSpPr>
          <p:cNvPr id="25" name="Rett linje 24"/>
          <p:cNvCxnSpPr>
            <a:cxnSpLocks/>
          </p:cNvCxnSpPr>
          <p:nvPr/>
        </p:nvCxnSpPr>
        <p:spPr>
          <a:xfrm>
            <a:off x="3430600" y="4135759"/>
            <a:ext cx="0" cy="517538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16	Lyngdal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latin typeface="Akkurat Pro Regular" panose="020B0504020101020102" pitchFamily="34" charset="77"/>
                <a:cs typeface="Arial" panose="020B0604020202020204" pitchFamily="34" charset="0"/>
              </a:rPr>
              <a:t>Prosentandel som føler tilhørighet til stedet der de bor (6 poeng eller mer).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419049169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858547143"/>
              </p:ext>
            </p:extLst>
          </p:nvPr>
        </p:nvGraphicFramePr>
        <p:xfrm>
          <a:off x="347954" y="4697691"/>
          <a:ext cx="2900194" cy="210222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F15CDB99-E771-8972-8C1C-65970A62E922}"/>
              </a:ext>
            </a:extLst>
          </p:cNvPr>
          <p:cNvSpPr/>
          <p:nvPr/>
        </p:nvSpPr>
        <p:spPr>
          <a:xfrm>
            <a:off x="355508"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lokalmiljøet. Blant gutter og jenter på ulike klassetrinn</a:t>
            </a:r>
          </a:p>
        </p:txBody>
      </p:sp>
      <p:graphicFrame>
        <p:nvGraphicFramePr>
          <p:cNvPr id="3" name="Diagram 2">
            <a:extLst>
              <a:ext uri="{FF2B5EF4-FFF2-40B4-BE49-F238E27FC236}">
                <a16:creationId xmlns:a16="http://schemas.microsoft.com/office/drawing/2014/main" id="{2226711A-7D3E-67A2-2B1F-D8634CCB7779}"/>
              </a:ext>
            </a:extLst>
          </p:cNvPr>
          <p:cNvGraphicFramePr>
            <a:graphicFrameLocks/>
          </p:cNvGraphicFramePr>
          <p:nvPr>
            <p:extLst>
              <p:ext uri="{D42A27DB-BD31-4B8C-83A1-F6EECF244321}">
                <p14:modId xmlns:p14="http://schemas.microsoft.com/office/powerpoint/2010/main" val="1509726882"/>
              </p:ext>
            </p:extLst>
          </p:nvPr>
        </p:nvGraphicFramePr>
        <p:xfrm>
          <a:off x="355507"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id="{86B47E72-8625-1E3A-280F-AA0AFEBC0296}"/>
              </a:ext>
            </a:extLst>
          </p:cNvPr>
          <p:cNvSpPr/>
          <p:nvPr/>
        </p:nvSpPr>
        <p:spPr>
          <a:xfrm>
            <a:off x="3549651" y="4135759"/>
            <a:ext cx="2967484"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hvilken grad føler du at du hører til på stedet der du bor? Skala fra 0=ingen tilhørighet til 10=sterk tilhørighet. Prosent i Lyngdal kommune</a:t>
            </a:r>
          </a:p>
        </p:txBody>
      </p:sp>
      <p:graphicFrame>
        <p:nvGraphicFramePr>
          <p:cNvPr id="7" name="Diagram 6">
            <a:extLst>
              <a:ext uri="{FF2B5EF4-FFF2-40B4-BE49-F238E27FC236}">
                <a16:creationId xmlns:a16="http://schemas.microsoft.com/office/drawing/2014/main" id="{7839EFE2-CD1A-9283-CB7D-E9F6F7A4BF4D}"/>
              </a:ext>
            </a:extLst>
          </p:cNvPr>
          <p:cNvGraphicFramePr>
            <a:graphicFrameLocks/>
          </p:cNvGraphicFramePr>
          <p:nvPr>
            <p:extLst>
              <p:ext uri="{D42A27DB-BD31-4B8C-83A1-F6EECF244321}">
                <p14:modId xmlns:p14="http://schemas.microsoft.com/office/powerpoint/2010/main" val="2876583119"/>
              </p:ext>
            </p:extLst>
          </p:nvPr>
        </p:nvGraphicFramePr>
        <p:xfrm>
          <a:off x="3608308" y="5090522"/>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77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LOKALMILJØET</a:t>
            </a:r>
          </a:p>
        </p:txBody>
      </p:sp>
      <p:cxnSp>
        <p:nvCxnSpPr>
          <p:cNvPr id="25" name="Rett linje 24"/>
          <p:cNvCxnSpPr>
            <a:cxnSpLocks/>
          </p:cNvCxnSpPr>
          <p:nvPr/>
        </p:nvCxnSpPr>
        <p:spPr>
          <a:xfrm>
            <a:off x="3427399" y="3571875"/>
            <a:ext cx="0" cy="28793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53383"/>
            <a:ext cx="46632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Lyngdal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lokalmiljøet der de bor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Tenk på områdene rundt der du bor. Hvordan opplever du at tilbudet til ungdom er når det gjelder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17</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527290"/>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Når du er ute om kvelden, opplever du det som trygt å være i nærområdet der du bor? </a:t>
            </a:r>
            <a:r>
              <a:rPr lang="nb-NO" sz="1000" b="1" dirty="0">
                <a:solidFill>
                  <a:srgbClr val="000000"/>
                </a:solidFill>
                <a:latin typeface="Akkurat Pro Regular" panose="020B0504020101020102" pitchFamily="34" charset="77"/>
                <a:cs typeface="Arial" panose="020B0604020202020204" pitchFamily="34" charset="0"/>
              </a:rPr>
              <a:t>Prosent i Lyngdal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419177038"/>
              </p:ext>
            </p:extLst>
          </p:nvPr>
        </p:nvGraphicFramePr>
        <p:xfrm>
          <a:off x="353960" y="1107966"/>
          <a:ext cx="6163171" cy="2178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211104916"/>
              </p:ext>
            </p:extLst>
          </p:nvPr>
        </p:nvGraphicFramePr>
        <p:xfrm>
          <a:off x="3548892" y="4117413"/>
          <a:ext cx="2955145" cy="2395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 17">
            <a:extLst>
              <a:ext uri="{FF2B5EF4-FFF2-40B4-BE49-F238E27FC236}">
                <a16:creationId xmlns:a16="http://schemas.microsoft.com/office/drawing/2014/main" id="{CCE77894-F694-497E-9391-C940048022FC}"/>
              </a:ext>
            </a:extLst>
          </p:cNvPr>
          <p:cNvGraphicFramePr>
            <a:graphicFrameLocks/>
          </p:cNvGraphicFramePr>
          <p:nvPr>
            <p:extLst>
              <p:ext uri="{D42A27DB-BD31-4B8C-83A1-F6EECF244321}">
                <p14:modId xmlns:p14="http://schemas.microsoft.com/office/powerpoint/2010/main" val="2595391681"/>
              </p:ext>
            </p:extLst>
          </p:nvPr>
        </p:nvGraphicFramePr>
        <p:xfrm>
          <a:off x="354997" y="4081289"/>
          <a:ext cx="2957513" cy="243149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ktangel 18">
            <a:extLst>
              <a:ext uri="{FF2B5EF4-FFF2-40B4-BE49-F238E27FC236}">
                <a16:creationId xmlns:a16="http://schemas.microsoft.com/office/drawing/2014/main" id="{88A5B145-2270-48A9-8AEE-7A4BE923FAAA}"/>
              </a:ext>
            </a:extLst>
          </p:cNvPr>
          <p:cNvSpPr/>
          <p:nvPr/>
        </p:nvSpPr>
        <p:spPr>
          <a:xfrm>
            <a:off x="350758" y="3527290"/>
            <a:ext cx="3006843" cy="400110"/>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Andel gutter og jenter som opplever ulike tilbud til ungdom i nærmiljøet som svært eller nokså bra</a:t>
            </a:r>
          </a:p>
        </p:txBody>
      </p:sp>
      <p:graphicFrame>
        <p:nvGraphicFramePr>
          <p:cNvPr id="15" name="Diagram 14">
            <a:extLst>
              <a:ext uri="{FF2B5EF4-FFF2-40B4-BE49-F238E27FC236}">
                <a16:creationId xmlns:a16="http://schemas.microsoft.com/office/drawing/2014/main" id="{BFA7E9EA-27B2-4540-BBB5-A98111EDFEFC}"/>
              </a:ext>
            </a:extLst>
          </p:cNvPr>
          <p:cNvGraphicFramePr>
            <a:graphicFrameLocks/>
          </p:cNvGraphicFramePr>
          <p:nvPr>
            <p:extLst>
              <p:ext uri="{D42A27DB-BD31-4B8C-83A1-F6EECF244321}">
                <p14:modId xmlns:p14="http://schemas.microsoft.com/office/powerpoint/2010/main" val="2467318043"/>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090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p>
        </p:txBody>
      </p:sp>
      <p:sp>
        <p:nvSpPr>
          <p:cNvPr id="7" name="TekstSylinder 6">
            <a:extLst>
              <a:ext uri="{FF2B5EF4-FFF2-40B4-BE49-F238E27FC236}">
                <a16:creationId xmlns:a16="http://schemas.microsoft.com/office/drawing/2014/main" id="{C2E13B10-7069-4ABB-B169-3CFCCAFA31AC}"/>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RESULTATER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9" name="Rett linje 8">
            <a:extLst>
              <a:ext uri="{FF2B5EF4-FFF2-40B4-BE49-F238E27FC236}">
                <a16:creationId xmlns:a16="http://schemas.microsoft.com/office/drawing/2014/main" id="{5284366E-BE5A-4909-A8B4-15B570C29513}"/>
              </a:ext>
            </a:extLst>
          </p:cNvPr>
          <p:cNvCxnSpPr>
            <a:cxnSpLocks/>
          </p:cNvCxnSpPr>
          <p:nvPr/>
        </p:nvCxnSpPr>
        <p:spPr>
          <a:xfrm>
            <a:off x="1889760" y="562908"/>
            <a:ext cx="462737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aphicFrame>
        <p:nvGraphicFramePr>
          <p:cNvPr id="2" name="Objekt 1">
            <a:extLst>
              <a:ext uri="{FF2B5EF4-FFF2-40B4-BE49-F238E27FC236}">
                <a16:creationId xmlns:a16="http://schemas.microsoft.com/office/drawing/2014/main" id="{1CF3FEF5-A161-4FBE-8B22-F4A7CC4F1DED}"/>
              </a:ext>
            </a:extLst>
          </p:cNvPr>
          <p:cNvGraphicFramePr>
            <a:graphicFrameLocks noChangeAspect="1"/>
          </p:cNvGraphicFramePr>
          <p:nvPr>
            <p:extLst>
              <p:ext uri="{D42A27DB-BD31-4B8C-83A1-F6EECF244321}">
                <p14:modId xmlns:p14="http://schemas.microsoft.com/office/powerpoint/2010/main" val="1715290774"/>
              </p:ext>
            </p:extLst>
          </p:nvPr>
        </p:nvGraphicFramePr>
        <p:xfrm>
          <a:off x="360363" y="6731000"/>
          <a:ext cx="6134100" cy="2552700"/>
        </p:xfrm>
        <a:graphic>
          <a:graphicData uri="http://schemas.openxmlformats.org/presentationml/2006/ole">
            <mc:AlternateContent xmlns:mc="http://schemas.openxmlformats.org/markup-compatibility/2006">
              <mc:Choice xmlns:v="urn:schemas-microsoft-com:vml" Requires="v">
                <p:oleObj name="Worksheet" r:id="rId2" imgW="6133941" imgH="2552636" progId="Excel.Sheet.12">
                  <p:link updateAutomatic="1"/>
                </p:oleObj>
              </mc:Choice>
              <mc:Fallback>
                <p:oleObj name="Worksheet" r:id="rId2" imgW="6133941" imgH="2552636" progId="Excel.Sheet.12">
                  <p:link updateAutomatic="1"/>
                  <p:pic>
                    <p:nvPicPr>
                      <p:cNvPr id="0" name=""/>
                      <p:cNvPicPr/>
                      <p:nvPr/>
                    </p:nvPicPr>
                    <p:blipFill>
                      <a:blip r:embed="rId3"/>
                      <a:stretch>
                        <a:fillRect/>
                      </a:stretch>
                    </p:blipFill>
                    <p:spPr>
                      <a:xfrm>
                        <a:off x="360363" y="6731000"/>
                        <a:ext cx="6134100" cy="2552700"/>
                      </a:xfrm>
                      <a:prstGeom prst="rect">
                        <a:avLst/>
                      </a:prstGeom>
                    </p:spPr>
                  </p:pic>
                </p:oleObj>
              </mc:Fallback>
            </mc:AlternateContent>
          </a:graphicData>
        </a:graphic>
      </p:graphicFrame>
    </p:spTree>
    <p:extLst>
      <p:ext uri="{BB962C8B-B14F-4D97-AF65-F5344CB8AC3E}">
        <p14:creationId xmlns:p14="http://schemas.microsoft.com/office/powerpoint/2010/main" val="1162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6756" y="1377025"/>
            <a:ext cx="6158127"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Vi har i dag med en utdanningsorientert ungdomsgenerasjon å gjøre. Aldri har det vært så mange unge som tar så lang utdanning som i dag. Mot slutten av 20-årene har omtrent halvparten gjennomført en høyere utdanning. </a:t>
            </a:r>
          </a:p>
          <a:p>
            <a:pPr algn="l">
              <a:lnSpc>
                <a:spcPct val="100000"/>
              </a:lnSpc>
              <a:spcBef>
                <a:spcPts val="600"/>
              </a:spcBef>
            </a:pPr>
            <a:r>
              <a:rPr lang="nb-NO" sz="1000" dirty="0">
                <a:latin typeface="Akkurat Pro"/>
                <a:ea typeface="Akkurat" charset="0"/>
                <a:cs typeface="Akkurat" charset="0"/>
              </a:rPr>
              <a:t>En av de sentrale målsettingene i norsk utdanningspolitikk er sosial utjevning, slik at alle har de samme mulighetene til utdanning. Til tross for et åpent utdanningssystem med gode finansieringsordninger er det fortsatt store forskjeller i valg og gjennomføring av utdanning etter foreldrenes utdanningsnivå, inntekt og yrkesstatus. Etter grunnskolen begynner de aller fleste direkte i videregående opplæring. Likevel er det ikke alle som fullfører. Om lag én av fem faller fra underveis eller har ikke bestått opplæringen etter fem år. Andelen som gjennomfører har økt de siste årene, men fordi videregående utdanning i stadig større grad er en betingelse for inntreden i arbeidslivet, er det et nasjonalt mål å øke andelen som gjennomfører ytterligere.</a:t>
            </a:r>
          </a:p>
          <a:p>
            <a:pPr algn="l">
              <a:lnSpc>
                <a:spcPct val="100000"/>
              </a:lnSpc>
              <a:spcBef>
                <a:spcPts val="600"/>
              </a:spcBef>
            </a:pPr>
            <a:r>
              <a:rPr lang="nb-NO" sz="1000" dirty="0">
                <a:latin typeface="Akkurat Pro"/>
                <a:ea typeface="Akkurat" charset="0"/>
                <a:cs typeface="Akkurat" charset="0"/>
              </a:rPr>
              <a:t>De fleste tror de vil fullføre videregående skole, og en klar majoritet tror de kommer til å ta utdanning på universitet eller høyskole. Fram til 2015 var det en trend på nasjonalt nivå i retning av at stadig flere unge trodde de ville komme til å ta høyere utdanning. Tallene for de siste årene tyder på at denne trenden er brutt eller har flatet ut</a:t>
            </a:r>
            <a:r>
              <a:rPr lang="nb-NO" sz="1000" dirty="0">
                <a:solidFill>
                  <a:srgbClr val="00B050"/>
                </a:solidFill>
                <a:latin typeface="Akkurat Pro"/>
                <a:ea typeface="Akkurat" charset="0"/>
                <a:cs typeface="Akkurat" charset="0"/>
              </a:rPr>
              <a:t> </a:t>
            </a:r>
            <a:r>
              <a:rPr lang="nb-NO" sz="1000" dirty="0">
                <a:latin typeface="Akkurat Pro"/>
              </a:rPr>
              <a:t>blant elevene i videregående</a:t>
            </a:r>
            <a:r>
              <a:rPr lang="nb-NO" sz="1000" dirty="0">
                <a:latin typeface="Akkurat Pro"/>
                <a:ea typeface="Akkurat" charset="0"/>
                <a:cs typeface="Akkurat" charset="0"/>
              </a:rPr>
              <a:t>. </a:t>
            </a:r>
            <a:endParaRPr lang="nb-NO" sz="1000" strike="sngStrike" dirty="0">
              <a:solidFill>
                <a:srgbClr val="00B050"/>
              </a:solidFill>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Framtid </a:t>
            </a:r>
          </a:p>
        </p:txBody>
      </p:sp>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6</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395250"/>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fullføre videregående 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Lyngdal kommune og nasjonalt</a:t>
            </a:r>
          </a:p>
        </p:txBody>
      </p:sp>
      <p:cxnSp>
        <p:nvCxnSpPr>
          <p:cNvPr id="25" name="Rett linje 24"/>
          <p:cNvCxnSpPr>
            <a:cxnSpLocks/>
          </p:cNvCxnSpPr>
          <p:nvPr/>
        </p:nvCxnSpPr>
        <p:spPr>
          <a:xfrm>
            <a:off x="3430600" y="4467922"/>
            <a:ext cx="0" cy="484322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18	Lyngdal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9008" y="6925951"/>
            <a:ext cx="2888785"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985394295"/>
              </p:ext>
            </p:extLst>
          </p:nvPr>
        </p:nvGraphicFramePr>
        <p:xfrm>
          <a:off x="349252" y="7529414"/>
          <a:ext cx="2900194" cy="17912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204368784"/>
              </p:ext>
            </p:extLst>
          </p:nvPr>
        </p:nvGraphicFramePr>
        <p:xfrm>
          <a:off x="347954" y="4978412"/>
          <a:ext cx="2900194" cy="185101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ktangel 17">
            <a:extLst>
              <a:ext uri="{FF2B5EF4-FFF2-40B4-BE49-F238E27FC236}">
                <a16:creationId xmlns:a16="http://schemas.microsoft.com/office/drawing/2014/main" id="{21F555E2-2304-45F0-A326-B808ED276990}"/>
              </a:ext>
            </a:extLst>
          </p:cNvPr>
          <p:cNvSpPr/>
          <p:nvPr/>
        </p:nvSpPr>
        <p:spPr>
          <a:xfrm>
            <a:off x="3566879" y="4395250"/>
            <a:ext cx="2929172"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ta utdanning på universitet eller høgskole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Lyngdal kommune og nasjonalt</a:t>
            </a:r>
          </a:p>
        </p:txBody>
      </p:sp>
      <p:graphicFrame>
        <p:nvGraphicFramePr>
          <p:cNvPr id="21" name="Diagram 17">
            <a:extLst>
              <a:ext uri="{FF2B5EF4-FFF2-40B4-BE49-F238E27FC236}">
                <a16:creationId xmlns:a16="http://schemas.microsoft.com/office/drawing/2014/main" id="{7CBC1000-BEDD-46C9-AA77-2ED77153F3B5}"/>
              </a:ext>
            </a:extLst>
          </p:cNvPr>
          <p:cNvGraphicFramePr>
            <a:graphicFrameLocks/>
          </p:cNvGraphicFramePr>
          <p:nvPr>
            <p:extLst>
              <p:ext uri="{D42A27DB-BD31-4B8C-83A1-F6EECF244321}">
                <p14:modId xmlns:p14="http://schemas.microsoft.com/office/powerpoint/2010/main" val="3282673480"/>
              </p:ext>
            </p:extLst>
          </p:nvPr>
        </p:nvGraphicFramePr>
        <p:xfrm>
          <a:off x="3557355" y="4978412"/>
          <a:ext cx="2946684" cy="1876635"/>
        </p:xfrm>
        <a:graphic>
          <a:graphicData uri="http://schemas.openxmlformats.org/drawingml/2006/chart">
            <c:chart xmlns:c="http://schemas.openxmlformats.org/drawingml/2006/chart" xmlns:r="http://schemas.openxmlformats.org/officeDocument/2006/relationships" r:id="rId4"/>
          </a:graphicData>
        </a:graphic>
      </p:graphicFrame>
      <p:sp>
        <p:nvSpPr>
          <p:cNvPr id="22" name="Rektangel 21">
            <a:extLst>
              <a:ext uri="{FF2B5EF4-FFF2-40B4-BE49-F238E27FC236}">
                <a16:creationId xmlns:a16="http://schemas.microsoft.com/office/drawing/2014/main" id="{6727B20B-D2BC-405F-945F-D43936EA1204}"/>
              </a:ext>
            </a:extLst>
          </p:cNvPr>
          <p:cNvSpPr/>
          <p:nvPr/>
        </p:nvSpPr>
        <p:spPr>
          <a:xfrm>
            <a:off x="3564907" y="6925951"/>
            <a:ext cx="2965323"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ta utdanning på universitet eller høgskole. Blant gutter og jenter på ulike klassetrinn</a:t>
            </a:r>
          </a:p>
        </p:txBody>
      </p:sp>
      <p:graphicFrame>
        <p:nvGraphicFramePr>
          <p:cNvPr id="24" name="Diagram 23">
            <a:extLst>
              <a:ext uri="{FF2B5EF4-FFF2-40B4-BE49-F238E27FC236}">
                <a16:creationId xmlns:a16="http://schemas.microsoft.com/office/drawing/2014/main" id="{858BF2B8-A826-441F-B498-A01AD8ADFFD7}"/>
              </a:ext>
            </a:extLst>
          </p:cNvPr>
          <p:cNvGraphicFramePr>
            <a:graphicFrameLocks/>
          </p:cNvGraphicFramePr>
          <p:nvPr>
            <p:extLst>
              <p:ext uri="{D42A27DB-BD31-4B8C-83A1-F6EECF244321}">
                <p14:modId xmlns:p14="http://schemas.microsoft.com/office/powerpoint/2010/main" val="2267023178"/>
              </p:ext>
            </p:extLst>
          </p:nvPr>
        </p:nvGraphicFramePr>
        <p:xfrm>
          <a:off x="3555152" y="7549813"/>
          <a:ext cx="2967484" cy="1765637"/>
        </p:xfrm>
        <a:graphic>
          <a:graphicData uri="http://schemas.openxmlformats.org/drawingml/2006/chart">
            <c:chart xmlns:c="http://schemas.openxmlformats.org/drawingml/2006/chart" xmlns:r="http://schemas.openxmlformats.org/officeDocument/2006/relationships" r:id="rId5"/>
          </a:graphicData>
        </a:graphic>
      </p:graphicFrame>
      <p:sp>
        <p:nvSpPr>
          <p:cNvPr id="20" name="Rektangel 19">
            <a:extLst>
              <a:ext uri="{FF2B5EF4-FFF2-40B4-BE49-F238E27FC236}">
                <a16:creationId xmlns:a16="http://schemas.microsoft.com/office/drawing/2014/main" id="{2274E437-8881-43C8-9C68-A255B51C6471}"/>
              </a:ext>
            </a:extLst>
          </p:cNvPr>
          <p:cNvSpPr/>
          <p:nvPr/>
        </p:nvSpPr>
        <p:spPr>
          <a:xfrm>
            <a:off x="462075" y="6925951"/>
            <a:ext cx="296532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fullføre videregående skole. Blant gutter og jenter på ulike klassetrinn</a:t>
            </a:r>
          </a:p>
        </p:txBody>
      </p:sp>
    </p:spTree>
    <p:extLst>
      <p:ext uri="{BB962C8B-B14F-4D97-AF65-F5344CB8AC3E}">
        <p14:creationId xmlns:p14="http://schemas.microsoft.com/office/powerpoint/2010/main" val="22643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494F1E73-B56A-4596-BE92-F783AB5F9F08}"/>
              </a:ext>
            </a:extLst>
          </p:cNvPr>
          <p:cNvSpPr/>
          <p:nvPr/>
        </p:nvSpPr>
        <p:spPr>
          <a:xfrm>
            <a:off x="363580" y="4108237"/>
            <a:ext cx="2900194"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få et godt og lykkelig liv? Prosent i Lyngdal kommune og nasjonalt</a:t>
            </a:r>
          </a:p>
        </p:txBody>
      </p:sp>
      <p:graphicFrame>
        <p:nvGraphicFramePr>
          <p:cNvPr id="37" name="Diagram 17">
            <a:extLst>
              <a:ext uri="{FF2B5EF4-FFF2-40B4-BE49-F238E27FC236}">
                <a16:creationId xmlns:a16="http://schemas.microsoft.com/office/drawing/2014/main" id="{B3821C17-EE3D-4B8B-A61A-2D6F515BDE4A}"/>
              </a:ext>
            </a:extLst>
          </p:cNvPr>
          <p:cNvGraphicFramePr>
            <a:graphicFrameLocks/>
          </p:cNvGraphicFramePr>
          <p:nvPr>
            <p:extLst>
              <p:ext uri="{D42A27DB-BD31-4B8C-83A1-F6EECF244321}">
                <p14:modId xmlns:p14="http://schemas.microsoft.com/office/powerpoint/2010/main" val="1214639813"/>
              </p:ext>
            </p:extLst>
          </p:nvPr>
        </p:nvGraphicFramePr>
        <p:xfrm>
          <a:off x="347953" y="4719851"/>
          <a:ext cx="2894693" cy="1919074"/>
        </p:xfrm>
        <a:graphic>
          <a:graphicData uri="http://schemas.openxmlformats.org/drawingml/2006/chart">
            <c:chart xmlns:c="http://schemas.openxmlformats.org/drawingml/2006/chart" xmlns:r="http://schemas.openxmlformats.org/officeDocument/2006/relationships" r:id="rId2"/>
          </a:graphicData>
        </a:graphic>
      </p:graphicFrame>
      <p:sp>
        <p:nvSpPr>
          <p:cNvPr id="38" name="Rektangel 37">
            <a:extLst>
              <a:ext uri="{FF2B5EF4-FFF2-40B4-BE49-F238E27FC236}">
                <a16:creationId xmlns:a16="http://schemas.microsoft.com/office/drawing/2014/main" id="{CF57114D-719E-4EE9-BE16-E43701095E69}"/>
              </a:ext>
            </a:extLst>
          </p:cNvPr>
          <p:cNvSpPr/>
          <p:nvPr/>
        </p:nvSpPr>
        <p:spPr>
          <a:xfrm>
            <a:off x="3555152" y="4108237"/>
            <a:ext cx="2981193"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få et godt og lykkelig liv. Blant gutter og jenter på ulike klassetrinn</a:t>
            </a:r>
          </a:p>
        </p:txBody>
      </p:sp>
      <p:graphicFrame>
        <p:nvGraphicFramePr>
          <p:cNvPr id="39" name="Diagram 38">
            <a:extLst>
              <a:ext uri="{FF2B5EF4-FFF2-40B4-BE49-F238E27FC236}">
                <a16:creationId xmlns:a16="http://schemas.microsoft.com/office/drawing/2014/main" id="{7BED2E46-C463-4302-A1CE-535B985C79CE}"/>
              </a:ext>
            </a:extLst>
          </p:cNvPr>
          <p:cNvGraphicFramePr>
            <a:graphicFrameLocks/>
          </p:cNvGraphicFramePr>
          <p:nvPr>
            <p:extLst>
              <p:ext uri="{D42A27DB-BD31-4B8C-83A1-F6EECF244321}">
                <p14:modId xmlns:p14="http://schemas.microsoft.com/office/powerpoint/2010/main" val="197641686"/>
              </p:ext>
            </p:extLst>
          </p:nvPr>
        </p:nvGraphicFramePr>
        <p:xfrm>
          <a:off x="3549651" y="4721286"/>
          <a:ext cx="2967484" cy="200696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FRAMTID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258298"/>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Lyngdal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tror de vil få et godt og lykkelig liv</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19</a:t>
            </a:r>
          </a:p>
        </p:txBody>
      </p:sp>
      <p:sp>
        <p:nvSpPr>
          <p:cNvPr id="26" name="Rektangel 25">
            <a:extLst>
              <a:ext uri="{FF2B5EF4-FFF2-40B4-BE49-F238E27FC236}">
                <a16:creationId xmlns:a16="http://schemas.microsoft.com/office/drawing/2014/main" id="{CD901CE7-7DED-4DB3-AEA0-BE268FB6804E}"/>
              </a:ext>
            </a:extLst>
          </p:cNvPr>
          <p:cNvSpPr/>
          <p:nvPr/>
        </p:nvSpPr>
        <p:spPr>
          <a:xfrm>
            <a:off x="347953" y="85987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noen gang vil bli arbeidsledig? Prosent i Lyngdal kommune og nasjonalt</a:t>
            </a:r>
          </a:p>
        </p:txBody>
      </p:sp>
      <p:graphicFrame>
        <p:nvGraphicFramePr>
          <p:cNvPr id="27" name="Diagram 17">
            <a:extLst>
              <a:ext uri="{FF2B5EF4-FFF2-40B4-BE49-F238E27FC236}">
                <a16:creationId xmlns:a16="http://schemas.microsoft.com/office/drawing/2014/main" id="{3FE79833-FFFA-41FF-88B1-C111F7D4F117}"/>
              </a:ext>
            </a:extLst>
          </p:cNvPr>
          <p:cNvGraphicFramePr>
            <a:graphicFrameLocks/>
          </p:cNvGraphicFramePr>
          <p:nvPr>
            <p:extLst>
              <p:ext uri="{D42A27DB-BD31-4B8C-83A1-F6EECF244321}">
                <p14:modId xmlns:p14="http://schemas.microsoft.com/office/powerpoint/2010/main" val="4112523944"/>
              </p:ext>
            </p:extLst>
          </p:nvPr>
        </p:nvGraphicFramePr>
        <p:xfrm>
          <a:off x="347954" y="1441488"/>
          <a:ext cx="2900194" cy="1919074"/>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6A4F8B40-7BB9-4B96-A0BE-FFBD179CD448}"/>
              </a:ext>
            </a:extLst>
          </p:cNvPr>
          <p:cNvCxnSpPr>
            <a:cxnSpLocks/>
          </p:cNvCxnSpPr>
          <p:nvPr/>
        </p:nvCxnSpPr>
        <p:spPr>
          <a:xfrm>
            <a:off x="3435549" y="844199"/>
            <a:ext cx="0" cy="62547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B596E8E6-A07B-49AF-B1F8-AB5C37902418}"/>
              </a:ext>
            </a:extLst>
          </p:cNvPr>
          <p:cNvSpPr/>
          <p:nvPr/>
        </p:nvSpPr>
        <p:spPr>
          <a:xfrm>
            <a:off x="3559407" y="862745"/>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noen gang vil bli arbeidsledig. Blant gutter og jenter på ulike klassetrinn</a:t>
            </a:r>
          </a:p>
        </p:txBody>
      </p:sp>
      <p:graphicFrame>
        <p:nvGraphicFramePr>
          <p:cNvPr id="18" name="Diagram 17">
            <a:extLst>
              <a:ext uri="{FF2B5EF4-FFF2-40B4-BE49-F238E27FC236}">
                <a16:creationId xmlns:a16="http://schemas.microsoft.com/office/drawing/2014/main" id="{7E12BBA2-E27F-4EF1-B591-563CC8FA4708}"/>
              </a:ext>
            </a:extLst>
          </p:cNvPr>
          <p:cNvGraphicFramePr>
            <a:graphicFrameLocks/>
          </p:cNvGraphicFramePr>
          <p:nvPr>
            <p:extLst>
              <p:ext uri="{D42A27DB-BD31-4B8C-83A1-F6EECF244321}">
                <p14:modId xmlns:p14="http://schemas.microsoft.com/office/powerpoint/2010/main" val="1843937688"/>
              </p:ext>
            </p:extLst>
          </p:nvPr>
        </p:nvGraphicFramePr>
        <p:xfrm>
          <a:off x="3549651" y="1444358"/>
          <a:ext cx="2967484" cy="20069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AAD0A707-35D9-44DC-93BE-25FF37E394D7}"/>
              </a:ext>
            </a:extLst>
          </p:cNvPr>
          <p:cNvGraphicFramePr>
            <a:graphicFrameLocks/>
          </p:cNvGraphicFramePr>
          <p:nvPr>
            <p:extLst>
              <p:ext uri="{D42A27DB-BD31-4B8C-83A1-F6EECF244321}">
                <p14:modId xmlns:p14="http://schemas.microsoft.com/office/powerpoint/2010/main" val="926686150"/>
              </p:ext>
            </p:extLst>
          </p:nvPr>
        </p:nvGraphicFramePr>
        <p:xfrm>
          <a:off x="350758" y="7658408"/>
          <a:ext cx="6169576" cy="16333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0252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856879"/>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Digitale medier spiller i dag en sentral rolle i ungdoms hverdagsliv – både for skolearbeidet og det sosiale livet. Teknologien gjør at barn og unge kommer i kontakt med jevnaldrende på nye måter. Særlig utgjør de sosiale mediene en sentral formidlingskanal for hva som ellers skjer i ungdomskulturene. Det kan handle om alt fra å holde kontakt med venner til å arrangere fester, konserter eller politiske markeringer. Mange bruker mye av sin fritid på internett, og for den enkelte ungdom kan det ha store sosiale omkostninger å ikke være til stede. Samtidig har digitale medier gjort ungdoms verden større. Dette betyr at hvem de kommer i kontakt med, og hvilke impulser de får, i mindre grad begrenses av det geografiske stedet der de vokser opp. </a:t>
            </a:r>
          </a:p>
          <a:p>
            <a:pPr algn="l">
              <a:lnSpc>
                <a:spcPct val="100000"/>
              </a:lnSpc>
              <a:spcBef>
                <a:spcPts val="600"/>
              </a:spcBef>
            </a:pPr>
            <a:r>
              <a:rPr lang="nb-NO" sz="1000" dirty="0">
                <a:latin typeface="Akkurat Pro"/>
                <a:ea typeface="Akkurat" charset="0"/>
                <a:cs typeface="Akkurat" charset="0"/>
              </a:rPr>
              <a:t>Selv om mange bruker mye av fritiden sin på digitale skjermaktiviteter, er det også store variasjoner mellom ungdommer. På landsbasis viser tallene at noen få bruker mindre enn én time daglig foran en skjerm, mens tre av fire bruker mer enn tre timer. </a:t>
            </a:r>
            <a:endParaRPr lang="nb-NO" sz="1000" strike="sngStrike" dirty="0">
              <a:solidFill>
                <a:srgbClr val="00B050"/>
              </a:solidFill>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Andelen unge som bruker minst tre timer foran en skjerm har økt siden 2015. Økningen har sammenheng med at stadig flere bruker mye tid på sosiale medier. Videre er det betydelige kjønnsforskjeller i ungdoms skjermaktiviteter. Mens gutter er langt mer opptatt av spill, er jenter oftere på sosiale medier. Jenter bruker også samlet sett noe mer tid enn gutter på filmer, serier og TV-programmer.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Medier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7</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Utenom skolen, hvor lang tid bruker du vanligvis foran en skjerm i løpet av en dag?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Lyngdal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Lyngdal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tre timer daglig foran en skjerm.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94086349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121974461"/>
              </p:ext>
            </p:extLst>
          </p:nvPr>
        </p:nvGraphicFramePr>
        <p:xfrm>
          <a:off x="347954" y="5063788"/>
          <a:ext cx="2900194" cy="424736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751A74D2-BF90-4CEF-9C05-1623774E21B9}"/>
              </a:ext>
            </a:extLst>
          </p:cNvPr>
          <p:cNvSpPr txBox="1"/>
          <p:nvPr/>
        </p:nvSpPr>
        <p:spPr>
          <a:xfrm>
            <a:off x="4080303" y="4953000"/>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Skjermbaserte aktiviteter har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stor plass i ungdomstiden</a:t>
            </a:r>
          </a:p>
        </p:txBody>
      </p:sp>
      <p:pic>
        <p:nvPicPr>
          <p:cNvPr id="21" name="Bilde 20">
            <a:extLst>
              <a:ext uri="{FF2B5EF4-FFF2-40B4-BE49-F238E27FC236}">
                <a16:creationId xmlns:a16="http://schemas.microsoft.com/office/drawing/2014/main" id="{88AF5822-5A16-4035-9427-D199EBC5D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53000"/>
            <a:ext cx="371412" cy="301888"/>
          </a:xfrm>
          <a:prstGeom prst="rect">
            <a:avLst/>
          </a:prstGeom>
        </p:spPr>
      </p:pic>
    </p:spTree>
    <p:extLst>
      <p:ext uri="{BB962C8B-B14F-4D97-AF65-F5344CB8AC3E}">
        <p14:creationId xmlns:p14="http://schemas.microsoft.com/office/powerpoint/2010/main" val="186223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MEDIER</a:t>
            </a:r>
          </a:p>
        </p:txBody>
      </p:sp>
      <p:cxnSp>
        <p:nvCxnSpPr>
          <p:cNvPr id="25" name="Rett linje 24"/>
          <p:cNvCxnSpPr>
            <a:cxnSpLocks/>
          </p:cNvCxnSpPr>
          <p:nvPr/>
        </p:nvCxnSpPr>
        <p:spPr>
          <a:xfrm flipH="1">
            <a:off x="3429000" y="4381500"/>
            <a:ext cx="1" cy="21717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4400"/>
            <a:ext cx="5267844"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399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Lyngdal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bruker mer </a:t>
            </a:r>
            <a:r>
              <a:rPr lang="nb-NO" sz="1000" b="1" dirty="0">
                <a:solidFill>
                  <a:srgbClr val="000000"/>
                </a:solidFill>
                <a:latin typeface="Akkurat Pro Regular" panose="020B0504020101020102" pitchFamily="34" charset="77"/>
                <a:cs typeface="Arial" panose="020B0604020202020204" pitchFamily="34" charset="0"/>
              </a:rPr>
              <a:t>enn tre timer daglig foran en skjerm</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mye tid bruker du på følgende en gjennomsnittsdag?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21</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2142413364"/>
              </p:ext>
            </p:extLst>
          </p:nvPr>
        </p:nvGraphicFramePr>
        <p:xfrm>
          <a:off x="353960" y="1107966"/>
          <a:ext cx="6163171" cy="295274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EA5A6BE3-B526-4117-946B-7BACE9496203}"/>
              </a:ext>
            </a:extLst>
          </p:cNvPr>
          <p:cNvSpPr/>
          <p:nvPr/>
        </p:nvSpPr>
        <p:spPr>
          <a:xfrm>
            <a:off x="3560293" y="4321327"/>
            <a:ext cx="2956838"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sosiale medier. Blant gutter og jenter på ulike klassetrinn</a:t>
            </a:r>
          </a:p>
        </p:txBody>
      </p:sp>
      <p:graphicFrame>
        <p:nvGraphicFramePr>
          <p:cNvPr id="19" name="Diagram 18">
            <a:extLst>
              <a:ext uri="{FF2B5EF4-FFF2-40B4-BE49-F238E27FC236}">
                <a16:creationId xmlns:a16="http://schemas.microsoft.com/office/drawing/2014/main" id="{7A315779-4D94-4669-A2B0-E9D8E4E95D38}"/>
              </a:ext>
            </a:extLst>
          </p:cNvPr>
          <p:cNvGraphicFramePr>
            <a:graphicFrameLocks/>
          </p:cNvGraphicFramePr>
          <p:nvPr>
            <p:extLst>
              <p:ext uri="{D42A27DB-BD31-4B8C-83A1-F6EECF244321}">
                <p14:modId xmlns:p14="http://schemas.microsoft.com/office/powerpoint/2010/main" val="3637195008"/>
              </p:ext>
            </p:extLst>
          </p:nvPr>
        </p:nvGraphicFramePr>
        <p:xfrm>
          <a:off x="3550767" y="4892961"/>
          <a:ext cx="2966364"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3213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elektroniske spill.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4028852104"/>
              </p:ext>
            </p:extLst>
          </p:nvPr>
        </p:nvGraphicFramePr>
        <p:xfrm>
          <a:off x="353960" y="4892962"/>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Diagram 14">
            <a:extLst>
              <a:ext uri="{FF2B5EF4-FFF2-40B4-BE49-F238E27FC236}">
                <a16:creationId xmlns:a16="http://schemas.microsoft.com/office/drawing/2014/main" id="{EBA7F7A5-7D1A-4B2D-8550-FFEA6A85CC4A}"/>
              </a:ext>
            </a:extLst>
          </p:cNvPr>
          <p:cNvGraphicFramePr>
            <a:graphicFrameLocks/>
          </p:cNvGraphicFramePr>
          <p:nvPr>
            <p:extLst>
              <p:ext uri="{D42A27DB-BD31-4B8C-83A1-F6EECF244321}">
                <p14:modId xmlns:p14="http://schemas.microsoft.com/office/powerpoint/2010/main" val="276391487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243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743184"/>
          </a:xfrm>
          <a:prstGeom prst="rect">
            <a:avLst/>
          </a:prstGeom>
        </p:spPr>
        <p:txBody>
          <a:bodyPr>
            <a:noAutofit/>
          </a:bodyPr>
          <a:lstStyle/>
          <a:p>
            <a:pPr algn="l">
              <a:lnSpc>
                <a:spcPct val="100000"/>
              </a:lnSpc>
              <a:spcBef>
                <a:spcPts val="600"/>
              </a:spcBef>
            </a:pPr>
            <a:r>
              <a:rPr lang="nb-NO" sz="1000" dirty="0">
                <a:latin typeface="Akkurat Pro"/>
              </a:rPr>
              <a:t>Ungdata viser at langt de fleste barn og unge har deltatt i eller vært innom ulike typer organiserte fritidsaktiviteter gjennom oppveksten. </a:t>
            </a:r>
            <a:r>
              <a:rPr lang="nb-NO" sz="1000" dirty="0">
                <a:latin typeface="Akkurat Pro"/>
                <a:ea typeface="Akkurat" charset="0"/>
                <a:cs typeface="Akkurat" charset="0"/>
              </a:rPr>
              <a:t>Organisasjoner, klubber, lag og foreninger er viktige arenaer for samvær med andre unge, og gir andre erfaringer og læringsbetingelser enn skolen og mer uformelle situasjoner. På sitt beste gir organisasjonene tilgang på gode og varierte opplevelser, de gir ungdom mulighet til å utvikle sine evner, de gir trening i å fungere i et fellesskap, ytre egne meninger og å jobbe målrettet.</a:t>
            </a:r>
          </a:p>
          <a:p>
            <a:pPr algn="l">
              <a:lnSpc>
                <a:spcPct val="100000"/>
              </a:lnSpc>
              <a:spcBef>
                <a:spcPts val="600"/>
              </a:spcBef>
            </a:pPr>
            <a:r>
              <a:rPr lang="nb-NO" sz="1000" dirty="0">
                <a:latin typeface="Akkurat Pro"/>
                <a:ea typeface="Akkurat" charset="0"/>
                <a:cs typeface="Akkurat" charset="0"/>
              </a:rPr>
              <a:t>Samtidig tillegges barne- og ungdomsorganisasjonene ofte en forebyggende rolle. Forskning tyder imidlertid på at sammenhengen mellom for eksempel rusmiddelbruk og organisasjonsdeltakelse varierer en del med organisasjonstype. Det er også slik at mange av organisasjonene særlig rekrutterer ungdom som i utgangspunktet er de mest «veltilpassede».</a:t>
            </a:r>
          </a:p>
          <a:p>
            <a:pPr algn="l">
              <a:lnSpc>
                <a:spcPct val="100000"/>
              </a:lnSpc>
              <a:spcBef>
                <a:spcPts val="600"/>
              </a:spcBef>
            </a:pPr>
            <a:r>
              <a:rPr lang="nb-NO" sz="1000" dirty="0">
                <a:latin typeface="Akkurat Pro"/>
                <a:ea typeface="Akkurat" charset="0"/>
                <a:cs typeface="Akkurat" charset="0"/>
              </a:rPr>
              <a:t>Noen er innom i kort tid, kanskje bare for å prøve seg. Andre velger å slutte i ungdomsårene med noe de har holdt på med fra de var små</a:t>
            </a:r>
            <a:r>
              <a:rPr lang="nb-NO" sz="1000" dirty="0">
                <a:latin typeface="Akkurat Pro"/>
              </a:rPr>
              <a:t>. Andre holder på med de samme aktivitetene langt inn i tenårene og noen også inn i voksenlivet. I Norge er aktivitetsmangfoldet stort. Hva slags organiserte fritidsaktiviteter ungdom deltar i, avhenger av hvilket tilbud som finnes der de bor. Idretten står spesielt sterkt, og man finner idrettslag over hele landet. Men også andre aktiviteter for ungdom finnes de fleste steder i landet.</a:t>
            </a:r>
          </a:p>
          <a:p>
            <a:pPr algn="l">
              <a:lnSpc>
                <a:spcPct val="100000"/>
              </a:lnSpc>
              <a:spcBef>
                <a:spcPts val="600"/>
              </a:spcBef>
            </a:pPr>
            <a:r>
              <a:rPr lang="nb-NO" sz="1000" dirty="0">
                <a:latin typeface="Akkurat Pro"/>
              </a:rPr>
              <a:t>Nasjonale tall fra Ungdata viser at det fra rundt 2018 har vært en viss nedgang i andelen som sier at de er med på organiserte fritidsaktiviteter.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Organisert fritid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8</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4123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Er du, eller har du tidligere vært, med i noen organisasjoner, klubber, lag eller foreninger etter at du fylte 10 år?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Lyngdal kommune og nasjonalt</a:t>
            </a:r>
          </a:p>
        </p:txBody>
      </p:sp>
      <p:cxnSp>
        <p:nvCxnSpPr>
          <p:cNvPr id="25" name="Rett linje 24"/>
          <p:cNvCxnSpPr>
            <a:cxnSpLocks/>
          </p:cNvCxnSpPr>
          <p:nvPr/>
        </p:nvCxnSpPr>
        <p:spPr>
          <a:xfrm>
            <a:off x="3430600" y="5520095"/>
            <a:ext cx="0" cy="379105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Lyngdal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aldri har vært med i en organisasjon, klubb eller lag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860353906"/>
              </p:ext>
            </p:extLst>
          </p:nvPr>
        </p:nvGraphicFramePr>
        <p:xfrm>
          <a:off x="3549652" y="7524751"/>
          <a:ext cx="2967484"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14316764"/>
              </p:ext>
            </p:extLst>
          </p:nvPr>
        </p:nvGraphicFramePr>
        <p:xfrm>
          <a:off x="347954" y="6283496"/>
          <a:ext cx="2900194" cy="293966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9FFB73F6-CCBF-4F0D-B481-219C3706A117}"/>
              </a:ext>
            </a:extLst>
          </p:cNvPr>
          <p:cNvSpPr txBox="1"/>
          <p:nvPr/>
        </p:nvSpPr>
        <p:spPr>
          <a:xfrm>
            <a:off x="4080303" y="5460623"/>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er med på en eller annen form for organisert fritidsaktivitet</a:t>
            </a:r>
          </a:p>
        </p:txBody>
      </p:sp>
      <p:pic>
        <p:nvPicPr>
          <p:cNvPr id="21" name="Bilde 20">
            <a:extLst>
              <a:ext uri="{FF2B5EF4-FFF2-40B4-BE49-F238E27FC236}">
                <a16:creationId xmlns:a16="http://schemas.microsoft.com/office/drawing/2014/main" id="{D8023E93-E966-4623-A442-A326197B2D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460623"/>
            <a:ext cx="371412" cy="301888"/>
          </a:xfrm>
          <a:prstGeom prst="rect">
            <a:avLst/>
          </a:prstGeom>
        </p:spPr>
      </p:pic>
    </p:spTree>
    <p:extLst>
      <p:ext uri="{BB962C8B-B14F-4D97-AF65-F5344CB8AC3E}">
        <p14:creationId xmlns:p14="http://schemas.microsoft.com/office/powerpoint/2010/main" val="274976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ORGANISERT FRITID</a:t>
            </a:r>
          </a:p>
        </p:txBody>
      </p:sp>
      <p:cxnSp>
        <p:nvCxnSpPr>
          <p:cNvPr id="25" name="Rett linje 24"/>
          <p:cNvCxnSpPr>
            <a:cxnSpLocks/>
          </p:cNvCxnSpPr>
          <p:nvPr/>
        </p:nvCxnSpPr>
        <p:spPr>
          <a:xfrm>
            <a:off x="3427399" y="4109630"/>
            <a:ext cx="0" cy="25769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428791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414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Lyngdal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er med i en organisasjon, klubb eller lag</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mange ganger har du vært med på aktiviteter, møter eller øvelser i følgende organisasjoner, klubber eller lag den siste måneden?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23</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3357197148"/>
              </p:ext>
            </p:extLst>
          </p:nvPr>
        </p:nvGraphicFramePr>
        <p:xfrm>
          <a:off x="353960" y="1202110"/>
          <a:ext cx="6163171" cy="2599295"/>
        </p:xfrm>
        <a:graphic>
          <a:graphicData uri="http://schemas.openxmlformats.org/drawingml/2006/chart">
            <c:chart xmlns:c="http://schemas.openxmlformats.org/drawingml/2006/chart" xmlns:r="http://schemas.openxmlformats.org/officeDocument/2006/relationships" r:id="rId2"/>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109630"/>
            <a:ext cx="2897384"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deltatt </a:t>
            </a:r>
            <a:r>
              <a:rPr lang="nb-NO" sz="1000" b="1" dirty="0">
                <a:solidFill>
                  <a:srgbClr val="000000"/>
                </a:solidFill>
                <a:latin typeface="Akkurat Pro Regular" panose="020B0504020101020102" pitchFamily="34" charset="77"/>
                <a:cs typeface="Arial" panose="020B0604020202020204" pitchFamily="34" charset="0"/>
              </a:rPr>
              <a:t>minst fem ganger på organiserte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fritidsaktiviteter siste måned.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3571016844"/>
              </p:ext>
            </p:extLst>
          </p:nvPr>
        </p:nvGraphicFramePr>
        <p:xfrm>
          <a:off x="353960" y="4756916"/>
          <a:ext cx="2908827" cy="192156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913C16BA-F3EF-4547-8EDA-433DD5CA030D}"/>
              </a:ext>
            </a:extLst>
          </p:cNvPr>
          <p:cNvSpPr txBox="1"/>
          <p:nvPr/>
        </p:nvSpPr>
        <p:spPr>
          <a:xfrm>
            <a:off x="3558305" y="4109630"/>
            <a:ext cx="2980579" cy="226943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Aktiv i organiserte fritidsaktiviteter</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Deltakelse i organiserte fritidsaktiviteter er kartlagt ved hjelp av spørsmål som måler hvor mange ganger i løpet av den siste måneden ungdom har vært med på aktiviteter, møter eller øvelser i ulike typer foreninger, lag og klubber.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I resultatene som presenteres fra Ungdata omfatter det å være «aktiv i fritidsorganisasjon» de som svarer at de har vært med på slike aktiviteter minst fem ganger siste måned. </a:t>
            </a:r>
          </a:p>
        </p:txBody>
      </p:sp>
      <p:graphicFrame>
        <p:nvGraphicFramePr>
          <p:cNvPr id="14" name="Diagram 13">
            <a:extLst>
              <a:ext uri="{FF2B5EF4-FFF2-40B4-BE49-F238E27FC236}">
                <a16:creationId xmlns:a16="http://schemas.microsoft.com/office/drawing/2014/main" id="{FF8475DB-1AC4-4132-A72D-CED3D12ABE78}"/>
              </a:ext>
            </a:extLst>
          </p:cNvPr>
          <p:cNvGraphicFramePr>
            <a:graphicFrameLocks/>
          </p:cNvGraphicFramePr>
          <p:nvPr>
            <p:extLst>
              <p:ext uri="{D42A27DB-BD31-4B8C-83A1-F6EECF244321}">
                <p14:modId xmlns:p14="http://schemas.microsoft.com/office/powerpoint/2010/main" val="285613065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522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443864"/>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Gjennom mediene kan man av og til få inntrykk av at norsk ungdom er i ferd med å forfalle fysisk. Forskning viser derimot at det er like mange i dag som trener som for tjue år siden. De aller fleste ungdom trener, men det er stor variasjon i hvilke treningsaktiviteter de driver med. Mens mange spiller håndball, basket, fotball eller driver med en annen idrett gjennom et idrettslag, har andre treningssenteret som sin faste treningsarena. Det er også mange unge som trener på egen hånd, enten helt alene eller sammen med venner.</a:t>
            </a:r>
          </a:p>
          <a:p>
            <a:pPr algn="l">
              <a:lnSpc>
                <a:spcPct val="100000"/>
              </a:lnSpc>
              <a:spcBef>
                <a:spcPts val="600"/>
              </a:spcBef>
            </a:pPr>
            <a:r>
              <a:rPr lang="nb-NO" sz="1000" dirty="0">
                <a:latin typeface="Akkurat Pro"/>
                <a:ea typeface="Akkurat" charset="0"/>
                <a:cs typeface="Akkurat" charset="0"/>
              </a:rPr>
              <a:t>Ungdata viser at tre av fire norske tenåringer er med i organisert idrett i løpet av ungdomstiden, og at enda flere har vært med som barn. Rekrutteringen til idrettslagene er høy de fleste steder i landet, og ingen andre organiserte fritidsaktiviteter aktiviserer en så stor del av ungdomsbefolkningen. Samtidig er frafallet fra ungdomsidretten stor. Nærmere seks av ti som har vært med i ungdomsidrett, har sluttet før de er blitt 18 år. Ungdomstiden er en tid der mange får nye interesser, og det er naturlig at mange velger andre måter å være fysisk aktive på. </a:t>
            </a:r>
          </a:p>
          <a:p>
            <a:pPr algn="l">
              <a:lnSpc>
                <a:spcPct val="100000"/>
              </a:lnSpc>
              <a:spcBef>
                <a:spcPts val="600"/>
              </a:spcBef>
            </a:pPr>
            <a:r>
              <a:rPr lang="nb-NO" sz="1000" dirty="0">
                <a:latin typeface="Akkurat Pro"/>
                <a:ea typeface="Akkurat" charset="0"/>
                <a:cs typeface="Akkurat" charset="0"/>
              </a:rPr>
              <a:t>Frafallet skjer nokså jevnt utover i ungdomsalderen, men flere slutter i overgangen mellom ungdomsskolen og videregående enn ellers. Frafallet er større for jentene enn for guttene. Særlig er det flere jenter som slutter i overgangen til videregående. Frafallet i ungdomsidretten har også en sosial profil. Langt flere av de som vokser opp i familier med relativt få ressurser hjemme, slutter i ungdomsidrett, og en god del slutter nokså tidlig i tenårene. Ungdom fra høyere sosiale lag blir dermed værende lengre i ungdomsidretten. I mange idretter stilles det store krav til utstyr og deltakelse, og det kan koste en god del å være med. Dette kan være en utfordring for å nå overordnete målsettinger om «idrettsglede for alle».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Trening og fysisk aktivitet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a:t>
            </a:r>
            <a:r>
              <a:rPr lang="nb-NO" sz="1400" dirty="0">
                <a:solidFill>
                  <a:srgbClr val="DE9F37"/>
                </a:solidFill>
                <a:latin typeface="Akkurat Pro Light" panose="020B0404020101020102" pitchFamily="34" charset="0"/>
                <a:cs typeface="Arial" panose="020B0604020202020204" pitchFamily="34" charset="0"/>
              </a:rPr>
              <a:t>9</a:t>
            </a:r>
            <a:endPar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6" name="Rektangel 15">
            <a:extLst>
              <a:ext uri="{FF2B5EF4-FFF2-40B4-BE49-F238E27FC236}">
                <a16:creationId xmlns:a16="http://schemas.microsoft.com/office/drawing/2014/main" id="{0081AF26-CB8D-8E4A-B67B-FBE30460C8A5}"/>
              </a:ext>
            </a:extLst>
          </p:cNvPr>
          <p:cNvSpPr/>
          <p:nvPr/>
        </p:nvSpPr>
        <p:spPr>
          <a:xfrm>
            <a:off x="347953" y="5309652"/>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trener du?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Lyngdal kommune og nasjonalt</a:t>
            </a:r>
          </a:p>
        </p:txBody>
      </p:sp>
      <p:cxnSp>
        <p:nvCxnSpPr>
          <p:cNvPr id="25" name="Rett linje 24"/>
          <p:cNvCxnSpPr>
            <a:cxnSpLocks/>
          </p:cNvCxnSpPr>
          <p:nvPr/>
        </p:nvCxnSpPr>
        <p:spPr>
          <a:xfrm>
            <a:off x="3430600" y="5304265"/>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Lyngdal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trener minst én gang i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54087128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987941790"/>
              </p:ext>
            </p:extLst>
          </p:nvPr>
        </p:nvGraphicFramePr>
        <p:xfrm>
          <a:off x="347954" y="5709763"/>
          <a:ext cx="2900194" cy="3601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BA458D05-EB7D-40C7-B508-F43728565822}"/>
              </a:ext>
            </a:extLst>
          </p:cNvPr>
          <p:cNvSpPr txBox="1"/>
          <p:nvPr/>
        </p:nvSpPr>
        <p:spPr>
          <a:xfrm>
            <a:off x="4080303" y="5304265"/>
            <a:ext cx="2436831" cy="1477328"/>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Å trene er noe de aller fleste driver med. Noen ungdommer trener svært mye</a:t>
            </a:r>
          </a:p>
        </p:txBody>
      </p:sp>
      <p:pic>
        <p:nvPicPr>
          <p:cNvPr id="21" name="Bilde 20">
            <a:extLst>
              <a:ext uri="{FF2B5EF4-FFF2-40B4-BE49-F238E27FC236}">
                <a16:creationId xmlns:a16="http://schemas.microsoft.com/office/drawing/2014/main" id="{3CDC7190-8314-4C28-8793-0F140F925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304265"/>
            <a:ext cx="371412" cy="301888"/>
          </a:xfrm>
          <a:prstGeom prst="rect">
            <a:avLst/>
          </a:prstGeom>
        </p:spPr>
      </p:pic>
    </p:spTree>
    <p:extLst>
      <p:ext uri="{BB962C8B-B14F-4D97-AF65-F5344CB8AC3E}">
        <p14:creationId xmlns:p14="http://schemas.microsoft.com/office/powerpoint/2010/main" val="141784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TRENING OG FYSISK AKTIVITET</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25" name="Rett linje 24"/>
          <p:cNvCxnSpPr>
            <a:cxnSpLocks/>
          </p:cNvCxnSpPr>
          <p:nvPr/>
        </p:nvCxnSpPr>
        <p:spPr>
          <a:xfrm>
            <a:off x="3427399" y="3416006"/>
            <a:ext cx="0" cy="309368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3461388"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53095"/>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ofte ungdom trener på ulike måter</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25</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1576767684"/>
              </p:ext>
            </p:extLst>
          </p:nvPr>
        </p:nvGraphicFramePr>
        <p:xfrm>
          <a:off x="350758" y="1109511"/>
          <a:ext cx="6166373" cy="1921569"/>
        </p:xfrm>
        <a:graphic>
          <a:graphicData uri="http://schemas.openxmlformats.org/drawingml/2006/chart">
            <c:chart xmlns:c="http://schemas.openxmlformats.org/drawingml/2006/chart" xmlns:r="http://schemas.openxmlformats.org/officeDocument/2006/relationships" r:id="rId2"/>
          </a:graphicData>
        </a:graphic>
      </p:graphicFrame>
      <p:sp>
        <p:nvSpPr>
          <p:cNvPr id="19" name="Rektangel 18">
            <a:extLst>
              <a:ext uri="{FF2B5EF4-FFF2-40B4-BE49-F238E27FC236}">
                <a16:creationId xmlns:a16="http://schemas.microsoft.com/office/drawing/2014/main" id="{78702F2D-C353-4019-932A-1F1BA9C7EFD2}"/>
              </a:ext>
            </a:extLst>
          </p:cNvPr>
          <p:cNvSpPr/>
          <p:nvPr/>
        </p:nvSpPr>
        <p:spPr>
          <a:xfrm>
            <a:off x="347952" y="3326796"/>
            <a:ext cx="295076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er du så fysisk aktiv at du blir andpusten eller svett?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Lyngdal kommune og nasjonalt</a:t>
            </a:r>
          </a:p>
        </p:txBody>
      </p:sp>
      <p:graphicFrame>
        <p:nvGraphicFramePr>
          <p:cNvPr id="20" name="Diagram 17">
            <a:extLst>
              <a:ext uri="{FF2B5EF4-FFF2-40B4-BE49-F238E27FC236}">
                <a16:creationId xmlns:a16="http://schemas.microsoft.com/office/drawing/2014/main" id="{609E5050-7027-4E63-9CC2-52FA68909C54}"/>
              </a:ext>
            </a:extLst>
          </p:cNvPr>
          <p:cNvGraphicFramePr>
            <a:graphicFrameLocks/>
          </p:cNvGraphicFramePr>
          <p:nvPr>
            <p:extLst>
              <p:ext uri="{D42A27DB-BD31-4B8C-83A1-F6EECF244321}">
                <p14:modId xmlns:p14="http://schemas.microsoft.com/office/powerpoint/2010/main" val="516518423"/>
              </p:ext>
            </p:extLst>
          </p:nvPr>
        </p:nvGraphicFramePr>
        <p:xfrm>
          <a:off x="347954" y="3902894"/>
          <a:ext cx="2900194" cy="260679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9C420DF5-8F56-FAD7-8551-751A5D16337F}"/>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Lyngdal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a:t>
            </a:r>
            <a:r>
              <a:rPr lang="nb-NO" sz="1000" b="1" dirty="0">
                <a:latin typeface="Akkurat Pro Regular" panose="020B0504020101020102" pitchFamily="34" charset="77"/>
                <a:cs typeface="Arial" panose="020B0604020202020204" pitchFamily="34" charset="0"/>
              </a:rPr>
              <a:t>trener minst én gang i uka</a:t>
            </a:r>
            <a:endPar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graphicFrame>
        <p:nvGraphicFramePr>
          <p:cNvPr id="3" name="Diagram 2">
            <a:extLst>
              <a:ext uri="{FF2B5EF4-FFF2-40B4-BE49-F238E27FC236}">
                <a16:creationId xmlns:a16="http://schemas.microsoft.com/office/drawing/2014/main" id="{D321B4EE-6AFC-F990-47D3-2D26B70D3A61}"/>
              </a:ext>
            </a:extLst>
          </p:cNvPr>
          <p:cNvGraphicFramePr>
            <a:graphicFrameLocks/>
          </p:cNvGraphicFramePr>
          <p:nvPr>
            <p:extLst>
              <p:ext uri="{D42A27DB-BD31-4B8C-83A1-F6EECF244321}">
                <p14:modId xmlns:p14="http://schemas.microsoft.com/office/powerpoint/2010/main" val="288541446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0EE69C78-46A7-7F94-C653-F45F9347B4FD}"/>
              </a:ext>
            </a:extLst>
          </p:cNvPr>
          <p:cNvSpPr/>
          <p:nvPr/>
        </p:nvSpPr>
        <p:spPr>
          <a:xfrm>
            <a:off x="3608309" y="3326796"/>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er fysisk aktiv sjeldnere enn 1-2 ganger i måneden.</a:t>
            </a:r>
            <a:r>
              <a:rPr lang="nb-NO" sz="1000" b="1" dirty="0">
                <a:latin typeface="Akkurat Pro Regular" panose="020B0504020101020102" pitchFamily="34" charset="77"/>
                <a:cs typeface="Arial" panose="020B0604020202020204" pitchFamily="34" charset="0"/>
              </a:rPr>
              <a:t>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Blant gutter og jenter på ulike klassetrinn</a:t>
            </a:r>
          </a:p>
        </p:txBody>
      </p:sp>
      <p:graphicFrame>
        <p:nvGraphicFramePr>
          <p:cNvPr id="5" name="Diagram 4">
            <a:extLst>
              <a:ext uri="{FF2B5EF4-FFF2-40B4-BE49-F238E27FC236}">
                <a16:creationId xmlns:a16="http://schemas.microsoft.com/office/drawing/2014/main" id="{0C35ADBB-7EC5-9B52-02AC-CE79F0499BEA}"/>
              </a:ext>
            </a:extLst>
          </p:cNvPr>
          <p:cNvGraphicFramePr>
            <a:graphicFrameLocks/>
          </p:cNvGraphicFramePr>
          <p:nvPr>
            <p:extLst>
              <p:ext uri="{D42A27DB-BD31-4B8C-83A1-F6EECF244321}">
                <p14:modId xmlns:p14="http://schemas.microsoft.com/office/powerpoint/2010/main" val="3191949598"/>
              </p:ext>
            </p:extLst>
          </p:nvPr>
        </p:nvGraphicFramePr>
        <p:xfrm>
          <a:off x="3608308" y="405980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014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24473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De aller fleste unge har god helse. Ungdomstiden er en periode der det skjer store forandringer både kroppslig og mentalt. I løpet av ungdomsskolen har de fleste kommet i puberteten, og mange har begynt å kjenne på følelser overfor seg selv og andre som de ikke hadde som barn. Mange opplever dette som en spennende tid, der de får nye erfaringer, utvikler seg sosialt og prøver ut ting de aldri har gjort før. Samtidig er tenårene en periode der stadig flere opplever ulike former for psykiske helseplager, og der vonde tanker og følelser vil kunne sette et preg på hvordan man fungerer i hverdagslivet. </a:t>
            </a:r>
          </a:p>
          <a:p>
            <a:pPr algn="l">
              <a:lnSpc>
                <a:spcPct val="100000"/>
              </a:lnSpc>
              <a:spcBef>
                <a:spcPts val="600"/>
              </a:spcBef>
            </a:pPr>
            <a:r>
              <a:rPr lang="nb-NO" sz="1000" dirty="0">
                <a:latin typeface="Akkurat Pro"/>
                <a:ea typeface="Akkurat" charset="0"/>
                <a:cs typeface="Akkurat" charset="0"/>
              </a:rPr>
              <a:t>Det er generelt større fokus på helse i dag enn tidligere, og større kunnskap om risikofaktorer har gjort at vi i dag er mer opptatt av å forebygge dårlig helse. Samtidig har vi sannsynligvis også blitt flinkere til å kjenne etter hvordan vi har det, noe som igjen kan påvirke hvordan man vurderer egen helsesituasjon. Ungdata viser likevel at de fleste unge er fornøyd med egen helse. Det er en tendens til at flere blir misfornøyd med egen helse etter hvert som de blir eldre. På landsbasis er det litt flere jenter som er misfornøyd enn gutter. Jenter bruker også ulike helsetjenester litt oftere enn gutter.</a:t>
            </a:r>
          </a:p>
          <a:p>
            <a:pPr algn="l">
              <a:lnSpc>
                <a:spcPct val="100000"/>
              </a:lnSpc>
              <a:spcBef>
                <a:spcPts val="600"/>
              </a:spcBef>
            </a:pPr>
            <a:r>
              <a:rPr lang="nb-NO" sz="1000" dirty="0">
                <a:latin typeface="Akkurat Pro"/>
                <a:ea typeface="Akkurat" charset="0"/>
                <a:cs typeface="Akkurat" charset="0"/>
              </a:rPr>
              <a:t>Fordi livsstilsvaner etableres tidlig er ungdom en sentral målgruppe for forebyggende helsearbeid. Barn har jevnt over et høyt fysisk aktivitetsnivå opp til en viss alder. Imidlertid synker aktivitetsnivået med alderen og studier viser at 15-åringer er langt mindre fysisk aktive enn for eksempel 9-åringer. Jenter er noe mindre fysisk aktive enn gutter. De siste tiårene har vi sett en tydelig trend der andelen som røyker blant unge i Norge har gått kraftig ned, etter årtusenskiftet har det også vært en klar nedgang i unges alkoholforbruk.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Helse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10</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1074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helsa di</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Lyngdal kommune og nasjonalt</a:t>
            </a:r>
          </a:p>
        </p:txBody>
      </p:sp>
      <p:cxnSp>
        <p:nvCxnSpPr>
          <p:cNvPr id="25" name="Rett linje 24"/>
          <p:cNvCxnSpPr>
            <a:cxnSpLocks/>
          </p:cNvCxnSpPr>
          <p:nvPr/>
        </p:nvCxnSpPr>
        <p:spPr>
          <a:xfrm>
            <a:off x="3430600" y="4860867"/>
            <a:ext cx="0" cy="44502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Lyngdal kommune</a:t>
            </a:r>
          </a:p>
        </p:txBody>
      </p:sp>
      <p:sp>
        <p:nvSpPr>
          <p:cNvPr id="20" name="TekstSylinder 19">
            <a:extLst>
              <a:ext uri="{FF2B5EF4-FFF2-40B4-BE49-F238E27FC236}">
                <a16:creationId xmlns:a16="http://schemas.microsoft.com/office/drawing/2014/main" id="{0156B410-0F02-4CDE-A1C8-121F10CBA0FF}"/>
              </a:ext>
            </a:extLst>
          </p:cNvPr>
          <p:cNvSpPr txBox="1"/>
          <p:nvPr/>
        </p:nvSpPr>
        <p:spPr>
          <a:xfrm>
            <a:off x="3549651" y="4853514"/>
            <a:ext cx="2980579" cy="180815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Helse</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Egenvurdert helse er en viktig indikator for sykelighet og bruk av helsetjenester, og brukes til overvåking av befolkningens helsestatus over tid.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Nasjonalt svarer rundt to av tre at de er fornøyd med helsa si, mens nær en av fem er misfornøyd. Gutter er i gjennomsnitt noe mer fornøyd med egen helse enn jenter.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helsa si.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252432027"/>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954807662"/>
              </p:ext>
            </p:extLst>
          </p:nvPr>
        </p:nvGraphicFramePr>
        <p:xfrm>
          <a:off x="347954" y="5274603"/>
          <a:ext cx="2900194" cy="3916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126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806"/>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Lyngdal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elevene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helsa si</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27</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vært plaget av hodepine siste måned?</a:t>
            </a:r>
            <a:endParaRPr lang="nb-NO" sz="1000" b="1" dirty="0">
              <a:solidFill>
                <a:srgbClr val="000000"/>
              </a:solidFill>
              <a:highlight>
                <a:srgbClr val="FFFF00"/>
              </a:highlight>
              <a:latin typeface="Akkurat Pro Regular" panose="020B0504020101020102" pitchFamily="34" charset="77"/>
              <a:cs typeface="Arial" panose="020B0604020202020204" pitchFamily="34" charset="0"/>
            </a:endParaRPr>
          </a:p>
          <a:p>
            <a:pPr lvl="0">
              <a:defRPr/>
            </a:pPr>
            <a:r>
              <a:rPr lang="nb-NO" sz="1000" b="1" dirty="0">
                <a:solidFill>
                  <a:srgbClr val="000000"/>
                </a:solidFill>
                <a:latin typeface="Akkurat Pro Regular" panose="020B0504020101020102" pitchFamily="34" charset="77"/>
                <a:cs typeface="Arial" panose="020B0604020202020204" pitchFamily="34" charset="0"/>
              </a:rPr>
              <a:t>Lyngdal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4018419795"/>
              </p:ext>
            </p:extLst>
          </p:nvPr>
        </p:nvGraphicFramePr>
        <p:xfrm>
          <a:off x="362529" y="1586753"/>
          <a:ext cx="2900194" cy="2417374"/>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daglig har hatt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2235023472"/>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861774"/>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hatt andre fysiske plager (for eksempel kvalme, vondt i magen, smerter i ledd, nakke eller muskler) siste måned? Lyngdal kommune og nasjonalt</a:t>
            </a:r>
          </a:p>
          <a:p>
            <a:pPr lvl="0">
              <a:defRPr/>
            </a:pP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daglig </a:t>
            </a:r>
            <a:r>
              <a:rPr lang="nb-NO" sz="1000" b="1" dirty="0">
                <a:solidFill>
                  <a:srgbClr val="000000"/>
                </a:solidFill>
                <a:latin typeface="Akkurat Pro Regular" panose="020B0504020101020102" pitchFamily="34" charset="77"/>
                <a:cs typeface="Arial" panose="020B0604020202020204" pitchFamily="34" charset="0"/>
              </a:rPr>
              <a:t>har hatt andre fysiske plager (enn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255731585"/>
              </p:ext>
            </p:extLst>
          </p:nvPr>
        </p:nvGraphicFramePr>
        <p:xfrm>
          <a:off x="3557909" y="4831792"/>
          <a:ext cx="2956019" cy="1786398"/>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Rett linje 25">
            <a:extLst>
              <a:ext uri="{FF2B5EF4-FFF2-40B4-BE49-F238E27FC236}">
                <a16:creationId xmlns:a16="http://schemas.microsoft.com/office/drawing/2014/main" id="{0BC5364C-F53D-4344-AFE9-CBC59DCC8F2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E1D305C1-D2BD-4F2B-BA63-92C1421192AD}"/>
              </a:ext>
            </a:extLst>
          </p:cNvPr>
          <p:cNvGraphicFramePr>
            <a:graphicFrameLocks/>
          </p:cNvGraphicFramePr>
          <p:nvPr>
            <p:extLst>
              <p:ext uri="{D42A27DB-BD31-4B8C-83A1-F6EECF244321}">
                <p14:modId xmlns:p14="http://schemas.microsoft.com/office/powerpoint/2010/main" val="188548431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CB71EA40-04EF-A98E-A8E9-EDD5262CF640}"/>
              </a:ext>
            </a:extLst>
          </p:cNvPr>
          <p:cNvGraphicFramePr>
            <a:graphicFrameLocks/>
          </p:cNvGraphicFramePr>
          <p:nvPr>
            <p:extLst>
              <p:ext uri="{D42A27DB-BD31-4B8C-83A1-F6EECF244321}">
                <p14:modId xmlns:p14="http://schemas.microsoft.com/office/powerpoint/2010/main" val="3978599929"/>
              </p:ext>
            </p:extLst>
          </p:nvPr>
        </p:nvGraphicFramePr>
        <p:xfrm>
          <a:off x="3620140" y="1586753"/>
          <a:ext cx="2900194" cy="24173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5320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INNHOLD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67069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a:t>
            </a:r>
          </a:p>
        </p:txBody>
      </p:sp>
      <p:sp>
        <p:nvSpPr>
          <p:cNvPr id="22" name="TekstSylinder 21">
            <a:extLst>
              <a:ext uri="{FF2B5EF4-FFF2-40B4-BE49-F238E27FC236}">
                <a16:creationId xmlns:a16="http://schemas.microsoft.com/office/drawing/2014/main" id="{B0272598-D7CA-457B-A999-F4C2B4E70264}"/>
              </a:ext>
            </a:extLst>
          </p:cNvPr>
          <p:cNvSpPr txBox="1"/>
          <p:nvPr/>
        </p:nvSpPr>
        <p:spPr>
          <a:xfrm>
            <a:off x="363854" y="851189"/>
            <a:ext cx="6153281" cy="5269483"/>
          </a:xfrm>
          <a:prstGeom prst="rect">
            <a:avLst/>
          </a:prstGeom>
          <a:solidFill>
            <a:schemeClr val="bg2">
              <a:lumMod val="90000"/>
              <a:alpha val="40000"/>
            </a:scheme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1200" b="1" i="0"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Innhold</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Om rapporten</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a:t>
            </a:r>
          </a:p>
          <a:p>
            <a:pPr lvl="0">
              <a:spcBef>
                <a:spcPts val="600"/>
              </a:spcBef>
              <a:spcAft>
                <a:spcPts val="401"/>
              </a:spcAft>
              <a:tabLst>
                <a:tab pos="1257300" algn="l"/>
                <a:tab pos="4486275" algn="l"/>
                <a:tab pos="4752975" algn="r"/>
              </a:tabLst>
              <a:defRPr/>
            </a:pP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Kapittel 1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Livskvalitet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Venner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6</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Foreldre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4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Skole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5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Lokalmiljøet</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6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Framtid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18</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7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Medier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8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Organisert fritid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9	</a:t>
            </a:r>
            <a:r>
              <a:rPr lang="nb-NO" sz="999" dirty="0">
                <a:latin typeface="Akkurat Pro" panose="020B0504020101020102" pitchFamily="34" charset="77"/>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Trening og fysisk aktivitet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10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Helse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11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Rusmidler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34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Regelbrudd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40</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Vold og trakassering</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42</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Nøkkeltall</a:t>
            </a:r>
            <a:r>
              <a:rPr lang="nb-NO" sz="999" dirty="0">
                <a:latin typeface="Akkurat Pro" panose="020B0504020101020102" pitchFamily="34" charset="77"/>
                <a:cs typeface="Arial" panose="020B0604020202020204" pitchFamily="34" charset="0"/>
              </a:rPr>
              <a:t>		46</a:t>
            </a:r>
          </a:p>
          <a:p>
            <a:pPr>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Definisjoner</a:t>
            </a:r>
            <a:r>
              <a:rPr lang="nb-NO" sz="999" dirty="0">
                <a:latin typeface="Akkurat Pro" panose="020B0504020101020102" pitchFamily="34" charset="77"/>
                <a:cs typeface="Arial" panose="020B0604020202020204" pitchFamily="34" charset="0"/>
              </a:rPr>
              <a:t>  		50</a:t>
            </a: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Litteratur</a:t>
            </a:r>
            <a:r>
              <a:rPr lang="nb-NO" sz="999" dirty="0">
                <a:latin typeface="Akkurat Pro" panose="020B0504020101020102" pitchFamily="34" charset="77"/>
                <a:cs typeface="Arial" panose="020B0604020202020204" pitchFamily="34" charset="0"/>
              </a:rPr>
              <a:t>  		52</a:t>
            </a:r>
          </a:p>
        </p:txBody>
      </p:sp>
    </p:spTree>
    <p:extLst>
      <p:ext uri="{BB962C8B-B14F-4D97-AF65-F5344CB8AC3E}">
        <p14:creationId xmlns:p14="http://schemas.microsoft.com/office/powerpoint/2010/main" val="15019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584"/>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Lyngdal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har du brukt smertestillende tabletter (Paracet, Ibux og lignende) i løpet av siste måned? Lyngdal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Lyngdal kommune</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4056473062"/>
              </p:ext>
            </p:extLst>
          </p:nvPr>
        </p:nvGraphicFramePr>
        <p:xfrm>
          <a:off x="3543643" y="1607608"/>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48893" y="4291354"/>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3201034198"/>
              </p:ext>
            </p:extLst>
          </p:nvPr>
        </p:nvGraphicFramePr>
        <p:xfrm>
          <a:off x="3548892" y="490087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8" name="Rektangel 27">
            <a:extLst>
              <a:ext uri="{FF2B5EF4-FFF2-40B4-BE49-F238E27FC236}">
                <a16:creationId xmlns:a16="http://schemas.microsoft.com/office/drawing/2014/main" id="{B8E832F4-30EA-4D15-A53E-457A81176006}"/>
              </a:ext>
            </a:extLst>
          </p:cNvPr>
          <p:cNvSpPr/>
          <p:nvPr/>
        </p:nvSpPr>
        <p:spPr>
          <a:xfrm>
            <a:off x="375828" y="855442"/>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brukt følgende helsetjenester i løpet av det siste året. Lyngdal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8" name="Rektangel 37">
            <a:extLst>
              <a:ext uri="{FF2B5EF4-FFF2-40B4-BE49-F238E27FC236}">
                <a16:creationId xmlns:a16="http://schemas.microsoft.com/office/drawing/2014/main" id="{A81EB550-5A11-4B35-9004-12DE37392ECD}"/>
              </a:ext>
            </a:extLst>
          </p:cNvPr>
          <p:cNvSpPr/>
          <p:nvPr/>
        </p:nvSpPr>
        <p:spPr>
          <a:xfrm>
            <a:off x="375828" y="4293307"/>
            <a:ext cx="2900819"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har brukt ulike helsetjenester i løpet av det siste året</a:t>
            </a:r>
          </a:p>
        </p:txBody>
      </p:sp>
      <p:graphicFrame>
        <p:nvGraphicFramePr>
          <p:cNvPr id="39" name="Diagram 38">
            <a:extLst>
              <a:ext uri="{FF2B5EF4-FFF2-40B4-BE49-F238E27FC236}">
                <a16:creationId xmlns:a16="http://schemas.microsoft.com/office/drawing/2014/main" id="{9E1F65A6-68AD-4BFB-8DFF-84A010969A76}"/>
              </a:ext>
            </a:extLst>
          </p:cNvPr>
          <p:cNvGraphicFramePr>
            <a:graphicFrameLocks/>
          </p:cNvGraphicFramePr>
          <p:nvPr>
            <p:extLst>
              <p:ext uri="{D42A27DB-BD31-4B8C-83A1-F6EECF244321}">
                <p14:modId xmlns:p14="http://schemas.microsoft.com/office/powerpoint/2010/main" val="875462671"/>
              </p:ext>
            </p:extLst>
          </p:nvPr>
        </p:nvGraphicFramePr>
        <p:xfrm>
          <a:off x="355755" y="4813438"/>
          <a:ext cx="2889194" cy="1865921"/>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A5526BC9-9C73-4674-A3F1-2E1E52A1C46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5AFE46CA-F445-4359-A635-D3AA07F227B0}"/>
              </a:ext>
            </a:extLst>
          </p:cNvPr>
          <p:cNvGraphicFramePr>
            <a:graphicFrameLocks/>
          </p:cNvGraphicFramePr>
          <p:nvPr>
            <p:extLst>
              <p:ext uri="{D42A27DB-BD31-4B8C-83A1-F6EECF244321}">
                <p14:modId xmlns:p14="http://schemas.microsoft.com/office/powerpoint/2010/main" val="2314214343"/>
              </p:ext>
            </p:extLst>
          </p:nvPr>
        </p:nvGraphicFramePr>
        <p:xfrm>
          <a:off x="304666" y="1602181"/>
          <a:ext cx="2889194" cy="25069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7B052202-8500-4E56-8D1C-F3165554DE34}"/>
              </a:ext>
            </a:extLst>
          </p:cNvPr>
          <p:cNvGraphicFramePr>
            <a:graphicFrameLocks/>
          </p:cNvGraphicFramePr>
          <p:nvPr>
            <p:extLst>
              <p:ext uri="{D42A27DB-BD31-4B8C-83A1-F6EECF244321}">
                <p14:modId xmlns:p14="http://schemas.microsoft.com/office/powerpoint/2010/main" val="3871152973"/>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1816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29</a:t>
            </a:r>
          </a:p>
        </p:txBody>
      </p:sp>
      <p:sp>
        <p:nvSpPr>
          <p:cNvPr id="18" name="TekstSylinder 17">
            <a:extLst>
              <a:ext uri="{FF2B5EF4-FFF2-40B4-BE49-F238E27FC236}">
                <a16:creationId xmlns:a16="http://schemas.microsoft.com/office/drawing/2014/main" id="{A06E0718-A0AE-4FFE-800C-83E82FAE0C0A}"/>
              </a:ext>
            </a:extLst>
          </p:cNvPr>
          <p:cNvSpPr txBox="1"/>
          <p:nvPr/>
        </p:nvSpPr>
        <p:spPr>
          <a:xfrm>
            <a:off x="3565987" y="4008290"/>
            <a:ext cx="2952748" cy="27307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Psykiske helseplager</a:t>
            </a:r>
          </a:p>
          <a:p>
            <a:pPr>
              <a:spcAft>
                <a:spcPts val="401"/>
              </a:spcAft>
            </a:pPr>
            <a:r>
              <a:rPr lang="nb-NO" sz="999" dirty="0">
                <a:latin typeface="Akkurat Pro" panose="020B0504020101020102" pitchFamily="34" charset="0"/>
                <a:cs typeface="Arial" panose="020B0604020202020204" pitchFamily="34" charset="0"/>
              </a:rPr>
              <a:t>I denne rapporten omtaler vi det som å ha «mange psykiske plager» dersom en ungdom i gjennomsnitt har krysset av for at de – i løpet av en uke – er «ganske mye plaget» av alle de seks plagene i figuren over. </a:t>
            </a:r>
          </a:p>
          <a:p>
            <a:pPr>
              <a:spcAft>
                <a:spcPts val="401"/>
              </a:spcAft>
            </a:pPr>
            <a:r>
              <a:rPr lang="nb-NO" sz="999" dirty="0">
                <a:latin typeface="Akkurat Pro" panose="020B0504020101020102" pitchFamily="34" charset="0"/>
                <a:cs typeface="Arial" panose="020B0604020202020204" pitchFamily="34" charset="0"/>
              </a:rPr>
              <a:t>Det er viktig å presisere at Ungdata ikke fanger opp det som ut fra kliniske kriterier regnes som depresjon eller depressive lidelser. Mange av de plagene vi spør om i Ungdata-undersøkelsen  er hverdagsplager som mange har, men som kan være utfordrende nok for mange av de som opplever dem. Særlig for de som har et vedvarende høyt nivå av slike helseplager.</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920847"/>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Lyngdal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i løpet av de siste sju dagene har hatt mange psykiske plager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399840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hatt mange psykiske plager de siste sju dagene.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1943444444"/>
              </p:ext>
            </p:extLst>
          </p:nvPr>
        </p:nvGraphicFramePr>
        <p:xfrm>
          <a:off x="350687" y="4833694"/>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17" name="Rektangel 16">
            <a:extLst>
              <a:ext uri="{FF2B5EF4-FFF2-40B4-BE49-F238E27FC236}">
                <a16:creationId xmlns:a16="http://schemas.microsoft.com/office/drawing/2014/main" id="{DDE08961-2526-44A5-9A2A-D55158319B12}"/>
              </a:ext>
            </a:extLst>
          </p:cNvPr>
          <p:cNvSpPr/>
          <p:nvPr/>
        </p:nvSpPr>
        <p:spPr>
          <a:xfrm>
            <a:off x="373908" y="856824"/>
            <a:ext cx="6150069"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den siste uka vært plaget av noe av dette?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9" name="Diagram 18">
            <a:extLst>
              <a:ext uri="{FF2B5EF4-FFF2-40B4-BE49-F238E27FC236}">
                <a16:creationId xmlns:a16="http://schemas.microsoft.com/office/drawing/2014/main" id="{630EDB87-9E4A-467D-94C2-60A56D5EAE13}"/>
              </a:ext>
            </a:extLst>
          </p:cNvPr>
          <p:cNvGraphicFramePr>
            <a:graphicFrameLocks/>
          </p:cNvGraphicFramePr>
          <p:nvPr>
            <p:extLst>
              <p:ext uri="{D42A27DB-BD31-4B8C-83A1-F6EECF244321}">
                <p14:modId xmlns:p14="http://schemas.microsoft.com/office/powerpoint/2010/main" val="748709016"/>
              </p:ext>
            </p:extLst>
          </p:nvPr>
        </p:nvGraphicFramePr>
        <p:xfrm>
          <a:off x="353960" y="1075336"/>
          <a:ext cx="6150069" cy="277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D21C7C56-1B97-4F6E-9FE9-7EAC5B0329BA}"/>
              </a:ext>
            </a:extLst>
          </p:cNvPr>
          <p:cNvGraphicFramePr>
            <a:graphicFrameLocks/>
          </p:cNvGraphicFramePr>
          <p:nvPr>
            <p:extLst>
              <p:ext uri="{D42A27DB-BD31-4B8C-83A1-F6EECF244321}">
                <p14:modId xmlns:p14="http://schemas.microsoft.com/office/powerpoint/2010/main" val="64557604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028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4A157259-DFCD-4EBC-807F-D5EB2E30CED5}"/>
              </a:ext>
            </a:extLst>
          </p:cNvPr>
          <p:cNvSpPr/>
          <p:nvPr/>
        </p:nvSpPr>
        <p:spPr>
          <a:xfrm>
            <a:off x="376892" y="6003959"/>
            <a:ext cx="2888836"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opplevd så mye press den siste uka at du har hatt problemer med å takle det? Lyngdal kommune og nasjonalt</a:t>
            </a:r>
          </a:p>
        </p:txBody>
      </p:sp>
      <p:graphicFrame>
        <p:nvGraphicFramePr>
          <p:cNvPr id="29" name="Diagram 17">
            <a:extLst>
              <a:ext uri="{FF2B5EF4-FFF2-40B4-BE49-F238E27FC236}">
                <a16:creationId xmlns:a16="http://schemas.microsoft.com/office/drawing/2014/main" id="{2B22C856-4496-41EB-B64D-F81BF5F4DF82}"/>
              </a:ext>
            </a:extLst>
          </p:cNvPr>
          <p:cNvGraphicFramePr>
            <a:graphicFrameLocks/>
          </p:cNvGraphicFramePr>
          <p:nvPr>
            <p:extLst>
              <p:ext uri="{D42A27DB-BD31-4B8C-83A1-F6EECF244321}">
                <p14:modId xmlns:p14="http://schemas.microsoft.com/office/powerpoint/2010/main" val="1283251521"/>
              </p:ext>
            </p:extLst>
          </p:nvPr>
        </p:nvGraphicFramePr>
        <p:xfrm>
          <a:off x="371642" y="6627318"/>
          <a:ext cx="2900194" cy="26317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Opplever du press i hverdagen din?</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Lyngdal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844198"/>
            <a:ext cx="2889414" cy="457596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Stress og press</a:t>
            </a:r>
          </a:p>
          <a:p>
            <a:pPr>
              <a:spcAft>
                <a:spcPts val="401"/>
              </a:spcAft>
            </a:pPr>
            <a:r>
              <a:rPr lang="nb-NO" sz="999" dirty="0">
                <a:latin typeface="Akkurat Pro" panose="020B0504020101020102" pitchFamily="34" charset="0"/>
                <a:cs typeface="Arial" panose="020B0604020202020204" pitchFamily="34" charset="0"/>
              </a:rPr>
              <a:t>I diskusjonene om hvordan det er å være ung i dag hører man ofte at ungdom opplever mye prestasjonspress, og at det er sterke forventninger til den enkelte om å være best – enten det handler om å ha et bra utseende, om å være god på skolen eller i idrett, eller å lykkes gjennom sosiale medier. </a:t>
            </a:r>
          </a:p>
          <a:p>
            <a:pPr>
              <a:spcAft>
                <a:spcPts val="401"/>
              </a:spcAft>
            </a:pPr>
            <a:r>
              <a:rPr lang="nb-NO" sz="999" dirty="0">
                <a:latin typeface="Akkurat Pro" panose="020B0504020101020102" pitchFamily="34" charset="0"/>
                <a:cs typeface="Arial" panose="020B0604020202020204" pitchFamily="34" charset="0"/>
              </a:rPr>
              <a:t>Men hvor mange opplever egentlig press i hverdagen – og hvor mange har problemer med å takle presset de står overfor? </a:t>
            </a:r>
          </a:p>
          <a:p>
            <a:pPr>
              <a:spcAft>
                <a:spcPts val="401"/>
              </a:spcAft>
            </a:pPr>
            <a:r>
              <a:rPr lang="nb-NO" sz="999" dirty="0">
                <a:latin typeface="Akkurat Pro" panose="020B0504020101020102" pitchFamily="34" charset="0"/>
                <a:cs typeface="Arial" panose="020B0604020202020204" pitchFamily="34" charset="0"/>
              </a:rPr>
              <a:t>Stress kan både være positivt og negativt. Det kan for eksempel være positivt når det gir deg ekstra energi og gjør deg bedre i stand til å fokusere og prestere. Men stress har også negative sider, og kan i verste fall være helsefarlig. Det negative stresset oppstår gjerne når det over tid er en tydelig ubalanse mellom de utfordringene en står overfor, og de ressursene en har til å håndtere situasjonen. </a:t>
            </a:r>
          </a:p>
          <a:p>
            <a:pPr>
              <a:spcAft>
                <a:spcPts val="401"/>
              </a:spcAft>
            </a:pPr>
            <a:r>
              <a:rPr lang="nb-NO" sz="999" dirty="0">
                <a:latin typeface="Akkurat Pro" panose="020B0504020101020102" pitchFamily="34" charset="0"/>
                <a:cs typeface="Arial" panose="020B0604020202020204" pitchFamily="34" charset="0"/>
              </a:rPr>
              <a:t>I Ungdata er denne typen negativt stress kartlagt gjennom å spørre ungdom om de har opplevd så mye press den siste uka at de har hatt problemer med å takle presset.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3842431756"/>
              </p:ext>
            </p:extLst>
          </p:nvPr>
        </p:nvGraphicFramePr>
        <p:xfrm>
          <a:off x="3552849" y="1110477"/>
          <a:ext cx="2951180" cy="244804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97246"/>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opplever mye press på minst to områder. Blant gutter og jenter på ulike klassetrinn</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2721572519"/>
              </p:ext>
            </p:extLst>
          </p:nvPr>
        </p:nvGraphicFramePr>
        <p:xfrm>
          <a:off x="3549651" y="4251244"/>
          <a:ext cx="2908827" cy="1922870"/>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33CC27A4-AB60-4FC0-A5E9-17F90EEF9E4A}"/>
              </a:ext>
            </a:extLst>
          </p:cNvPr>
          <p:cNvSpPr/>
          <p:nvPr/>
        </p:nvSpPr>
        <p:spPr>
          <a:xfrm>
            <a:off x="3549650" y="6370793"/>
            <a:ext cx="2897384" cy="8617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i løpet av siste uke i stor eller svært stor grad har opplevd så mye press at de har hatt problemer med å takle det. Blant gutter og jenter på ulike klassetrinn</a:t>
            </a:r>
          </a:p>
        </p:txBody>
      </p:sp>
      <p:graphicFrame>
        <p:nvGraphicFramePr>
          <p:cNvPr id="27" name="Diagram 26">
            <a:extLst>
              <a:ext uri="{FF2B5EF4-FFF2-40B4-BE49-F238E27FC236}">
                <a16:creationId xmlns:a16="http://schemas.microsoft.com/office/drawing/2014/main" id="{06E16167-D6C9-4C56-8A86-32D11035B67B}"/>
              </a:ext>
            </a:extLst>
          </p:cNvPr>
          <p:cNvGraphicFramePr>
            <a:graphicFrameLocks/>
          </p:cNvGraphicFramePr>
          <p:nvPr>
            <p:extLst>
              <p:ext uri="{D42A27DB-BD31-4B8C-83A1-F6EECF244321}">
                <p14:modId xmlns:p14="http://schemas.microsoft.com/office/powerpoint/2010/main" val="1180275478"/>
              </p:ext>
            </p:extLst>
          </p:nvPr>
        </p:nvGraphicFramePr>
        <p:xfrm>
          <a:off x="3549649" y="7181546"/>
          <a:ext cx="2908827" cy="2125639"/>
        </p:xfrm>
        <a:graphic>
          <a:graphicData uri="http://schemas.openxmlformats.org/drawingml/2006/chart">
            <c:chart xmlns:c="http://schemas.openxmlformats.org/drawingml/2006/chart" xmlns:r="http://schemas.openxmlformats.org/officeDocument/2006/relationships" r:id="rId5"/>
          </a:graphicData>
        </a:graphic>
      </p:graphicFrame>
      <p:cxnSp>
        <p:nvCxnSpPr>
          <p:cNvPr id="30" name="Rett linje 29">
            <a:extLst>
              <a:ext uri="{FF2B5EF4-FFF2-40B4-BE49-F238E27FC236}">
                <a16:creationId xmlns:a16="http://schemas.microsoft.com/office/drawing/2014/main" id="{6B4E6F60-EF10-4615-A84E-4F5C85B39647}"/>
              </a:ext>
            </a:extLst>
          </p:cNvPr>
          <p:cNvCxnSpPr>
            <a:cxnSpLocks/>
          </p:cNvCxnSpPr>
          <p:nvPr/>
        </p:nvCxnSpPr>
        <p:spPr>
          <a:xfrm flipH="1">
            <a:off x="3435549" y="844199"/>
            <a:ext cx="1" cy="846695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328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31</a:t>
            </a:r>
          </a:p>
        </p:txBody>
      </p:sp>
      <p:sp>
        <p:nvSpPr>
          <p:cNvPr id="17" name="TekstSylinder 16">
            <a:extLst>
              <a:ext uri="{FF2B5EF4-FFF2-40B4-BE49-F238E27FC236}">
                <a16:creationId xmlns:a16="http://schemas.microsoft.com/office/drawing/2014/main" id="{A2B405AC-D79F-4D0D-841E-DE438B00A82F}"/>
              </a:ext>
            </a:extLst>
          </p:cNvPr>
          <p:cNvSpPr txBox="1"/>
          <p:nvPr/>
        </p:nvSpPr>
        <p:spPr>
          <a:xfrm>
            <a:off x="355534" y="5359406"/>
            <a:ext cx="6110563" cy="14493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Matvaner</a:t>
            </a:r>
          </a:p>
          <a:p>
            <a:pPr>
              <a:spcAft>
                <a:spcPts val="401"/>
              </a:spcAft>
            </a:pPr>
            <a:r>
              <a:rPr lang="nb-NO" sz="999" dirty="0">
                <a:latin typeface="Akkurat Pro" panose="020B0504020101020102" pitchFamily="34" charset="0"/>
                <a:cs typeface="Arial" panose="020B0604020202020204" pitchFamily="34" charset="0"/>
              </a:rPr>
              <a:t>I ungdomstiden utvikler kroppen seg raskt, og behovet for næringsstoffer øker. Gode kostholdsvaner etableres tidlig og tas med videre i livet. Det vi spiser og drikker påvirker helsa vår. Et sunt kosthold og god ernæring kan redusere risikoen for en rekke sykdommer, og er avgjørende for vekst og utvikling i ungdomstiden. Ifølge nasjonale kostholdsråd bør kostholdet vårt være variert og inneholde mye grønnsaker, frukt og bær, grove kornprodukter og fisk. I tillegg bør vi begrense mengden bearbeidet kjøtt og rødt kjøtt, samt redusere inntaket av sukker og salt.</a:t>
            </a:r>
          </a:p>
        </p:txBody>
      </p:sp>
      <p:sp>
        <p:nvSpPr>
          <p:cNvPr id="19" name="Rektangel 18">
            <a:extLst>
              <a:ext uri="{FF2B5EF4-FFF2-40B4-BE49-F238E27FC236}">
                <a16:creationId xmlns:a16="http://schemas.microsoft.com/office/drawing/2014/main" id="{5DAE1B14-3FBF-4FB5-B74E-03FC086B61E1}"/>
              </a:ext>
            </a:extLst>
          </p:cNvPr>
          <p:cNvSpPr/>
          <p:nvPr/>
        </p:nvSpPr>
        <p:spPr>
          <a:xfrm>
            <a:off x="350758" y="82209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i løpet av en vanlig skoleuke pleier å spise frokost og lunsj</a:t>
            </a:r>
          </a:p>
        </p:txBody>
      </p:sp>
      <p:graphicFrame>
        <p:nvGraphicFramePr>
          <p:cNvPr id="22" name="Diagram 21">
            <a:extLst>
              <a:ext uri="{FF2B5EF4-FFF2-40B4-BE49-F238E27FC236}">
                <a16:creationId xmlns:a16="http://schemas.microsoft.com/office/drawing/2014/main" id="{64DB2F10-E122-4714-9C7A-EA2A9AF1D58C}"/>
              </a:ext>
            </a:extLst>
          </p:cNvPr>
          <p:cNvGraphicFramePr>
            <a:graphicFrameLocks/>
          </p:cNvGraphicFramePr>
          <p:nvPr>
            <p:extLst>
              <p:ext uri="{D42A27DB-BD31-4B8C-83A1-F6EECF244321}">
                <p14:modId xmlns:p14="http://schemas.microsoft.com/office/powerpoint/2010/main" val="3520195558"/>
              </p:ext>
            </p:extLst>
          </p:nvPr>
        </p:nvGraphicFramePr>
        <p:xfrm>
          <a:off x="353960" y="1202111"/>
          <a:ext cx="6163171" cy="1253486"/>
        </p:xfrm>
        <a:graphic>
          <a:graphicData uri="http://schemas.openxmlformats.org/drawingml/2006/chart">
            <c:chart xmlns:c="http://schemas.openxmlformats.org/drawingml/2006/chart" xmlns:r="http://schemas.openxmlformats.org/officeDocument/2006/relationships" r:id="rId2"/>
          </a:graphicData>
        </a:graphic>
      </p:graphicFrame>
      <p:sp>
        <p:nvSpPr>
          <p:cNvPr id="23" name="Rektangel 22">
            <a:extLst>
              <a:ext uri="{FF2B5EF4-FFF2-40B4-BE49-F238E27FC236}">
                <a16:creationId xmlns:a16="http://schemas.microsoft.com/office/drawing/2014/main" id="{019EE381-B3A4-412E-828A-40B4EFBB0DBC}"/>
              </a:ext>
            </a:extLst>
          </p:cNvPr>
          <p:cNvSpPr/>
          <p:nvPr/>
        </p:nvSpPr>
        <p:spPr>
          <a:xfrm>
            <a:off x="358307"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spiser frokost før første time fem ganger i uka. Blant gutter og jenter på ulike klassetrinn</a:t>
            </a:r>
          </a:p>
        </p:txBody>
      </p:sp>
      <p:graphicFrame>
        <p:nvGraphicFramePr>
          <p:cNvPr id="24" name="Diagram 23">
            <a:extLst>
              <a:ext uri="{FF2B5EF4-FFF2-40B4-BE49-F238E27FC236}">
                <a16:creationId xmlns:a16="http://schemas.microsoft.com/office/drawing/2014/main" id="{46CF037A-A74C-46A3-B87B-56FA19B8BDBF}"/>
              </a:ext>
            </a:extLst>
          </p:cNvPr>
          <p:cNvGraphicFramePr>
            <a:graphicFrameLocks/>
          </p:cNvGraphicFramePr>
          <p:nvPr>
            <p:extLst>
              <p:ext uri="{D42A27DB-BD31-4B8C-83A1-F6EECF244321}">
                <p14:modId xmlns:p14="http://schemas.microsoft.com/office/powerpoint/2010/main" val="3596194025"/>
              </p:ext>
            </p:extLst>
          </p:nvPr>
        </p:nvGraphicFramePr>
        <p:xfrm>
          <a:off x="350687" y="3415918"/>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039BF1D6-B76B-442A-828A-9EFB05D7D9B3}"/>
              </a:ext>
            </a:extLst>
          </p:cNvPr>
          <p:cNvSpPr/>
          <p:nvPr/>
        </p:nvSpPr>
        <p:spPr>
          <a:xfrm>
            <a:off x="3564891"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spiser </a:t>
            </a:r>
            <a:r>
              <a:rPr lang="nb-NO" sz="1000" b="1" dirty="0">
                <a:solidFill>
                  <a:srgbClr val="000000"/>
                </a:solidFill>
                <a:latin typeface="Akkurat Pro Regular" panose="020B0504020101020102" pitchFamily="34" charset="77"/>
                <a:cs typeface="Arial" panose="020B0604020202020204" pitchFamily="34" charset="0"/>
              </a:rPr>
              <a:t>matpakke eller lunsj på skolen fem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ganger i uka. Blant gutter og jenter på ulike klassetrinn</a:t>
            </a:r>
          </a:p>
        </p:txBody>
      </p:sp>
      <p:graphicFrame>
        <p:nvGraphicFramePr>
          <p:cNvPr id="32" name="Diagram 31">
            <a:extLst>
              <a:ext uri="{FF2B5EF4-FFF2-40B4-BE49-F238E27FC236}">
                <a16:creationId xmlns:a16="http://schemas.microsoft.com/office/drawing/2014/main" id="{FC197456-6B73-47B3-8C26-67F5BEE5AE2B}"/>
              </a:ext>
            </a:extLst>
          </p:cNvPr>
          <p:cNvGraphicFramePr>
            <a:graphicFrameLocks/>
          </p:cNvGraphicFramePr>
          <p:nvPr>
            <p:extLst>
              <p:ext uri="{D42A27DB-BD31-4B8C-83A1-F6EECF244321}">
                <p14:modId xmlns:p14="http://schemas.microsoft.com/office/powerpoint/2010/main" val="4067299536"/>
              </p:ext>
            </p:extLst>
          </p:nvPr>
        </p:nvGraphicFramePr>
        <p:xfrm>
          <a:off x="3557271" y="3415918"/>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C515698C-2045-60D9-ADA8-CA8E09252B4D}"/>
              </a:ext>
            </a:extLst>
          </p:cNvPr>
          <p:cNvSpPr/>
          <p:nvPr/>
        </p:nvSpPr>
        <p:spPr>
          <a:xfrm>
            <a:off x="350758" y="702332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vanligvis spiser eller drikker noe av det som står under</a:t>
            </a:r>
          </a:p>
        </p:txBody>
      </p:sp>
      <p:graphicFrame>
        <p:nvGraphicFramePr>
          <p:cNvPr id="5" name="Diagram 4">
            <a:extLst>
              <a:ext uri="{FF2B5EF4-FFF2-40B4-BE49-F238E27FC236}">
                <a16:creationId xmlns:a16="http://schemas.microsoft.com/office/drawing/2014/main" id="{D0B14D2E-7C28-7360-F312-F75A7092AED7}"/>
              </a:ext>
            </a:extLst>
          </p:cNvPr>
          <p:cNvGraphicFramePr>
            <a:graphicFrameLocks/>
          </p:cNvGraphicFramePr>
          <p:nvPr>
            <p:extLst>
              <p:ext uri="{D42A27DB-BD31-4B8C-83A1-F6EECF244321}">
                <p14:modId xmlns:p14="http://schemas.microsoft.com/office/powerpoint/2010/main" val="4021667733"/>
              </p:ext>
            </p:extLst>
          </p:nvPr>
        </p:nvGraphicFramePr>
        <p:xfrm>
          <a:off x="353960" y="7403341"/>
          <a:ext cx="6163171" cy="16805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710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Omtrent hvor mange timer sov du natt til i går?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Lyngdal kommune</a:t>
            </a:r>
          </a:p>
        </p:txBody>
      </p:sp>
      <p:sp>
        <p:nvSpPr>
          <p:cNvPr id="2" name="TekstSylinder 1">
            <a:extLst>
              <a:ext uri="{FF2B5EF4-FFF2-40B4-BE49-F238E27FC236}">
                <a16:creationId xmlns:a16="http://schemas.microsoft.com/office/drawing/2014/main" id="{32851A1B-9FC8-F7CE-85BE-4EA864429C41}"/>
              </a:ext>
            </a:extLst>
          </p:cNvPr>
          <p:cNvSpPr txBox="1"/>
          <p:nvPr/>
        </p:nvSpPr>
        <p:spPr>
          <a:xfrm>
            <a:off x="365163" y="851886"/>
            <a:ext cx="2970536" cy="3707132"/>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Søvn</a:t>
            </a:r>
            <a:r>
              <a:rPr lang="nb-NO" sz="1000" b="1" dirty="0">
                <a:solidFill>
                  <a:srgbClr val="FF0000"/>
                </a:solidFill>
                <a:latin typeface="Akkurat Pro" panose="020B0504020101020102" pitchFamily="34" charset="77"/>
                <a:cs typeface="Arial" panose="020B0604020202020204" pitchFamily="34" charset="0"/>
              </a:rPr>
              <a:t> </a:t>
            </a:r>
          </a:p>
          <a:p>
            <a:pPr>
              <a:spcAft>
                <a:spcPts val="401"/>
              </a:spcAft>
            </a:pPr>
            <a:r>
              <a:rPr lang="nb-NO" sz="1000" dirty="0">
                <a:latin typeface="Akkurat Pro" panose="020B0504020101020102" pitchFamily="34" charset="77"/>
                <a:cs typeface="Arial" panose="020B0604020202020204" pitchFamily="34" charset="0"/>
              </a:rPr>
              <a:t>Gjennom ungdomstiden skjer det ofte store endringer i søvnvaner og regulering av søvnen. For mange er det en tendens til at søvnen forskyves slik at stadig flere i praksis blir B-mennesker. På skoledager som starter tidlig, kan dette føre til at mange ungdommer ikke får nok søvn. Dette kan igjen få konsekvenser for både konsentrasjon, trivsel og generell velvære. </a:t>
            </a:r>
          </a:p>
          <a:p>
            <a:pPr>
              <a:spcAft>
                <a:spcPts val="401"/>
              </a:spcAft>
            </a:pPr>
            <a:r>
              <a:rPr lang="nb-NO" sz="1000" dirty="0">
                <a:latin typeface="Akkurat Pro" panose="020B0504020101020102" pitchFamily="34" charset="77"/>
                <a:cs typeface="Arial" panose="020B0604020202020204" pitchFamily="34" charset="0"/>
              </a:rPr>
              <a:t>I Ungdata ble ungdom spurt om hvor mange timer de sov sist natt. Svarene viser at det varierer mye hvor mye ungdom sover. Mens de fleste sover et sted fra seks til åtte timer, er det også ungdommer som sover mindre enn dette. Noen ungdommer sover enda lenger. </a:t>
            </a:r>
          </a:p>
          <a:p>
            <a:pPr>
              <a:spcAft>
                <a:spcPts val="401"/>
              </a:spcAft>
            </a:pPr>
            <a:r>
              <a:rPr lang="nb-NO" sz="1000" dirty="0">
                <a:latin typeface="Akkurat Pro" panose="020B0504020101020102" pitchFamily="34" charset="77"/>
                <a:cs typeface="Arial" panose="020B0604020202020204" pitchFamily="34" charset="0"/>
              </a:rPr>
              <a:t>Resultatene fra Ungdata sier også noe om hvor mange som har problemer med å sovne og hvor mange som opplever at mangel på søvn har gått ut over skole og fritid. </a:t>
            </a:r>
          </a:p>
        </p:txBody>
      </p:sp>
      <p:graphicFrame>
        <p:nvGraphicFramePr>
          <p:cNvPr id="11" name="Diagram 17">
            <a:extLst>
              <a:ext uri="{FF2B5EF4-FFF2-40B4-BE49-F238E27FC236}">
                <a16:creationId xmlns:a16="http://schemas.microsoft.com/office/drawing/2014/main" id="{A3A0543E-C73A-5A4C-33D9-87C1ABA5DCC5}"/>
              </a:ext>
            </a:extLst>
          </p:cNvPr>
          <p:cNvGraphicFramePr>
            <a:graphicFrameLocks/>
          </p:cNvGraphicFramePr>
          <p:nvPr>
            <p:extLst>
              <p:ext uri="{D42A27DB-BD31-4B8C-83A1-F6EECF244321}">
                <p14:modId xmlns:p14="http://schemas.microsoft.com/office/powerpoint/2010/main" val="951667709"/>
              </p:ext>
            </p:extLst>
          </p:nvPr>
        </p:nvGraphicFramePr>
        <p:xfrm>
          <a:off x="3557909" y="1136896"/>
          <a:ext cx="2956019" cy="2806569"/>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CDF7D621-2088-4F53-8EA4-F03D970CAC8A}"/>
              </a:ext>
            </a:extLst>
          </p:cNvPr>
          <p:cNvSpPr/>
          <p:nvPr/>
        </p:nvSpPr>
        <p:spPr>
          <a:xfrm>
            <a:off x="350758" y="6621495"/>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løpet av den siste uka, hvor mange dager du…</a:t>
            </a:r>
          </a:p>
        </p:txBody>
      </p:sp>
      <p:graphicFrame>
        <p:nvGraphicFramePr>
          <p:cNvPr id="5" name="Diagram 4">
            <a:extLst>
              <a:ext uri="{FF2B5EF4-FFF2-40B4-BE49-F238E27FC236}">
                <a16:creationId xmlns:a16="http://schemas.microsoft.com/office/drawing/2014/main" id="{19F0252C-709E-1E0D-B823-3BEDF86806FF}"/>
              </a:ext>
            </a:extLst>
          </p:cNvPr>
          <p:cNvGraphicFramePr>
            <a:graphicFrameLocks/>
          </p:cNvGraphicFramePr>
          <p:nvPr>
            <p:extLst>
              <p:ext uri="{D42A27DB-BD31-4B8C-83A1-F6EECF244321}">
                <p14:modId xmlns:p14="http://schemas.microsoft.com/office/powerpoint/2010/main" val="3439426016"/>
              </p:ext>
            </p:extLst>
          </p:nvPr>
        </p:nvGraphicFramePr>
        <p:xfrm>
          <a:off x="353960" y="7001507"/>
          <a:ext cx="6163171" cy="142707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2">
            <a:extLst>
              <a:ext uri="{FF2B5EF4-FFF2-40B4-BE49-F238E27FC236}">
                <a16:creationId xmlns:a16="http://schemas.microsoft.com/office/drawing/2014/main" id="{7A149C7C-C345-27CC-5381-6EB8C1A55770}"/>
              </a:ext>
            </a:extLst>
          </p:cNvPr>
          <p:cNvSpPr txBox="1"/>
          <p:nvPr/>
        </p:nvSpPr>
        <p:spPr>
          <a:xfrm>
            <a:off x="442324" y="4984304"/>
            <a:ext cx="2893376" cy="1238801"/>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Gjennom ungdomstiden skjer det ofte store endringer i søvnvaner </a:t>
            </a:r>
          </a:p>
        </p:txBody>
      </p:sp>
      <p:pic>
        <p:nvPicPr>
          <p:cNvPr id="20" name="Bilde 19">
            <a:extLst>
              <a:ext uri="{FF2B5EF4-FFF2-40B4-BE49-F238E27FC236}">
                <a16:creationId xmlns:a16="http://schemas.microsoft.com/office/drawing/2014/main" id="{4CCFD130-5A68-8418-F8F0-8A049516D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19" y="4984304"/>
            <a:ext cx="361765" cy="350706"/>
          </a:xfrm>
          <a:prstGeom prst="rect">
            <a:avLst/>
          </a:prstGeom>
        </p:spPr>
      </p:pic>
    </p:spTree>
    <p:extLst>
      <p:ext uri="{BB962C8B-B14F-4D97-AF65-F5344CB8AC3E}">
        <p14:creationId xmlns:p14="http://schemas.microsoft.com/office/powerpoint/2010/main" val="95410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33</a:t>
            </a:r>
          </a:p>
        </p:txBody>
      </p:sp>
      <p:sp>
        <p:nvSpPr>
          <p:cNvPr id="16" name="Rektangel 15">
            <a:extLst>
              <a:ext uri="{FF2B5EF4-FFF2-40B4-BE49-F238E27FC236}">
                <a16:creationId xmlns:a16="http://schemas.microsoft.com/office/drawing/2014/main" id="{CB3BCE61-F7F3-B121-DB9E-CF4EDBEC5EC9}"/>
              </a:ext>
            </a:extLst>
          </p:cNvPr>
          <p:cNvSpPr/>
          <p:nvPr/>
        </p:nvSpPr>
        <p:spPr>
          <a:xfrm>
            <a:off x="346935" y="6693011"/>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vært så søvnig at det har gått ut over skole eller fritid minst tre dager. Blant gutter og jenter på ulike klassetrinn</a:t>
            </a:r>
          </a:p>
        </p:txBody>
      </p:sp>
      <p:graphicFrame>
        <p:nvGraphicFramePr>
          <p:cNvPr id="17" name="Diagram 16">
            <a:extLst>
              <a:ext uri="{FF2B5EF4-FFF2-40B4-BE49-F238E27FC236}">
                <a16:creationId xmlns:a16="http://schemas.microsoft.com/office/drawing/2014/main" id="{9EB95D7D-2BE1-44E1-D605-DF96F493D5A9}"/>
              </a:ext>
            </a:extLst>
          </p:cNvPr>
          <p:cNvGraphicFramePr>
            <a:graphicFrameLocks/>
          </p:cNvGraphicFramePr>
          <p:nvPr>
            <p:extLst>
              <p:ext uri="{D42A27DB-BD31-4B8C-83A1-F6EECF244321}">
                <p14:modId xmlns:p14="http://schemas.microsoft.com/office/powerpoint/2010/main" val="1249784484"/>
              </p:ext>
            </p:extLst>
          </p:nvPr>
        </p:nvGraphicFramePr>
        <p:xfrm>
          <a:off x="339315" y="7459750"/>
          <a:ext cx="2908827" cy="1524658"/>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Rett linje 17">
            <a:extLst>
              <a:ext uri="{FF2B5EF4-FFF2-40B4-BE49-F238E27FC236}">
                <a16:creationId xmlns:a16="http://schemas.microsoft.com/office/drawing/2014/main" id="{124BA39C-00E7-3892-7F86-71CEBB929928}"/>
              </a:ext>
            </a:extLst>
          </p:cNvPr>
          <p:cNvCxnSpPr>
            <a:cxnSpLocks/>
          </p:cNvCxnSpPr>
          <p:nvPr/>
        </p:nvCxnSpPr>
        <p:spPr>
          <a:xfrm>
            <a:off x="3435549" y="1110182"/>
            <a:ext cx="0" cy="799611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D980132A-45BA-38D8-2AA4-8D6277591D64}"/>
              </a:ext>
            </a:extLst>
          </p:cNvPr>
          <p:cNvSpPr/>
          <p:nvPr/>
        </p:nvSpPr>
        <p:spPr>
          <a:xfrm>
            <a:off x="346935" y="3958020"/>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hatt problemer med å sovne minst tre dager. Blant gutter og jenter på ulike klassetrinn</a:t>
            </a:r>
          </a:p>
        </p:txBody>
      </p:sp>
      <p:graphicFrame>
        <p:nvGraphicFramePr>
          <p:cNvPr id="22" name="Diagram 21">
            <a:extLst>
              <a:ext uri="{FF2B5EF4-FFF2-40B4-BE49-F238E27FC236}">
                <a16:creationId xmlns:a16="http://schemas.microsoft.com/office/drawing/2014/main" id="{004EDD73-2106-DD68-3B31-13C9FE4B2AA3}"/>
              </a:ext>
            </a:extLst>
          </p:cNvPr>
          <p:cNvGraphicFramePr>
            <a:graphicFrameLocks/>
          </p:cNvGraphicFramePr>
          <p:nvPr>
            <p:extLst>
              <p:ext uri="{D42A27DB-BD31-4B8C-83A1-F6EECF244321}">
                <p14:modId xmlns:p14="http://schemas.microsoft.com/office/powerpoint/2010/main" val="3631778589"/>
              </p:ext>
            </p:extLst>
          </p:nvPr>
        </p:nvGraphicFramePr>
        <p:xfrm>
          <a:off x="339315" y="4615031"/>
          <a:ext cx="2908827" cy="1524658"/>
        </p:xfrm>
        <a:graphic>
          <a:graphicData uri="http://schemas.openxmlformats.org/drawingml/2006/chart">
            <c:chart xmlns:c="http://schemas.openxmlformats.org/drawingml/2006/chart" xmlns:r="http://schemas.openxmlformats.org/officeDocument/2006/relationships" r:id="rId3"/>
          </a:graphicData>
        </a:graphic>
      </p:graphicFrame>
      <p:sp>
        <p:nvSpPr>
          <p:cNvPr id="23" name="Rektangel 22">
            <a:extLst>
              <a:ext uri="{FF2B5EF4-FFF2-40B4-BE49-F238E27FC236}">
                <a16:creationId xmlns:a16="http://schemas.microsoft.com/office/drawing/2014/main" id="{C006BB51-E6D6-F713-7164-AAF9E1E8D327}"/>
              </a:ext>
            </a:extLst>
          </p:cNvPr>
          <p:cNvSpPr/>
          <p:nvPr/>
        </p:nvSpPr>
        <p:spPr>
          <a:xfrm>
            <a:off x="346935" y="1110182"/>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natt til i går sov seks timer eller mindre. Blant gutter og jenter på ulike klassetrinn</a:t>
            </a:r>
          </a:p>
        </p:txBody>
      </p:sp>
      <p:graphicFrame>
        <p:nvGraphicFramePr>
          <p:cNvPr id="24" name="Diagram 23">
            <a:extLst>
              <a:ext uri="{FF2B5EF4-FFF2-40B4-BE49-F238E27FC236}">
                <a16:creationId xmlns:a16="http://schemas.microsoft.com/office/drawing/2014/main" id="{DE5F34FE-450D-9E9B-E148-DAEE108A4C83}"/>
              </a:ext>
            </a:extLst>
          </p:cNvPr>
          <p:cNvGraphicFramePr>
            <a:graphicFrameLocks/>
          </p:cNvGraphicFramePr>
          <p:nvPr>
            <p:extLst>
              <p:ext uri="{D42A27DB-BD31-4B8C-83A1-F6EECF244321}">
                <p14:modId xmlns:p14="http://schemas.microsoft.com/office/powerpoint/2010/main" val="2197361570"/>
              </p:ext>
            </p:extLst>
          </p:nvPr>
        </p:nvGraphicFramePr>
        <p:xfrm>
          <a:off x="339315" y="1683921"/>
          <a:ext cx="2908827" cy="1704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689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2" cy="3575976"/>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der mange gjør sine første erfaringer med ulike rusmidler.</a:t>
            </a:r>
            <a:r>
              <a:rPr lang="nb-NO" sz="999" dirty="0">
                <a:solidFill>
                  <a:srgbClr val="000000"/>
                </a:solidFill>
                <a:latin typeface="Akkurat Pro" panose="020B0504020101020102" pitchFamily="34" charset="77"/>
                <a:cs typeface="Arial" panose="020B0604020202020204" pitchFamily="34" charset="0"/>
              </a:rPr>
              <a:t> Bruk av rusmidler i ungdomsalderen skjer ofte i sosiale fellesskap, og f</a:t>
            </a:r>
            <a:r>
              <a:rPr lang="nb-NO" sz="1000" dirty="0">
                <a:latin typeface="Akkurat Pro"/>
                <a:ea typeface="Akkurat" charset="0"/>
                <a:cs typeface="Akkurat" charset="0"/>
              </a:rPr>
              <a:t>or mange innebærer eksperimentering med og bruk av rusmidler en symbolsk markering av overgangen fra barn til ungdom.</a:t>
            </a:r>
            <a:r>
              <a:rPr lang="nb-NO" sz="999" dirty="0">
                <a:solidFill>
                  <a:srgbClr val="000000"/>
                </a:solidFill>
                <a:latin typeface="Akkurat Pro" panose="020B0504020101020102" pitchFamily="34" charset="77"/>
                <a:cs typeface="Arial" panose="020B0604020202020204" pitchFamily="34" charset="0"/>
              </a:rPr>
              <a:t> Samtidig vet vi at det </a:t>
            </a:r>
            <a:r>
              <a:rPr lang="nb-NO" sz="1000" dirty="0">
                <a:latin typeface="Akkurat Pro"/>
                <a:ea typeface="Akkurat" charset="0"/>
                <a:cs typeface="Akkurat" charset="0"/>
              </a:rPr>
              <a:t>å debutere tidlig både øker sannsynligheten for skader eller andre negative opplevelser i ungdomstiden, og for et problematisk forhold til rusmidler senere i livet. </a:t>
            </a:r>
          </a:p>
          <a:p>
            <a:pPr algn="l">
              <a:lnSpc>
                <a:spcPct val="100000"/>
              </a:lnSpc>
              <a:spcBef>
                <a:spcPts val="600"/>
              </a:spcBef>
            </a:pPr>
            <a:r>
              <a:rPr lang="nb-NO" sz="1000" dirty="0">
                <a:latin typeface="Akkurat Pro"/>
                <a:ea typeface="Akkurat" charset="0"/>
                <a:cs typeface="Akkurat" charset="0"/>
              </a:rPr>
              <a:t>Alkohol er det rusmiddelet med størst utbredelse blant ungdom. Selv om vi har sett en nedgang i ungdoms bruk av alkohol siden årtusenskiftet, er det fremdeles mange unge som drikker, og da særlig mot slutten av tenårene. Ungdata viser at det er stor variasjon i hvor gamle ungdom er når de begynner å drikke alkohol. På slutten av ungdomsskolen har omtrent én av fire opplevd å ha vært beruset, og de fleste debuterer på videregående. Det er et mindretall som har prøvd narkotiske stoffer, men bruken av cannabis øker markant i løpet av årene på videregående. </a:t>
            </a:r>
            <a:endParaRPr lang="nb-NO" sz="1000" strike="sngStrike" dirty="0">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I løpet av de siste 25 årene har kampen mot røyking blitt intensivert. </a:t>
            </a:r>
            <a:r>
              <a:rPr lang="nb-NO" sz="1000" dirty="0">
                <a:latin typeface="Akkurat Pro"/>
              </a:rPr>
              <a:t>Aldersgrensen for kjøp av tobakk ble hevet fra 16 til 18 år og senere ble det innført en egen røykelov. </a:t>
            </a:r>
            <a:r>
              <a:rPr lang="nb-NO" sz="1000" dirty="0">
                <a:latin typeface="Akkurat Pro"/>
                <a:ea typeface="Akkurat" charset="0"/>
                <a:cs typeface="Akkurat" charset="0"/>
              </a:rPr>
              <a:t>Tiltakene har ført til en nedgang i andelen dagligrøykere som nærmest er uten sidestykke i norsk sosialhistorie. Andelen røykere både blant ungdom og voksne har gått markant ned fra årtusenskiftet til i dag. Etter en periode der snusing ble mer vanlig blant ungdom, har også tallet på unge som snuser gått ned det siste tiåret. </a:t>
            </a:r>
            <a:r>
              <a:rPr lang="nb-NO" sz="1000" dirty="0">
                <a:latin typeface="Akkurat Pro" panose="020B0504020101020102" pitchFamily="34" charset="77"/>
                <a:cs typeface="Arial" panose="020B0604020202020204" pitchFamily="34" charset="0"/>
              </a:rPr>
              <a:t>E-sigaretter har imidlertid gjort tobakkslandskapet mer komplisert og noe en del ungdommer har testet ut eller blitt brukere av. </a:t>
            </a:r>
          </a:p>
          <a:p>
            <a:pPr algn="l">
              <a:lnSpc>
                <a:spcPct val="100000"/>
              </a:lnSpc>
              <a:spcBef>
                <a:spcPts val="600"/>
              </a:spcBef>
            </a:pPr>
            <a:r>
              <a:rPr lang="nb-NO" sz="1000" dirty="0">
                <a:latin typeface="Akkurat Pro"/>
                <a:ea typeface="Akkurat" charset="0"/>
                <a:cs typeface="Akkurat" charset="0"/>
              </a:rPr>
              <a:t>På landsbasis har andelen som har prøvd cannabis på ungdomstrinnet vært nokså stabilt de siste årene, mens det har vært en viss økning på videregående. </a:t>
            </a:r>
            <a:endParaRPr lang="nb-NO" sz="1000" strike="sngStrike"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Rusmidler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11</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19908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drikker noen form for alkohol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Lyngdal kommune og nasjonalt</a:t>
            </a:r>
          </a:p>
        </p:txBody>
      </p:sp>
      <p:cxnSp>
        <p:nvCxnSpPr>
          <p:cNvPr id="25" name="Rett linje 24"/>
          <p:cNvCxnSpPr>
            <a:cxnSpLocks/>
          </p:cNvCxnSpPr>
          <p:nvPr/>
        </p:nvCxnSpPr>
        <p:spPr>
          <a:xfrm>
            <a:off x="3430600" y="5233784"/>
            <a:ext cx="0" cy="407736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Lyngdal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85024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aldri har smakt alkohol eller bare har smakt noen få ganger.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962979569"/>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944826929"/>
              </p:ext>
            </p:extLst>
          </p:nvPr>
        </p:nvGraphicFramePr>
        <p:xfrm>
          <a:off x="347954" y="5887844"/>
          <a:ext cx="2900194" cy="342330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ADE58A44-C649-43ED-8558-5B5923C5F6E8}"/>
              </a:ext>
            </a:extLst>
          </p:cNvPr>
          <p:cNvSpPr txBox="1"/>
          <p:nvPr/>
        </p:nvSpPr>
        <p:spPr>
          <a:xfrm>
            <a:off x="4080303" y="5233784"/>
            <a:ext cx="2436831" cy="151580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De fleste debuterer med alkohol i løpet av årene på videregående</a:t>
            </a:r>
          </a:p>
          <a:p>
            <a:pPr marL="24190" defTabSz="232826">
              <a:spcAft>
                <a:spcPts val="327"/>
              </a:spcAft>
            </a:pPr>
            <a:endParaRPr lang="nb-NO" strike="sngStrike" dirty="0">
              <a:solidFill>
                <a:srgbClr val="00B050"/>
              </a:solidFill>
              <a:highlight>
                <a:srgbClr val="FFFF00"/>
              </a:highlight>
              <a:latin typeface="Eames Century Modern Bold" panose="02000803070705020203" pitchFamily="50" charset="0"/>
              <a:ea typeface="Eames Century Modern" charset="0"/>
              <a:cs typeface="Eames Century Modern" charset="0"/>
            </a:endParaRPr>
          </a:p>
        </p:txBody>
      </p:sp>
      <p:pic>
        <p:nvPicPr>
          <p:cNvPr id="21" name="Bilde 20">
            <a:extLst>
              <a:ext uri="{FF2B5EF4-FFF2-40B4-BE49-F238E27FC236}">
                <a16:creationId xmlns:a16="http://schemas.microsoft.com/office/drawing/2014/main" id="{9F7A9DB9-E5A6-4D89-93C5-358F1B25D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233784"/>
            <a:ext cx="371412" cy="301888"/>
          </a:xfrm>
          <a:prstGeom prst="rect">
            <a:avLst/>
          </a:prstGeom>
        </p:spPr>
      </p:pic>
    </p:spTree>
    <p:extLst>
      <p:ext uri="{BB962C8B-B14F-4D97-AF65-F5344CB8AC3E}">
        <p14:creationId xmlns:p14="http://schemas.microsoft.com/office/powerpoint/2010/main" val="111730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2578"/>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Lyngdal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beruset på alkohol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35</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vært beruset på alkohol? Lyngdal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304820037"/>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vært beruset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797101396"/>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Får du lov til å drikke alkohol av dine foreldre/foresatte? Lyngdal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får lov av foreldre/foresatte å drikke alkohol. Blant elever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1031449484"/>
              </p:ext>
            </p:extLst>
          </p:nvPr>
        </p:nvGraphicFramePr>
        <p:xfrm>
          <a:off x="3557910" y="4831792"/>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iagram 17">
            <a:extLst>
              <a:ext uri="{FF2B5EF4-FFF2-40B4-BE49-F238E27FC236}">
                <a16:creationId xmlns:a16="http://schemas.microsoft.com/office/drawing/2014/main" id="{8CE90B15-9389-414E-8862-5AB4BE8ECCBA}"/>
              </a:ext>
            </a:extLst>
          </p:cNvPr>
          <p:cNvGraphicFramePr>
            <a:graphicFrameLocks/>
          </p:cNvGraphicFramePr>
          <p:nvPr>
            <p:extLst>
              <p:ext uri="{D42A27DB-BD31-4B8C-83A1-F6EECF244321}">
                <p14:modId xmlns:p14="http://schemas.microsoft.com/office/powerpoint/2010/main" val="4044427075"/>
              </p:ext>
            </p:extLst>
          </p:nvPr>
        </p:nvGraphicFramePr>
        <p:xfrm>
          <a:off x="3557909" y="1449984"/>
          <a:ext cx="2956019" cy="2554143"/>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Rett linje 25">
            <a:extLst>
              <a:ext uri="{FF2B5EF4-FFF2-40B4-BE49-F238E27FC236}">
                <a16:creationId xmlns:a16="http://schemas.microsoft.com/office/drawing/2014/main" id="{DC1C341F-4BE2-4BC3-B6C9-E3867AD6C9C1}"/>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699B7959-BB54-4AA8-929C-3F8102A7E896}"/>
              </a:ext>
            </a:extLst>
          </p:cNvPr>
          <p:cNvGraphicFramePr>
            <a:graphicFrameLocks/>
          </p:cNvGraphicFramePr>
          <p:nvPr>
            <p:extLst>
              <p:ext uri="{D42A27DB-BD31-4B8C-83A1-F6EECF244321}">
                <p14:modId xmlns:p14="http://schemas.microsoft.com/office/powerpoint/2010/main" val="111956051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0411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57063"/>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Lyngdal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røyker daglig eller ukentlig</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36</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Lyngdal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A977095-9D23-40BB-BBC7-F4DBD8268024}"/>
              </a:ext>
            </a:extLst>
          </p:cNvPr>
          <p:cNvGraphicFramePr>
            <a:graphicFrameLocks/>
          </p:cNvGraphicFramePr>
          <p:nvPr>
            <p:extLst>
              <p:ext uri="{D42A27DB-BD31-4B8C-83A1-F6EECF244321}">
                <p14:modId xmlns:p14="http://schemas.microsoft.com/office/powerpoint/2010/main" val="137972889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9" name="Rektangel 8">
            <a:extLst>
              <a:ext uri="{FF2B5EF4-FFF2-40B4-BE49-F238E27FC236}">
                <a16:creationId xmlns:a16="http://schemas.microsoft.com/office/drawing/2014/main" id="{0A1B2133-368B-999B-0597-602FBE2ABB55}"/>
              </a:ext>
            </a:extLst>
          </p:cNvPr>
          <p:cNvSpPr/>
          <p:nvPr/>
        </p:nvSpPr>
        <p:spPr>
          <a:xfrm>
            <a:off x="3552655" y="855442"/>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Røyker du? Prosent i Lyngdal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1" name="Diagram 17">
            <a:extLst>
              <a:ext uri="{FF2B5EF4-FFF2-40B4-BE49-F238E27FC236}">
                <a16:creationId xmlns:a16="http://schemas.microsoft.com/office/drawing/2014/main" id="{EE6AB1AE-8FE3-A1CF-C37E-70984FD4C6A3}"/>
              </a:ext>
            </a:extLst>
          </p:cNvPr>
          <p:cNvGraphicFramePr>
            <a:graphicFrameLocks/>
          </p:cNvGraphicFramePr>
          <p:nvPr>
            <p:extLst>
              <p:ext uri="{D42A27DB-BD31-4B8C-83A1-F6EECF244321}">
                <p14:modId xmlns:p14="http://schemas.microsoft.com/office/powerpoint/2010/main" val="1707393778"/>
              </p:ext>
            </p:extLst>
          </p:nvPr>
        </p:nvGraphicFramePr>
        <p:xfrm>
          <a:off x="3527585"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AE24E94F-B1FA-F2D7-62BC-49428ECAA2C1}"/>
              </a:ext>
            </a:extLst>
          </p:cNvPr>
          <p:cNvSpPr/>
          <p:nvPr/>
        </p:nvSpPr>
        <p:spPr>
          <a:xfrm>
            <a:off x="353078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røyker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13" name="Diagram 12">
            <a:extLst>
              <a:ext uri="{FF2B5EF4-FFF2-40B4-BE49-F238E27FC236}">
                <a16:creationId xmlns:a16="http://schemas.microsoft.com/office/drawing/2014/main" id="{7B15900C-2000-EEC8-14C7-181393CE6B4A}"/>
              </a:ext>
            </a:extLst>
          </p:cNvPr>
          <p:cNvGraphicFramePr>
            <a:graphicFrameLocks/>
          </p:cNvGraphicFramePr>
          <p:nvPr>
            <p:extLst>
              <p:ext uri="{D42A27DB-BD31-4B8C-83A1-F6EECF244321}">
                <p14:modId xmlns:p14="http://schemas.microsoft.com/office/powerpoint/2010/main" val="3924652668"/>
              </p:ext>
            </p:extLst>
          </p:nvPr>
        </p:nvGraphicFramePr>
        <p:xfrm>
          <a:off x="3530788"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Sylinder 13">
            <a:extLst>
              <a:ext uri="{FF2B5EF4-FFF2-40B4-BE49-F238E27FC236}">
                <a16:creationId xmlns:a16="http://schemas.microsoft.com/office/drawing/2014/main" id="{38D59F26-1858-BAA0-F340-31BFDCD34BD3}"/>
              </a:ext>
            </a:extLst>
          </p:cNvPr>
          <p:cNvSpPr txBox="1"/>
          <p:nvPr/>
        </p:nvSpPr>
        <p:spPr>
          <a:xfrm>
            <a:off x="365163" y="851886"/>
            <a:ext cx="2970536" cy="439963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050" b="1" dirty="0">
                <a:latin typeface="Akkurat Pro" panose="020B0504020101020102" pitchFamily="34" charset="77"/>
                <a:cs typeface="Arial" panose="020B0604020202020204" pitchFamily="34" charset="0"/>
              </a:rPr>
              <a:t>Tobakk og e-sigaretter</a:t>
            </a:r>
          </a:p>
          <a:p>
            <a:pPr>
              <a:spcAft>
                <a:spcPts val="401"/>
              </a:spcAft>
            </a:pPr>
            <a:r>
              <a:rPr lang="nb-NO" sz="950" dirty="0">
                <a:latin typeface="Akkurat Pro" panose="020B0504020101020102" pitchFamily="34" charset="77"/>
                <a:cs typeface="Arial" panose="020B0604020202020204" pitchFamily="34" charset="0"/>
              </a:rPr>
              <a:t>Tobakksbruk blant ungdom har endret seg mye de siste tiårene. Røyking er blitt langt mindre utbredt, spesielt den daglige røykingen. Sammenlignet med foreldre og besteforeldre har dagens unge blitt mindre påvirket av røyking i oppveksten. Tiltak som forbud mot innendørs røyking, helseadvarsler og synlig oppstilling av tobakksprodukter i butikker ble innført før deres ungdomstid. </a:t>
            </a:r>
          </a:p>
          <a:p>
            <a:pPr>
              <a:spcAft>
                <a:spcPts val="401"/>
              </a:spcAft>
            </a:pPr>
            <a:r>
              <a:rPr lang="nb-NO" sz="950" dirty="0">
                <a:latin typeface="Akkurat Pro" panose="020B0504020101020102" pitchFamily="34" charset="77"/>
                <a:cs typeface="Arial" panose="020B0604020202020204" pitchFamily="34" charset="0"/>
              </a:rPr>
              <a:t>I et lengre tidsperspektiv har snus gått fra å være noe eldre menn brukte til å bli populært blant en del unge. I dag er dette betraktet som mer akseptabelt. Det er likevel et mindretall av de unge som bruker snus. Det siste tiåret har det vært en nedgang i andelen tenåringer som bruker snus.</a:t>
            </a:r>
          </a:p>
          <a:p>
            <a:pPr>
              <a:spcAft>
                <a:spcPts val="401"/>
              </a:spcAft>
            </a:pPr>
            <a:r>
              <a:rPr lang="nb-NO" sz="950" dirty="0">
                <a:latin typeface="Akkurat Pro" panose="020B0504020101020102" pitchFamily="34" charset="77"/>
                <a:cs typeface="Arial" panose="020B0604020202020204" pitchFamily="34" charset="0"/>
              </a:rPr>
              <a:t>E-sigaretter har gjort tobakkslandskapet mer komplisert. Etter at e-sigaretter ble patentert som røykesubstitutt i 2003, har to tiår med innovasjon ført til flere produkter og brukere. Ungdoms-kulturen har blitt mer digital og global, og i Norge, der salg av nikotinholdige e-sigaretter har vært forbudt, kan sosiale medier ha bidratt til nye eksponeringsflater og forsyningskilder for e-sigaretter, men også for andre tobakksprodukter.</a:t>
            </a:r>
          </a:p>
        </p:txBody>
      </p:sp>
      <p:sp>
        <p:nvSpPr>
          <p:cNvPr id="2" name="TextBox 2">
            <a:extLst>
              <a:ext uri="{FF2B5EF4-FFF2-40B4-BE49-F238E27FC236}">
                <a16:creationId xmlns:a16="http://schemas.microsoft.com/office/drawing/2014/main" id="{4E087150-BD2C-C9A4-1731-5A484AD6275E}"/>
              </a:ext>
            </a:extLst>
          </p:cNvPr>
          <p:cNvSpPr txBox="1"/>
          <p:nvPr/>
        </p:nvSpPr>
        <p:spPr>
          <a:xfrm>
            <a:off x="418385" y="5577819"/>
            <a:ext cx="2913773" cy="92333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På videregående er det få som røyker, snuser eller vaper e-sigaretter</a:t>
            </a:r>
          </a:p>
        </p:txBody>
      </p:sp>
      <p:pic>
        <p:nvPicPr>
          <p:cNvPr id="3" name="Bilde 2">
            <a:extLst>
              <a:ext uri="{FF2B5EF4-FFF2-40B4-BE49-F238E27FC236}">
                <a16:creationId xmlns:a16="http://schemas.microsoft.com/office/drawing/2014/main" id="{859AD6F1-92E2-7FFB-D47E-7EF075B22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61" y="5577819"/>
            <a:ext cx="371412" cy="301888"/>
          </a:xfrm>
          <a:prstGeom prst="rect">
            <a:avLst/>
          </a:prstGeom>
        </p:spPr>
      </p:pic>
    </p:spTree>
    <p:extLst>
      <p:ext uri="{BB962C8B-B14F-4D97-AF65-F5344CB8AC3E}">
        <p14:creationId xmlns:p14="http://schemas.microsoft.com/office/powerpoint/2010/main" val="114321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37</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flipH="1">
            <a:off x="3405087" y="844199"/>
            <a:ext cx="30463"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C0EE94B4-A22A-AE7D-5222-86CBF948C835}"/>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Lyngdal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snuser daglig eller ukentlig</a:t>
            </a:r>
          </a:p>
        </p:txBody>
      </p:sp>
      <p:graphicFrame>
        <p:nvGraphicFramePr>
          <p:cNvPr id="3" name="Diagram 2">
            <a:extLst>
              <a:ext uri="{FF2B5EF4-FFF2-40B4-BE49-F238E27FC236}">
                <a16:creationId xmlns:a16="http://schemas.microsoft.com/office/drawing/2014/main" id="{F50E5BCB-3F26-59D6-3257-1C5B695665F2}"/>
              </a:ext>
            </a:extLst>
          </p:cNvPr>
          <p:cNvGraphicFramePr>
            <a:graphicFrameLocks/>
          </p:cNvGraphicFramePr>
          <p:nvPr>
            <p:extLst>
              <p:ext uri="{D42A27DB-BD31-4B8C-83A1-F6EECF244321}">
                <p14:modId xmlns:p14="http://schemas.microsoft.com/office/powerpoint/2010/main" val="1664868730"/>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ktangel 10">
            <a:extLst>
              <a:ext uri="{FF2B5EF4-FFF2-40B4-BE49-F238E27FC236}">
                <a16:creationId xmlns:a16="http://schemas.microsoft.com/office/drawing/2014/main" id="{DBD4982A-C3D4-8446-F5F2-E5C76B435F40}"/>
              </a:ext>
            </a:extLst>
          </p:cNvPr>
          <p:cNvSpPr/>
          <p:nvPr/>
        </p:nvSpPr>
        <p:spPr>
          <a:xfrm>
            <a:off x="3548892" y="855442"/>
            <a:ext cx="2968243" cy="400110"/>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Bruker du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Prosent i Lyngdal kommune og nasjonalt</a:t>
            </a:r>
            <a:endPar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endParaRPr>
          </a:p>
        </p:txBody>
      </p:sp>
      <p:graphicFrame>
        <p:nvGraphicFramePr>
          <p:cNvPr id="12" name="Diagram 17">
            <a:extLst>
              <a:ext uri="{FF2B5EF4-FFF2-40B4-BE49-F238E27FC236}">
                <a16:creationId xmlns:a16="http://schemas.microsoft.com/office/drawing/2014/main" id="{CEBDF77D-57AD-93D4-5E1B-B160C4B3A780}"/>
              </a:ext>
            </a:extLst>
          </p:cNvPr>
          <p:cNvGraphicFramePr>
            <a:graphicFrameLocks/>
          </p:cNvGraphicFramePr>
          <p:nvPr>
            <p:extLst>
              <p:ext uri="{D42A27DB-BD31-4B8C-83A1-F6EECF244321}">
                <p14:modId xmlns:p14="http://schemas.microsoft.com/office/powerpoint/2010/main" val="752474027"/>
              </p:ext>
            </p:extLst>
          </p:nvPr>
        </p:nvGraphicFramePr>
        <p:xfrm>
          <a:off x="3523822"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12">
            <a:extLst>
              <a:ext uri="{FF2B5EF4-FFF2-40B4-BE49-F238E27FC236}">
                <a16:creationId xmlns:a16="http://schemas.microsoft.com/office/drawing/2014/main" id="{087BA878-B9C9-F24E-C363-A9A2A3739D6E}"/>
              </a:ext>
            </a:extLst>
          </p:cNvPr>
          <p:cNvSpPr/>
          <p:nvPr/>
        </p:nvSpPr>
        <p:spPr>
          <a:xfrm>
            <a:off x="3527026"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som </a:t>
            </a:r>
            <a:r>
              <a:rPr lang="nb-NO" sz="1000" b="1" dirty="0">
                <a:latin typeface="Akkurat Pro Regular" panose="020B0504020101020102" pitchFamily="34" charset="77"/>
                <a:cs typeface="Arial" panose="020B0604020202020204" pitchFamily="34" charset="0"/>
              </a:rPr>
              <a:t>bruker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daglig eller </a:t>
            </a:r>
            <a:r>
              <a:rPr lang="nb-NO" sz="1000" b="1" dirty="0">
                <a:solidFill>
                  <a:srgbClr val="000000"/>
                </a:solidFill>
                <a:latin typeface="Akkurat Pro Regular" panose="020B0504020101020102" pitchFamily="34" charset="77"/>
                <a:cs typeface="Arial" panose="020B0604020202020204" pitchFamily="34" charset="0"/>
              </a:rPr>
              <a:t>ukentlig</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14" name="Diagram 13">
            <a:extLst>
              <a:ext uri="{FF2B5EF4-FFF2-40B4-BE49-F238E27FC236}">
                <a16:creationId xmlns:a16="http://schemas.microsoft.com/office/drawing/2014/main" id="{1F9EA522-AE62-5FEF-92D3-4583C33D0029}"/>
              </a:ext>
            </a:extLst>
          </p:cNvPr>
          <p:cNvGraphicFramePr>
            <a:graphicFrameLocks/>
          </p:cNvGraphicFramePr>
          <p:nvPr>
            <p:extLst>
              <p:ext uri="{D42A27DB-BD31-4B8C-83A1-F6EECF244321}">
                <p14:modId xmlns:p14="http://schemas.microsoft.com/office/powerpoint/2010/main" val="2786784892"/>
              </p:ext>
            </p:extLst>
          </p:nvPr>
        </p:nvGraphicFramePr>
        <p:xfrm>
          <a:off x="3527025"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5" name="Rektangel 24">
            <a:extLst>
              <a:ext uri="{FF2B5EF4-FFF2-40B4-BE49-F238E27FC236}">
                <a16:creationId xmlns:a16="http://schemas.microsoft.com/office/drawing/2014/main" id="{F6640350-0CC3-31C2-8F56-7F20C0275BDA}"/>
              </a:ext>
            </a:extLst>
          </p:cNvPr>
          <p:cNvSpPr/>
          <p:nvPr/>
        </p:nvSpPr>
        <p:spPr>
          <a:xfrm>
            <a:off x="382918" y="844199"/>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Snuser du? Prosent i Lyngdal kommune og nasjonalt</a:t>
            </a:r>
          </a:p>
        </p:txBody>
      </p:sp>
      <p:graphicFrame>
        <p:nvGraphicFramePr>
          <p:cNvPr id="27" name="Diagram 26">
            <a:extLst>
              <a:ext uri="{FF2B5EF4-FFF2-40B4-BE49-F238E27FC236}">
                <a16:creationId xmlns:a16="http://schemas.microsoft.com/office/drawing/2014/main" id="{64CF881C-B6EE-0EF9-33F2-9DA1778417FA}"/>
              </a:ext>
            </a:extLst>
          </p:cNvPr>
          <p:cNvGraphicFramePr>
            <a:graphicFrameLocks/>
          </p:cNvGraphicFramePr>
          <p:nvPr>
            <p:extLst>
              <p:ext uri="{D42A27DB-BD31-4B8C-83A1-F6EECF244321}">
                <p14:modId xmlns:p14="http://schemas.microsoft.com/office/powerpoint/2010/main" val="1676604710"/>
              </p:ext>
            </p:extLst>
          </p:nvPr>
        </p:nvGraphicFramePr>
        <p:xfrm>
          <a:off x="377669" y="1364330"/>
          <a:ext cx="2900194" cy="2501498"/>
        </p:xfrm>
        <a:graphic>
          <a:graphicData uri="http://schemas.openxmlformats.org/drawingml/2006/chart">
            <c:chart xmlns:c="http://schemas.openxmlformats.org/drawingml/2006/chart" xmlns:r="http://schemas.openxmlformats.org/officeDocument/2006/relationships" r:id="rId5"/>
          </a:graphicData>
        </a:graphic>
      </p:graphicFrame>
      <p:sp>
        <p:nvSpPr>
          <p:cNvPr id="28" name="Rektangel 27">
            <a:extLst>
              <a:ext uri="{FF2B5EF4-FFF2-40B4-BE49-F238E27FC236}">
                <a16:creationId xmlns:a16="http://schemas.microsoft.com/office/drawing/2014/main" id="{22528598-2182-861B-421B-1776A05CA01C}"/>
              </a:ext>
            </a:extLst>
          </p:cNvPr>
          <p:cNvSpPr/>
          <p:nvPr/>
        </p:nvSpPr>
        <p:spPr>
          <a:xfrm>
            <a:off x="38291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snuser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2" name="Diagram 31">
            <a:extLst>
              <a:ext uri="{FF2B5EF4-FFF2-40B4-BE49-F238E27FC236}">
                <a16:creationId xmlns:a16="http://schemas.microsoft.com/office/drawing/2014/main" id="{67EB6728-8F88-B762-E1E5-45358F2ED5FA}"/>
              </a:ext>
            </a:extLst>
          </p:cNvPr>
          <p:cNvGraphicFramePr>
            <a:graphicFrameLocks/>
          </p:cNvGraphicFramePr>
          <p:nvPr>
            <p:extLst>
              <p:ext uri="{D42A27DB-BD31-4B8C-83A1-F6EECF244321}">
                <p14:modId xmlns:p14="http://schemas.microsoft.com/office/powerpoint/2010/main" val="2440467751"/>
              </p:ext>
            </p:extLst>
          </p:nvPr>
        </p:nvGraphicFramePr>
        <p:xfrm>
          <a:off x="382918" y="4724603"/>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83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tel 2">
            <a:extLst>
              <a:ext uri="{FF2B5EF4-FFF2-40B4-BE49-F238E27FC236}">
                <a16:creationId xmlns:a16="http://schemas.microsoft.com/office/drawing/2014/main" id="{D1C658BB-B59A-4650-BF1B-E040E848F52B}"/>
              </a:ext>
            </a:extLst>
          </p:cNvPr>
          <p:cNvSpPr txBox="1">
            <a:spLocks/>
          </p:cNvSpPr>
          <p:nvPr/>
        </p:nvSpPr>
        <p:spPr>
          <a:xfrm>
            <a:off x="3622949" y="3704095"/>
            <a:ext cx="2907282" cy="552166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gjennomføres ved at skoleelever over hele landet svarer på et elektronisk spørreskjema som omfatter ulike sider ved deres livssituasjon. Undersøkelsen gjennomføres i skoletiden med en voksen til stede i klasserommet. De fleste bruker mellom 30 og 45 minutter på å besvare alle spørsmålene.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Det er frivillig for ungdom om de ønsker å være med eller ikke. Alle foresatte blir informert om undersøkelsen i forkant, og foresatte til elever under 18 år kan reservere sin ungdom fra å delta.</a:t>
            </a:r>
            <a:r>
              <a:rPr lang="nb-NO" sz="1000" dirty="0">
                <a:solidFill>
                  <a:srgbClr val="00B050"/>
                </a:solidFill>
                <a:latin typeface="Akkurat Pro" panose="020B0504020101020102" pitchFamily="34" charset="77"/>
                <a:cs typeface="Times New Roman" panose="02020603050405020304" pitchFamily="18" charset="0"/>
              </a:rPr>
              <a:t> </a:t>
            </a: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42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1200"/>
              </a:spcBef>
            </a:pPr>
            <a:r>
              <a:rPr lang="nb-NO" sz="1000" dirty="0">
                <a:latin typeface="Akkurat Pro" panose="020B0504020101020102" pitchFamily="34" charset="77"/>
                <a:cs typeface="Times New Roman" panose="02020603050405020304" pitchFamily="18" charset="0"/>
              </a:rPr>
              <a:t>Spørreskjemaet i Ungdata er tilpasset elever på ungdomstrinnet og i videregående opplæring. Denne rapporten omfatter kun videregående. Kommuner som gjennomfører undersøkelsen på ungdomstrinnet får egne rapporter som viser resultater fra den delen av undersøkelsen.</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5" name="Undertittel 2"/>
          <p:cNvSpPr>
            <a:spLocks noGrp="1"/>
          </p:cNvSpPr>
          <p:nvPr>
            <p:ph type="subTitle" idx="1"/>
          </p:nvPr>
        </p:nvSpPr>
        <p:spPr>
          <a:xfrm>
            <a:off x="391666" y="3704095"/>
            <a:ext cx="2907282" cy="5258342"/>
          </a:xfrm>
          <a:prstGeom prst="rect">
            <a:avLst/>
          </a:prstGeom>
        </p:spPr>
        <p:txBody>
          <a:bodyPr>
            <a:noAutofit/>
          </a:bodyPr>
          <a:lstStyle/>
          <a:p>
            <a:pPr algn="l">
              <a:lnSpc>
                <a:spcPct val="100000"/>
              </a:lnSpc>
              <a:spcBef>
                <a:spcPts val="600"/>
              </a:spcBef>
            </a:pPr>
            <a:r>
              <a:rPr lang="nb-NO" sz="1000" b="1" dirty="0">
                <a:latin typeface="Akkurat Pro" panose="020B0504020101020102" pitchFamily="34" charset="77"/>
                <a:cs typeface="Times New Roman" panose="02020603050405020304" pitchFamily="18" charset="0"/>
              </a:rPr>
              <a:t>Hva kan Ungdata si noe om?</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Intensjonen med Ungdata er å kartlegge hvordan ungdom har det og hva de driver med i fritiden sin. Undersøkelsen omfatter temaer knyttet til familie, vennskap, skole, lokalmiljø, helse, mobbing, regelbrudd og deltakelse i fritidsaktiviteter. Ved å spørre ungdom direkte om disse temaene kan Ungdata gi en oversikt over hvor mange som for eksempel trives i lokalmiljøet sitt eller som driver med idrett.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må tolkes lokalt, og de kan gi en pekepinn på hvilke områder kommunen bør jobbe spesielt med videre.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brukes av kommuner og fylkeskommuner over hele landet, som ett av flere kunnskapsgrunnlag for å videreutvikle lokal oppvekstpolitikk. Dataene brukes i det forebyggende folkehelsearbeidet. Resultatene fra Ungdata kan også brukes til å bevisstgjøre ungdom på hvordan andre ungdommer har det og hva som er vanlige aktiviteter blant ungdom.</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427361" y="7449671"/>
            <a:ext cx="2867542" cy="1894214"/>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Om rapporten</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Denne rapporten er en del av gratistilbudet som gis til alle kommuner og fylkeskommuner som ønsker å delta i Ungdata. Alle tall er hentet fra den lokale undersøkelsen, mens tekstene er utformet slik at de skal passe i alle kommuner. Det er derfor ikke foretatt egne vurderinger av hva de konkrete resultatene betyr for den enkelte kommune. </a:t>
            </a:r>
          </a:p>
        </p:txBody>
      </p:sp>
      <p:sp>
        <p:nvSpPr>
          <p:cNvPr id="29" name="TekstSylinder 28">
            <a:extLst>
              <a:ext uri="{FF2B5EF4-FFF2-40B4-BE49-F238E27FC236}">
                <a16:creationId xmlns:a16="http://schemas.microsoft.com/office/drawing/2014/main" id="{EC932B27-C9E9-0B4C-9424-568331F8292F}"/>
              </a:ext>
            </a:extLst>
          </p:cNvPr>
          <p:cNvSpPr txBox="1"/>
          <p:nvPr/>
        </p:nvSpPr>
        <p:spPr>
          <a:xfrm>
            <a:off x="421145" y="9469165"/>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2	</a:t>
            </a:r>
            <a:r>
              <a:rPr lang="nb-NO" sz="1100" dirty="0">
                <a:solidFill>
                  <a:srgbClr val="DE9F37"/>
                </a:solidFill>
                <a:latin typeface="Akkurat Pro Light" panose="020B0404020101020102" pitchFamily="34" charset="0"/>
                <a:cs typeface="Arial" panose="020B0604020202020204" pitchFamily="34" charset="0"/>
              </a:rPr>
              <a:t>Lyngdal kommune</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24" name="Undertittel 2">
            <a:extLst>
              <a:ext uri="{FF2B5EF4-FFF2-40B4-BE49-F238E27FC236}">
                <a16:creationId xmlns:a16="http://schemas.microsoft.com/office/drawing/2014/main" id="{26FE8942-B0B7-49E9-B866-934B05FB4CF0}"/>
              </a:ext>
            </a:extLst>
          </p:cNvPr>
          <p:cNvSpPr txBox="1">
            <a:spLocks/>
          </p:cNvSpPr>
          <p:nvPr/>
        </p:nvSpPr>
        <p:spPr>
          <a:xfrm>
            <a:off x="377064" y="1385118"/>
            <a:ext cx="6153167" cy="231897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Ungdata er et spørreskjemabasert verktøy, som gir et bredt bilde av hvordan ungdom har det og hva de driver med i fritiden. Undersøkelsen gjennomføres på skoler over hele landet og baserer seg på et standardisert og kvalitetssikret spørreskjema som gjør det mulig å sammenlikne ungdoms situasjon på tvers av sted og over tid. </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denne rapporten presenteres hovedresultatene fra Ungdata-undersøkelsen gjennomført </a:t>
            </a:r>
            <a:r>
              <a:rPr lang="nb-NO" sz="1000" dirty="0">
                <a:latin typeface="Akkurat Pro" panose="020B0504020101020102" pitchFamily="34" charset="77"/>
                <a:cs typeface="Times New Roman" panose="02020603050405020304" pitchFamily="18" charset="0"/>
              </a:rPr>
              <a:t>blant elever i videregående opplæring i </a:t>
            </a:r>
            <a:r>
              <a:rPr lang="nb-NO" sz="1000" dirty="0">
                <a:solidFill>
                  <a:srgbClr val="000000"/>
                </a:solidFill>
                <a:latin typeface="Akkurat Pro" panose="020B0504020101020102" pitchFamily="34" charset="77"/>
                <a:cs typeface="Times New Roman" panose="02020603050405020304" pitchFamily="18" charset="0"/>
              </a:rPr>
              <a:t>Lyngdal kommune våren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Rapporten tar for seg ulike temaer, og gir til sammen en oversikt over hvordan ungdom har det og hva de gjør i hverdagen. Innenfor hvert tema vil man få svar på hvordan gutter og jenter har besvart spørsmålene, og om det er forskjeller mellom ungdom på ulike klassetrinn. Alle resultatene i rapporten er oppgitt i prosent.</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rapporten sammenliknes resultatene i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med eventuelle tidligere Ungdata-undersøkelser som er gjennomført i kommunen. Resultatene sammenliknes også med landsrepresentative tall basert på Ungdata-undersøkelser gjennomført over hele landet i 2023 </a:t>
            </a:r>
            <a:r>
              <a:rPr lang="nb-NO" sz="1000" dirty="0">
                <a:latin typeface="Akkurat Pro" panose="020B0504020101020102" pitchFamily="34" charset="77"/>
                <a:cs typeface="Times New Roman" panose="02020603050405020304" pitchFamily="18" charset="0"/>
              </a:rPr>
              <a:t>og 2024. Der det sammenliknes med fylkestall, er tallene hentet fra årets undersøkelse.</a:t>
            </a:r>
          </a:p>
        </p:txBody>
      </p:sp>
      <p:sp>
        <p:nvSpPr>
          <p:cNvPr id="27" name="Tittel 1">
            <a:extLst>
              <a:ext uri="{FF2B5EF4-FFF2-40B4-BE49-F238E27FC236}">
                <a16:creationId xmlns:a16="http://schemas.microsoft.com/office/drawing/2014/main" id="{E1F5D6ED-77BB-49C1-9FB4-B7F14F9828F5}"/>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Om rapporten</a:t>
            </a:r>
          </a:p>
        </p:txBody>
      </p:sp>
      <p:cxnSp>
        <p:nvCxnSpPr>
          <p:cNvPr id="8" name="Rett linje 7">
            <a:extLst>
              <a:ext uri="{FF2B5EF4-FFF2-40B4-BE49-F238E27FC236}">
                <a16:creationId xmlns:a16="http://schemas.microsoft.com/office/drawing/2014/main" id="{B5693805-16D7-44DA-B9F7-9B3089E91720}"/>
              </a:ext>
            </a:extLst>
          </p:cNvPr>
          <p:cNvCxnSpPr>
            <a:cxnSpLocks/>
          </p:cNvCxnSpPr>
          <p:nvPr/>
        </p:nvCxnSpPr>
        <p:spPr>
          <a:xfrm flipH="1">
            <a:off x="3398902" y="3789485"/>
            <a:ext cx="19664" cy="552166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CC3D4BA3-F2EA-4212-9F20-DFBD4C60AC8F}"/>
              </a:ext>
            </a:extLst>
          </p:cNvPr>
          <p:cNvSpPr txBox="1"/>
          <p:nvPr/>
        </p:nvSpPr>
        <p:spPr>
          <a:xfrm>
            <a:off x="4079686" y="6185935"/>
            <a:ext cx="2423735" cy="1477328"/>
          </a:xfrm>
          <a:prstGeom prst="rect">
            <a:avLst/>
          </a:prstGeom>
          <a:noFill/>
        </p:spPr>
        <p:txBody>
          <a:bodyPr wrap="square" rtlCol="0">
            <a:spAutoFit/>
          </a:bodyPr>
          <a:lstStyle/>
          <a:p>
            <a:pPr marL="24190" marR="0" lvl="0" indent="0" algn="l" defTabSz="232826" rtl="0" eaLnBrk="1" fontAlgn="auto" latinLnBrk="0" hangingPunct="1">
              <a:lnSpc>
                <a:spcPct val="100000"/>
              </a:lnSpc>
              <a:spcBef>
                <a:spcPts val="0"/>
              </a:spcBef>
              <a:spcAft>
                <a:spcPts val="327"/>
              </a:spcAft>
              <a:buClrTx/>
              <a:buSzTx/>
              <a:buFontTx/>
              <a:buNone/>
              <a:tabLst/>
              <a:defRPr/>
            </a:pPr>
            <a:r>
              <a:rPr kumimoji="0" lang="nb-NO" sz="1800" b="0" i="0" u="none" strike="noStrike" kern="1200" cap="none" spc="0" normalizeH="0" baseline="0" noProof="0" dirty="0">
                <a:ln>
                  <a:noFill/>
                </a:ln>
                <a:solidFill>
                  <a:srgbClr val="000000">
                    <a:lumMod val="65000"/>
                    <a:lumOff val="35000"/>
                  </a:srgbClr>
                </a:solidFill>
                <a:effectLst/>
                <a:uLnTx/>
                <a:uFillTx/>
                <a:latin typeface="Eames Century Modern Bold" panose="02000803070705020203" pitchFamily="50" charset="0"/>
                <a:ea typeface="Eames Century Modern" charset="0"/>
                <a:cs typeface="Eames Century Modern" charset="0"/>
              </a:rPr>
              <a:t>I Ungdata blir ungdom spurt om hvordan de har det og hva de driver med i fritiden</a:t>
            </a:r>
          </a:p>
        </p:txBody>
      </p:sp>
      <p:pic>
        <p:nvPicPr>
          <p:cNvPr id="10" name="Bilde 9">
            <a:extLst>
              <a:ext uri="{FF2B5EF4-FFF2-40B4-BE49-F238E27FC236}">
                <a16:creationId xmlns:a16="http://schemas.microsoft.com/office/drawing/2014/main" id="{EA9616B8-3014-4925-AAF4-C909E735D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270" y="6201906"/>
            <a:ext cx="369416" cy="301888"/>
          </a:xfrm>
          <a:prstGeom prst="rect">
            <a:avLst/>
          </a:prstGeom>
        </p:spPr>
      </p:pic>
    </p:spTree>
    <p:extLst>
      <p:ext uri="{BB962C8B-B14F-4D97-AF65-F5344CB8AC3E}">
        <p14:creationId xmlns:p14="http://schemas.microsoft.com/office/powerpoint/2010/main" val="120589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Lyngdal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053B8E4B-ED1A-90D4-C84B-113C80C11879}"/>
              </a:ext>
            </a:extLst>
          </p:cNvPr>
          <p:cNvSpPr/>
          <p:nvPr/>
        </p:nvSpPr>
        <p:spPr>
          <a:xfrm>
            <a:off x="350758" y="6679360"/>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Lyngdal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brukt hasj eller marihuana i løpet av det siste året</a:t>
            </a:r>
          </a:p>
        </p:txBody>
      </p:sp>
      <p:graphicFrame>
        <p:nvGraphicFramePr>
          <p:cNvPr id="13" name="Diagram 12">
            <a:extLst>
              <a:ext uri="{FF2B5EF4-FFF2-40B4-BE49-F238E27FC236}">
                <a16:creationId xmlns:a16="http://schemas.microsoft.com/office/drawing/2014/main" id="{211030A0-F3E2-8B0B-5D3D-307C6E090EBD}"/>
              </a:ext>
            </a:extLst>
          </p:cNvPr>
          <p:cNvGraphicFramePr>
            <a:graphicFrameLocks/>
          </p:cNvGraphicFramePr>
          <p:nvPr>
            <p:extLst>
              <p:ext uri="{D42A27DB-BD31-4B8C-83A1-F6EECF244321}">
                <p14:modId xmlns:p14="http://schemas.microsoft.com/office/powerpoint/2010/main" val="890156902"/>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29" name="Rektangel 28">
            <a:extLst>
              <a:ext uri="{FF2B5EF4-FFF2-40B4-BE49-F238E27FC236}">
                <a16:creationId xmlns:a16="http://schemas.microsoft.com/office/drawing/2014/main" id="{3BA5DB3A-A7C8-8A9F-C11E-27AB055325B9}"/>
              </a:ext>
            </a:extLst>
          </p:cNvPr>
          <p:cNvSpPr/>
          <p:nvPr/>
        </p:nvSpPr>
        <p:spPr>
          <a:xfrm>
            <a:off x="3650201"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brukt hasj eller marihuana? Lyngdal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30" name="Diagram 17">
            <a:extLst>
              <a:ext uri="{FF2B5EF4-FFF2-40B4-BE49-F238E27FC236}">
                <a16:creationId xmlns:a16="http://schemas.microsoft.com/office/drawing/2014/main" id="{58AB20DA-489C-35E1-1C38-95A9002529C4}"/>
              </a:ext>
            </a:extLst>
          </p:cNvPr>
          <p:cNvGraphicFramePr>
            <a:graphicFrameLocks/>
          </p:cNvGraphicFramePr>
          <p:nvPr>
            <p:extLst>
              <p:ext uri="{D42A27DB-BD31-4B8C-83A1-F6EECF244321}">
                <p14:modId xmlns:p14="http://schemas.microsoft.com/office/powerpoint/2010/main" val="2644366979"/>
              </p:ext>
            </p:extLst>
          </p:nvPr>
        </p:nvGraphicFramePr>
        <p:xfrm>
          <a:off x="3644951" y="1449984"/>
          <a:ext cx="2900194" cy="2554143"/>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943DA7FC-1F80-636F-AC27-CF18B2C1745D}"/>
              </a:ext>
            </a:extLst>
          </p:cNvPr>
          <p:cNvSpPr/>
          <p:nvPr/>
        </p:nvSpPr>
        <p:spPr>
          <a:xfrm>
            <a:off x="3650201"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brukt hasj eller marihuana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5" name="Diagram 34">
            <a:extLst>
              <a:ext uri="{FF2B5EF4-FFF2-40B4-BE49-F238E27FC236}">
                <a16:creationId xmlns:a16="http://schemas.microsoft.com/office/drawing/2014/main" id="{C07E0724-FAB0-B276-04A0-457616FCED26}"/>
              </a:ext>
            </a:extLst>
          </p:cNvPr>
          <p:cNvGraphicFramePr>
            <a:graphicFrameLocks/>
          </p:cNvGraphicFramePr>
          <p:nvPr>
            <p:extLst>
              <p:ext uri="{D42A27DB-BD31-4B8C-83A1-F6EECF244321}">
                <p14:modId xmlns:p14="http://schemas.microsoft.com/office/powerpoint/2010/main" val="2341724560"/>
              </p:ext>
            </p:extLst>
          </p:nvPr>
        </p:nvGraphicFramePr>
        <p:xfrm>
          <a:off x="3645472" y="4805108"/>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6" name="TekstSylinder 35">
            <a:extLst>
              <a:ext uri="{FF2B5EF4-FFF2-40B4-BE49-F238E27FC236}">
                <a16:creationId xmlns:a16="http://schemas.microsoft.com/office/drawing/2014/main" id="{E9376B8A-D44E-5EAB-9CCA-03C140BF0694}"/>
              </a:ext>
            </a:extLst>
          </p:cNvPr>
          <p:cNvSpPr txBox="1"/>
          <p:nvPr/>
        </p:nvSpPr>
        <p:spPr>
          <a:xfrm>
            <a:off x="365163" y="851886"/>
            <a:ext cx="2970536" cy="416879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Narkotika</a:t>
            </a:r>
            <a:endParaRPr lang="nb-NO" sz="1100" b="1" dirty="0">
              <a:latin typeface="Akkurat Pro" panose="020B0504020101020102" pitchFamily="34" charset="77"/>
              <a:cs typeface="Arial" panose="020B0604020202020204" pitchFamily="34" charset="0"/>
            </a:endParaRPr>
          </a:p>
          <a:p>
            <a:pPr>
              <a:spcAft>
                <a:spcPts val="401"/>
              </a:spcAft>
            </a:pPr>
            <a:r>
              <a:rPr lang="nb-NO" sz="1000" dirty="0">
                <a:latin typeface="Akkurat Pro" panose="020B0504020101020102" pitchFamily="34" charset="77"/>
                <a:cs typeface="Arial" panose="020B0604020202020204" pitchFamily="34" charset="0"/>
              </a:rPr>
              <a:t>Narkotika og ungdom er et tema som ofte vekker mye bekymring og som får stor oppmerksomhet i det offentlige ordskiftet. For eksempel har spørsmål knyttet til legalisering av narkotika vært mye debattert de senere årene i forbindelse med forslag om å innføre nye måter for samfunnet å reagere på bruk og besittelse av narkotika. </a:t>
            </a:r>
          </a:p>
          <a:p>
            <a:pPr>
              <a:spcAft>
                <a:spcPts val="401"/>
              </a:spcAft>
            </a:pPr>
            <a:r>
              <a:rPr lang="nb-NO" sz="1000" dirty="0">
                <a:latin typeface="Akkurat Pro" panose="020B0504020101020102" pitchFamily="34" charset="77"/>
                <a:cs typeface="Arial" panose="020B0604020202020204" pitchFamily="34" charset="0"/>
              </a:rPr>
              <a:t>Ungdata viser at de aller fleste norske ungdommer ikke bruker narkotika. Samtidig viser det seg – i  likhet med andre rusmidler – at andelen som har prøvd narkotiske stoffer øker etter hvert som ungdom blir eldre. På ungdomstrinnet er det vanligvis få som har erfaringer med denne typen rusmidler. Samtidig er det en del som rapporterer at hasj eller marihuana er stoffer de har blitt tilbudt. Blant elever i videregående er det derimot en god del som har prøvd narkotiske stoffer. </a:t>
            </a:r>
          </a:p>
          <a:p>
            <a:pPr>
              <a:spcAft>
                <a:spcPts val="401"/>
              </a:spcAft>
            </a:pPr>
            <a:r>
              <a:rPr lang="nb-NO" sz="1000" dirty="0">
                <a:latin typeface="Akkurat Pro" panose="020B0504020101020102" pitchFamily="34" charset="77"/>
                <a:cs typeface="Arial" panose="020B0604020202020204" pitchFamily="34" charset="0"/>
              </a:rPr>
              <a:t>Andelen som rapporterer å ha brukt narkotika er vanligvis en del høyere blant gutter enn jenter.</a:t>
            </a:r>
          </a:p>
        </p:txBody>
      </p:sp>
      <p:sp>
        <p:nvSpPr>
          <p:cNvPr id="2" name="TextBox 2">
            <a:extLst>
              <a:ext uri="{FF2B5EF4-FFF2-40B4-BE49-F238E27FC236}">
                <a16:creationId xmlns:a16="http://schemas.microsoft.com/office/drawing/2014/main" id="{D5BFC8BD-054F-B60A-CD06-53B15AFA633F}"/>
              </a:ext>
            </a:extLst>
          </p:cNvPr>
          <p:cNvSpPr txBox="1"/>
          <p:nvPr/>
        </p:nvSpPr>
        <p:spPr>
          <a:xfrm>
            <a:off x="547512" y="5317085"/>
            <a:ext cx="2665017" cy="1200329"/>
          </a:xfrm>
          <a:prstGeom prst="rect">
            <a:avLst/>
          </a:prstGeom>
          <a:noFill/>
        </p:spPr>
        <p:txBody>
          <a:bodyPr wrap="square" rtlCol="0">
            <a:spAutoFit/>
          </a:bodyPr>
          <a:lstStyle/>
          <a:p>
            <a:pPr marL="24190" defTabSz="232826">
              <a:spcAft>
                <a:spcPts val="327"/>
              </a:spcAft>
            </a:pPr>
            <a:r>
              <a:rPr lang="nb-NO" dirty="0">
                <a:solidFill>
                  <a:srgbClr val="FF0000"/>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Bruk av narkotika blant ungdom vekker ofte mye oppmerksomhet </a:t>
            </a:r>
          </a:p>
        </p:txBody>
      </p:sp>
      <p:pic>
        <p:nvPicPr>
          <p:cNvPr id="3" name="Bilde 2">
            <a:extLst>
              <a:ext uri="{FF2B5EF4-FFF2-40B4-BE49-F238E27FC236}">
                <a16:creationId xmlns:a16="http://schemas.microsoft.com/office/drawing/2014/main" id="{279C3568-591F-C509-54BA-FB5FD851A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13" y="5317085"/>
            <a:ext cx="382414" cy="301888"/>
          </a:xfrm>
          <a:prstGeom prst="rect">
            <a:avLst/>
          </a:prstGeom>
        </p:spPr>
      </p:pic>
    </p:spTree>
    <p:extLst>
      <p:ext uri="{BB962C8B-B14F-4D97-AF65-F5344CB8AC3E}">
        <p14:creationId xmlns:p14="http://schemas.microsoft.com/office/powerpoint/2010/main" val="129221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Lyngdal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blitt tilbudt hasj eller marihuana i løpet av det siste året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39</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a:off x="3435550" y="844199"/>
            <a:ext cx="0"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441CE70-EAFA-43B7-8B2B-849DCFDC493A}"/>
              </a:ext>
            </a:extLst>
          </p:cNvPr>
          <p:cNvGraphicFramePr>
            <a:graphicFrameLocks/>
          </p:cNvGraphicFramePr>
          <p:nvPr>
            <p:extLst>
              <p:ext uri="{D42A27DB-BD31-4B8C-83A1-F6EECF244321}">
                <p14:modId xmlns:p14="http://schemas.microsoft.com/office/powerpoint/2010/main" val="2336230930"/>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D056D65A-BFAB-BAD4-8BD7-0289FB8E06FF}"/>
              </a:ext>
            </a:extLst>
          </p:cNvPr>
          <p:cNvSpPr/>
          <p:nvPr/>
        </p:nvSpPr>
        <p:spPr>
          <a:xfrm>
            <a:off x="3582643" y="4222271"/>
            <a:ext cx="2877169" cy="553998"/>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Prosentandel som har brukt andre narkotiske stoffer enn hasj eller marihuana i løpet av det siste året. Blant elever på ulike klassetrinn</a:t>
            </a:r>
          </a:p>
        </p:txBody>
      </p:sp>
      <p:graphicFrame>
        <p:nvGraphicFramePr>
          <p:cNvPr id="5" name="Diagram 4">
            <a:extLst>
              <a:ext uri="{FF2B5EF4-FFF2-40B4-BE49-F238E27FC236}">
                <a16:creationId xmlns:a16="http://schemas.microsoft.com/office/drawing/2014/main" id="{B5AFD726-57C3-949D-CD4F-A64469C8D3BF}"/>
              </a:ext>
            </a:extLst>
          </p:cNvPr>
          <p:cNvGraphicFramePr>
            <a:graphicFrameLocks/>
          </p:cNvGraphicFramePr>
          <p:nvPr>
            <p:extLst>
              <p:ext uri="{D42A27DB-BD31-4B8C-83A1-F6EECF244321}">
                <p14:modId xmlns:p14="http://schemas.microsoft.com/office/powerpoint/2010/main" val="2344256432"/>
              </p:ext>
            </p:extLst>
          </p:nvPr>
        </p:nvGraphicFramePr>
        <p:xfrm>
          <a:off x="3577914" y="5306756"/>
          <a:ext cx="2901980" cy="119311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32B8E958-1A8E-CFC7-35DB-C1B75EC9FB08}"/>
              </a:ext>
            </a:extLst>
          </p:cNvPr>
          <p:cNvSpPr/>
          <p:nvPr/>
        </p:nvSpPr>
        <p:spPr>
          <a:xfrm>
            <a:off x="3645472" y="857703"/>
            <a:ext cx="2877170" cy="707886"/>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Hvor mange ganger i løpet av det siste året har du brukt andre narkotiske stoffer enn hasj eller marihuana? Lyngdal kommune og nasjonalt</a:t>
            </a:r>
          </a:p>
        </p:txBody>
      </p:sp>
      <p:graphicFrame>
        <p:nvGraphicFramePr>
          <p:cNvPr id="13" name="Diagram 17">
            <a:extLst>
              <a:ext uri="{FF2B5EF4-FFF2-40B4-BE49-F238E27FC236}">
                <a16:creationId xmlns:a16="http://schemas.microsoft.com/office/drawing/2014/main" id="{4DF268B2-936E-29C8-683E-37DB4768C794}"/>
              </a:ext>
            </a:extLst>
          </p:cNvPr>
          <p:cNvGraphicFramePr>
            <a:graphicFrameLocks/>
          </p:cNvGraphicFramePr>
          <p:nvPr>
            <p:extLst>
              <p:ext uri="{D42A27DB-BD31-4B8C-83A1-F6EECF244321}">
                <p14:modId xmlns:p14="http://schemas.microsoft.com/office/powerpoint/2010/main" val="4022318235"/>
              </p:ext>
            </p:extLst>
          </p:nvPr>
        </p:nvGraphicFramePr>
        <p:xfrm>
          <a:off x="3640222" y="1565589"/>
          <a:ext cx="2900194" cy="227489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ktangel 19">
            <a:extLst>
              <a:ext uri="{FF2B5EF4-FFF2-40B4-BE49-F238E27FC236}">
                <a16:creationId xmlns:a16="http://schemas.microsoft.com/office/drawing/2014/main" id="{9A0B170A-BF0D-8AF4-6DA1-1E73345E1EBB}"/>
              </a:ext>
            </a:extLst>
          </p:cNvPr>
          <p:cNvSpPr/>
          <p:nvPr/>
        </p:nvSpPr>
        <p:spPr>
          <a:xfrm>
            <a:off x="372508"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i løpet av det siste året blitt tilbudt hasj eller marihuana? Lyngdal kommune og nasjonalt</a:t>
            </a:r>
          </a:p>
        </p:txBody>
      </p:sp>
      <p:sp>
        <p:nvSpPr>
          <p:cNvPr id="25" name="Rektangel 24">
            <a:extLst>
              <a:ext uri="{FF2B5EF4-FFF2-40B4-BE49-F238E27FC236}">
                <a16:creationId xmlns:a16="http://schemas.microsoft.com/office/drawing/2014/main" id="{7357D01D-01C9-750A-8203-86CDE04C2D88}"/>
              </a:ext>
            </a:extLst>
          </p:cNvPr>
          <p:cNvSpPr/>
          <p:nvPr/>
        </p:nvSpPr>
        <p:spPr>
          <a:xfrm>
            <a:off x="372508"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tilbudt hasj eller marihuana i løpet av det siste året. Blant elever på ulike klassetrinn</a:t>
            </a:r>
          </a:p>
        </p:txBody>
      </p:sp>
      <p:graphicFrame>
        <p:nvGraphicFramePr>
          <p:cNvPr id="27" name="Diagram 26">
            <a:extLst>
              <a:ext uri="{FF2B5EF4-FFF2-40B4-BE49-F238E27FC236}">
                <a16:creationId xmlns:a16="http://schemas.microsoft.com/office/drawing/2014/main" id="{913803F0-E4D4-3728-C569-16802E660545}"/>
              </a:ext>
            </a:extLst>
          </p:cNvPr>
          <p:cNvGraphicFramePr>
            <a:graphicFrameLocks/>
          </p:cNvGraphicFramePr>
          <p:nvPr>
            <p:extLst>
              <p:ext uri="{D42A27DB-BD31-4B8C-83A1-F6EECF244321}">
                <p14:modId xmlns:p14="http://schemas.microsoft.com/office/powerpoint/2010/main" val="1253779339"/>
              </p:ext>
            </p:extLst>
          </p:nvPr>
        </p:nvGraphicFramePr>
        <p:xfrm>
          <a:off x="367779" y="4803546"/>
          <a:ext cx="2901980"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iagram 17">
            <a:extLst>
              <a:ext uri="{FF2B5EF4-FFF2-40B4-BE49-F238E27FC236}">
                <a16:creationId xmlns:a16="http://schemas.microsoft.com/office/drawing/2014/main" id="{D488C3A2-585F-F822-22B6-FAAC35360E43}"/>
              </a:ext>
            </a:extLst>
          </p:cNvPr>
          <p:cNvGraphicFramePr>
            <a:graphicFrameLocks/>
          </p:cNvGraphicFramePr>
          <p:nvPr>
            <p:extLst>
              <p:ext uri="{D42A27DB-BD31-4B8C-83A1-F6EECF244321}">
                <p14:modId xmlns:p14="http://schemas.microsoft.com/office/powerpoint/2010/main" val="47305653"/>
              </p:ext>
            </p:extLst>
          </p:nvPr>
        </p:nvGraphicFramePr>
        <p:xfrm>
          <a:off x="367778" y="1449984"/>
          <a:ext cx="2956019" cy="23904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4396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for utprøving på nye arenaer. I denne fasen av livet er det ikke uvanlig å være med på aktiviteter som er på kant med det som er alminnelig sosialt akseptert – inkludert å bryte regler foreskrevet gjennom lovverket. Innen kriminologisk forskning er det et etablert funn at lovbrudd forekommer hyppigst blant ungdom og unge voksne. I et historisk perspektiv blir de unge kriminelle likevel stadig eldre. På slutten av 1950-tallet var kriminaliteten i Norge mest utbredt blant 14-åringer. I dag topper 19-åringene kriminalstatistikken.</a:t>
            </a:r>
          </a:p>
          <a:p>
            <a:pPr algn="l">
              <a:lnSpc>
                <a:spcPct val="100000"/>
              </a:lnSpc>
              <a:spcBef>
                <a:spcPts val="600"/>
              </a:spcBef>
            </a:pPr>
            <a:r>
              <a:rPr lang="nb-NO" sz="1000" dirty="0">
                <a:latin typeface="Akkurat Pro"/>
                <a:ea typeface="Akkurat" charset="0"/>
                <a:cs typeface="Akkurat" charset="0"/>
              </a:rPr>
              <a:t>Å debutere tidlig med kriminalitet, og å begå lovbrudd av alvorlig karakter, øker risikoen for en kriminell løpebane senere i livet. Det er ikke helt tilfeldig hvem som havner i denne gruppen. Ofte har ungdom som begår kriminelle handlinger, tilleggsproblemer som ustabile hjemmeliv, svak psykisk helse, dårlig skoletilpasning, svakt sosialt nettverk og rusproblemer.  </a:t>
            </a:r>
          </a:p>
          <a:p>
            <a:pPr algn="l">
              <a:lnSpc>
                <a:spcPct val="100000"/>
              </a:lnSpc>
              <a:spcBef>
                <a:spcPts val="600"/>
              </a:spcBef>
            </a:pPr>
            <a:r>
              <a:rPr lang="nb-NO" sz="1000" dirty="0">
                <a:latin typeface="Akkurat Pro"/>
                <a:ea typeface="Akkurat" charset="0"/>
                <a:cs typeface="Akkurat" charset="0"/>
              </a:rPr>
              <a:t>Etter en nokså kraftig økning i ungdomskriminaliteten gjennom store deler av etterkrigstiden, har omfanget av lovbrudd gått ned blant ungdom etter årtusenskiftet. Ungdata viser at dagens ungdom generelt er veltilpasset og ikke spesielt opptatt av å bryte regler. Siden 2015 har det imidlertid vært en økning på landsbasis i andelen unge som begår regelbrudd, noe som særlig gjelder for guttene.</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Regelbrudd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involvert i ulike former for regelbrudd.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Lyngdal kommune</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Lyngdal kommune</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925813119"/>
              </p:ext>
            </p:extLst>
          </p:nvPr>
        </p:nvGraphicFramePr>
        <p:xfrm>
          <a:off x="3608308" y="7383306"/>
          <a:ext cx="2908827" cy="1927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Diagram 17">
            <a:extLst>
              <a:ext uri="{FF2B5EF4-FFF2-40B4-BE49-F238E27FC236}">
                <a16:creationId xmlns:a16="http://schemas.microsoft.com/office/drawing/2014/main" id="{1DF1BB26-1A6E-40A2-817B-75D813ABFECA}"/>
              </a:ext>
            </a:extLst>
          </p:cNvPr>
          <p:cNvGraphicFramePr>
            <a:graphicFrameLocks/>
          </p:cNvGraphicFramePr>
          <p:nvPr>
            <p:extLst>
              <p:ext uri="{D42A27DB-BD31-4B8C-83A1-F6EECF244321}">
                <p14:modId xmlns:p14="http://schemas.microsoft.com/office/powerpoint/2010/main" val="125610195"/>
              </p:ext>
            </p:extLst>
          </p:nvPr>
        </p:nvGraphicFramePr>
        <p:xfrm>
          <a:off x="353961" y="4916596"/>
          <a:ext cx="2890988" cy="439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F5E989AE-DF2D-4B39-B506-A6F4A1061AE0}"/>
              </a:ext>
            </a:extLst>
          </p:cNvPr>
          <p:cNvSpPr txBox="1"/>
          <p:nvPr/>
        </p:nvSpPr>
        <p:spPr>
          <a:xfrm>
            <a:off x="4080303" y="4453866"/>
            <a:ext cx="2436831" cy="2031325"/>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unge er nokså lovlydige. Det er ofte en liten andel av ungdommene som står for mesteparten av lovbruddene</a:t>
            </a:r>
          </a:p>
        </p:txBody>
      </p:sp>
      <p:pic>
        <p:nvPicPr>
          <p:cNvPr id="21" name="Bilde 20">
            <a:extLst>
              <a:ext uri="{FF2B5EF4-FFF2-40B4-BE49-F238E27FC236}">
                <a16:creationId xmlns:a16="http://schemas.microsoft.com/office/drawing/2014/main" id="{7AE2AB62-FD0E-4352-8F33-89649E866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453866"/>
            <a:ext cx="371412" cy="301888"/>
          </a:xfrm>
          <a:prstGeom prst="rect">
            <a:avLst/>
          </a:prstGeom>
        </p:spPr>
      </p:pic>
      <p:sp>
        <p:nvSpPr>
          <p:cNvPr id="23" name="Rektangel 22">
            <a:extLst>
              <a:ext uri="{FF2B5EF4-FFF2-40B4-BE49-F238E27FC236}">
                <a16:creationId xmlns:a16="http://schemas.microsoft.com/office/drawing/2014/main" id="{828D0A5A-DAD8-48C4-A54C-4F2E5D22A83F}"/>
              </a:ext>
            </a:extLst>
          </p:cNvPr>
          <p:cNvSpPr/>
          <p:nvPr/>
        </p:nvSpPr>
        <p:spPr>
          <a:xfrm>
            <a:off x="3608309" y="67619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i Lyngdal kommune og nasjonalt som i ulik grad er involvert i regelbrudd</a:t>
            </a:r>
          </a:p>
        </p:txBody>
      </p:sp>
    </p:spTree>
    <p:extLst>
      <p:ext uri="{BB962C8B-B14F-4D97-AF65-F5344CB8AC3E}">
        <p14:creationId xmlns:p14="http://schemas.microsoft.com/office/powerpoint/2010/main" val="9511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REGELBRUDD</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7831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Lyngdal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har tatt varer i butikken uten å betale i løpet av det siste året</a:t>
            </a:r>
            <a:endParaRPr kumimoji="0" lang="nb-NO" sz="1000" b="1" strike="sng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41</a:t>
            </a:r>
          </a:p>
        </p:txBody>
      </p:sp>
      <p:sp>
        <p:nvSpPr>
          <p:cNvPr id="20" name="Rektangel 19">
            <a:extLst>
              <a:ext uri="{FF2B5EF4-FFF2-40B4-BE49-F238E27FC236}">
                <a16:creationId xmlns:a16="http://schemas.microsoft.com/office/drawing/2014/main" id="{58D5D6AE-CF7D-4E9F-9420-BA6F93DAAB6C}"/>
              </a:ext>
            </a:extLst>
          </p:cNvPr>
          <p:cNvSpPr/>
          <p:nvPr/>
        </p:nvSpPr>
        <p:spPr>
          <a:xfrm>
            <a:off x="3608309" y="3535129"/>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Regelbrudd blant ungdom på ulike klassetrinn i Lyngdal kommune</a:t>
            </a:r>
          </a:p>
        </p:txBody>
      </p:sp>
      <p:graphicFrame>
        <p:nvGraphicFramePr>
          <p:cNvPr id="26" name="Diagram 25">
            <a:extLst>
              <a:ext uri="{FF2B5EF4-FFF2-40B4-BE49-F238E27FC236}">
                <a16:creationId xmlns:a16="http://schemas.microsoft.com/office/drawing/2014/main" id="{4553643A-E65C-4CB2-9E2A-F951D0618D9E}"/>
              </a:ext>
            </a:extLst>
          </p:cNvPr>
          <p:cNvGraphicFramePr>
            <a:graphicFrameLocks/>
          </p:cNvGraphicFramePr>
          <p:nvPr>
            <p:extLst>
              <p:ext uri="{D42A27DB-BD31-4B8C-83A1-F6EECF244321}">
                <p14:modId xmlns:p14="http://schemas.microsoft.com/office/powerpoint/2010/main" val="247385386"/>
              </p:ext>
            </p:extLst>
          </p:nvPr>
        </p:nvGraphicFramePr>
        <p:xfrm>
          <a:off x="3608308" y="3935239"/>
          <a:ext cx="2908827" cy="195792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kstSylinder 26">
            <a:extLst>
              <a:ext uri="{FF2B5EF4-FFF2-40B4-BE49-F238E27FC236}">
                <a16:creationId xmlns:a16="http://schemas.microsoft.com/office/drawing/2014/main" id="{99BCF20C-55A9-47A7-AC9E-440943A6BB9B}"/>
              </a:ext>
            </a:extLst>
          </p:cNvPr>
          <p:cNvSpPr txBox="1"/>
          <p:nvPr/>
        </p:nvSpPr>
        <p:spPr>
          <a:xfrm>
            <a:off x="359040" y="863551"/>
            <a:ext cx="2885899" cy="4896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Kategorisering</a:t>
            </a:r>
          </a:p>
          <a:p>
            <a:pPr>
              <a:spcAft>
                <a:spcPts val="401"/>
              </a:spcAft>
            </a:pPr>
            <a:r>
              <a:rPr lang="nb-NO" sz="999" dirty="0">
                <a:latin typeface="Akkurat Pro" panose="020B0504020101020102" pitchFamily="34" charset="0"/>
                <a:cs typeface="Arial" panose="020B0604020202020204" pitchFamily="34" charset="0"/>
              </a:rPr>
              <a:t>I Ungdata er ungdom plassert i ulike kategorier avhengig av hvor få eller mange regelbrudd de rapporterer om i undersøkelsen. </a:t>
            </a:r>
          </a:p>
          <a:p>
            <a:pPr>
              <a:spcAft>
                <a:spcPts val="401"/>
              </a:spcAft>
            </a:pPr>
            <a:r>
              <a:rPr lang="nb-NO" sz="999" dirty="0">
                <a:latin typeface="Akkurat Pro" panose="020B0504020101020102" pitchFamily="34" charset="0"/>
                <a:cs typeface="Arial" panose="020B0604020202020204" pitchFamily="34" charset="0"/>
              </a:rPr>
              <a:t>Kategoriseringen er basert på seks spørsmål om hvor mange ganger i løpet av det siste året den enkelte har vært med på handlinger som enten kan regnes som lovbrudd (nasking, hærverk og tagging) eller andre former for regelbrudd (som å snike seg inn på steder uten å betale, snike seg ut hjemmefra om natten, slåssing og skulking).</a:t>
            </a:r>
          </a:p>
          <a:p>
            <a:pPr>
              <a:spcAft>
                <a:spcPts val="401"/>
              </a:spcAft>
            </a:pPr>
            <a:r>
              <a:rPr lang="nb-NO" sz="999" dirty="0">
                <a:latin typeface="Akkurat Pro" panose="020B0504020101020102" pitchFamily="34" charset="0"/>
                <a:cs typeface="Arial" panose="020B0604020202020204" pitchFamily="34" charset="0"/>
              </a:rPr>
              <a:t>Spørsmålene er valgt ut fordi de har vært med i Ungdata de siste årene, og gir dermed muligheter til å sammenlikne med andre kommuner  og regioner og med Norge som helhet. </a:t>
            </a:r>
          </a:p>
          <a:p>
            <a:pPr>
              <a:spcAft>
                <a:spcPts val="401"/>
              </a:spcAft>
            </a:pPr>
            <a:r>
              <a:rPr lang="nb-NO" sz="999" dirty="0">
                <a:latin typeface="Akkurat Pro" panose="020B0504020101020102" pitchFamily="34" charset="0"/>
                <a:cs typeface="Arial" panose="020B0604020202020204" pitchFamily="34" charset="0"/>
              </a:rPr>
              <a:t>Gruppen av ungdom som havner i kategorien «Ingen regelbrudd», er alle de som svarer at de ikke har vært med på noen av lov- og regelbruddene de får spørsmål om. «Noen regelbrudd» gjelder de som har vært med på noen handlinger noen få ganger. Gruppen som er omtalt som «Mange regelbrudd» er de som rapporterer om at de har vært med på alle, eller de fleste av disse handlingene, gjerne flere ganger. </a:t>
            </a:r>
          </a:p>
        </p:txBody>
      </p:sp>
      <p:cxnSp>
        <p:nvCxnSpPr>
          <p:cNvPr id="17" name="Rett linje 16">
            <a:extLst>
              <a:ext uri="{FF2B5EF4-FFF2-40B4-BE49-F238E27FC236}">
                <a16:creationId xmlns:a16="http://schemas.microsoft.com/office/drawing/2014/main" id="{BE685552-9599-4F0D-BEFB-A5A623E303A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id="{12B00266-893F-4DCA-B128-D6135A465ABA}"/>
              </a:ext>
            </a:extLst>
          </p:cNvPr>
          <p:cNvGraphicFramePr>
            <a:graphicFrameLocks/>
          </p:cNvGraphicFramePr>
          <p:nvPr>
            <p:extLst>
              <p:ext uri="{D42A27DB-BD31-4B8C-83A1-F6EECF244321}">
                <p14:modId xmlns:p14="http://schemas.microsoft.com/office/powerpoint/2010/main" val="3230431508"/>
              </p:ext>
            </p:extLst>
          </p:nvPr>
        </p:nvGraphicFramePr>
        <p:xfrm>
          <a:off x="350758" y="7199491"/>
          <a:ext cx="6169576" cy="20922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718C27C-9F06-FB58-7F54-EEAED33A42DA}"/>
              </a:ext>
            </a:extLst>
          </p:cNvPr>
          <p:cNvSpPr/>
          <p:nvPr/>
        </p:nvSpPr>
        <p:spPr>
          <a:xfrm>
            <a:off x="3608309" y="891283"/>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Regelbrudd blant gutter og jenter i Lyngdal kommune</a:t>
            </a:r>
          </a:p>
        </p:txBody>
      </p:sp>
      <p:graphicFrame>
        <p:nvGraphicFramePr>
          <p:cNvPr id="5" name="Diagram 4">
            <a:extLst>
              <a:ext uri="{FF2B5EF4-FFF2-40B4-BE49-F238E27FC236}">
                <a16:creationId xmlns:a16="http://schemas.microsoft.com/office/drawing/2014/main" id="{79C22D36-400D-7A59-EF39-835CDE26E593}"/>
              </a:ext>
            </a:extLst>
          </p:cNvPr>
          <p:cNvGraphicFramePr>
            <a:graphicFrameLocks/>
          </p:cNvGraphicFramePr>
          <p:nvPr>
            <p:extLst>
              <p:ext uri="{D42A27DB-BD31-4B8C-83A1-F6EECF244321}">
                <p14:modId xmlns:p14="http://schemas.microsoft.com/office/powerpoint/2010/main" val="1147010106"/>
              </p:ext>
            </p:extLst>
          </p:nvPr>
        </p:nvGraphicFramePr>
        <p:xfrm>
          <a:off x="3608308" y="1376458"/>
          <a:ext cx="2908827" cy="17725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6297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7953" y="1377025"/>
            <a:ext cx="6169182"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 i Norge rapporterer generelt om høy trivsel og gode levekår. Samtidig rammes en del unge av mobbing, vold eller andre former for trakassering. Noen opplever vold og krenkelser fra andre unge, og særlig er mobbing og seksuelle krenkelser i ungdomstiden koplet til jevnaldrende. </a:t>
            </a:r>
          </a:p>
          <a:p>
            <a:pPr algn="l">
              <a:lnSpc>
                <a:spcPct val="100000"/>
              </a:lnSpc>
              <a:spcBef>
                <a:spcPts val="600"/>
              </a:spcBef>
            </a:pPr>
            <a:r>
              <a:rPr lang="nb-NO" sz="1000" dirty="0">
                <a:latin typeface="Akkurat Pro"/>
                <a:ea typeface="Akkurat" charset="0"/>
                <a:cs typeface="Akkurat" charset="0"/>
              </a:rPr>
              <a:t>Mens mobbing har stått høyt på dagsorden i lengre tid, har seksuell trakassering og vold fra foreldre fått mindre oppmerksomhet i forskning blant ungdom. I dag er oppmerksomheten om disse fenomenene større. Å ha god kunnskap og oversikt er ansett som viktig for å kunne utvikle en bedre politikk på området. </a:t>
            </a:r>
          </a:p>
          <a:p>
            <a:pPr algn="l">
              <a:lnSpc>
                <a:spcPct val="100000"/>
              </a:lnSpc>
              <a:spcBef>
                <a:spcPts val="600"/>
              </a:spcBef>
            </a:pPr>
            <a:r>
              <a:rPr lang="nb-NO" sz="1000" dirty="0">
                <a:latin typeface="Akkurat Pro"/>
                <a:ea typeface="Akkurat" charset="0"/>
                <a:cs typeface="Akkurat" charset="0"/>
              </a:rPr>
              <a:t>Forskningsinstituttene NOVA og NKVTS har begge gjennomført studier av unges utsatthet for vold i familien. Begge finner at majoriteten av ungdom ikke har opplevd vold. Samtidig har ganske mange unge vært utsatt for en eller annen form for fysisk vold fra en forelder, mens langt færre har opplevd alvorlig vold. Ungdata bidrar med oppdaterte lokale og nasjonale tall om unges utsatthet for vold hjemme. Gjennom undersøkelsen kan man få et bilde av hvordan forekomsten varierer geografisk. </a:t>
            </a:r>
          </a:p>
          <a:p>
            <a:pPr algn="l">
              <a:lnSpc>
                <a:spcPct val="100000"/>
              </a:lnSpc>
              <a:spcBef>
                <a:spcPts val="600"/>
              </a:spcBef>
            </a:pPr>
            <a:r>
              <a:rPr lang="nb-NO" sz="1000" dirty="0">
                <a:latin typeface="Akkurat Pro"/>
                <a:ea typeface="Akkurat" charset="0"/>
                <a:cs typeface="Akkurat" charset="0"/>
              </a:rPr>
              <a:t>Forebygging er en viktig begrunnelse for å kartlegge omfang og utviklingstrekk av ulike former for vold og trakassering. Ofte vil det være vanskelig å måle effekten av forebyggende tiltak direkte. Kunnskap om forekomst i ulike grupper og eventuelle endringer over tid, er likevel viktig både som grunnlag for planlegging av tiltak, for å kunne si noe om tiltakene treffer den aktuelle målgruppen og om mulige effekter.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Vold og trakassering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73800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Blir du selv utsatt for plaging, trusler eller utfrysing av andre unge på skolen eller i fritiden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Lyngdal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Lyngdal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minst hver 14. dag.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372145023"/>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432926913"/>
              </p:ext>
            </p:extLst>
          </p:nvPr>
        </p:nvGraphicFramePr>
        <p:xfrm>
          <a:off x="347954" y="5426763"/>
          <a:ext cx="2900194" cy="3884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103F292E-17EB-4BE2-A657-8962752792B9}"/>
              </a:ext>
            </a:extLst>
          </p:cNvPr>
          <p:cNvSpPr txBox="1"/>
          <p:nvPr/>
        </p:nvSpPr>
        <p:spPr>
          <a:xfrm>
            <a:off x="4080303" y="4732868"/>
            <a:ext cx="2436831" cy="1754326"/>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På landsbasis opplever rundt </a:t>
            </a:r>
            <a:r>
              <a:rPr lang="nb-NO" dirty="0">
                <a:solidFill>
                  <a:schemeClr val="tx1">
                    <a:lumMod val="65000"/>
                    <a:lumOff val="35000"/>
                  </a:schemeClr>
                </a:solidFill>
                <a:latin typeface="Eames Century Modern Bold" panose="02000803070705020203" pitchFamily="50" charset="0"/>
              </a:rPr>
              <a:t>fem</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prosent å bli jevnlig plaget, truet eller frosset ut av andre unge</a:t>
            </a:r>
          </a:p>
        </p:txBody>
      </p:sp>
      <p:pic>
        <p:nvPicPr>
          <p:cNvPr id="21" name="Bilde 20">
            <a:extLst>
              <a:ext uri="{FF2B5EF4-FFF2-40B4-BE49-F238E27FC236}">
                <a16:creationId xmlns:a16="http://schemas.microsoft.com/office/drawing/2014/main" id="{2B1A3D4E-2D87-4F40-922D-4FE916A38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732868"/>
            <a:ext cx="371412" cy="301888"/>
          </a:xfrm>
          <a:prstGeom prst="rect">
            <a:avLst/>
          </a:prstGeom>
        </p:spPr>
      </p:pic>
    </p:spTree>
    <p:extLst>
      <p:ext uri="{BB962C8B-B14F-4D97-AF65-F5344CB8AC3E}">
        <p14:creationId xmlns:p14="http://schemas.microsoft.com/office/powerpoint/2010/main" val="307554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43</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er med på plaging, trusler eller utfrysing av andre unge på skolen eller i fritiden? Lyngdal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2294912816"/>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16436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mobber andre minst hver 14. dag.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2950709488"/>
              </p:ext>
            </p:extLst>
          </p:nvPr>
        </p:nvGraphicFramePr>
        <p:xfrm>
          <a:off x="363050" y="4773882"/>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Blir du mobbet, truet eller utestengt på nett? </a:t>
            </a:r>
            <a:r>
              <a:rPr lang="nb-NO" sz="1000" b="1" dirty="0">
                <a:latin typeface="Akkurat Pro Regular" panose="020B0504020101020102" pitchFamily="34" charset="77"/>
                <a:cs typeface="Arial" panose="020B0604020202020204" pitchFamily="34" charset="0"/>
              </a:rPr>
              <a:t>Lyngdal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162799"/>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truet eller utestengt på nett minst hver 14. dag.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1506356743"/>
              </p:ext>
            </p:extLst>
          </p:nvPr>
        </p:nvGraphicFramePr>
        <p:xfrm>
          <a:off x="3557910" y="4772320"/>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E972EDF0-23C8-43CC-B378-D7BB3343B822}"/>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Lyngdal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blir mobbet minst hver 14. dag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cxnSp>
        <p:nvCxnSpPr>
          <p:cNvPr id="23" name="Rett linje 22">
            <a:extLst>
              <a:ext uri="{FF2B5EF4-FFF2-40B4-BE49-F238E27FC236}">
                <a16:creationId xmlns:a16="http://schemas.microsoft.com/office/drawing/2014/main" id="{5347F19E-8E47-4EE6-937B-02D80348B0BC}"/>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20C03FC1-D0C8-47A8-85B6-0102609EA7DB}"/>
              </a:ext>
            </a:extLst>
          </p:cNvPr>
          <p:cNvGraphicFramePr>
            <a:graphicFrameLocks/>
          </p:cNvGraphicFramePr>
          <p:nvPr>
            <p:extLst>
              <p:ext uri="{D42A27DB-BD31-4B8C-83A1-F6EECF244321}">
                <p14:modId xmlns:p14="http://schemas.microsoft.com/office/powerpoint/2010/main" val="159472446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E35EAB6D-7DA8-A751-49B8-14D8EB0D4ED2}"/>
              </a:ext>
            </a:extLst>
          </p:cNvPr>
          <p:cNvGraphicFramePr>
            <a:graphicFrameLocks/>
          </p:cNvGraphicFramePr>
          <p:nvPr>
            <p:extLst>
              <p:ext uri="{D42A27DB-BD31-4B8C-83A1-F6EECF244321}">
                <p14:modId xmlns:p14="http://schemas.microsoft.com/office/powerpoint/2010/main" val="1649905742"/>
              </p:ext>
            </p:extLst>
          </p:nvPr>
        </p:nvGraphicFramePr>
        <p:xfrm>
          <a:off x="3595277" y="1449984"/>
          <a:ext cx="2900194" cy="255414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6184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VOLD OG TRAKASSERING</a:t>
            </a:r>
          </a:p>
        </p:txBody>
      </p:sp>
      <p:cxnSp>
        <p:nvCxnSpPr>
          <p:cNvPr id="25" name="Rett linje 24"/>
          <p:cNvCxnSpPr>
            <a:cxnSpLocks/>
          </p:cNvCxnSpPr>
          <p:nvPr/>
        </p:nvCxnSpPr>
        <p:spPr>
          <a:xfrm>
            <a:off x="3399998" y="3658836"/>
            <a:ext cx="27401" cy="539083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2622014" y="562908"/>
            <a:ext cx="389512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850060"/>
            <a:ext cx="616957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utsatt for ulike former for seksuell trakassering i løpet av siste 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Lyngdal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3646607"/>
            <a:ext cx="2889414" cy="437090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Seksuell trakassering</a:t>
            </a:r>
          </a:p>
          <a:p>
            <a:pPr>
              <a:spcAft>
                <a:spcPts val="401"/>
              </a:spcAft>
            </a:pPr>
            <a:r>
              <a:rPr lang="nb-NO" sz="999" dirty="0">
                <a:latin typeface="Akkurat Pro" panose="020B0504020101020102" pitchFamily="34" charset="0"/>
                <a:cs typeface="Arial" panose="020B0604020202020204" pitchFamily="34" charset="0"/>
              </a:rPr>
              <a:t>#</a:t>
            </a:r>
            <a:r>
              <a:rPr lang="nb-NO" sz="999" dirty="0" err="1">
                <a:latin typeface="Akkurat Pro" panose="020B0504020101020102" pitchFamily="34" charset="0"/>
                <a:cs typeface="Arial" panose="020B0604020202020204" pitchFamily="34" charset="0"/>
              </a:rPr>
              <a:t>metoo</a:t>
            </a:r>
            <a:r>
              <a:rPr lang="nb-NO" sz="999" dirty="0">
                <a:latin typeface="Akkurat Pro" panose="020B0504020101020102" pitchFamily="34" charset="0"/>
                <a:cs typeface="Arial" panose="020B0604020202020204" pitchFamily="34" charset="0"/>
              </a:rPr>
              <a:t>-kampanjen har bidratt til økt oppmerksomhet om seksuell trakassering. Seksuell trakassering defineres gjerne som uønsket seksuell oppmerksomhet, og handler om oppførsel og handlinger som spiller på kjønn, kropp og seksualitet, og der den ene parten opplever det som ubehagelig eller truende. </a:t>
            </a:r>
          </a:p>
          <a:p>
            <a:pPr>
              <a:spcAft>
                <a:spcPts val="401"/>
              </a:spcAft>
            </a:pPr>
            <a:r>
              <a:rPr lang="nb-NO" sz="999" dirty="0">
                <a:latin typeface="Akkurat Pro" panose="020B0504020101020102" pitchFamily="34" charset="0"/>
                <a:cs typeface="Arial" panose="020B0604020202020204" pitchFamily="34" charset="0"/>
              </a:rPr>
              <a:t>Seksuell trakassering kan skje på ulike måter. Ungdata kartlegger verbale former for trakassering, uønsket deling av nakenbilder eller -filmer, negativ seksuell ryktespredning og uønsket beføling. </a:t>
            </a:r>
          </a:p>
          <a:p>
            <a:pPr>
              <a:spcAft>
                <a:spcPts val="401"/>
              </a:spcAft>
            </a:pPr>
            <a:r>
              <a:rPr lang="nb-NO" sz="999" dirty="0">
                <a:latin typeface="Akkurat Pro" panose="020B0504020101020102" pitchFamily="34" charset="0"/>
                <a:cs typeface="Arial" panose="020B0604020202020204" pitchFamily="34" charset="0"/>
              </a:rPr>
              <a:t>For å avgrense fenomenet fra legitime former for seksuell kontakt, er spørsmålene formulert slik at de fanger opp handlinger som har skjedd mot de unges vilje eller at det har skjedd på en negativ og/eller sårende måte, som de absolutt ikke likte.</a:t>
            </a:r>
          </a:p>
          <a:p>
            <a:pPr>
              <a:spcAft>
                <a:spcPts val="401"/>
              </a:spcAft>
            </a:pPr>
            <a:r>
              <a:rPr lang="nb-NO" sz="999" dirty="0">
                <a:latin typeface="Akkurat Pro" panose="020B0504020101020102" pitchFamily="34" charset="0"/>
                <a:cs typeface="Arial" panose="020B0604020202020204" pitchFamily="34" charset="0"/>
              </a:rPr>
              <a:t>Å bli utsatt for seksuell trakassering er noe som gjelder en god del unge. Jenter er generelt mer utsatt enn gutter, men også gutter er utsatt for denne formen for trakassering.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2541405578"/>
              </p:ext>
            </p:extLst>
          </p:nvPr>
        </p:nvGraphicFramePr>
        <p:xfrm>
          <a:off x="353960" y="1231040"/>
          <a:ext cx="6150069" cy="2243971"/>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55978"/>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siste år har opplevd at noen mot sin vilje befølte dem på en seksuell måte. Blant gutter og jenter</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2545089010"/>
              </p:ext>
            </p:extLst>
          </p:nvPr>
        </p:nvGraphicFramePr>
        <p:xfrm>
          <a:off x="3549651" y="4381216"/>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ktangel 15">
            <a:extLst>
              <a:ext uri="{FF2B5EF4-FFF2-40B4-BE49-F238E27FC236}">
                <a16:creationId xmlns:a16="http://schemas.microsoft.com/office/drawing/2014/main" id="{6740CE0B-906D-40BD-BD87-635155418D08}"/>
              </a:ext>
            </a:extLst>
          </p:cNvPr>
          <p:cNvSpPr/>
          <p:nvPr/>
        </p:nvSpPr>
        <p:spPr>
          <a:xfrm>
            <a:off x="3549651" y="6805835"/>
            <a:ext cx="3037156"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siste år har opplevd at noen har delt bilder eller filmer av dem der de er nakne eller deltar i seksuelle </a:t>
            </a:r>
            <a:r>
              <a:rPr lang="nb-NO" sz="1000" b="1" dirty="0">
                <a:latin typeface="Akkurat Pro Regular" panose="020B0504020101020102" pitchFamily="34" charset="77"/>
                <a:cs typeface="Arial" panose="020B0604020202020204" pitchFamily="34" charset="0"/>
              </a:rPr>
              <a:t>handlinger – uten at de selv ville det.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Blant gutter og jenter</a:t>
            </a:r>
          </a:p>
        </p:txBody>
      </p:sp>
      <p:graphicFrame>
        <p:nvGraphicFramePr>
          <p:cNvPr id="17" name="Diagram 16">
            <a:extLst>
              <a:ext uri="{FF2B5EF4-FFF2-40B4-BE49-F238E27FC236}">
                <a16:creationId xmlns:a16="http://schemas.microsoft.com/office/drawing/2014/main" id="{58E1ADAC-E4FC-4EF9-9C84-009CA1D23AE8}"/>
              </a:ext>
            </a:extLst>
          </p:cNvPr>
          <p:cNvGraphicFramePr>
            <a:graphicFrameLocks/>
          </p:cNvGraphicFramePr>
          <p:nvPr>
            <p:extLst>
              <p:ext uri="{D42A27DB-BD31-4B8C-83A1-F6EECF244321}">
                <p14:modId xmlns:p14="http://schemas.microsoft.com/office/powerpoint/2010/main" val="2569340498"/>
              </p:ext>
            </p:extLst>
          </p:nvPr>
        </p:nvGraphicFramePr>
        <p:xfrm>
          <a:off x="3549652" y="7531073"/>
          <a:ext cx="2978500"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5475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25" name="Rett linje 24"/>
          <p:cNvCxnSpPr>
            <a:cxnSpLocks/>
          </p:cNvCxnSpPr>
          <p:nvPr/>
        </p:nvCxnSpPr>
        <p:spPr>
          <a:xfrm>
            <a:off x="3398899" y="844200"/>
            <a:ext cx="0" cy="84669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45</a:t>
            </a:r>
          </a:p>
        </p:txBody>
      </p:sp>
      <p:sp>
        <p:nvSpPr>
          <p:cNvPr id="20" name="TekstSylinder 19">
            <a:extLst>
              <a:ext uri="{FF2B5EF4-FFF2-40B4-BE49-F238E27FC236}">
                <a16:creationId xmlns:a16="http://schemas.microsoft.com/office/drawing/2014/main" id="{E4854361-8F55-4ACA-A56C-FC4A223BCDF0}"/>
              </a:ext>
            </a:extLst>
          </p:cNvPr>
          <p:cNvSpPr txBox="1"/>
          <p:nvPr/>
        </p:nvSpPr>
        <p:spPr>
          <a:xfrm>
            <a:off x="355535" y="846695"/>
            <a:ext cx="2889414" cy="355324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fra jevnaldrende</a:t>
            </a:r>
          </a:p>
          <a:p>
            <a:pPr>
              <a:spcAft>
                <a:spcPts val="401"/>
              </a:spcAft>
            </a:pPr>
            <a:r>
              <a:rPr lang="nb-NO" sz="1000" dirty="0">
                <a:latin typeface="Akkurat Pro" panose="020B0504020101020102" pitchFamily="34" charset="0"/>
                <a:cs typeface="Arial" panose="020B0604020202020204" pitchFamily="34" charset="0"/>
              </a:rPr>
              <a:t>Mesteparten av volden ungdom blir utsatt for skjer i møte med andre ungdommer. I mange tilfeller skjer volden mellom unge mennesker som kjenner hverandre fra før eller som kjenner til hverandre. </a:t>
            </a:r>
          </a:p>
          <a:p>
            <a:pPr>
              <a:spcAft>
                <a:spcPts val="401"/>
              </a:spcAft>
            </a:pPr>
            <a:r>
              <a:rPr lang="nb-NO" sz="1000" dirty="0">
                <a:latin typeface="Akkurat Pro" panose="020B0504020101020102" pitchFamily="34" charset="0"/>
                <a:cs typeface="Arial" panose="020B0604020202020204" pitchFamily="34" charset="0"/>
              </a:rPr>
              <a:t>Voldserfaringene oppstår under ulike omstendigheter og har ulik alvorlighetsgrad. Noen handlinger skjer i affekt, mens andre er planlagt. Noen handlinger er mindre alvorlige, mens det andre ganger gjelder svært alvorlige kriminelle hendelser, som for eksempel ran. </a:t>
            </a:r>
          </a:p>
          <a:p>
            <a:pPr>
              <a:spcAft>
                <a:spcPts val="401"/>
              </a:spcAft>
            </a:pPr>
            <a:r>
              <a:rPr lang="nb-NO" sz="1000" dirty="0">
                <a:latin typeface="Akkurat Pro" panose="020B0504020101020102" pitchFamily="34" charset="0"/>
                <a:cs typeface="Arial" panose="020B0604020202020204" pitchFamily="34" charset="0"/>
              </a:rPr>
              <a:t>To spørsmål i Ungdata handler om vold fra jevnaldrende. Det første dekker handlinger som er relativt utbredt blant ungdom, som slag, spark, lugging eller lignende. Det andre kartlegger erfaringer med å ha blitt truet, angrepet eller ranet med gjenstander eller våpen. </a:t>
            </a:r>
          </a:p>
        </p:txBody>
      </p:sp>
      <p:sp>
        <p:nvSpPr>
          <p:cNvPr id="23" name="TekstSylinder 22">
            <a:extLst>
              <a:ext uri="{FF2B5EF4-FFF2-40B4-BE49-F238E27FC236}">
                <a16:creationId xmlns:a16="http://schemas.microsoft.com/office/drawing/2014/main" id="{4BC2C2CD-349B-481A-92C1-13F2D785E3F9}"/>
              </a:ext>
            </a:extLst>
          </p:cNvPr>
          <p:cNvSpPr txBox="1"/>
          <p:nvPr/>
        </p:nvSpPr>
        <p:spPr>
          <a:xfrm>
            <a:off x="3549651" y="858938"/>
            <a:ext cx="2952814" cy="355080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i familien</a:t>
            </a:r>
          </a:p>
          <a:p>
            <a:pPr>
              <a:spcAft>
                <a:spcPts val="401"/>
              </a:spcAft>
            </a:pPr>
            <a:r>
              <a:rPr lang="nb-NO" sz="999" dirty="0">
                <a:latin typeface="Akkurat Pro" panose="020B0504020101020102" pitchFamily="34" charset="0"/>
                <a:cs typeface="Arial" panose="020B0604020202020204" pitchFamily="34" charset="0"/>
              </a:rPr>
              <a:t>Vold i familien er en samlebetegnelse som dekker ganske ulike fenomener. Foreldre kan både utøve fysisk og psykisk vold mot barna sine. I dag sier vi at barn og unge utsettes for vold også dersom de lever med vold i familien. Det siste omtales ofte som vitneerfaringer. </a:t>
            </a:r>
          </a:p>
          <a:p>
            <a:pPr>
              <a:spcAft>
                <a:spcPts val="401"/>
              </a:spcAft>
            </a:pPr>
            <a:r>
              <a:rPr lang="nb-NO" sz="999" dirty="0">
                <a:latin typeface="Akkurat Pro" panose="020B0504020101020102" pitchFamily="34" charset="0"/>
                <a:cs typeface="Arial" panose="020B0604020202020204" pitchFamily="34" charset="0"/>
              </a:rPr>
              <a:t>Bak betegnelsen fysisk vold fra foreldre kan det skjule seg ulike fenomener – volden kan være en enkeltstående hendelse, eller den kan være systematisk, og den kan være mer eller mindre grov. </a:t>
            </a:r>
          </a:p>
          <a:p>
            <a:pPr>
              <a:spcAft>
                <a:spcPts val="401"/>
              </a:spcAft>
            </a:pPr>
            <a:r>
              <a:rPr lang="nb-NO" sz="999" dirty="0">
                <a:latin typeface="Akkurat Pro" panose="020B0504020101020102" pitchFamily="34" charset="0"/>
                <a:cs typeface="Arial" panose="020B0604020202020204" pitchFamily="34" charset="0"/>
              </a:rPr>
              <a:t>I Ungdata kartlegges vold i familien med to spørsmål. Vi spør om ungdom i løpet av det siste året har opplevd å bli slått med vilje av en voksen i familien og om de har vært vitne til at voksne i familien har blitt utsatt for vold. Resultatene viser at dette er en realitet for noen unge.</a:t>
            </a:r>
          </a:p>
        </p:txBody>
      </p:sp>
      <p:sp>
        <p:nvSpPr>
          <p:cNvPr id="19" name="Rektangel 18">
            <a:extLst>
              <a:ext uri="{FF2B5EF4-FFF2-40B4-BE49-F238E27FC236}">
                <a16:creationId xmlns:a16="http://schemas.microsoft.com/office/drawing/2014/main" id="{3AF4706E-5635-4D1D-AEA5-57DACDEDA770}"/>
              </a:ext>
            </a:extLst>
          </p:cNvPr>
          <p:cNvSpPr/>
          <p:nvPr/>
        </p:nvSpPr>
        <p:spPr>
          <a:xfrm>
            <a:off x="367779" y="4634142"/>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ungdom slått deg, sparket deg, ristet deg hardt, lugget deg eller lignende?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p>
        </p:txBody>
      </p:sp>
      <p:sp>
        <p:nvSpPr>
          <p:cNvPr id="21" name="Rektangel 20">
            <a:extLst>
              <a:ext uri="{FF2B5EF4-FFF2-40B4-BE49-F238E27FC236}">
                <a16:creationId xmlns:a16="http://schemas.microsoft.com/office/drawing/2014/main" id="{2EA4F9A0-208F-4ADC-B11A-9B5FEA46D703}"/>
              </a:ext>
            </a:extLst>
          </p:cNvPr>
          <p:cNvSpPr/>
          <p:nvPr/>
        </p:nvSpPr>
        <p:spPr>
          <a:xfrm>
            <a:off x="3562639" y="4632580"/>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voksen i familien din slått deg med vilje?</a:t>
            </a:r>
          </a:p>
        </p:txBody>
      </p:sp>
      <p:sp>
        <p:nvSpPr>
          <p:cNvPr id="22" name="Rektangel 21">
            <a:extLst>
              <a:ext uri="{FF2B5EF4-FFF2-40B4-BE49-F238E27FC236}">
                <a16:creationId xmlns:a16="http://schemas.microsoft.com/office/drawing/2014/main" id="{E4B3E6D5-BA85-467E-8B89-4E15E75CC929}"/>
              </a:ext>
            </a:extLst>
          </p:cNvPr>
          <p:cNvSpPr/>
          <p:nvPr/>
        </p:nvSpPr>
        <p:spPr>
          <a:xfrm>
            <a:off x="367779" y="6915509"/>
            <a:ext cx="2877169"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en ungdom med gjenstander eller våpen truet, angrepet eller ranet deg? </a:t>
            </a:r>
          </a:p>
        </p:txBody>
      </p:sp>
      <p:sp>
        <p:nvSpPr>
          <p:cNvPr id="24" name="Rektangel 23">
            <a:extLst>
              <a:ext uri="{FF2B5EF4-FFF2-40B4-BE49-F238E27FC236}">
                <a16:creationId xmlns:a16="http://schemas.microsoft.com/office/drawing/2014/main" id="{DE5550AF-3060-4ADD-A13A-531534BD60D4}"/>
              </a:ext>
            </a:extLst>
          </p:cNvPr>
          <p:cNvSpPr/>
          <p:nvPr/>
        </p:nvSpPr>
        <p:spPr>
          <a:xfrm>
            <a:off x="3562639" y="6915509"/>
            <a:ext cx="2877169"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sett eller hørt at en voksen i din familie har blitt slått, sparket, ristet hardt eller lugget av en annen voksen i familien?</a:t>
            </a:r>
          </a:p>
        </p:txBody>
      </p:sp>
      <p:graphicFrame>
        <p:nvGraphicFramePr>
          <p:cNvPr id="26" name="Diagram 25">
            <a:extLst>
              <a:ext uri="{FF2B5EF4-FFF2-40B4-BE49-F238E27FC236}">
                <a16:creationId xmlns:a16="http://schemas.microsoft.com/office/drawing/2014/main" id="{2EAF7286-63F7-4321-AF47-32F8553177A3}"/>
              </a:ext>
            </a:extLst>
          </p:cNvPr>
          <p:cNvGraphicFramePr>
            <a:graphicFrameLocks/>
          </p:cNvGraphicFramePr>
          <p:nvPr>
            <p:extLst>
              <p:ext uri="{D42A27DB-BD31-4B8C-83A1-F6EECF244321}">
                <p14:modId xmlns:p14="http://schemas.microsoft.com/office/powerpoint/2010/main" val="2740311628"/>
              </p:ext>
            </p:extLst>
          </p:nvPr>
        </p:nvGraphicFramePr>
        <p:xfrm>
          <a:off x="350758" y="4993904"/>
          <a:ext cx="288491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Diagram 34">
            <a:extLst>
              <a:ext uri="{FF2B5EF4-FFF2-40B4-BE49-F238E27FC236}">
                <a16:creationId xmlns:a16="http://schemas.microsoft.com/office/drawing/2014/main" id="{D0E02DFF-B4CD-4639-AE42-EB3C69541954}"/>
              </a:ext>
            </a:extLst>
          </p:cNvPr>
          <p:cNvGraphicFramePr>
            <a:graphicFrameLocks/>
          </p:cNvGraphicFramePr>
          <p:nvPr>
            <p:extLst>
              <p:ext uri="{D42A27DB-BD31-4B8C-83A1-F6EECF244321}">
                <p14:modId xmlns:p14="http://schemas.microsoft.com/office/powerpoint/2010/main" val="1358980768"/>
              </p:ext>
            </p:extLst>
          </p:nvPr>
        </p:nvGraphicFramePr>
        <p:xfrm>
          <a:off x="3617548" y="4993904"/>
          <a:ext cx="288491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Diagram 35">
            <a:extLst>
              <a:ext uri="{FF2B5EF4-FFF2-40B4-BE49-F238E27FC236}">
                <a16:creationId xmlns:a16="http://schemas.microsoft.com/office/drawing/2014/main" id="{5C195478-C1DB-487F-A8D5-267302049B52}"/>
              </a:ext>
            </a:extLst>
          </p:cNvPr>
          <p:cNvGraphicFramePr>
            <a:graphicFrameLocks/>
          </p:cNvGraphicFramePr>
          <p:nvPr>
            <p:extLst>
              <p:ext uri="{D42A27DB-BD31-4B8C-83A1-F6EECF244321}">
                <p14:modId xmlns:p14="http://schemas.microsoft.com/office/powerpoint/2010/main" val="3003981676"/>
              </p:ext>
            </p:extLst>
          </p:nvPr>
        </p:nvGraphicFramePr>
        <p:xfrm>
          <a:off x="3617548" y="7529518"/>
          <a:ext cx="288491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Diagram 36">
            <a:extLst>
              <a:ext uri="{FF2B5EF4-FFF2-40B4-BE49-F238E27FC236}">
                <a16:creationId xmlns:a16="http://schemas.microsoft.com/office/drawing/2014/main" id="{A9FF3E60-7901-45E3-B84F-B7B78CCB44FD}"/>
              </a:ext>
            </a:extLst>
          </p:cNvPr>
          <p:cNvGraphicFramePr>
            <a:graphicFrameLocks/>
          </p:cNvGraphicFramePr>
          <p:nvPr>
            <p:extLst>
              <p:ext uri="{D42A27DB-BD31-4B8C-83A1-F6EECF244321}">
                <p14:modId xmlns:p14="http://schemas.microsoft.com/office/powerpoint/2010/main" val="1747912700"/>
              </p:ext>
            </p:extLst>
          </p:nvPr>
        </p:nvGraphicFramePr>
        <p:xfrm>
          <a:off x="350243" y="7529518"/>
          <a:ext cx="288491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33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614E8DA2-B039-4E7F-B96E-35D9DD758440}"/>
              </a:ext>
            </a:extLst>
          </p:cNvPr>
          <p:cNvGraphicFramePr>
            <a:graphicFrameLocks/>
          </p:cNvGraphicFramePr>
          <p:nvPr>
            <p:extLst>
              <p:ext uri="{D42A27DB-BD31-4B8C-83A1-F6EECF244321}">
                <p14:modId xmlns:p14="http://schemas.microsoft.com/office/powerpoint/2010/main" val="2431732764"/>
              </p:ext>
            </p:extLst>
          </p:nvPr>
        </p:nvGraphicFramePr>
        <p:xfrm>
          <a:off x="350758" y="1210210"/>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758D3FA8-8451-4DE0-A393-33BCFEF55FA2}"/>
              </a:ext>
            </a:extLst>
          </p:cNvPr>
          <p:cNvSpPr/>
          <p:nvPr/>
        </p:nvSpPr>
        <p:spPr>
          <a:xfrm>
            <a:off x="350758" y="1527858"/>
            <a:ext cx="6153278" cy="213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Lyngdal kommune</a:t>
            </a:r>
          </a:p>
        </p:txBody>
      </p:sp>
      <p:sp>
        <p:nvSpPr>
          <p:cNvPr id="16" name="TekstSylinder 15">
            <a:extLst>
              <a:ext uri="{FF2B5EF4-FFF2-40B4-BE49-F238E27FC236}">
                <a16:creationId xmlns:a16="http://schemas.microsoft.com/office/drawing/2014/main" id="{0CCE33DF-9185-4E68-91EB-5FCB5918050A}"/>
              </a:ext>
            </a:extLst>
          </p:cNvPr>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NØKKELTALL</a:t>
            </a:r>
          </a:p>
        </p:txBody>
      </p:sp>
      <p:cxnSp>
        <p:nvCxnSpPr>
          <p:cNvPr id="14" name="Rett linje 13">
            <a:extLst>
              <a:ext uri="{FF2B5EF4-FFF2-40B4-BE49-F238E27FC236}">
                <a16:creationId xmlns:a16="http://schemas.microsoft.com/office/drawing/2014/main" id="{6F6E2689-27F3-48C2-BF73-57044D51B892}"/>
              </a:ext>
            </a:extLst>
          </p:cNvPr>
          <p:cNvCxnSpPr>
            <a:cxnSpLocks/>
          </p:cNvCxnSpPr>
          <p:nvPr/>
        </p:nvCxnSpPr>
        <p:spPr>
          <a:xfrm>
            <a:off x="3425630" y="1853514"/>
            <a:ext cx="0" cy="720166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ittel 1">
            <a:extLst>
              <a:ext uri="{FF2B5EF4-FFF2-40B4-BE49-F238E27FC236}">
                <a16:creationId xmlns:a16="http://schemas.microsoft.com/office/drawing/2014/main" id="{7CDB06F2-F354-4804-BBE2-EFAA97917BA6}"/>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lvl="0">
              <a:defRPr/>
            </a:pPr>
            <a:r>
              <a:rPr lang="nb-NO" b="0" dirty="0">
                <a:solidFill>
                  <a:srgbClr val="000000"/>
                </a:solidFill>
                <a:latin typeface="Eames Century Modern Regular" panose="02000503070705020203" pitchFamily="2" charset="77"/>
                <a:cs typeface="Times New Roman" panose="02020603050405020304" pitchFamily="18" charset="0"/>
              </a:rPr>
              <a:t>Kommune – fylke – Norge</a:t>
            </a:r>
          </a:p>
        </p:txBody>
      </p:sp>
      <p:graphicFrame>
        <p:nvGraphicFramePr>
          <p:cNvPr id="10" name="Diagram 9">
            <a:extLst>
              <a:ext uri="{FF2B5EF4-FFF2-40B4-BE49-F238E27FC236}">
                <a16:creationId xmlns:a16="http://schemas.microsoft.com/office/drawing/2014/main" id="{B2CECA9C-4A87-4C67-904C-876EB16256D0}"/>
              </a:ext>
            </a:extLst>
          </p:cNvPr>
          <p:cNvGraphicFramePr>
            <a:graphicFrameLocks/>
          </p:cNvGraphicFramePr>
          <p:nvPr>
            <p:extLst>
              <p:ext uri="{D42A27DB-BD31-4B8C-83A1-F6EECF244321}">
                <p14:modId xmlns:p14="http://schemas.microsoft.com/office/powerpoint/2010/main" val="793160108"/>
              </p:ext>
            </p:extLst>
          </p:nvPr>
        </p:nvGraphicFramePr>
        <p:xfrm>
          <a:off x="350758" y="1705232"/>
          <a:ext cx="2926439" cy="7605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iagram 19">
            <a:extLst>
              <a:ext uri="{FF2B5EF4-FFF2-40B4-BE49-F238E27FC236}">
                <a16:creationId xmlns:a16="http://schemas.microsoft.com/office/drawing/2014/main" id="{40C6CD53-B8B4-495F-8008-B0DFF5609427}"/>
              </a:ext>
            </a:extLst>
          </p:cNvPr>
          <p:cNvGraphicFramePr>
            <a:graphicFrameLocks/>
          </p:cNvGraphicFramePr>
          <p:nvPr>
            <p:extLst>
              <p:ext uri="{D42A27DB-BD31-4B8C-83A1-F6EECF244321}">
                <p14:modId xmlns:p14="http://schemas.microsoft.com/office/powerpoint/2010/main" val="1644332228"/>
              </p:ext>
            </p:extLst>
          </p:nvPr>
        </p:nvGraphicFramePr>
        <p:xfrm>
          <a:off x="3549651" y="1705232"/>
          <a:ext cx="2967484" cy="7605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2945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1804F41A-BD25-4E82-B4BF-5FEF53ED8DA6}"/>
              </a:ext>
            </a:extLst>
          </p:cNvPr>
          <p:cNvGraphicFramePr>
            <a:graphicFrameLocks/>
          </p:cNvGraphicFramePr>
          <p:nvPr>
            <p:extLst>
              <p:ext uri="{D42A27DB-BD31-4B8C-83A1-F6EECF244321}">
                <p14:modId xmlns:p14="http://schemas.microsoft.com/office/powerpoint/2010/main" val="4235505039"/>
              </p:ext>
            </p:extLst>
          </p:nvPr>
        </p:nvGraphicFramePr>
        <p:xfrm>
          <a:off x="350758" y="757894"/>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7CB92E55-EA1C-426E-8591-03C9469E322B}"/>
              </a:ext>
            </a:extLst>
          </p:cNvPr>
          <p:cNvSpPr/>
          <p:nvPr/>
        </p:nvSpPr>
        <p:spPr>
          <a:xfrm>
            <a:off x="363855" y="1285103"/>
            <a:ext cx="6163174" cy="22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47</a:t>
            </a:r>
          </a:p>
        </p:txBody>
      </p:sp>
      <p:sp>
        <p:nvSpPr>
          <p:cNvPr id="5" name="TekstSylinder 4">
            <a:extLst>
              <a:ext uri="{FF2B5EF4-FFF2-40B4-BE49-F238E27FC236}">
                <a16:creationId xmlns:a16="http://schemas.microsoft.com/office/drawing/2014/main" id="{5AD9144D-2AC0-48FC-9396-269485AA4E34}"/>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NØKKELTALL</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6" name="Rett linje 5">
            <a:extLst>
              <a:ext uri="{FF2B5EF4-FFF2-40B4-BE49-F238E27FC236}">
                <a16:creationId xmlns:a16="http://schemas.microsoft.com/office/drawing/2014/main" id="{9FDA82BD-03E7-4AAC-B464-463748A043B3}"/>
              </a:ext>
            </a:extLst>
          </p:cNvPr>
          <p:cNvCxnSpPr>
            <a:cxnSpLocks/>
          </p:cNvCxnSpPr>
          <p:nvPr/>
        </p:nvCxnSpPr>
        <p:spPr>
          <a:xfrm>
            <a:off x="350758" y="562908"/>
            <a:ext cx="47927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 name="Rett linje 18">
            <a:extLst>
              <a:ext uri="{FF2B5EF4-FFF2-40B4-BE49-F238E27FC236}">
                <a16:creationId xmlns:a16="http://schemas.microsoft.com/office/drawing/2014/main" id="{F3A629E4-F847-466F-930F-95535B040978}"/>
              </a:ext>
            </a:extLst>
          </p:cNvPr>
          <p:cNvCxnSpPr>
            <a:cxnSpLocks/>
          </p:cNvCxnSpPr>
          <p:nvPr/>
        </p:nvCxnSpPr>
        <p:spPr>
          <a:xfrm>
            <a:off x="3398389" y="1480088"/>
            <a:ext cx="27241" cy="75750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C31F813B-6D0D-4CCA-B4D4-12FAD003E367}"/>
              </a:ext>
            </a:extLst>
          </p:cNvPr>
          <p:cNvGraphicFramePr>
            <a:graphicFrameLocks/>
          </p:cNvGraphicFramePr>
          <p:nvPr>
            <p:extLst>
              <p:ext uri="{D42A27DB-BD31-4B8C-83A1-F6EECF244321}">
                <p14:modId xmlns:p14="http://schemas.microsoft.com/office/powerpoint/2010/main" val="3844008007"/>
              </p:ext>
            </p:extLst>
          </p:nvPr>
        </p:nvGraphicFramePr>
        <p:xfrm>
          <a:off x="350758" y="1285103"/>
          <a:ext cx="2926439" cy="8026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95E3A47F-A7ED-4885-AC8D-132BA7CC2FCB}"/>
              </a:ext>
            </a:extLst>
          </p:cNvPr>
          <p:cNvGraphicFramePr>
            <a:graphicFrameLocks/>
          </p:cNvGraphicFramePr>
          <p:nvPr>
            <p:extLst>
              <p:ext uri="{D42A27DB-BD31-4B8C-83A1-F6EECF244321}">
                <p14:modId xmlns:p14="http://schemas.microsoft.com/office/powerpoint/2010/main" val="1657350105"/>
              </p:ext>
            </p:extLst>
          </p:nvPr>
        </p:nvGraphicFramePr>
        <p:xfrm>
          <a:off x="3549651" y="1285103"/>
          <a:ext cx="2967484" cy="8026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101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3960" y="6222710"/>
            <a:ext cx="2894185" cy="3086450"/>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Hvem står bak Ungdata?</a:t>
            </a:r>
          </a:p>
          <a:p>
            <a:pPr>
              <a:spcBef>
                <a:spcPts val="600"/>
              </a:spcBef>
            </a:pPr>
            <a:r>
              <a:rPr lang="nb-NO" sz="1000" dirty="0">
                <a:latin typeface="Akkurat Pro" panose="020B0504020101020102" pitchFamily="34" charset="77"/>
                <a:cs typeface="Times New Roman" panose="02020603050405020304" pitchFamily="18" charset="0"/>
              </a:rPr>
              <a:t>Velferdsforskningsinstituttet NOVA ved OsloMet – storbyuniversitetet og sju regionale kompetansesentre innen rusfeltet (KORUS) står bak Ungdata. </a:t>
            </a:r>
          </a:p>
          <a:p>
            <a:pPr>
              <a:spcBef>
                <a:spcPts val="600"/>
              </a:spcBef>
            </a:pPr>
            <a:r>
              <a:rPr lang="nb-NO" sz="1000" dirty="0">
                <a:latin typeface="Akkurat Pro" panose="020B0504020101020102" pitchFamily="34" charset="77"/>
                <a:cs typeface="Times New Roman" panose="02020603050405020304" pitchFamily="18" charset="0"/>
              </a:rPr>
              <a:t>Undersøkelsen gjennomføres i samarbeid med kommunene og fylkeskommunene, som står for den praktiske gjennomføringen på skolene. </a:t>
            </a:r>
          </a:p>
          <a:p>
            <a:pPr>
              <a:spcBef>
                <a:spcPts val="600"/>
              </a:spcBef>
            </a:pPr>
            <a:r>
              <a:rPr lang="nb-NO" sz="1000" dirty="0">
                <a:latin typeface="Akkurat Pro" panose="020B0504020101020102" pitchFamily="34" charset="77"/>
                <a:cs typeface="Times New Roman" panose="02020603050405020304" pitchFamily="18" charset="0"/>
              </a:rPr>
              <a:t>Data fra alle lokale undersøkelser samles i den nasjonale «Ungdatabasen». Databasen inneholder svar fra alle som har deltatt i Ungdata siden de første undersøkelsene ble gjennomført i 2010.</a:t>
            </a:r>
          </a:p>
          <a:p>
            <a:pPr>
              <a:spcBef>
                <a:spcPts val="600"/>
              </a:spcBef>
            </a:pPr>
            <a:r>
              <a:rPr lang="nb-NO" sz="1000" dirty="0">
                <a:latin typeface="Akkurat Pro" panose="020B0504020101020102" pitchFamily="34" charset="77"/>
                <a:cs typeface="Times New Roman" panose="02020603050405020304" pitchFamily="18" charset="0"/>
              </a:rPr>
              <a:t>Helsedirektoratet finansierer Ungdata som et gratistilbud til alle kommuner i Norge. </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a:t>
            </a:r>
          </a:p>
        </p:txBody>
      </p:sp>
      <p:sp>
        <p:nvSpPr>
          <p:cNvPr id="14" name="TekstSylinder 13">
            <a:extLst>
              <a:ext uri="{FF2B5EF4-FFF2-40B4-BE49-F238E27FC236}">
                <a16:creationId xmlns:a16="http://schemas.microsoft.com/office/drawing/2014/main" id="{E221F0E9-1AA2-4B7D-90FF-8EF391E69A0D}"/>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OM RAPPORTEN</a:t>
            </a:r>
          </a:p>
        </p:txBody>
      </p:sp>
      <p:cxnSp>
        <p:nvCxnSpPr>
          <p:cNvPr id="15" name="Rett linje 14">
            <a:extLst>
              <a:ext uri="{FF2B5EF4-FFF2-40B4-BE49-F238E27FC236}">
                <a16:creationId xmlns:a16="http://schemas.microsoft.com/office/drawing/2014/main" id="{FE3EE2DC-8080-4CD9-97CF-FC9DF5157BF4}"/>
              </a:ext>
            </a:extLst>
          </p:cNvPr>
          <p:cNvCxnSpPr>
            <a:cxnSpLocks/>
          </p:cNvCxnSpPr>
          <p:nvPr/>
        </p:nvCxnSpPr>
        <p:spPr>
          <a:xfrm>
            <a:off x="350758" y="566587"/>
            <a:ext cx="45450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Undertittel 2">
            <a:extLst>
              <a:ext uri="{FF2B5EF4-FFF2-40B4-BE49-F238E27FC236}">
                <a16:creationId xmlns:a16="http://schemas.microsoft.com/office/drawing/2014/main" id="{ACA33C70-41E6-48C4-945A-F15E947FD314}"/>
              </a:ext>
            </a:extLst>
          </p:cNvPr>
          <p:cNvSpPr>
            <a:spLocks noGrp="1"/>
          </p:cNvSpPr>
          <p:nvPr>
            <p:ph type="subTitle" idx="1"/>
          </p:nvPr>
        </p:nvSpPr>
        <p:spPr>
          <a:xfrm>
            <a:off x="340866" y="844199"/>
            <a:ext cx="2907282" cy="599302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Bakerst i denne rapporten finnes en oversikt over nøkkeltall på tvers av ulike temaområder, der man kan se hvordan ungdom i kommunen har det sammenliknet med ungdom i fylket og i hele landet.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nettsiden ungdata.no finnes resultater fra Ungdata-undersøkelser gjennomført i andre kommuner. Her finnes mer informasjon om undersøkelsen og om metodene som er brukt. Her kan man også få tilgang til forsknings-rapporter som baserer seg på Ungdata.</a:t>
            </a:r>
          </a:p>
        </p:txBody>
      </p:sp>
      <p:sp>
        <p:nvSpPr>
          <p:cNvPr id="26" name="Undertittel 2">
            <a:extLst>
              <a:ext uri="{FF2B5EF4-FFF2-40B4-BE49-F238E27FC236}">
                <a16:creationId xmlns:a16="http://schemas.microsoft.com/office/drawing/2014/main" id="{9F459792-DEDC-49CD-9F9A-414156834162}"/>
              </a:ext>
            </a:extLst>
          </p:cNvPr>
          <p:cNvSpPr txBox="1">
            <a:spLocks/>
          </p:cNvSpPr>
          <p:nvPr/>
        </p:nvSpPr>
        <p:spPr>
          <a:xfrm>
            <a:off x="3549651" y="844199"/>
            <a:ext cx="2948877" cy="599302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nb-NO" sz="10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Times New Roman" panose="02020603050405020304" pitchFamily="18" charset="0"/>
            </a:endParaRPr>
          </a:p>
        </p:txBody>
      </p:sp>
      <p:cxnSp>
        <p:nvCxnSpPr>
          <p:cNvPr id="12" name="Rett linje 11">
            <a:extLst>
              <a:ext uri="{FF2B5EF4-FFF2-40B4-BE49-F238E27FC236}">
                <a16:creationId xmlns:a16="http://schemas.microsoft.com/office/drawing/2014/main" id="{A730B8FA-4E8A-4861-9B64-2DE1AA27D6AD}"/>
              </a:ext>
            </a:extLst>
          </p:cNvPr>
          <p:cNvCxnSpPr>
            <a:cxnSpLocks/>
          </p:cNvCxnSpPr>
          <p:nvPr/>
        </p:nvCxnSpPr>
        <p:spPr>
          <a:xfrm flipH="1">
            <a:off x="3398899" y="945397"/>
            <a:ext cx="29797" cy="83657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kstSylinder 17">
            <a:extLst>
              <a:ext uri="{FF2B5EF4-FFF2-40B4-BE49-F238E27FC236}">
                <a16:creationId xmlns:a16="http://schemas.microsoft.com/office/drawing/2014/main" id="{B5CF44F0-48BE-4AC1-95EF-FB23CD93ED6C}"/>
              </a:ext>
            </a:extLst>
          </p:cNvPr>
          <p:cNvSpPr txBox="1"/>
          <p:nvPr/>
        </p:nvSpPr>
        <p:spPr>
          <a:xfrm>
            <a:off x="3548125" y="783689"/>
            <a:ext cx="2908800" cy="2520000"/>
          </a:xfrm>
          <a:prstGeom prst="rect">
            <a:avLst/>
          </a:prstGeom>
          <a:solidFill>
            <a:schemeClr val="accent5"/>
          </a:solidFill>
        </p:spPr>
        <p:txBody>
          <a:bodyPr wrap="square" lIns="144000" tIns="144000" rIns="144000" bIns="144000" rtlCol="0">
            <a:spAutoFit/>
          </a:bodyPr>
          <a:lstStyle/>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p:txBody>
      </p:sp>
      <p:sp>
        <p:nvSpPr>
          <p:cNvPr id="19" name="Rektangel 18">
            <a:extLst>
              <a:ext uri="{FF2B5EF4-FFF2-40B4-BE49-F238E27FC236}">
                <a16:creationId xmlns:a16="http://schemas.microsoft.com/office/drawing/2014/main" id="{B0957511-C945-4ABD-8E00-F128F59B1AF7}"/>
              </a:ext>
            </a:extLst>
          </p:cNvPr>
          <p:cNvSpPr/>
          <p:nvPr/>
        </p:nvSpPr>
        <p:spPr>
          <a:xfrm>
            <a:off x="3541782" y="3452216"/>
            <a:ext cx="2970697" cy="400110"/>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Antall gutter og jenter på ulike klassetrinn som besvarte undersøkelsen i Lyngdal kommune</a:t>
            </a:r>
          </a:p>
        </p:txBody>
      </p:sp>
      <p:graphicFrame>
        <p:nvGraphicFramePr>
          <p:cNvPr id="20" name="Chart 9">
            <a:extLst>
              <a:ext uri="{FF2B5EF4-FFF2-40B4-BE49-F238E27FC236}">
                <a16:creationId xmlns:a16="http://schemas.microsoft.com/office/drawing/2014/main" id="{608F9028-E91F-43CD-97B4-DB5809B9727C}"/>
              </a:ext>
            </a:extLst>
          </p:cNvPr>
          <p:cNvGraphicFramePr>
            <a:graphicFrameLocks/>
          </p:cNvGraphicFramePr>
          <p:nvPr>
            <p:extLst>
              <p:ext uri="{D42A27DB-BD31-4B8C-83A1-F6EECF244321}">
                <p14:modId xmlns:p14="http://schemas.microsoft.com/office/powerpoint/2010/main" val="3794974512"/>
              </p:ext>
            </p:extLst>
          </p:nvPr>
        </p:nvGraphicFramePr>
        <p:xfrm>
          <a:off x="3518783" y="3852326"/>
          <a:ext cx="2967483"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kstSylinder 20">
            <a:extLst>
              <a:ext uri="{FF2B5EF4-FFF2-40B4-BE49-F238E27FC236}">
                <a16:creationId xmlns:a16="http://schemas.microsoft.com/office/drawing/2014/main" id="{E9FF53C2-BDAC-405C-972A-25C4617BCB17}"/>
              </a:ext>
            </a:extLst>
          </p:cNvPr>
          <p:cNvSpPr txBox="1"/>
          <p:nvPr/>
        </p:nvSpPr>
        <p:spPr>
          <a:xfrm>
            <a:off x="3555257" y="7846124"/>
            <a:ext cx="2967483" cy="1470623"/>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Om tolkning av resultater</a:t>
            </a:r>
          </a:p>
          <a:p>
            <a:pPr>
              <a:spcBef>
                <a:spcPts val="600"/>
              </a:spcBef>
            </a:pPr>
            <a:r>
              <a:rPr lang="nb-NO" sz="1000" dirty="0">
                <a:latin typeface="Akkurat Pro" panose="020B0504020101020102" pitchFamily="34" charset="77"/>
                <a:cs typeface="Times New Roman" panose="02020603050405020304" pitchFamily="18" charset="0"/>
              </a:rPr>
              <a:t>I tolkningen av resultater kan det være lurt å ta hensyn til at det alltid er noe statistisk usikkerhet knyttet til prosentene som oppgis. Usikkerheten er størst i undersøkelser der det er relativt få ungdommer som har svart på undersøkelsen.</a:t>
            </a:r>
          </a:p>
        </p:txBody>
      </p:sp>
      <p:sp>
        <p:nvSpPr>
          <p:cNvPr id="25" name="Rektangel 24">
            <a:extLst>
              <a:ext uri="{FF2B5EF4-FFF2-40B4-BE49-F238E27FC236}">
                <a16:creationId xmlns:a16="http://schemas.microsoft.com/office/drawing/2014/main" id="{808F2B44-0C18-4375-BA23-A36EF044CDEB}"/>
              </a:ext>
            </a:extLst>
          </p:cNvPr>
          <p:cNvSpPr/>
          <p:nvPr/>
        </p:nvSpPr>
        <p:spPr>
          <a:xfrm>
            <a:off x="340866" y="3232571"/>
            <a:ext cx="294494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Hva ungdom i Lyngdal kommune synes om å være med i Ungdata-undersøkelsen. Andelen som mener utsagnene stemmer</a:t>
            </a:r>
          </a:p>
        </p:txBody>
      </p:sp>
      <p:graphicFrame>
        <p:nvGraphicFramePr>
          <p:cNvPr id="28" name="Diagram 27">
            <a:extLst>
              <a:ext uri="{FF2B5EF4-FFF2-40B4-BE49-F238E27FC236}">
                <a16:creationId xmlns:a16="http://schemas.microsoft.com/office/drawing/2014/main" id="{FB6504D6-B312-43AB-9FFA-DD08279EFA83}"/>
              </a:ext>
            </a:extLst>
          </p:cNvPr>
          <p:cNvGraphicFramePr>
            <a:graphicFrameLocks/>
          </p:cNvGraphicFramePr>
          <p:nvPr>
            <p:extLst>
              <p:ext uri="{D42A27DB-BD31-4B8C-83A1-F6EECF244321}">
                <p14:modId xmlns:p14="http://schemas.microsoft.com/office/powerpoint/2010/main" val="1136753242"/>
              </p:ext>
            </p:extLst>
          </p:nvPr>
        </p:nvGraphicFramePr>
        <p:xfrm>
          <a:off x="344410" y="3854991"/>
          <a:ext cx="2900194" cy="19769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kt 4">
            <a:extLst>
              <a:ext uri="{FF2B5EF4-FFF2-40B4-BE49-F238E27FC236}">
                <a16:creationId xmlns:a16="http://schemas.microsoft.com/office/drawing/2014/main" id="{ED5C642E-1498-4FC7-9EF2-47A1ED4A2934}"/>
              </a:ext>
            </a:extLst>
          </p:cNvPr>
          <p:cNvGraphicFramePr>
            <a:graphicFrameLocks noChangeAspect="1"/>
          </p:cNvGraphicFramePr>
          <p:nvPr>
            <p:extLst>
              <p:ext uri="{D42A27DB-BD31-4B8C-83A1-F6EECF244321}">
                <p14:modId xmlns:p14="http://schemas.microsoft.com/office/powerpoint/2010/main" val="633519616"/>
              </p:ext>
            </p:extLst>
          </p:nvPr>
        </p:nvGraphicFramePr>
        <p:xfrm>
          <a:off x="3802063" y="754063"/>
          <a:ext cx="3327400" cy="2927350"/>
        </p:xfrm>
        <a:graphic>
          <a:graphicData uri="http://schemas.openxmlformats.org/presentationml/2006/ole">
            <mc:AlternateContent xmlns:mc="http://schemas.openxmlformats.org/markup-compatibility/2006">
              <mc:Choice xmlns:v="urn:schemas-microsoft-com:vml" Requires="v">
                <p:oleObj name="Worksheet" r:id="rId4" imgW="3305027" imgH="2905035" progId="Excel.Sheet.12">
                  <p:link updateAutomatic="1"/>
                </p:oleObj>
              </mc:Choice>
              <mc:Fallback>
                <p:oleObj name="Worksheet" r:id="rId4" imgW="3305027" imgH="2905035" progId="Excel.Sheet.12">
                  <p:link updateAutomatic="1"/>
                  <p:pic>
                    <p:nvPicPr>
                      <p:cNvPr id="0" name=""/>
                      <p:cNvPicPr/>
                      <p:nvPr/>
                    </p:nvPicPr>
                    <p:blipFill>
                      <a:blip r:embed="rId5"/>
                      <a:stretch>
                        <a:fillRect/>
                      </a:stretch>
                    </p:blipFill>
                    <p:spPr>
                      <a:xfrm>
                        <a:off x="3802063" y="754063"/>
                        <a:ext cx="3327400" cy="2927350"/>
                      </a:xfrm>
                      <a:prstGeom prst="rect">
                        <a:avLst/>
                      </a:prstGeom>
                    </p:spPr>
                  </p:pic>
                </p:oleObj>
              </mc:Fallback>
            </mc:AlternateContent>
          </a:graphicData>
        </a:graphic>
      </p:graphicFrame>
    </p:spTree>
    <p:extLst>
      <p:ext uri="{BB962C8B-B14F-4D97-AF65-F5344CB8AC3E}">
        <p14:creationId xmlns:p14="http://schemas.microsoft.com/office/powerpoint/2010/main" val="366314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tel 2">
            <a:extLst>
              <a:ext uri="{FF2B5EF4-FFF2-40B4-BE49-F238E27FC236}">
                <a16:creationId xmlns:a16="http://schemas.microsoft.com/office/drawing/2014/main" id="{12DACB19-C765-41B5-AD14-75A52A56F4A2}"/>
              </a:ext>
            </a:extLst>
          </p:cNvPr>
          <p:cNvSpPr txBox="1">
            <a:spLocks/>
          </p:cNvSpPr>
          <p:nvPr/>
        </p:nvSpPr>
        <p:spPr>
          <a:xfrm>
            <a:off x="340865" y="1263923"/>
            <a:ext cx="6176270" cy="3569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Hvordan nøkkelindikatorene er målt.</a:t>
            </a:r>
          </a:p>
        </p:txBody>
      </p:sp>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Definisjoner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48</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Lyngdal kommune</a:t>
            </a:r>
          </a:p>
        </p:txBody>
      </p:sp>
      <p:sp>
        <p:nvSpPr>
          <p:cNvPr id="14" name="TekstSylinder 13">
            <a:extLst>
              <a:ext uri="{FF2B5EF4-FFF2-40B4-BE49-F238E27FC236}">
                <a16:creationId xmlns:a16="http://schemas.microsoft.com/office/drawing/2014/main" id="{66282DB3-779A-45B6-ACA3-BB37BE2FB5B2}"/>
              </a:ext>
            </a:extLst>
          </p:cNvPr>
          <p:cNvSpPr txBox="1"/>
          <p:nvPr/>
        </p:nvSpPr>
        <p:spPr>
          <a:xfrm>
            <a:off x="355535" y="1696565"/>
            <a:ext cx="28894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Har minst én fortrolig venn</a:t>
            </a:r>
            <a:br>
              <a:rPr lang="nb-NO" sz="750" b="1" dirty="0">
                <a:latin typeface="Akkurat Pro" panose="020B0504020101020102" pitchFamily="34" charset="0"/>
                <a:cs typeface="Arial" panose="020B0604020202020204" pitchFamily="34" charset="0"/>
              </a:rPr>
            </a:br>
            <a:r>
              <a:rPr lang="nb-NO" sz="750" dirty="0">
                <a:latin typeface="Akkurat Pro" panose="020B0504020101020102" pitchFamily="34" charset="0"/>
                <a:cs typeface="Arial" panose="020B0604020202020204" pitchFamily="34" charset="0"/>
              </a:rPr>
              <a:t>Indikatoren er målt gjennom spørsmålet: «Har du minst én venn som du kan stole fullstendig på og kan betro deg til om alt mulig?». Indikatoren viser hvor mange prosent som svarer «Ja, helt sikkert» eller «Ja, det tror jeg».</a:t>
            </a:r>
          </a:p>
          <a:p>
            <a:pPr>
              <a:spcBef>
                <a:spcPts val="200"/>
              </a:spcBef>
              <a:spcAft>
                <a:spcPts val="100"/>
              </a:spcAft>
            </a:pPr>
            <a:r>
              <a:rPr lang="nb-NO" sz="750" b="1" dirty="0">
                <a:latin typeface="Akkurat Pro" panose="020B0504020101020102" pitchFamily="34" charset="0"/>
                <a:cs typeface="Arial" panose="020B0604020202020204" pitchFamily="34" charset="0"/>
              </a:rPr>
              <a:t>Har vært ute med venner størsteparten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brukt størsteparten av kvelden ute med venner?".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sosial på nett størstedelen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vært sosial på nett eller mobil størstedelen av kvelden (snakket, chattet el.?».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veldig mye plaget av følelsen av å være ensom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 som kartlegger hvor mange som er plaget av ulike former for psykiske helseplager. Indikatoren viser hvor mange som svarer at de er «veldig mye plaget» av «følt deg ensom».</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foreldre/foresatte</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dine foreldre/foresatte?».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skolen du går på</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skolen du går på?».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én time hver dag på lekser og annet skolearbeid utenom skolen</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lang tid bruker du gjennomsnittlig per dag på lekser og annet skolearbeid (utenom skoletiden)?». Indikatoren viser hvor mange prosent som svarer at de daglig bruker minst én time på lekser.</a:t>
            </a:r>
          </a:p>
          <a:p>
            <a:pPr>
              <a:spcBef>
                <a:spcPts val="200"/>
              </a:spcBef>
              <a:spcAft>
                <a:spcPts val="100"/>
              </a:spcAft>
            </a:pPr>
            <a:r>
              <a:rPr lang="nb-NO" sz="750" b="1" dirty="0">
                <a:latin typeface="Akkurat Pro" panose="020B0504020101020102" pitchFamily="34" charset="0"/>
                <a:cs typeface="Arial" panose="020B0604020202020204" pitchFamily="34" charset="0"/>
              </a:rPr>
              <a:t>Har skulket skolen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skulket skolen det siste året?».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lokalmiljøet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lokalmiljøet der du bor?». Indikatoren viser hvor mange prosent som svarer «svært fornøyd» eller «litt fornøyd».</a:t>
            </a:r>
          </a:p>
          <a:p>
            <a:pPr>
              <a:spcAft>
                <a:spcPts val="100"/>
              </a:spcAft>
            </a:pPr>
            <a:r>
              <a:rPr lang="nb-NO" sz="750" b="1" dirty="0">
                <a:latin typeface="Akkurat Pro" panose="020B0504020101020102" pitchFamily="34" charset="0"/>
                <a:cs typeface="Arial" panose="020B0604020202020204" pitchFamily="34" charset="0"/>
              </a:rPr>
              <a:t>Føler seg trygg i nærområdet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«Når du er ute om kvelden, opplever du det som trygt å ferdes i nærområdet der du bor?». Indikatoren viser hvor mange prosent som svarer «ja, svært trygt» eller «ja, ganske trygt».</a:t>
            </a:r>
          </a:p>
        </p:txBody>
      </p:sp>
      <p:sp>
        <p:nvSpPr>
          <p:cNvPr id="15" name="TekstSylinder 14">
            <a:extLst>
              <a:ext uri="{FF2B5EF4-FFF2-40B4-BE49-F238E27FC236}">
                <a16:creationId xmlns:a16="http://schemas.microsoft.com/office/drawing/2014/main" id="{5850FE51-6C81-4510-B56A-C04F9C04C91F}"/>
              </a:ext>
            </a:extLst>
          </p:cNvPr>
          <p:cNvSpPr txBox="1"/>
          <p:nvPr/>
        </p:nvSpPr>
        <p:spPr>
          <a:xfrm>
            <a:off x="3549651" y="1708809"/>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Synes tilbudet av idrettsanlegg i nærområdet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idrettsanlegg?».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tilbudet av lokaler for å treffe andre unge på fritiden i er bra </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lokaler for å treffe andre unge på fritiden (fritidsklubb, ungdomshus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kulturtilbudet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kulturtilbudet (kino, konsertscener, bibliotek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kollektivtilbudet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kollektivtilbudet (buss, tog, trikk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fullføre videregående skole</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fullføre videregående 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ta høyere utdanning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ta utdanning på universitet eller høgskole?».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få et godt og lykkelig liv </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få et godt og lykkelig liv?».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noen gang vil bli arbeidsledig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noen gang vil bli arbeidsledig?». Indikatoren viser hvor mange prosent som svarer «ja».</a:t>
            </a:r>
          </a:p>
          <a:p>
            <a:pPr>
              <a:spcAft>
                <a:spcPts val="100"/>
              </a:spcAft>
            </a:pPr>
            <a:r>
              <a:rPr lang="nb-NO" sz="750" b="1" dirty="0">
                <a:latin typeface="Akkurat Pro" panose="020B0504020101020102" pitchFamily="34" charset="0"/>
                <a:cs typeface="Arial" panose="020B0604020202020204" pitchFamily="34" charset="0"/>
              </a:rPr>
              <a:t>Bruker minst tre timer daglig på skjermaktiviteter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«Utenom skolen, hvor lang tid bruker du vanligvis på aktiviteter foran en skjerm (TV, data, nettbrett, mobil) i løpet av en dag?». Indikatoren viser hvor mange prosent som svarer tre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elektroniske spill</a:t>
            </a:r>
          </a:p>
          <a:p>
            <a:pPr>
              <a:spcAft>
                <a:spcPts val="100"/>
              </a:spcAft>
            </a:pPr>
            <a:r>
              <a:rPr lang="nb-NO" sz="750" dirty="0">
                <a:latin typeface="Akkurat Pro" panose="020B0504020101020102" pitchFamily="34" charset="0"/>
                <a:cs typeface="Arial" panose="020B0604020202020204" pitchFamily="34" charset="0"/>
              </a:rPr>
              <a:t>Indikatoren er målt gjennom to spørsmål med følgende innledningstekst: «Tenk på en gjennomsnittsdag. Hvor lang tid bruker du på (…) dataspill/TV-spill?» Og «Hvor lang tid bruker du på (…) spille på telefon/nettbrett». Indikatoren viser hvor mange prosent som tilsammen svarer to timer eller mer.</a:t>
            </a:r>
          </a:p>
        </p:txBody>
      </p:sp>
    </p:spTree>
    <p:extLst>
      <p:ext uri="{BB962C8B-B14F-4D97-AF65-F5344CB8AC3E}">
        <p14:creationId xmlns:p14="http://schemas.microsoft.com/office/powerpoint/2010/main" val="164149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DEFINISJONER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49</a:t>
            </a:r>
          </a:p>
        </p:txBody>
      </p:sp>
      <p:sp>
        <p:nvSpPr>
          <p:cNvPr id="6" name="TekstSylinder 5">
            <a:extLst>
              <a:ext uri="{FF2B5EF4-FFF2-40B4-BE49-F238E27FC236}">
                <a16:creationId xmlns:a16="http://schemas.microsoft.com/office/drawing/2014/main" id="{78EE534F-003D-4135-9F38-E1DC8A341CE0}"/>
              </a:ext>
            </a:extLst>
          </p:cNvPr>
          <p:cNvSpPr txBox="1"/>
          <p:nvPr/>
        </p:nvSpPr>
        <p:spPr>
          <a:xfrm>
            <a:off x="355535" y="724178"/>
            <a:ext cx="28894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sosiale medier</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en gjennomsnittsdag. Hvor lang tid bruker du på (…) sosiale medier» Indikatoren viser hvor mange prosent som svarer to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Er med i organiserte fritidsaktiviteter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«Er du, eller har du tidligere vært, med i noen organisasjoner, klubber, lag eller foreninger etter at du fylte 10 år?» Indikatoren viser hvor mange prosent som svarer «Ja, jeg er med nå».</a:t>
            </a:r>
          </a:p>
          <a:p>
            <a:pPr>
              <a:spcBef>
                <a:spcPts val="200"/>
              </a:spcBef>
              <a:spcAft>
                <a:spcPts val="100"/>
              </a:spcAft>
            </a:pPr>
            <a:r>
              <a:rPr lang="nb-NO" sz="750" b="1" dirty="0">
                <a:latin typeface="Akkurat Pro" panose="020B0504020101020102" pitchFamily="34" charset="0"/>
                <a:cs typeface="Arial" panose="020B0604020202020204" pitchFamily="34" charset="0"/>
              </a:rPr>
              <a:t>Har deltatt i et idrettslag siste måned</a:t>
            </a:r>
          </a:p>
          <a:p>
            <a:pPr>
              <a:spcBef>
                <a:spcPts val="200"/>
              </a:spcBef>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et idrettslag?». Indikatoren viser hvor mange prosent som svarer minst én gang. </a:t>
            </a:r>
          </a:p>
          <a:p>
            <a:pPr>
              <a:spcAft>
                <a:spcPts val="100"/>
              </a:spcAft>
            </a:pPr>
            <a:r>
              <a:rPr lang="nb-NO" sz="750" b="1" dirty="0">
                <a:latin typeface="Akkurat Pro" panose="020B0504020101020102" pitchFamily="34" charset="0"/>
                <a:cs typeface="Arial" panose="020B0604020202020204" pitchFamily="34" charset="0"/>
              </a:rPr>
              <a:t>Har vært i en fritidsklubb siste måned</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en fritidsklubb/ ungdomshus/ungdomsklubb?». Indikatoren viser hvor mange prosent som svarer minst én gang. </a:t>
            </a:r>
          </a:p>
          <a:p>
            <a:pPr>
              <a:spcBef>
                <a:spcPts val="200"/>
              </a:spcBef>
              <a:spcAft>
                <a:spcPts val="100"/>
              </a:spcAft>
            </a:pPr>
            <a:r>
              <a:rPr lang="nb-NO" sz="750" b="1" dirty="0">
                <a:latin typeface="Akkurat Pro" panose="020B0504020101020102" pitchFamily="34" charset="0"/>
                <a:cs typeface="Arial" panose="020B0604020202020204" pitchFamily="34" charset="0"/>
              </a:rPr>
              <a:t>Trener minst én gang i uka</a:t>
            </a:r>
          </a:p>
          <a:p>
            <a:pPr>
              <a:spcAft>
                <a:spcPts val="100"/>
              </a:spcAft>
            </a:pPr>
            <a:r>
              <a:rPr lang="nb-NO" sz="750" dirty="0">
                <a:latin typeface="Akkurat Pro" panose="020B0504020101020102" pitchFamily="34" charset="0"/>
                <a:cs typeface="Arial" panose="020B0604020202020204" pitchFamily="34" charset="0"/>
              </a:rPr>
              <a:t>Indikatoren er målt gjennom fire spørsmål om hvor ofte ungdom trener eller driver med følgende aktiviteter: «Trener eller konkurrerer i et idrettslag», «Trener på treningsstudio eller helsestudio», «Trener eller trimmer på egen hånd (løper, svømmer, sykler, går tur)» og «Driver med annen organisert trening (dans, kampsport eller lignende)». Indikatoren viser hvor mange prosent som tilsammen svarer at de trener minst én gang i uka.</a:t>
            </a:r>
          </a:p>
          <a:p>
            <a:pPr>
              <a:spcBef>
                <a:spcPts val="200"/>
              </a:spcBef>
              <a:spcAft>
                <a:spcPts val="100"/>
              </a:spcAft>
            </a:pPr>
            <a:r>
              <a:rPr lang="nb-NO" sz="750" b="1" dirty="0">
                <a:latin typeface="Akkurat Pro" panose="020B0504020101020102" pitchFamily="34" charset="0"/>
                <a:cs typeface="Arial" panose="020B0604020202020204" pitchFamily="34" charset="0"/>
              </a:rPr>
              <a:t>Sjelden eller aldri fysisk aktiv</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ofte er du så fysisk aktiv at du blir andpusten eller svett?». Indikatoren viser hvor mange prosent som svarer «aldri» eller «sjelden».</a:t>
            </a:r>
          </a:p>
          <a:p>
            <a:pPr>
              <a:spcBef>
                <a:spcPts val="200"/>
              </a:spcBef>
              <a:spcAft>
                <a:spcPts val="100"/>
              </a:spcAft>
            </a:pPr>
            <a:r>
              <a:rPr lang="nb-NO" sz="750" b="1" dirty="0">
                <a:latin typeface="Akkurat Pro" panose="020B0504020101020102" pitchFamily="34" charset="0"/>
                <a:cs typeface="Arial" panose="020B0604020202020204" pitchFamily="34" charset="0"/>
              </a:rPr>
              <a:t>Sov seks timer eller mindre sist natt</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timer sov du natt i dag?». Indikatoren viser hvor mange prosent som svarer «mindre enn 5 timer», «5 timer» eller «6 timer».</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helsa si</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helsa di?».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Har daglig vondt i hodet</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hatt noen av disse plagene i løpet av siste måned?» Indikatoren viser hvor mange prosent som svarer at de «daglig» har hatt hodepine.</a:t>
            </a:r>
          </a:p>
          <a:p>
            <a:pPr>
              <a:spcBef>
                <a:spcPts val="200"/>
              </a:spcBef>
              <a:spcAft>
                <a:spcPts val="100"/>
              </a:spcAft>
            </a:pPr>
            <a:r>
              <a:rPr lang="nb-NO" sz="750" b="1" dirty="0">
                <a:latin typeface="Akkurat Pro" panose="020B0504020101020102" pitchFamily="34" charset="0"/>
                <a:cs typeface="Arial" panose="020B0604020202020204" pitchFamily="34" charset="0"/>
              </a:rPr>
              <a:t>Har hatt mange psykiske plager de siste sju dagene</a:t>
            </a:r>
          </a:p>
          <a:p>
            <a:pPr>
              <a:spcAft>
                <a:spcPts val="100"/>
              </a:spcAft>
            </a:pPr>
            <a:r>
              <a:rPr lang="nb-NO" sz="750" dirty="0">
                <a:latin typeface="Akkurat Pro" panose="020B0504020101020102" pitchFamily="34" charset="0"/>
                <a:cs typeface="Arial" panose="020B0604020202020204" pitchFamily="34" charset="0"/>
              </a:rPr>
              <a:t>Indikatoren er målt gjennom et spørsmål om man siste uka har vært plaget av : «Følt at alt er et slit», «Hatt søvnproblemer», «Følt deg ulykkelig, trist eller deprimert», «Følt håpløshet med tanke på framtida», «Følt deg stiv eller anspent» og «Bekymret deg for mye om ting». Indikatoren viser hvor mange prosent som i gjennomsnitt svarer at de minst er ganske mye plaget av disse symptomene.</a:t>
            </a:r>
          </a:p>
          <a:p>
            <a:pPr>
              <a:spcBef>
                <a:spcPts val="200"/>
              </a:spcBef>
              <a:spcAft>
                <a:spcPts val="100"/>
              </a:spcAft>
            </a:pPr>
            <a:r>
              <a:rPr lang="nb-NO" sz="750" b="1" dirty="0">
                <a:latin typeface="Akkurat Pro" panose="020B0504020101020102" pitchFamily="34" charset="0"/>
                <a:cs typeface="Arial" panose="020B0604020202020204" pitchFamily="34" charset="0"/>
              </a:rPr>
              <a:t>Opplever mye press på minst to områder</a:t>
            </a:r>
          </a:p>
          <a:p>
            <a:pPr>
              <a:spcAft>
                <a:spcPts val="100"/>
              </a:spcAft>
            </a:pPr>
            <a:r>
              <a:rPr lang="nb-NO" sz="750" dirty="0">
                <a:latin typeface="Akkurat Pro" panose="020B0504020101020102" pitchFamily="34" charset="0"/>
                <a:cs typeface="Arial" panose="020B0604020202020204" pitchFamily="34" charset="0"/>
              </a:rPr>
              <a:t>Indikatoren er målt gjennom spørsmålet «Opplever du press i hverdagen din?» Ungdommene ble bedt om å svare om de opplever «press om å se bra ut eller ha en fin kropp», «press om å gjøre det bra på skolen», «press om å gjøre bra i idrett», «press om å ha mange følgere og likes på sosiale medier». Indikatoren viser hvor mange prosent som svarer at de opplever «mye press» eller «svært mye press» på minst to av disse områdene.</a:t>
            </a:r>
          </a:p>
          <a:p>
            <a:pPr>
              <a:spcAft>
                <a:spcPts val="100"/>
              </a:spcAft>
            </a:pPr>
            <a:endParaRPr lang="nb-NO" sz="750" dirty="0">
              <a:latin typeface="Akkurat Pro" panose="020B0504020101020102"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513118E-4BC0-4E80-9EDD-4AF2F8BA7335}"/>
              </a:ext>
            </a:extLst>
          </p:cNvPr>
          <p:cNvSpPr txBox="1"/>
          <p:nvPr/>
        </p:nvSpPr>
        <p:spPr>
          <a:xfrm>
            <a:off x="3549651" y="736421"/>
            <a:ext cx="29528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Drikker ikke eller har bare smakt alkohol</a:t>
            </a:r>
          </a:p>
          <a:p>
            <a:pPr>
              <a:spcAft>
                <a:spcPts val="100"/>
              </a:spcAft>
            </a:pPr>
            <a:r>
              <a:rPr lang="nb-NO" sz="750" dirty="0">
                <a:latin typeface="Akkurat Pro" panose="020B0504020101020102" pitchFamily="34" charset="0"/>
                <a:cs typeface="Arial" panose="020B0604020202020204" pitchFamily="34" charset="0"/>
              </a:rPr>
              <a:t>Indikatoren er målt gjennom spørsmålet «Hender det at du drikker noen form for alkohol?» Indikatoren viser hvor mange prosent som svarer «aldri» eller «har bare smakt noen få ganger».</a:t>
            </a:r>
          </a:p>
          <a:p>
            <a:pPr>
              <a:spcBef>
                <a:spcPts val="200"/>
              </a:spcBef>
              <a:spcAft>
                <a:spcPts val="100"/>
              </a:spcAft>
            </a:pPr>
            <a:r>
              <a:rPr lang="nb-NO" sz="750" b="1" dirty="0">
                <a:latin typeface="Akkurat Pro" panose="020B0504020101020102" pitchFamily="34" charset="0"/>
                <a:cs typeface="Arial" panose="020B0604020202020204" pitchFamily="34" charset="0"/>
              </a:rPr>
              <a:t>Røyker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«Røyker du?». Indikatoren viser hvor mange prosent som svarer «røyker daglig» eller «røyker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Snuser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snus?». Indikatoren viser hvor mange prosent som svarer «snuser daglig» eller «snuser ukentlig, men ikke hver dag».</a:t>
            </a:r>
          </a:p>
          <a:p>
            <a:pPr>
              <a:spcBef>
                <a:spcPts val="200"/>
              </a:spcBef>
              <a:spcAft>
                <a:spcPts val="100"/>
              </a:spcAft>
            </a:pPr>
            <a:r>
              <a:rPr lang="nb-NO" sz="750" b="1" dirty="0">
                <a:latin typeface="Akkurat Pro" panose="020B0504020101020102" pitchFamily="34" charset="0"/>
                <a:cs typeface="Arial" panose="020B0604020202020204" pitchFamily="34" charset="0"/>
              </a:rPr>
              <a:t>Bruker e-sigaretter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e-sigaretter/</a:t>
            </a:r>
            <a:r>
              <a:rPr lang="nb-NO" sz="750" dirty="0" err="1">
                <a:latin typeface="Akkurat Pro" panose="020B0504020101020102" pitchFamily="34" charset="0"/>
                <a:cs typeface="Arial" panose="020B0604020202020204" pitchFamily="34" charset="0"/>
              </a:rPr>
              <a:t>vape</a:t>
            </a:r>
            <a:r>
              <a:rPr lang="nb-NO" sz="750" dirty="0">
                <a:latin typeface="Akkurat Pro" panose="020B0504020101020102" pitchFamily="34" charset="0"/>
                <a:cs typeface="Arial" panose="020B0604020202020204" pitchFamily="34" charset="0"/>
              </a:rPr>
              <a:t>?». Indikatoren viser hvor mange prosent som svarer «bruker daglig» eller «bruker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Har vært beruset på alkohol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drukket så mye at du har følt deg tydelig beruset?».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brukt hasj eller marihuana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tilbudt hasj eller marihuana </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i løpet av det siste året (siste 12 måneder) blitt tilbud hasj eller marihuana?». Indikatoren viser hvor mange prosent som svarer at dette har skjedd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Andre narkotiske stoffer enn hasj og marihuana</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andre narkotiske stoffer enn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tatt varer fra butikk uten å betale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tatt med deg varer fra butikk uten å betale?».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gjort hærverk med vilje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med vilje ødelagt eller knust vindusruter, </a:t>
            </a:r>
            <a:r>
              <a:rPr lang="nb-NO" sz="750" dirty="0" err="1">
                <a:latin typeface="Akkurat Pro" panose="020B0504020101020102" pitchFamily="34" charset="0"/>
                <a:cs typeface="Arial" panose="020B0604020202020204" pitchFamily="34" charset="0"/>
              </a:rPr>
              <a:t>busseter</a:t>
            </a:r>
            <a:r>
              <a:rPr lang="nb-NO" sz="750" dirty="0">
                <a:latin typeface="Akkurat Pro" panose="020B0504020101020102" pitchFamily="34" charset="0"/>
                <a:cs typeface="Arial" panose="020B0604020202020204" pitchFamily="34" charset="0"/>
              </a:rPr>
              <a:t>, postkasser el. (gjort hærverk)?».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mobbet minst hver 14. dag</a:t>
            </a:r>
          </a:p>
          <a:p>
            <a:pPr>
              <a:spcAft>
                <a:spcPts val="100"/>
              </a:spcAft>
            </a:pPr>
            <a:r>
              <a:rPr lang="nb-NO" sz="750" dirty="0">
                <a:latin typeface="Akkurat Pro" panose="020B0504020101020102" pitchFamily="34" charset="0"/>
                <a:cs typeface="Arial" panose="020B0604020202020204" pitchFamily="34" charset="0"/>
              </a:rPr>
              <a:t>Indikatoren er målt gjennom spørsmålet «Blir du selv utsatt for plaging, trusler eller utfrysing av andre unge på skolen eller i fritiden?». Indikatoren viser hvor mange prosent som svarer «ja, flere ganger i uka», «ja, omtrent én gang i uka» eller «ja, omtrent hver 14. dag».</a:t>
            </a:r>
          </a:p>
        </p:txBody>
      </p:sp>
    </p:spTree>
    <p:extLst>
      <p:ext uri="{BB962C8B-B14F-4D97-AF65-F5344CB8AC3E}">
        <p14:creationId xmlns:p14="http://schemas.microsoft.com/office/powerpoint/2010/main" val="335597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Litteratur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Lyngdal kommune</a:t>
            </a:r>
          </a:p>
        </p:txBody>
      </p:sp>
      <p:sp>
        <p:nvSpPr>
          <p:cNvPr id="14" name="Undertittel 2">
            <a:extLst>
              <a:ext uri="{FF2B5EF4-FFF2-40B4-BE49-F238E27FC236}">
                <a16:creationId xmlns:a16="http://schemas.microsoft.com/office/drawing/2014/main" id="{317EF321-4353-4EAA-AFA7-0A436BAE24E5}"/>
              </a:ext>
            </a:extLst>
          </p:cNvPr>
          <p:cNvSpPr txBox="1">
            <a:spLocks/>
          </p:cNvSpPr>
          <p:nvPr/>
        </p:nvSpPr>
        <p:spPr>
          <a:xfrm>
            <a:off x="340865" y="1253095"/>
            <a:ext cx="6176270" cy="6222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Liste over forskningslitteratur som berører temaene i denne rapporten.</a:t>
            </a:r>
          </a:p>
        </p:txBody>
      </p:sp>
      <p:sp>
        <p:nvSpPr>
          <p:cNvPr id="8" name="TekstSylinder 7">
            <a:extLst>
              <a:ext uri="{FF2B5EF4-FFF2-40B4-BE49-F238E27FC236}">
                <a16:creationId xmlns:a16="http://schemas.microsoft.com/office/drawing/2014/main" id="{1F6A5D5E-0856-2346-BA46-70D769121BC3}"/>
              </a:ext>
            </a:extLst>
          </p:cNvPr>
          <p:cNvSpPr txBox="1"/>
          <p:nvPr/>
        </p:nvSpPr>
        <p:spPr>
          <a:xfrm>
            <a:off x="355535" y="1696567"/>
            <a:ext cx="2889414" cy="756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Livskvalitet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Samdal, O., F. K.S. Mathisen, T. Torsheim, Å. R.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Diseth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A-S. Fismen, T. Larsen, B. Wold &amp; E. Årdal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 og trivsel blant barn og unge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-rapport 1/2015. Bergen: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-senteret, Universitetet i Bergen.</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(2018).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Livskvalitet. Anbefalinger for et bedre målesystem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Gode liv i Norge. Utredning om måling av befolkningens livskvalitet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Unicef</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Worlds of Influence. Understanding What Shapes Child Well-being in Rich Countries</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Firenze: UNICEF Office of Research</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Folkehelseinstituttet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Fakta om livskvalitet og trivsel.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www.fhi.no</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Venner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(2012).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Vennskap, utdanning og framtidsplaner. Forskjeller og likheter blant ungdom med og uten innvandrerbakgrunn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5/2012.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(2013). «Betydningen av å lykkes sosialt i ungdomstiden - er dårlige venner bedre enn ingen venner?» I T. Hammer og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Foreldre</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&amp; K. Stefansen (2014).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Variations in Perceived Parenting Styles Among Norwegian Adolescents».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Indicators</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Research,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7(3): 649–70.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&amp; V. Vestel (2014). «Generasjonskløfta som forsvant. Et ungdomsbilde i endring».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14(1): 99–133.</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L.R. Frøyland &amp; M. Aa. Sletten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forskjeller i unges liv.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Hva</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Ungdata-</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undersøkelsene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3/2016. Oslo: NOVA, Høgskolen i Oslo og Akershus.</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M. Dæhlen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ungdomstida: identifisering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beskrivelse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av ungdom med svake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til foreldre, skole og venner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8/2017.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Stefansen, K., I. Smette &amp; Å. </a:t>
            </a: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«Understanding the increase in parents’ involvement in organized youth sports».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http://dx.doi.org/10.1080/13573322.2016.1150834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Å., K. Stefansen, I. Smette &amp; 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Renslo</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Sandvik (2017). «Young people’s experiences of parental involvement in youth sport».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
        <p:nvSpPr>
          <p:cNvPr id="9" name="TekstSylinder 8">
            <a:extLst>
              <a:ext uri="{FF2B5EF4-FFF2-40B4-BE49-F238E27FC236}">
                <a16:creationId xmlns:a16="http://schemas.microsoft.com/office/drawing/2014/main" id="{B8C71354-9B41-C74B-B3C1-05375B05994D}"/>
              </a:ext>
            </a:extLst>
          </p:cNvPr>
          <p:cNvSpPr txBox="1"/>
          <p:nvPr/>
        </p:nvSpPr>
        <p:spPr>
          <a:xfrm>
            <a:off x="3549651" y="1708810"/>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lang="nb-NO" sz="800" dirty="0">
                <a:latin typeface="Akkurat Pro" panose="020B0504020101020102" pitchFamily="34" charset="77"/>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Birkelund, G.E.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Mastekaasa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(2009).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Integrert? Innvandrere og barn av innvandrere i utdanning og arbeidsliv</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Abstrakt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(2011).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Ungdomsskoleelever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Motivasjon,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mestring</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resultater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9/2011.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Borg, E. (2013).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«Does Working Hard in School Explain Performance Differences between Girls and Boys? A Questionnaire-based Study Comparing Pakistani Students with Majority Group Students in the City of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21(2): 133–154.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Skaalvik, E. &amp; R. Andre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Federici</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(2015). Prestasjonspresset i skolen.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Bedre 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 11-15.</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og A. Bakken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«The effects of parental income on Norwegian adolescents' school grades: A sibling analysis».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(58): 265–282.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(2016). «Endringer i skoleengasjement og utdanningsplaner blant unge med og uten innvandringsbakgrunn. Trender over en 18-årsperiode».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16(1): 40–62.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Grøgaard, J.B. &amp; C.Å. Arnesen (2016). «Kjønnsforskjeller i skoleprestasjoner: Ulik modning?».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16(2): 42-68.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Bunting M., G. H.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Moshuus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Skolesamfunnet: Kompetansekrav og ungdomsfellesskap</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Erstad, O. &amp; I. Smette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Ungdomsskole og ungdomsliv.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Læring i skole, hjem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Nielsen, H. B. &amp; I. Henningsen (2018). «Guttepanikk og jentepress – paradokser og kunnskapskrise».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kjønnsforskning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42(01-02): 6-28.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Vogt, K.C. (2018). «Svartmaling av gutter».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sosiologisk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 177-193.</a:t>
            </a:r>
          </a:p>
          <a:p>
            <a:pPr>
              <a:spcBef>
                <a:spcPts val="200"/>
              </a:spcBef>
              <a:spcAft>
                <a:spcPts val="100"/>
              </a:spcAft>
            </a:pPr>
            <a:endParaRPr lang="nb-NO" sz="800" b="1"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Lokalmiljøet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Sandlie, H.C. &amp; P. L. Andersen (2016). «‘Rotløs ungdom’–ungdom, flytting og livssjanser».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46(3-4): 130-158.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Brattbakk</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&amp; T. Wessel (2013). «Long-term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Neighbourhood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Effects on Education, Income and Employment among Adolescents in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Urban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391-406.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Pettersen, O.M. &amp; M. Aa. Sletten (2019). «Å ha lite der de fleste har mye».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18(2): 139-170.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Rye, J.F. (2019). ‘Å være ung i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distrikts-Norge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Kunnskaps oversikt med utgangspunkt i nyere norsk forskning om distriktsungdommer. NTNU: Trondheim.</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(2020). Ungdata – Ung i Distrikts-Norge. NOVA Rapport 3/20. Oslo: NOVA/OsloMet.</a:t>
            </a:r>
          </a:p>
        </p:txBody>
      </p:sp>
    </p:spTree>
    <p:extLst>
      <p:ext uri="{BB962C8B-B14F-4D97-AF65-F5344CB8AC3E}">
        <p14:creationId xmlns:p14="http://schemas.microsoft.com/office/powerpoint/2010/main" val="946783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51</a:t>
            </a:r>
          </a:p>
        </p:txBody>
      </p:sp>
      <p:sp>
        <p:nvSpPr>
          <p:cNvPr id="7" name="TekstSylinder 6">
            <a:extLst>
              <a:ext uri="{FF2B5EF4-FFF2-40B4-BE49-F238E27FC236}">
                <a16:creationId xmlns:a16="http://schemas.microsoft.com/office/drawing/2014/main" id="{67BF5585-2DB8-6744-B318-1884F69874A3}"/>
              </a:ext>
            </a:extLst>
          </p:cNvPr>
          <p:cNvSpPr txBox="1"/>
          <p:nvPr/>
        </p:nvSpPr>
        <p:spPr>
          <a:xfrm>
            <a:off x="355535" y="800376"/>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Framtid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(2011). «Limited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Expectations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How 14-16-Year-Old Norwegians in Poor Families Look at Their Future».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19(2): 181-218.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C. &amp; T. von Soest (2012) «Socio-economic status and mental health – the importance of achieving occupational aspirations».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15(7): 890-908.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Hyggen, C.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(2013). «Knuste drømmer? Aspirasjoner, yrkeskarriere og mental helse fra ung til voksen».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Hegna, K. (2014). «Changing educational aspirations in the choice of and transition to post-compulsory schooling – a three-wave longitudinal study of Oslo youth».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17(5): 592-613.</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Medier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Medietilsynet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og medier 2016</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www.barnogmedier2016.no</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M.B. Hansen, M. Aa. Sletten, L. Torgersen &amp; T. von Soest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Uskyldig moro? Pengespill og dataspill blant norsk ungdom.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18/2010. Oslo: NOVA.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Å. Strandbu &amp; Ø. Gilje (2015). «Idrett, dataspilling og skole – konkurrerende eller ‘på lag’?».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pedagogisk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99(05): 334-350.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Arvola, A. K. &amp; A. Clancy (2014). «World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Warcraft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 til ungdommers begjær og foreldres besvær - Unge online-spillende menns opplevelse av samspillet med foreldre og medspillere».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Fokus</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på</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familien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42(03): 184-203.</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Eklund, L. &amp; S. Roman (2018). «Digital Gaming and Young People’s Friendships: A Mixed Methods Study of Time Use and Gaming in School».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32-47.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&amp; H-J.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Weihe</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Wallin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Spillavhengighet. Gaming og gambling.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Stavanger: Hertervig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(2016). «Moderne oppvekst på boks: om dataspill, unge, identitet og læring».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Rusfag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1(2016): 19-29.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Décieux</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J.P., A. Heinen &amp; H. Willems (2019). «Social media and its role in friendship-driven interactions among young people: A mixed methods study».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18-31.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Wichstrøm, L., F. Stenseng, J.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Belsky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von Soest &amp; B.W. Hygen (2019).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«Symptoms of Internet gaming disorder in youth: Predictors and comorbidity».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abnormal</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child</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47(1): 71-83.</a:t>
            </a:r>
          </a:p>
          <a:p>
            <a:pPr>
              <a:spcBef>
                <a:spcPts val="200"/>
              </a:spcBef>
              <a:spcAft>
                <a:spcPts val="100"/>
              </a:spcAft>
            </a:pPr>
            <a:r>
              <a:rPr lang="nb-NO" sz="800" dirty="0">
                <a:latin typeface="Akkurat Pro" panose="020B0504020101020102" pitchFamily="34" charset="77"/>
              </a:rPr>
              <a:t> </a:t>
            </a:r>
          </a:p>
        </p:txBody>
      </p:sp>
      <p:sp>
        <p:nvSpPr>
          <p:cNvPr id="10" name="TekstSylinder 9">
            <a:extLst>
              <a:ext uri="{FF2B5EF4-FFF2-40B4-BE49-F238E27FC236}">
                <a16:creationId xmlns:a16="http://schemas.microsoft.com/office/drawing/2014/main" id="{09AD7AA2-703E-CE4E-A6AE-87A340E2106C}"/>
              </a:ext>
            </a:extLst>
          </p:cNvPr>
          <p:cNvSpPr txBox="1"/>
          <p:nvPr/>
        </p:nvSpPr>
        <p:spPr>
          <a:xfrm>
            <a:off x="3549651" y="812619"/>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Organisert</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fritid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(2007). «Troløs ungdom. Endringer i ungdoms deltagelse i frivillige organisasjoner fra 1992 til 2002». I Å. Strandbu &amp; 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i Norge. Skole, fritid og ungdomskultur.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Akademisk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K. Steen-Johnsen &amp; B. Ravneberg (2012). «Rekruttering av barn og unge til frivillige organisasjoner – Barrierer, tiltak og institusjonelt samarbeid». I B.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Enjolras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 Steen-Johnsen &amp; G. Ødegård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Deltagelse i frivillige organisasjoner. Forutsetninger og effekter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Bergen/Oslo: Senter for forskning på sivilsamfunn og frivillig sektor.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Fladmoe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Samfunnsengasjert ungdom: Deltakelse i politikk og organisasjonsliv blant unge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Rapport fra Senter for forskning på sivilsamfunn og frivillig sektor. Hentet fra http://hdl.handle.net/11250/2442826.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&amp; I. Seland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kjønn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6/19.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Fritidsklubber i et folkehelseperspektiv. Analyser av statlige dokumenter 2007–2017 og Ungdata 2015–2017</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1/19.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(2020). «Hva kjennetegner ungdom som går på norske fritidsklubber og ungdoms-hus?».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Nordisk 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 6-26. </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 aktivitet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Broch, T.B. (2016). «Trening til samfunnsdeltakelse. Hvordan idrettsungdom leker med og etablerer solidaritet til hierarkier».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Sosiologi i dag,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 (3-4): 64-86.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Seippel, Ø., M.K.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Sisjord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Å. Strandbu (2016).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og idrett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A. Bakken (2018).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class differences in youths’ participation in organized sports: What are the mechanisms?».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International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Review</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for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the</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Sociology</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Sport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54(8): 921-937.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Idrettens posisjon i ungdomstida. Hvem deltar og hvem slutter i ungdomsidretten?</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2/2019.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 A. Bakken &amp; M. Aa. Sletten (2019). «Exploring the minority-majority gap in sport participation: different patterns for boys and girls?».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in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Society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22(4): 606-624.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Stenee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-Johansen, J. mfl (2019). Nasjonalt overvåkingssystem for fysisk aktivitet og fysisk form. Kartlegging av fysisk aktivitet, sedat tid og fysisk form blant barn og unge 2018 (ungKan3). Oslo: Norges idrettshøgskole.</a:t>
            </a:r>
          </a:p>
        </p:txBody>
      </p:sp>
    </p:spTree>
    <p:extLst>
      <p:ext uri="{BB962C8B-B14F-4D97-AF65-F5344CB8AC3E}">
        <p14:creationId xmlns:p14="http://schemas.microsoft.com/office/powerpoint/2010/main" val="3399607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Lyngdal kommune</a:t>
            </a:r>
          </a:p>
        </p:txBody>
      </p:sp>
      <p:sp>
        <p:nvSpPr>
          <p:cNvPr id="10" name="TekstSylinder 9">
            <a:extLst>
              <a:ext uri="{FF2B5EF4-FFF2-40B4-BE49-F238E27FC236}">
                <a16:creationId xmlns:a16="http://schemas.microsoft.com/office/drawing/2014/main" id="{011C5CAF-A062-4AA1-A3CF-AF06D5327227}"/>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15" name="Rett linje 14">
            <a:extLst>
              <a:ext uri="{FF2B5EF4-FFF2-40B4-BE49-F238E27FC236}">
                <a16:creationId xmlns:a16="http://schemas.microsoft.com/office/drawing/2014/main" id="{9DA4078C-B113-481A-872A-89E9C79C0927}"/>
              </a:ext>
            </a:extLst>
          </p:cNvPr>
          <p:cNvCxnSpPr>
            <a:cxnSpLocks/>
          </p:cNvCxnSpPr>
          <p:nvPr/>
        </p:nvCxnSpPr>
        <p:spPr>
          <a:xfrm>
            <a:off x="1606378" y="562908"/>
            <a:ext cx="491075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7" name="TekstSylinder 6">
            <a:extLst>
              <a:ext uri="{FF2B5EF4-FFF2-40B4-BE49-F238E27FC236}">
                <a16:creationId xmlns:a16="http://schemas.microsoft.com/office/drawing/2014/main" id="{AEE9DEB2-EF0B-FD43-9AD4-F3E0E4053967}"/>
              </a:ext>
            </a:extLst>
          </p:cNvPr>
          <p:cNvSpPr txBox="1"/>
          <p:nvPr/>
        </p:nvSpPr>
        <p:spPr>
          <a:xfrm>
            <a:off x="355535" y="809903"/>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aktivitet</a:t>
            </a:r>
          </a:p>
          <a:p>
            <a:pPr>
              <a:spcBef>
                <a:spcPts val="300"/>
              </a:spcBef>
              <a:spcAft>
                <a:spcPts val="200"/>
              </a:spcAft>
            </a:pPr>
            <a:r>
              <a:rPr lang="nb-NO" sz="800" dirty="0" err="1">
                <a:latin typeface="Akkurat Pro" panose="020B0504020101020102" pitchFamily="34" charset="77"/>
              </a:rPr>
              <a:t>Logstein</a:t>
            </a:r>
            <a:r>
              <a:rPr lang="nb-NO" sz="800" dirty="0">
                <a:latin typeface="Akkurat Pro" panose="020B0504020101020102" pitchFamily="34" charset="77"/>
              </a:rPr>
              <a:t>, B., A. </a:t>
            </a:r>
            <a:r>
              <a:rPr lang="nb-NO" sz="800" dirty="0" err="1">
                <a:latin typeface="Akkurat Pro" panose="020B0504020101020102" pitchFamily="34" charset="77"/>
              </a:rPr>
              <a:t>Blekesaune</a:t>
            </a:r>
            <a:r>
              <a:rPr lang="nb-NO" sz="800" dirty="0">
                <a:latin typeface="Akkurat Pro" panose="020B0504020101020102" pitchFamily="34" charset="77"/>
              </a:rPr>
              <a:t> &amp; R. Almås (2013). </a:t>
            </a:r>
            <a:r>
              <a:rPr lang="en-US" sz="800" dirty="0">
                <a:latin typeface="Akkurat Pro" panose="020B0504020101020102" pitchFamily="34" charset="77"/>
              </a:rPr>
              <a:t>«Physical activity among Norwegian adolescents – a multilevel analysis of how place of residence is associated with health behavior: the Young-HUNT study». </a:t>
            </a:r>
            <a:r>
              <a:rPr lang="en-US" sz="800" i="1" dirty="0">
                <a:latin typeface="Akkurat Pro" panose="020B0504020101020102" pitchFamily="34" charset="77"/>
              </a:rPr>
              <a:t>International Journal for Equity in Health</a:t>
            </a:r>
            <a:r>
              <a:rPr lang="en-US" sz="800" dirty="0">
                <a:latin typeface="Akkurat Pro" panose="020B0504020101020102" pitchFamily="34" charset="77"/>
              </a:rPr>
              <a:t> </a:t>
            </a:r>
            <a:r>
              <a:rPr lang="en-US" sz="800" i="1" dirty="0">
                <a:latin typeface="Akkurat Pro" panose="020B0504020101020102" pitchFamily="34" charset="77"/>
              </a:rPr>
              <a:t>2013</a:t>
            </a:r>
            <a:r>
              <a:rPr lang="en-US" sz="800" dirty="0">
                <a:latin typeface="Akkurat Pro" panose="020B0504020101020102" pitchFamily="34" charset="77"/>
              </a:rPr>
              <a:t>, 12(1): 56.</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Ødegård, G., A. Bakken &amp; Å. </a:t>
            </a:r>
            <a:r>
              <a:rPr lang="en-US" sz="800" dirty="0" err="1">
                <a:latin typeface="Akkurat Pro" panose="020B0504020101020102" pitchFamily="34" charset="77"/>
              </a:rPr>
              <a:t>Strandbu</a:t>
            </a:r>
            <a:r>
              <a:rPr lang="en-US" sz="800" dirty="0">
                <a:latin typeface="Akkurat Pro" panose="020B0504020101020102" pitchFamily="34" charset="77"/>
              </a:rPr>
              <a:t> (2016). </a:t>
            </a:r>
            <a:r>
              <a:rPr lang="nb-NO" sz="800" i="1" dirty="0">
                <a:latin typeface="Akkurat Pro" panose="020B0504020101020102" pitchFamily="34" charset="77"/>
              </a:rPr>
              <a:t>Idrettsdeltakelse og trening blant ungdom i Oslo. Barrierer, frafall og endringer over tid</a:t>
            </a:r>
            <a:r>
              <a:rPr lang="nb-NO" sz="800" dirty="0">
                <a:latin typeface="Akkurat Pro" panose="020B0504020101020102" pitchFamily="34" charset="77"/>
              </a:rPr>
              <a:t>. Rapport 7/2016. Oslo/Bergen: Senter for forskning på sivilsamfunn og frivillig sektor.</a:t>
            </a:r>
          </a:p>
          <a:p>
            <a:pPr>
              <a:spcBef>
                <a:spcPts val="300"/>
              </a:spcBef>
              <a:spcAft>
                <a:spcPts val="200"/>
              </a:spcAft>
            </a:pPr>
            <a:r>
              <a:rPr lang="nb-NO" sz="800" dirty="0">
                <a:latin typeface="Akkurat Pro" panose="020B0504020101020102" pitchFamily="34" charset="77"/>
              </a:rPr>
              <a:t>Lillejord, S., A. Vågan, L. Johansson, K. </a:t>
            </a:r>
            <a:r>
              <a:rPr lang="nb-NO" sz="800" dirty="0" err="1">
                <a:latin typeface="Akkurat Pro" panose="020B0504020101020102" pitchFamily="34" charset="77"/>
              </a:rPr>
              <a:t>Børte</a:t>
            </a:r>
            <a:r>
              <a:rPr lang="nb-NO" sz="800" dirty="0">
                <a:latin typeface="Akkurat Pro" panose="020B0504020101020102" pitchFamily="34" charset="77"/>
              </a:rPr>
              <a:t> &amp; E. Ruud (2016). </a:t>
            </a:r>
            <a:r>
              <a:rPr lang="nb-NO" sz="800" i="1" dirty="0">
                <a:latin typeface="Akkurat Pro" panose="020B0504020101020102" pitchFamily="34" charset="77"/>
              </a:rPr>
              <a:t>Hvordan fysisk aktivitet i skolen kan fremme elevers helse, læringsmiljø og læringsutbytte. En systematisk kunnskapsoversikt</a:t>
            </a:r>
            <a:r>
              <a:rPr lang="nb-NO" sz="800" dirty="0">
                <a:latin typeface="Akkurat Pro" panose="020B0504020101020102" pitchFamily="34" charset="77"/>
              </a:rPr>
              <a:t>. Oslo. Kunnskapssenter for utdanning. Hentet fra www.kunnskapssenter.no</a:t>
            </a:r>
          </a:p>
          <a:p>
            <a:pPr>
              <a:spcBef>
                <a:spcPts val="300"/>
              </a:spcBef>
              <a:spcAft>
                <a:spcPts val="200"/>
              </a:spcAft>
            </a:pPr>
            <a:r>
              <a:rPr lang="nn-NO" sz="800" dirty="0">
                <a:latin typeface="Akkurat Pro" panose="020B0504020101020102" pitchFamily="34" charset="77"/>
              </a:rPr>
              <a:t>Torstveit, M.K., B.T. Johansen, S.H. Haugland &amp; T.H. Stea (2018). </a:t>
            </a:r>
            <a:r>
              <a:rPr lang="en-US" sz="800" dirty="0">
                <a:latin typeface="Akkurat Pro" panose="020B0504020101020102" pitchFamily="34" charset="77"/>
              </a:rPr>
              <a:t>«Participation in organized sports is associated with decreased likelihood of unhealthy lifestyle habits in adolescents». </a:t>
            </a:r>
            <a:r>
              <a:rPr lang="en-US" sz="800" i="1" dirty="0">
                <a:latin typeface="Akkurat Pro" panose="020B0504020101020102" pitchFamily="34" charset="77"/>
              </a:rPr>
              <a:t>Scandinavian Journal of Medicine &amp; Science in Sports</a:t>
            </a:r>
            <a:r>
              <a:rPr lang="en-US" sz="800" dirty="0">
                <a:latin typeface="Akkurat Pro" panose="020B0504020101020102" pitchFamily="34" charset="77"/>
              </a:rPr>
              <a:t>, 28(11): 2384-2396.</a:t>
            </a:r>
          </a:p>
          <a:p>
            <a:pPr>
              <a:spcBef>
                <a:spcPts val="200"/>
              </a:spcBef>
              <a:spcAft>
                <a:spcPts val="100"/>
              </a:spcAft>
            </a:pPr>
            <a:endParaRPr lang="en-US"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endPar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Wichstrøm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L. (2006).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«Internaliserende vansker». I I.L.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Kvalem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L. Wichstrøm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 i Norge – psykososiale utfordringer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C. Hyggen (2013). «Psykiske plager blant ungdom og unge voksne - hva vet vi om utviklingen de siste årtiene?».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marginalisering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L. Wichstrøm (2014). «Secular Trends in Depressive Symptoms Among Norwegian Adolescents from 1992 to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Abnormal 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42(3): 403-415.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(2015). «Psykiske plager blant ungdom. Sosiale forskjeller og historien om de flinke pikene».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i 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http://hdl.handle.net/10642/2997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&amp; A. Bakken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Psykiske helseplager blant ungdom – tidstrender og samfunnsmessige forklaringer. En kunnskapsoversikt og en empirisk analyse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4/16.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M. Aa.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A. Bakken &amp; T. von Soest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Stress og press blant ungdom: Erfaringer, årsaker og utbredelse av psykiske helseplager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6/2017 Oslo: NOVA.</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Gammelsrud</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F., L. G. Kvarme &amp; N. Misvær (2017).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«Hvem går til helsesøster?».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17(1): 54-77.</a:t>
            </a:r>
          </a:p>
        </p:txBody>
      </p:sp>
      <p:sp>
        <p:nvSpPr>
          <p:cNvPr id="11" name="TekstSylinder 10">
            <a:extLst>
              <a:ext uri="{FF2B5EF4-FFF2-40B4-BE49-F238E27FC236}">
                <a16:creationId xmlns:a16="http://schemas.microsoft.com/office/drawing/2014/main" id="{666027C6-5219-7141-AD8D-A3908ED6CCE6}"/>
              </a:ext>
            </a:extLst>
          </p:cNvPr>
          <p:cNvSpPr txBox="1"/>
          <p:nvPr/>
        </p:nvSpPr>
        <p:spPr>
          <a:xfrm>
            <a:off x="3549651" y="822146"/>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M. Aa. Sletten &amp; I.M. Eriksen (2018). «Generasjon prestasjon? Ungdoms opplevelse av press og stress».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18(2): 45-75.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I.M. Eriksen (2019). «Hva de snakker om når de snakker om stress».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2(3): 101-118.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(2020). «Class, parenting and academic stress in Norway: middle-class youth on parental pressure and mental health».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Discourse: Studies in the Cultural Politics of Education.</a:t>
            </a:r>
            <a:endPar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Rusmidler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Abebe, D.S.,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Hafstad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B.N. Kumar &amp; L. Lien (2015). «Binge drinking, cannabis and tobacco use among ethnic Norwegian and ethnic minority adolescents in Oslo, Norway».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of immigrant and minority health</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17(4): 992-1001.</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(2018). «Adolescents drink less: How, who and why? A review of the recent research literature».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37(1): 98-S114.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&amp;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 Less adolescent alcohol and cannabis use: More deviant user groups?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DOI: 10.1111/dar.13146.</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(2015).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Bittersøtt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Universitetsforlaget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«Adolescents from affluent city districts drink more alcohol than others».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Addiction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110(10): 1595-1604.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 alcohol use and binge drinking: An 18-year trend study of prevalence and correlates».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Alcohol and Alcoholism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219-225.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A. Bakken (2016). «Urban landscapes of adolescent substance use».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59(2): 131-150.</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Soest (2018). «Neighborhood or School? Influences on Alcohol Consumption and Heavy Episodic Drinking Among Urban Adolescents». A Multidisciplinary Research Publication 47(10): 2073-2087.</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(2019). «Mer bruk av cannabis blant Oslo-ungdom: Hvem er i risikosonen?».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3(6): 457-471.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Tokle, R. &amp; A. Bakken (2023). Røyking, snusing og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vaping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Kort oppsummert,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 2023. OsloMet: Velferdsforskningsinstituttet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Øia, T. (2013).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rus og marginalisering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Tree>
    <p:extLst>
      <p:ext uri="{BB962C8B-B14F-4D97-AF65-F5344CB8AC3E}">
        <p14:creationId xmlns:p14="http://schemas.microsoft.com/office/powerpoint/2010/main" val="1095325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 VIDEREGÅENDE	53</a:t>
            </a:r>
          </a:p>
        </p:txBody>
      </p:sp>
      <p:sp>
        <p:nvSpPr>
          <p:cNvPr id="8" name="TekstSylinder 7">
            <a:extLst>
              <a:ext uri="{FF2B5EF4-FFF2-40B4-BE49-F238E27FC236}">
                <a16:creationId xmlns:a16="http://schemas.microsoft.com/office/drawing/2014/main" id="{262606DB-1DA8-4D29-8CA8-1780ACD36509}"/>
              </a:ext>
            </a:extLst>
          </p:cNvPr>
          <p:cNvSpPr txBox="1"/>
          <p:nvPr/>
        </p:nvSpPr>
        <p:spPr>
          <a:xfrm>
            <a:off x="350758" y="788378"/>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Regelbrudd</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300"/>
              </a:spcBef>
              <a:spcAft>
                <a:spcPts val="200"/>
              </a:spcAft>
            </a:pPr>
            <a:r>
              <a:rPr lang="nb-NO" sz="800" dirty="0">
                <a:latin typeface="Akkurat Pro" panose="020B0504020101020102" pitchFamily="34" charset="77"/>
              </a:rPr>
              <a:t>Frøyland, L.R. &amp; M. Aa. (2012). «Mindre problematferd for de fleste, større problemer for de få? En studie av tidstrender i problematferd: 1992, 2002 og 2010». </a:t>
            </a:r>
            <a:r>
              <a:rPr lang="nb-NO" sz="800" i="1" dirty="0">
                <a:latin typeface="Akkurat Pro" panose="020B0504020101020102" pitchFamily="34" charset="77"/>
              </a:rPr>
              <a:t>Tidsskrift for ungdomsforskning</a:t>
            </a:r>
            <a:r>
              <a:rPr lang="nb-NO" sz="800" dirty="0">
                <a:latin typeface="Akkurat Pro" panose="020B0504020101020102" pitchFamily="34" charset="77"/>
              </a:rPr>
              <a:t>, 12(2): 43-66. </a:t>
            </a:r>
          </a:p>
          <a:p>
            <a:pPr>
              <a:spcBef>
                <a:spcPts val="300"/>
              </a:spcBef>
              <a:spcAft>
                <a:spcPts val="200"/>
              </a:spcAft>
            </a:pPr>
            <a:r>
              <a:rPr lang="en-US" sz="800" dirty="0">
                <a:latin typeface="Akkurat Pro" panose="020B0504020101020102" pitchFamily="34" charset="77"/>
              </a:rPr>
              <a:t>Arnett, J.J. (2018). Getting better all the time: Trends in risk behavior among American adolescents since 1990. </a:t>
            </a:r>
            <a:r>
              <a:rPr lang="nb-NO" sz="800" i="1" dirty="0">
                <a:latin typeface="Akkurat Pro" panose="020B0504020101020102" pitchFamily="34" charset="77"/>
              </a:rPr>
              <a:t>Archives </a:t>
            </a:r>
            <a:r>
              <a:rPr lang="nb-NO" sz="800" i="1" dirty="0" err="1">
                <a:latin typeface="Akkurat Pro" panose="020B0504020101020102" pitchFamily="34" charset="77"/>
              </a:rPr>
              <a:t>of</a:t>
            </a:r>
            <a:r>
              <a:rPr lang="nb-NO" sz="800" i="1" dirty="0">
                <a:latin typeface="Akkurat Pro" panose="020B0504020101020102" pitchFamily="34" charset="77"/>
              </a:rPr>
              <a:t> Scientific </a:t>
            </a:r>
            <a:r>
              <a:rPr lang="nb-NO" sz="800" i="1" dirty="0" err="1">
                <a:latin typeface="Akkurat Pro" panose="020B0504020101020102" pitchFamily="34" charset="77"/>
              </a:rPr>
              <a:t>Psychology</a:t>
            </a:r>
            <a:r>
              <a:rPr lang="nb-NO" sz="800" dirty="0">
                <a:latin typeface="Akkurat Pro" panose="020B0504020101020102" pitchFamily="34" charset="77"/>
              </a:rPr>
              <a:t>, 6(1): 87.</a:t>
            </a:r>
          </a:p>
          <a:p>
            <a:pPr>
              <a:spcBef>
                <a:spcPts val="300"/>
              </a:spcBef>
              <a:spcAft>
                <a:spcPts val="200"/>
              </a:spcAft>
            </a:pPr>
            <a:r>
              <a:rPr lang="nb-NO" sz="800" dirty="0">
                <a:latin typeface="Akkurat Pro" panose="020B0504020101020102" pitchFamily="34" charset="77"/>
              </a:rPr>
              <a:t>Oslo Kommune, SALTO (2018). </a:t>
            </a:r>
            <a:r>
              <a:rPr lang="nb-NO" sz="800" i="1" dirty="0">
                <a:latin typeface="Akkurat Pro" panose="020B0504020101020102" pitchFamily="34" charset="77"/>
              </a:rPr>
              <a:t>Barne- og ungdomskriminaliteten i Oslo</a:t>
            </a:r>
            <a:r>
              <a:rPr lang="nb-NO" sz="800" dirty="0">
                <a:latin typeface="Akkurat Pro" panose="020B0504020101020102" pitchFamily="34" charset="77"/>
              </a:rPr>
              <a:t>: </a:t>
            </a:r>
            <a:r>
              <a:rPr lang="nb-NO" sz="800" i="1" dirty="0">
                <a:latin typeface="Akkurat Pro" panose="020B0504020101020102" pitchFamily="34" charset="77"/>
              </a:rPr>
              <a:t>Rapport basert på data fra 2018</a:t>
            </a:r>
            <a:r>
              <a:rPr lang="nb-NO" sz="800" dirty="0">
                <a:latin typeface="Akkurat Pro" panose="020B0504020101020102" pitchFamily="34" charset="77"/>
              </a:rPr>
              <a:t>. Hentet fra </a:t>
            </a:r>
            <a:r>
              <a:rPr lang="nb-NO" sz="800" dirty="0">
                <a:latin typeface="Akkurat Pro" panose="020B0504020101020102" pitchFamily="34" charset="77"/>
                <a:hlinkClick r:id="rId2"/>
              </a:rPr>
              <a:t>www.politiet.no</a:t>
            </a:r>
            <a:endParaRPr lang="nb-NO" sz="800" dirty="0">
              <a:latin typeface="Akkurat Pro" panose="020B0504020101020102" pitchFamily="34" charset="77"/>
            </a:endParaRPr>
          </a:p>
          <a:p>
            <a:pPr>
              <a:spcBef>
                <a:spcPts val="300"/>
              </a:spcBef>
              <a:spcAft>
                <a:spcPts val="200"/>
              </a:spcAft>
            </a:pPr>
            <a:endParaRPr lang="en-US" sz="800" dirty="0">
              <a:solidFill>
                <a:schemeClr val="accent1"/>
              </a:solidFill>
              <a:latin typeface="Akkurat Pro" panose="020B0504020101020102"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pPr>
            <a:r>
              <a:rPr lang="en-US" sz="800" dirty="0" err="1">
                <a:latin typeface="Akkurat Pro" panose="020B0504020101020102" pitchFamily="34" charset="77"/>
              </a:rPr>
              <a:t>Barbovschi</a:t>
            </a:r>
            <a:r>
              <a:rPr lang="en-US" sz="800" dirty="0">
                <a:latin typeface="Akkurat Pro" panose="020B0504020101020102" pitchFamily="34" charset="77"/>
              </a:rPr>
              <a:t>, M. &amp; E. </a:t>
            </a:r>
            <a:r>
              <a:rPr lang="en-US" sz="800" dirty="0" err="1">
                <a:latin typeface="Akkurat Pro" panose="020B0504020101020102" pitchFamily="34" charset="77"/>
              </a:rPr>
              <a:t>Staksrud</a:t>
            </a:r>
            <a:r>
              <a:rPr lang="en-US" sz="800" dirty="0">
                <a:latin typeface="Akkurat Pro" panose="020B0504020101020102" pitchFamily="34" charset="77"/>
              </a:rPr>
              <a:t> (2020). </a:t>
            </a:r>
            <a:r>
              <a:rPr lang="en-US" sz="800" i="1" dirty="0">
                <a:latin typeface="Akkurat Pro" panose="020B0504020101020102" pitchFamily="34" charset="77"/>
              </a:rPr>
              <a:t>The experiences of Norwegian adolescents with online sexual message</a:t>
            </a:r>
            <a:r>
              <a:rPr lang="en-US" sz="800" dirty="0">
                <a:latin typeface="Akkurat Pro" panose="020B0504020101020102" pitchFamily="34" charset="77"/>
              </a:rPr>
              <a:t>. EU Kids Online and the Department of Media and Communication, </a:t>
            </a:r>
            <a:r>
              <a:rPr lang="en-US" sz="800" dirty="0" err="1">
                <a:latin typeface="Akkurat Pro" panose="020B0504020101020102" pitchFamily="34" charset="77"/>
              </a:rPr>
              <a:t>Universitetet</a:t>
            </a:r>
            <a:r>
              <a:rPr lang="en-US" sz="800" dirty="0">
                <a:latin typeface="Akkurat Pro" panose="020B0504020101020102" pitchFamily="34" charset="77"/>
              </a:rPr>
              <a:t> i Oslo. </a:t>
            </a:r>
            <a:r>
              <a:rPr lang="en-US" sz="800" dirty="0" err="1">
                <a:latin typeface="Akkurat Pro" panose="020B0504020101020102" pitchFamily="34" charset="77"/>
              </a:rPr>
              <a:t>Hentet</a:t>
            </a:r>
            <a:r>
              <a:rPr lang="en-US" sz="800" dirty="0">
                <a:latin typeface="Akkurat Pro" panose="020B0504020101020102" pitchFamily="34" charset="77"/>
              </a:rPr>
              <a:t> </a:t>
            </a:r>
            <a:r>
              <a:rPr lang="en-US" sz="800" dirty="0" err="1">
                <a:latin typeface="Akkurat Pro" panose="020B0504020101020102" pitchFamily="34" charset="77"/>
              </a:rPr>
              <a:t>fra</a:t>
            </a:r>
            <a:r>
              <a:rPr lang="en-US" sz="800" dirty="0">
                <a:latin typeface="Akkurat Pro" panose="020B0504020101020102" pitchFamily="34" charset="77"/>
              </a:rPr>
              <a:t> https://www.hf.uio.no/imk/english/resear </a:t>
            </a:r>
            <a:r>
              <a:rPr lang="en-US" sz="800" dirty="0" err="1">
                <a:latin typeface="Akkurat Pro" panose="020B0504020101020102" pitchFamily="34" charset="77"/>
              </a:rPr>
              <a:t>ch</a:t>
            </a:r>
            <a:r>
              <a:rPr lang="en-US" sz="800" dirty="0">
                <a:latin typeface="Akkurat Pro" panose="020B0504020101020102" pitchFamily="34" charset="77"/>
              </a:rPr>
              <a:t>/projects/</a:t>
            </a:r>
            <a:r>
              <a:rPr lang="en-US" sz="800" dirty="0" err="1">
                <a:latin typeface="Akkurat Pro" panose="020B0504020101020102" pitchFamily="34" charset="77"/>
              </a:rPr>
              <a:t>eu</a:t>
            </a:r>
            <a:r>
              <a:rPr lang="en-US" sz="800" dirty="0">
                <a:latin typeface="Akkurat Pro" panose="020B0504020101020102" pitchFamily="34" charset="77"/>
              </a:rPr>
              <a:t>-Kids-</a:t>
            </a:r>
            <a:r>
              <a:rPr lang="en-US" sz="800" dirty="0" err="1">
                <a:latin typeface="Akkurat Pro" panose="020B0504020101020102" pitchFamily="34" charset="77"/>
              </a:rPr>
              <a:t>onlineIV</a:t>
            </a:r>
            <a:r>
              <a:rPr lang="en-US" sz="800" dirty="0">
                <a:latin typeface="Akkurat Pro" panose="020B0504020101020102" pitchFamily="34" charset="77"/>
              </a:rPr>
              <a:t>/publications/2020/</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Breivik, K., E. </a:t>
            </a:r>
            <a:r>
              <a:rPr lang="en-US" sz="800" dirty="0" err="1">
                <a:latin typeface="Akkurat Pro" panose="020B0504020101020102" pitchFamily="34" charset="77"/>
              </a:rPr>
              <a:t>Bru</a:t>
            </a:r>
            <a:r>
              <a:rPr lang="en-US" sz="800" dirty="0">
                <a:latin typeface="Akkurat Pro" panose="020B0504020101020102" pitchFamily="34" charset="77"/>
              </a:rPr>
              <a:t>, C. Hancock, T. Idsøe, E. </a:t>
            </a:r>
            <a:r>
              <a:rPr lang="en-US" sz="800" dirty="0" err="1">
                <a:latin typeface="Akkurat Pro" panose="020B0504020101020102" pitchFamily="34" charset="77"/>
              </a:rPr>
              <a:t>Cosmovici</a:t>
            </a:r>
            <a:r>
              <a:rPr lang="en-US" sz="800" dirty="0">
                <a:latin typeface="Akkurat Pro" panose="020B0504020101020102" pitchFamily="34" charset="77"/>
              </a:rPr>
              <a:t> Idsøe &amp; M.E. Solberg (2018). </a:t>
            </a:r>
            <a:r>
              <a:rPr lang="nb-NO" sz="800" i="1" dirty="0">
                <a:latin typeface="Akkurat Pro" panose="020B0504020101020102" pitchFamily="34" charset="77"/>
              </a:rPr>
              <a:t>Å bli utsatt for mobbing. En kunnskapsoppsummering om konsekvenser og tiltak</a:t>
            </a:r>
            <a:r>
              <a:rPr lang="nb-NO" sz="800" dirty="0">
                <a:latin typeface="Akkurat Pro" panose="020B0504020101020102" pitchFamily="34" charset="77"/>
              </a:rPr>
              <a:t>. Stavanger: Læringsmiljøsenteret. </a:t>
            </a:r>
          </a:p>
          <a:p>
            <a:pPr>
              <a:spcBef>
                <a:spcPts val="300"/>
              </a:spcBef>
              <a:spcAft>
                <a:spcPts val="200"/>
              </a:spcAft>
            </a:pPr>
            <a:r>
              <a:rPr lang="nb-NO" sz="800" dirty="0">
                <a:latin typeface="Akkurat Pro" panose="020B0504020101020102" pitchFamily="34" charset="77"/>
              </a:rPr>
              <a:t>Eriksen, I.M. &amp; S. Therese Lyng (2015). </a:t>
            </a:r>
            <a:r>
              <a:rPr lang="nb-NO" sz="800" i="1" dirty="0">
                <a:latin typeface="Akkurat Pro" panose="020B0504020101020102" pitchFamily="34" charset="77"/>
              </a:rPr>
              <a:t>Skolers arbeid med elevenes psykososiale miljø. </a:t>
            </a:r>
            <a:r>
              <a:rPr lang="nn-NO" sz="800" i="1" dirty="0">
                <a:latin typeface="Akkurat Pro" panose="020B0504020101020102" pitchFamily="34" charset="77"/>
              </a:rPr>
              <a:t>Gode </a:t>
            </a:r>
            <a:r>
              <a:rPr lang="nn-NO" sz="800" i="1" dirty="0" err="1">
                <a:latin typeface="Akkurat Pro" panose="020B0504020101020102" pitchFamily="34" charset="77"/>
              </a:rPr>
              <a:t>strategier</a:t>
            </a:r>
            <a:r>
              <a:rPr lang="nn-NO" sz="800" i="1" dirty="0">
                <a:latin typeface="Akkurat Pro" panose="020B0504020101020102" pitchFamily="34" charset="77"/>
              </a:rPr>
              <a:t>, harde nøtter og blinde flekker</a:t>
            </a:r>
            <a:r>
              <a:rPr lang="nn-NO" sz="800" dirty="0">
                <a:latin typeface="Akkurat Pro" panose="020B0504020101020102" pitchFamily="34" charset="77"/>
              </a:rPr>
              <a:t>. NOVA rapport 14/2015. Oslo: NOVA/AFI Høgskolen i Oslo og Akershus.</a:t>
            </a: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Eriksen, I.M. &amp; S. Therese Lyng (2016). </a:t>
            </a:r>
            <a:r>
              <a:rPr lang="en-US" sz="800" dirty="0">
                <a:latin typeface="Akkurat Pro" panose="020B0504020101020102" pitchFamily="34" charset="77"/>
              </a:rPr>
              <a:t>«Relational aggression among boys: blind spots and hidden dramas». </a:t>
            </a:r>
            <a:r>
              <a:rPr lang="nb-NO" sz="800" i="1" dirty="0" err="1">
                <a:latin typeface="Akkurat Pro" panose="020B0504020101020102" pitchFamily="34" charset="77"/>
              </a:rPr>
              <a:t>Gender</a:t>
            </a:r>
            <a:r>
              <a:rPr lang="nb-NO" sz="800" i="1" dirty="0">
                <a:latin typeface="Akkurat Pro" panose="020B0504020101020102" pitchFamily="34" charset="77"/>
              </a:rPr>
              <a:t> and </a:t>
            </a:r>
            <a:r>
              <a:rPr lang="nb-NO" sz="800" i="1" dirty="0" err="1">
                <a:latin typeface="Akkurat Pro" panose="020B0504020101020102" pitchFamily="34" charset="77"/>
              </a:rPr>
              <a:t>Education</a:t>
            </a:r>
            <a:r>
              <a:rPr lang="nb-NO" sz="800" dirty="0">
                <a:latin typeface="Akkurat Pro" panose="020B0504020101020102" pitchFamily="34" charset="77"/>
              </a:rPr>
              <a:t>, 30(3): 396-409.</a:t>
            </a:r>
          </a:p>
          <a:p>
            <a:pPr>
              <a:spcBef>
                <a:spcPts val="300"/>
              </a:spcBef>
              <a:spcAft>
                <a:spcPts val="200"/>
              </a:spcAft>
            </a:pPr>
            <a:r>
              <a:rPr lang="nb-NO" sz="800" dirty="0">
                <a:latin typeface="Akkurat Pro" panose="020B0504020101020102" pitchFamily="34" charset="77"/>
              </a:rPr>
              <a:t>Mossige, S. &amp; K. Stefansen (2016). </a:t>
            </a:r>
            <a:r>
              <a:rPr lang="nb-NO" sz="800" i="1" dirty="0">
                <a:latin typeface="Akkurat Pro" panose="020B0504020101020102" pitchFamily="34" charset="77"/>
              </a:rPr>
              <a:t>Vold og overgrep mot barn og unge. </a:t>
            </a:r>
            <a:r>
              <a:rPr lang="nn-NO" sz="800" i="1" dirty="0">
                <a:latin typeface="Akkurat Pro" panose="020B0504020101020102" pitchFamily="34" charset="77"/>
              </a:rPr>
              <a:t>Omfang og utviklingstrekk 2007-2015</a:t>
            </a:r>
            <a:r>
              <a:rPr lang="nn-NO" sz="800" dirty="0">
                <a:latin typeface="Akkurat Pro" panose="020B0504020101020102" pitchFamily="34" charset="77"/>
              </a:rPr>
              <a:t>. NOVA rapport 5/2016. Oslo: NOVA. </a:t>
            </a:r>
            <a:endParaRPr lang="nb-NO" sz="800" dirty="0">
              <a:latin typeface="Akkurat Pro" panose="020B0504020101020102" pitchFamily="34" charset="77"/>
            </a:endParaRPr>
          </a:p>
          <a:p>
            <a:pPr>
              <a:spcBef>
                <a:spcPts val="300"/>
              </a:spcBef>
              <a:spcAft>
                <a:spcPts val="200"/>
              </a:spcAft>
            </a:pPr>
            <a:r>
              <a:rPr lang="nn-NO" sz="800" dirty="0">
                <a:latin typeface="Akkurat Pro" panose="020B0504020101020102" pitchFamily="34" charset="77"/>
              </a:rPr>
              <a:t>Stefansen, K., I. Smette og D. </a:t>
            </a:r>
            <a:r>
              <a:rPr lang="nn-NO" sz="800" dirty="0" err="1">
                <a:latin typeface="Akkurat Pro" panose="020B0504020101020102" pitchFamily="34" charset="77"/>
              </a:rPr>
              <a:t>Bossy</a:t>
            </a:r>
            <a:r>
              <a:rPr lang="nn-NO" sz="800" dirty="0">
                <a:latin typeface="Akkurat Pro" panose="020B0504020101020102" pitchFamily="34" charset="77"/>
              </a:rPr>
              <a:t> (2014). </a:t>
            </a:r>
            <a:r>
              <a:rPr lang="nb-NO" sz="800" dirty="0">
                <a:latin typeface="Akkurat Pro" panose="020B0504020101020102" pitchFamily="34" charset="77"/>
              </a:rPr>
              <a:t>«Angrep mot </a:t>
            </a:r>
            <a:r>
              <a:rPr lang="nb-NO" sz="800" dirty="0" err="1">
                <a:latin typeface="Akkurat Pro" panose="020B0504020101020102" pitchFamily="34" charset="77"/>
              </a:rPr>
              <a:t>kjønnsfriheten</a:t>
            </a:r>
            <a:r>
              <a:rPr lang="nb-NO" sz="800" dirty="0">
                <a:latin typeface="Akkurat Pro" panose="020B0504020101020102" pitchFamily="34" charset="77"/>
              </a:rPr>
              <a:t>: Unge jenters erfaringer med uønsket beføling». </a:t>
            </a:r>
            <a:r>
              <a:rPr lang="en-US" sz="800" i="1" dirty="0">
                <a:latin typeface="Akkurat Pro" panose="020B0504020101020102" pitchFamily="34" charset="77"/>
              </a:rPr>
              <a:t>Tidsskrift for </a:t>
            </a:r>
            <a:r>
              <a:rPr lang="en-US" sz="800" i="1" dirty="0" err="1">
                <a:latin typeface="Akkurat Pro" panose="020B0504020101020102" pitchFamily="34" charset="77"/>
              </a:rPr>
              <a:t>kjønnsforskning</a:t>
            </a:r>
            <a:r>
              <a:rPr lang="en-US" sz="800" dirty="0">
                <a:latin typeface="Akkurat Pro" panose="020B0504020101020102" pitchFamily="34" charset="77"/>
              </a:rPr>
              <a:t>, 38(1): 3–19. </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(2020). «Adolescent boys’ physical fighting and adult life outcomes: Examining the interplay with intelligence». </a:t>
            </a:r>
            <a:r>
              <a:rPr lang="en-US" sz="800" i="1" dirty="0">
                <a:latin typeface="Akkurat Pro" panose="020B0504020101020102" pitchFamily="34" charset="77"/>
              </a:rPr>
              <a:t>Aggressive Behavior</a:t>
            </a:r>
            <a:r>
              <a:rPr lang="en-US" sz="800" dirty="0">
                <a:latin typeface="Akkurat Pro" panose="020B0504020101020102" pitchFamily="34" charset="77"/>
              </a:rPr>
              <a:t>, 46(1): 72-83.</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(2018). «Trends in the perpetration of physical aggression among Norwegian adolescents 2007–2015». </a:t>
            </a:r>
            <a:r>
              <a:rPr lang="en-US" sz="800" i="1" dirty="0">
                <a:latin typeface="Akkurat Pro" panose="020B0504020101020102" pitchFamily="34" charset="77"/>
              </a:rPr>
              <a:t>Journal of Youth and Adolescence</a:t>
            </a:r>
            <a:r>
              <a:rPr lang="en-US" sz="800" dirty="0">
                <a:latin typeface="Akkurat Pro" panose="020B0504020101020102" pitchFamily="34" charset="77"/>
              </a:rPr>
              <a:t>, 47(9): 1938-1951.</a:t>
            </a:r>
            <a:endParaRPr lang="nb-NO" sz="800" dirty="0">
              <a:latin typeface="Akkurat Pro" panose="020B0504020101020102" pitchFamily="34" charset="77"/>
            </a:endParaRPr>
          </a:p>
          <a:p>
            <a:pPr>
              <a:spcBef>
                <a:spcPts val="300"/>
              </a:spcBef>
              <a:spcAft>
                <a:spcPts val="200"/>
              </a:spcAft>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Frøyland, L.R, Lid, S., Schwencke, E.O. &amp; Stefansen, K. (2023).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Vold</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overgrep</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mot barn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unge</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Omfang</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utviklingstrekk</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2007–2023. NOVA Rapport 11/23.</a:t>
            </a:r>
          </a:p>
          <a:p>
            <a:pPr>
              <a:spcBef>
                <a:spcPts val="300"/>
              </a:spcBef>
              <a:spcAft>
                <a:spcPts val="200"/>
              </a:spcAft>
            </a:pPr>
            <a:r>
              <a:rPr lang="en-US" sz="800" dirty="0">
                <a:latin typeface="Akkurat Pro" panose="020B0504020101020102" pitchFamily="34" charset="77"/>
              </a:rPr>
              <a:t>Hafstad, G.S. &amp; E.M. </a:t>
            </a:r>
            <a:r>
              <a:rPr lang="en-US" sz="800" dirty="0" err="1">
                <a:latin typeface="Akkurat Pro" panose="020B0504020101020102" pitchFamily="34" charset="77"/>
              </a:rPr>
              <a:t>Augusti</a:t>
            </a:r>
            <a:r>
              <a:rPr lang="en-US" sz="800" dirty="0">
                <a:latin typeface="Akkurat Pro" panose="020B0504020101020102" pitchFamily="34" charset="77"/>
              </a:rPr>
              <a:t> (2019). </a:t>
            </a:r>
            <a:r>
              <a:rPr lang="nb-NO" sz="800" i="1" dirty="0">
                <a:latin typeface="Akkurat Pro" panose="020B0504020101020102" pitchFamily="34" charset="77"/>
              </a:rPr>
              <a:t>Ungdoms erfaringer med vold og overgrep i </a:t>
            </a:r>
            <a:r>
              <a:rPr lang="nb-NO" sz="800" i="1" dirty="0" err="1">
                <a:latin typeface="Akkurat Pro" panose="020B0504020101020102" pitchFamily="34" charset="77"/>
              </a:rPr>
              <a:t>oppveksten.En</a:t>
            </a:r>
            <a:r>
              <a:rPr lang="nb-NO" sz="800" i="1" dirty="0">
                <a:latin typeface="Akkurat Pro" panose="020B0504020101020102" pitchFamily="34" charset="77"/>
              </a:rPr>
              <a:t> nasjonal undersøkelse av ungdom i alderen 12 til 16 år</a:t>
            </a:r>
            <a:r>
              <a:rPr lang="nb-NO" sz="800" dirty="0">
                <a:latin typeface="Akkurat Pro" panose="020B0504020101020102" pitchFamily="34" charset="77"/>
              </a:rPr>
              <a:t>. Rapport 4/2019. Oslo: NKVTS. </a:t>
            </a:r>
          </a:p>
          <a:p>
            <a:pPr>
              <a:spcBef>
                <a:spcPts val="300"/>
              </a:spcBef>
              <a:spcAft>
                <a:spcPts val="200"/>
              </a:spcAft>
            </a:pPr>
            <a:endParaRPr lang="nb-NO" sz="800" dirty="0">
              <a:latin typeface="Akkurat Pro" panose="020B0504020101020102" pitchFamily="34" charset="77"/>
            </a:endParaRPr>
          </a:p>
        </p:txBody>
      </p:sp>
      <p:sp>
        <p:nvSpPr>
          <p:cNvPr id="9" name="TekstSylinder 8">
            <a:extLst>
              <a:ext uri="{FF2B5EF4-FFF2-40B4-BE49-F238E27FC236}">
                <a16:creationId xmlns:a16="http://schemas.microsoft.com/office/drawing/2014/main" id="{0CC69F8B-6514-4D70-BD02-609028E0730D}"/>
              </a:ext>
            </a:extLst>
          </p:cNvPr>
          <p:cNvSpPr txBox="1"/>
          <p:nvPr/>
        </p:nvSpPr>
        <p:spPr>
          <a:xfrm>
            <a:off x="3549651" y="788376"/>
            <a:ext cx="2890800"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defRPr/>
            </a:pPr>
            <a:r>
              <a:rPr lang="nb-NO" sz="800" dirty="0">
                <a:latin typeface="Akkurat Pro" panose="020B0504020101020102" pitchFamily="34" charset="77"/>
              </a:rPr>
              <a:t>Harder, S.K., K.E. Jørgensen, J.P. Gårdshus &amp; J. Demant (2019). </a:t>
            </a:r>
            <a:r>
              <a:rPr lang="en-US" sz="800" dirty="0">
                <a:latin typeface="Akkurat Pro" panose="020B0504020101020102" pitchFamily="34" charset="77"/>
              </a:rPr>
              <a:t>«Digital sexual violence: Image-based sexual abuse among Danish youth».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 Continuity and change</a:t>
            </a:r>
            <a:r>
              <a:rPr lang="en-US" sz="800" dirty="0">
                <a:latin typeface="Akkurat Pro" panose="020B0504020101020102" pitchFamily="34" charset="77"/>
              </a:rPr>
              <a:t>. London: Routledge.</a:t>
            </a:r>
            <a:endParaRPr lang="nb-NO" sz="800" dirty="0">
              <a:latin typeface="Akkurat Pro" panose="020B0504020101020102" pitchFamily="34" charset="77"/>
            </a:endParaRPr>
          </a:p>
          <a:p>
            <a:pPr>
              <a:spcBef>
                <a:spcPts val="300"/>
              </a:spcBef>
              <a:spcAft>
                <a:spcPts val="200"/>
              </a:spcAft>
              <a:defRPr/>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Pedersen, W., Bakken, A., Stefansen, K., von Soest, T. (2022). Sexual Victimization in the Digital Age: A Population-Based Study of Physical and Image-Based Sexual Abuse Among Adolescents. Arch Sex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Behav</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(2022). https://doi.org/10.1007/s10508-021-02200-8 </a:t>
            </a:r>
            <a:endParaRPr kumimoji="0" lang="nb-NO" sz="800" b="0" i="0" u="none" strike="noStrike" kern="1200" cap="none" spc="0" normalizeH="0" baseline="0" noProof="0" dirty="0">
              <a:ln>
                <a:noFill/>
              </a:ln>
              <a:effectLst/>
              <a:uLnTx/>
              <a:uFillTx/>
              <a:latin typeface="Akkurat Pro" panose="020B0504020101020102" pitchFamily="34" charset="77"/>
              <a:ea typeface="+mn-ea"/>
              <a:cs typeface="+mn-cs"/>
            </a:endParaRPr>
          </a:p>
          <a:p>
            <a:pPr>
              <a:spcBef>
                <a:spcPts val="300"/>
              </a:spcBef>
              <a:spcAft>
                <a:spcPts val="200"/>
              </a:spcAft>
            </a:pPr>
            <a:r>
              <a:rPr lang="en-US" sz="800" dirty="0">
                <a:latin typeface="Akkurat Pro" panose="020B0504020101020102" pitchFamily="34" charset="77"/>
              </a:rPr>
              <a:t>Stefansen, K., M. Løvgren &amp; L.R. Frøyland (2019): «Making the case for ‘good enough’ rape prevalence estimates. Insights from a school-based survey experiment among Norwegian youths».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a:t>
            </a:r>
            <a:r>
              <a:rPr lang="en-US" sz="800" dirty="0">
                <a:latin typeface="Akkurat Pro" panose="020B0504020101020102" pitchFamily="34" charset="77"/>
              </a:rPr>
              <a:t>. </a:t>
            </a:r>
            <a:r>
              <a:rPr lang="nb-NO" sz="800" i="1" dirty="0" err="1">
                <a:latin typeface="Akkurat Pro" panose="020B0504020101020102" pitchFamily="34" charset="77"/>
              </a:rPr>
              <a:t>Continuity</a:t>
            </a:r>
            <a:r>
              <a:rPr lang="nb-NO" sz="800" i="1" dirty="0">
                <a:latin typeface="Akkurat Pro" panose="020B0504020101020102" pitchFamily="34" charset="77"/>
              </a:rPr>
              <a:t> and </a:t>
            </a:r>
            <a:r>
              <a:rPr lang="nb-NO" sz="800" i="1" dirty="0" err="1">
                <a:latin typeface="Akkurat Pro" panose="020B0504020101020102" pitchFamily="34" charset="77"/>
              </a:rPr>
              <a:t>change</a:t>
            </a:r>
            <a:r>
              <a:rPr lang="nb-NO" sz="800" i="1" dirty="0">
                <a:latin typeface="Akkurat Pro" panose="020B0504020101020102" pitchFamily="34" charset="77"/>
              </a:rPr>
              <a:t>.</a:t>
            </a:r>
            <a:r>
              <a:rPr lang="nb-NO" sz="800" dirty="0">
                <a:latin typeface="Akkurat Pro" panose="020B0504020101020102" pitchFamily="34" charset="77"/>
              </a:rPr>
              <a:t> London: </a:t>
            </a:r>
            <a:r>
              <a:rPr lang="nb-NO" sz="800" dirty="0" err="1">
                <a:latin typeface="Akkurat Pro" panose="020B0504020101020102" pitchFamily="34" charset="77"/>
              </a:rPr>
              <a:t>Routledge</a:t>
            </a:r>
            <a:r>
              <a:rPr lang="nb-NO" sz="800" dirty="0">
                <a:latin typeface="Akkurat Pro" panose="020B0504020101020102" pitchFamily="34" charset="77"/>
              </a:rPr>
              <a: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i="1" dirty="0">
                <a:latin typeface="Akkurat Pro" panose="020B0504020101020102" pitchFamily="34" charset="77"/>
              </a:rPr>
              <a:t>Ungdom, vold og overgrep: skolen som forebygger og hjelper</a:t>
            </a:r>
            <a:r>
              <a:rPr lang="nb-NO" sz="800" dirty="0">
                <a:latin typeface="Akkurat Pro" panose="020B0504020101020102" pitchFamily="34" charset="77"/>
              </a:rPr>
              <a:t>. Oslo: Universitetsforlaget.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dirty="0" err="1">
                <a:latin typeface="Akkurat Pro" panose="020B0504020101020102" pitchFamily="34" charset="77"/>
              </a:rPr>
              <a:t>Våldsforskning</a:t>
            </a:r>
            <a:r>
              <a:rPr lang="nb-NO" sz="800" dirty="0">
                <a:latin typeface="Akkurat Pro" panose="020B0504020101020102" pitchFamily="34" charset="77"/>
              </a:rPr>
              <a:t> om </a:t>
            </a:r>
            <a:r>
              <a:rPr lang="nb-NO" sz="800" dirty="0" err="1">
                <a:latin typeface="Akkurat Pro" panose="020B0504020101020102" pitchFamily="34" charset="77"/>
              </a:rPr>
              <a:t>och</a:t>
            </a:r>
            <a:r>
              <a:rPr lang="nb-NO" sz="800" dirty="0">
                <a:latin typeface="Akkurat Pro" panose="020B0504020101020102" pitchFamily="34" charset="77"/>
              </a:rPr>
              <a:t> med barn </a:t>
            </a:r>
            <a:r>
              <a:rPr lang="nb-NO" sz="800" dirty="0" err="1">
                <a:latin typeface="Akkurat Pro" panose="020B0504020101020102" pitchFamily="34" charset="77"/>
              </a:rPr>
              <a:t>och</a:t>
            </a:r>
            <a:r>
              <a:rPr lang="nb-NO" sz="800" dirty="0">
                <a:latin typeface="Akkurat Pro" panose="020B0504020101020102" pitchFamily="34" charset="77"/>
              </a:rPr>
              <a:t> ungdom». </a:t>
            </a:r>
            <a:r>
              <a:rPr lang="nb-NO" sz="800" i="1" dirty="0" err="1">
                <a:latin typeface="Akkurat Pro" panose="020B0504020101020102" pitchFamily="34" charset="77"/>
              </a:rPr>
              <a:t>Socialvetenskaplig</a:t>
            </a:r>
            <a:r>
              <a:rPr lang="nb-NO" sz="800" i="1" dirty="0">
                <a:latin typeface="Akkurat Pro" panose="020B0504020101020102" pitchFamily="34" charset="77"/>
              </a:rPr>
              <a:t> </a:t>
            </a:r>
            <a:r>
              <a:rPr lang="nb-NO" sz="800" i="1" dirty="0" err="1">
                <a:latin typeface="Akkurat Pro" panose="020B0504020101020102" pitchFamily="34" charset="77"/>
              </a:rPr>
              <a:t>tidskrift</a:t>
            </a:r>
            <a:r>
              <a:rPr lang="nb-NO" sz="800" dirty="0">
                <a:latin typeface="Akkurat Pro" panose="020B0504020101020102" pitchFamily="34" charset="77"/>
              </a:rPr>
              <a:t>, 22(3-4): 231-243.</a:t>
            </a:r>
          </a:p>
          <a:p>
            <a:pPr>
              <a:spcBef>
                <a:spcPts val="300"/>
              </a:spcBef>
              <a:spcAft>
                <a:spcPts val="2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Studier om unge under pandemien</a:t>
            </a:r>
          </a:p>
          <a:p>
            <a:pPr>
              <a:spcBef>
                <a:spcPts val="300"/>
              </a:spcBef>
              <a:spcAft>
                <a:spcPts val="200"/>
              </a:spcAft>
            </a:pPr>
            <a:r>
              <a:rPr lang="nb-NO" sz="800" dirty="0">
                <a:latin typeface="Akkurat Pro" panose="020B0504020101020102" pitchFamily="34" charset="77"/>
              </a:rPr>
              <a:t>Bakken, A., Pedersen, W., von Soest, T. &amp; M. Aa. Sletten (2020). </a:t>
            </a:r>
            <a:r>
              <a:rPr lang="nb-NO" sz="800" i="1" dirty="0">
                <a:latin typeface="Akkurat Pro" panose="020B0504020101020102" pitchFamily="34" charset="77"/>
              </a:rPr>
              <a:t>Oslo-ungdom i koronatiden. En studie av ungdom under covid-19-pandemien</a:t>
            </a:r>
            <a:r>
              <a:rPr lang="nb-NO" sz="800" dirty="0">
                <a:latin typeface="Akkurat Pro" panose="020B0504020101020102" pitchFamily="34" charset="77"/>
              </a:rPr>
              <a:t>. NOVA  Rapport 12/20. Oslo: OsloMet – storbyuniversitetet.</a:t>
            </a:r>
          </a:p>
          <a:p>
            <a:pPr>
              <a:spcBef>
                <a:spcPts val="300"/>
              </a:spcBef>
              <a:spcAft>
                <a:spcPts val="200"/>
              </a:spcAft>
            </a:pPr>
            <a:r>
              <a:rPr lang="nb-NO" sz="800" dirty="0" err="1">
                <a:latin typeface="Akkurat Pro" panose="020B0504020101020102" pitchFamily="34" charset="77"/>
              </a:rPr>
              <a:t>Bekkhus</a:t>
            </a:r>
            <a:r>
              <a:rPr lang="nb-NO" sz="800" dirty="0">
                <a:latin typeface="Akkurat Pro" panose="020B0504020101020102" pitchFamily="34" charset="77"/>
              </a:rPr>
              <a:t> M, von Soest T, Fredriksen E. Psykisk helse hos ungdommer under covid-19. Om ensomhet, venner og sosiale medier. Tidsskrift for Norsk psykologforening. 2020;57(7):192 - 501.</a:t>
            </a:r>
          </a:p>
          <a:p>
            <a:pPr>
              <a:spcBef>
                <a:spcPts val="300"/>
              </a:spcBef>
              <a:spcAft>
                <a:spcPts val="200"/>
              </a:spcAft>
            </a:pPr>
            <a:r>
              <a:rPr lang="en-US" sz="800" dirty="0">
                <a:latin typeface="Akkurat Pro" panose="020B0504020101020102" pitchFamily="34" charset="77"/>
              </a:rPr>
              <a:t>Hafstad GS, </a:t>
            </a:r>
            <a:r>
              <a:rPr lang="en-US" sz="800" dirty="0" err="1">
                <a:latin typeface="Akkurat Pro" panose="020B0504020101020102" pitchFamily="34" charset="77"/>
              </a:rPr>
              <a:t>Sætren</a:t>
            </a:r>
            <a:r>
              <a:rPr lang="en-US" sz="800" dirty="0">
                <a:latin typeface="Akkurat Pro" panose="020B0504020101020102" pitchFamily="34" charset="77"/>
              </a:rPr>
              <a:t> SS, Wentzel-Larsen T et al. Adolescents’ symptoms of anxiety and depression before and during the COVID-19 outbreak – A prospective population-based study of teenagers in Norway. Lancet Reg Health Eur. 2021;5:100093.</a:t>
            </a:r>
          </a:p>
          <a:p>
            <a:pPr>
              <a:spcBef>
                <a:spcPts val="300"/>
              </a:spcBef>
              <a:spcAft>
                <a:spcPts val="200"/>
              </a:spcAft>
            </a:pPr>
            <a:r>
              <a:rPr lang="nb-NO" sz="800" dirty="0">
                <a:latin typeface="Akkurat Pro" panose="020B0504020101020102" pitchFamily="34" charset="77"/>
              </a:rPr>
              <a:t>Nøkleby H., R. Berg, A.E. Muller, H.M.R. </a:t>
            </a:r>
            <a:r>
              <a:rPr lang="nb-NO" sz="800" dirty="0" err="1">
                <a:latin typeface="Akkurat Pro" panose="020B0504020101020102" pitchFamily="34" charset="77"/>
              </a:rPr>
              <a:t>Ames</a:t>
            </a:r>
            <a:r>
              <a:rPr lang="nb-NO" sz="800" dirty="0">
                <a:latin typeface="Akkurat Pro" panose="020B0504020101020102" pitchFamily="34" charset="77"/>
              </a:rPr>
              <a:t> (2021). Konsekvenser av covid-19 på barn og unges liv og helse: en hurtigoversikt. </a:t>
            </a:r>
            <a:r>
              <a:rPr lang="nb-NO" sz="800" dirty="0">
                <a:latin typeface="Akkurat Pro" panose="020B0504020101020102" pitchFamily="34" charset="77"/>
                <a:hlinkClick r:id="rId3">
                  <a:extLst>
                    <a:ext uri="{A12FA001-AC4F-418D-AE19-62706E023703}">
                      <ahyp:hlinkClr xmlns:ahyp="http://schemas.microsoft.com/office/drawing/2018/hyperlinkcolor" val="tx"/>
                    </a:ext>
                  </a:extLst>
                </a:hlinkClick>
              </a:rPr>
              <a:t>https://www.fhi.no/publ/2021/ konsekvenser-av-covid-19-pa-barn-og-unges-liv-og-helse/</a:t>
            </a:r>
            <a:r>
              <a:rPr lang="nb-NO" sz="800" dirty="0">
                <a:latin typeface="Akkurat Pro" panose="020B0504020101020102" pitchFamily="34" charset="77"/>
              </a:rPr>
              <a:t> </a:t>
            </a:r>
          </a:p>
          <a:p>
            <a:pPr>
              <a:spcBef>
                <a:spcPts val="300"/>
              </a:spcBef>
              <a:spcAft>
                <a:spcPts val="200"/>
              </a:spcAft>
            </a:pPr>
            <a:r>
              <a:rPr lang="nb-NO" sz="800" dirty="0">
                <a:latin typeface="Akkurat Pro" panose="020B0504020101020102" pitchFamily="34" charset="77"/>
              </a:rPr>
              <a:t>von Soest, T., Bakken, A., Pedersen, W. &amp; Sletten, M.A. (2020). Livstilfredshet blant ungdom før og under covid-19-pandemien. Tidsskriftet Den norske legeforeningen. doi: 10.4045/tidsskr.20.0437</a:t>
            </a:r>
          </a:p>
          <a:p>
            <a:pPr>
              <a:spcBef>
                <a:spcPts val="300"/>
              </a:spcBef>
              <a:spcAft>
                <a:spcPts val="200"/>
              </a:spcAft>
            </a:pPr>
            <a:r>
              <a:rPr lang="nb-NO" sz="800" dirty="0">
                <a:latin typeface="Akkurat Pro" panose="020B0504020101020102" pitchFamily="34" charset="77"/>
              </a:rPr>
              <a:t>von Soest, T., W. Pedersen, A. Bakken M.A. Sletten (2020). Smittevern blant Oslo-ungdom under covid-19-pandemien. Tidsskriftet Den norske legeforeningen doi: 10.4045/tidsskr.20.0449</a:t>
            </a:r>
          </a:p>
          <a:p>
            <a:pPr>
              <a:spcBef>
                <a:spcPts val="200"/>
              </a:spcBef>
              <a:spcAft>
                <a:spcPts val="100"/>
              </a:spcAft>
            </a:pPr>
            <a:endParaRPr lang="nb-NO" sz="800" b="1" dirty="0">
              <a:latin typeface="Akkurat Pro" panose="020B0504020101020102" pitchFamily="34" charset="77"/>
            </a:endParaRPr>
          </a:p>
          <a:p>
            <a:pPr>
              <a:spcBef>
                <a:spcPts val="200"/>
              </a:spcBef>
              <a:spcAft>
                <a:spcPts val="100"/>
              </a:spcAft>
            </a:pPr>
            <a:r>
              <a:rPr lang="nb-NO" sz="800" b="1" dirty="0">
                <a:latin typeface="Akkurat Pro" panose="020B0504020101020102" pitchFamily="34" charset="77"/>
              </a:rPr>
              <a:t>Nasjonale resultater  Ungdata</a:t>
            </a:r>
            <a:endParaRPr lang="nb-NO" sz="800" dirty="0">
              <a:latin typeface="Akkurat Pro" panose="020B0504020101020102" pitchFamily="34" charset="77"/>
            </a:endParaRPr>
          </a:p>
          <a:p>
            <a:pPr>
              <a:spcBef>
                <a:spcPts val="200"/>
              </a:spcBef>
              <a:spcAft>
                <a:spcPts val="100"/>
              </a:spcAft>
            </a:pPr>
            <a:r>
              <a:rPr lang="nb-NO" sz="800" dirty="0">
                <a:latin typeface="Akkurat Pro" panose="020B0504020101020102" pitchFamily="34" charset="77"/>
              </a:rPr>
              <a:t>Anders Bakken (2024). </a:t>
            </a:r>
            <a:r>
              <a:rPr lang="nb-NO" sz="800" i="1" dirty="0">
                <a:latin typeface="Akkurat Pro" panose="020B0504020101020102" pitchFamily="34" charset="77"/>
              </a:rPr>
              <a:t>Ungdata 2024. Nasjonale resultater</a:t>
            </a:r>
            <a:r>
              <a:rPr lang="nb-NO" sz="800" dirty="0">
                <a:latin typeface="Akkurat Pro" panose="020B0504020101020102" pitchFamily="34" charset="77"/>
              </a:rPr>
              <a:t>. NOVA rapport 6/2024.</a:t>
            </a:r>
          </a:p>
          <a:p>
            <a:pPr>
              <a:spcBef>
                <a:spcPts val="300"/>
              </a:spcBef>
              <a:spcAft>
                <a:spcPts val="200"/>
              </a:spcAft>
            </a:pP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Se www.ungdata.no for mer informasjon</a:t>
            </a:r>
          </a:p>
        </p:txBody>
      </p:sp>
    </p:spTree>
    <p:extLst>
      <p:ext uri="{BB962C8B-B14F-4D97-AF65-F5344CB8AC3E}">
        <p14:creationId xmlns:p14="http://schemas.microsoft.com/office/powerpoint/2010/main" val="93337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166" y="0"/>
            <a:ext cx="6858166" cy="9906000"/>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8" name="TekstSylinder 7">
            <a:extLst>
              <a:ext uri="{FF2B5EF4-FFF2-40B4-BE49-F238E27FC236}">
                <a16:creationId xmlns:a16="http://schemas.microsoft.com/office/drawing/2014/main" id="{0C17DE01-FC68-4BB4-AECD-BF9EF0722508}"/>
              </a:ext>
            </a:extLst>
          </p:cNvPr>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lang="nb-NO" sz="5400" dirty="0">
                <a:solidFill>
                  <a:srgbClr val="FFFFFF"/>
                </a:solidFill>
                <a:latin typeface="Akkurat Pro Light" panose="020B0404020101020102" pitchFamily="34" charset="0"/>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Lyngdal kommune</a:t>
            </a:r>
          </a:p>
        </p:txBody>
      </p:sp>
      <p:sp>
        <p:nvSpPr>
          <p:cNvPr id="12" name="TekstSylinder 11">
            <a:extLst>
              <a:ext uri="{FF2B5EF4-FFF2-40B4-BE49-F238E27FC236}">
                <a16:creationId xmlns:a16="http://schemas.microsoft.com/office/drawing/2014/main" id="{D71F916A-39B4-4011-92E6-8D7429F8BDBA}"/>
              </a:ext>
            </a:extLst>
          </p:cNvPr>
          <p:cNvSpPr txBox="1"/>
          <p:nvPr/>
        </p:nvSpPr>
        <p:spPr>
          <a:xfrm>
            <a:off x="577535" y="8343696"/>
            <a:ext cx="5702930" cy="738664"/>
          </a:xfrm>
          <a:prstGeom prst="rect">
            <a:avLst/>
          </a:prstGeom>
          <a:noFill/>
        </p:spPr>
        <p:txBody>
          <a:bodyPr wrap="square" rtlCol="0">
            <a:spAutoFit/>
          </a:bodyPr>
          <a:lstStyle/>
          <a:p>
            <a:pPr algn="ctr"/>
            <a:r>
              <a:rPr lang="nb-NO" sz="1400" dirty="0">
                <a:solidFill>
                  <a:schemeClr val="bg1"/>
                </a:solidFill>
                <a:latin typeface="Akkurat Pro Light" panose="020B0404020101020102" pitchFamily="34" charset="0"/>
              </a:rPr>
              <a:t>© OsloMet, Velferdsforskningsinstituttet NOVA, 2025</a:t>
            </a:r>
          </a:p>
          <a:p>
            <a:pPr algn="ctr"/>
            <a:r>
              <a:rPr lang="nb-NO" sz="1400" dirty="0">
                <a:solidFill>
                  <a:schemeClr val="bg1"/>
                </a:solidFill>
                <a:latin typeface="Akkurat Pro Light" panose="020B0404020101020102" pitchFamily="34" charset="0"/>
              </a:rPr>
              <a:t>NOVA – Norwegian </a:t>
            </a:r>
            <a:r>
              <a:rPr lang="nb-NO" sz="1400" dirty="0" err="1">
                <a:solidFill>
                  <a:schemeClr val="bg1"/>
                </a:solidFill>
                <a:latin typeface="Akkurat Pro Light" panose="020B0404020101020102" pitchFamily="34" charset="0"/>
              </a:rPr>
              <a:t>Social</a:t>
            </a:r>
            <a:r>
              <a:rPr lang="nb-NO" sz="1400" dirty="0">
                <a:solidFill>
                  <a:schemeClr val="bg1"/>
                </a:solidFill>
                <a:latin typeface="Akkurat Pro Light" panose="020B0404020101020102" pitchFamily="34" charset="0"/>
              </a:rPr>
              <a:t> Research</a:t>
            </a:r>
          </a:p>
          <a:p>
            <a:pPr algn="ctr"/>
            <a:r>
              <a:rPr lang="nb-NO" sz="1400" dirty="0">
                <a:solidFill>
                  <a:schemeClr val="bg1"/>
                </a:solidFill>
                <a:latin typeface="Akkurat Pro Light" panose="020B0404020101020102" pitchFamily="34" charset="0"/>
              </a:rPr>
              <a:t>www.oslomet.no/om/nova</a:t>
            </a:r>
          </a:p>
        </p:txBody>
      </p:sp>
      <p:sp>
        <p:nvSpPr>
          <p:cNvPr id="14" name="TekstSylinder 4">
            <a:extLst>
              <a:ext uri="{FF2B5EF4-FFF2-40B4-BE49-F238E27FC236}">
                <a16:creationId xmlns:a16="http://schemas.microsoft.com/office/drawing/2014/main" id="{16485B28-FDAC-4E9C-8EFF-17DDFA695EBD}"/>
              </a:ext>
            </a:extLst>
          </p:cNvPr>
          <p:cNvSpPr txBox="1"/>
          <p:nvPr/>
        </p:nvSpPr>
        <p:spPr>
          <a:xfrm>
            <a:off x="492756" y="2480767"/>
            <a:ext cx="4710595"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1200"/>
              </a:spcBef>
              <a:spcAft>
                <a:spcPts val="0"/>
              </a:spcAft>
              <a:buClrTx/>
              <a:buSzTx/>
              <a:buFontTx/>
              <a:buNone/>
              <a:tabLst/>
              <a:defRPr/>
            </a:pPr>
            <a:r>
              <a:rPr kumimoji="0" lang="nb-NO" sz="2400" b="0" u="none" strike="noStrike" kern="1200" cap="none" spc="0" normalizeH="0" baseline="0" noProof="0" dirty="0">
                <a:ln>
                  <a:noFill/>
                </a:ln>
                <a:solidFill>
                  <a:schemeClr val="bg1"/>
                </a:solidFill>
                <a:effectLst/>
                <a:uLnTx/>
                <a:uFillTx/>
                <a:latin typeface="Akkurat Pro" panose="020B0504020101020102" pitchFamily="34" charset="0"/>
              </a:rPr>
              <a:t>Videregående</a:t>
            </a:r>
          </a:p>
        </p:txBody>
      </p:sp>
      <p:sp>
        <p:nvSpPr>
          <p:cNvPr id="3" name="Rektangel 2">
            <a:extLst>
              <a:ext uri="{FF2B5EF4-FFF2-40B4-BE49-F238E27FC236}">
                <a16:creationId xmlns:a16="http://schemas.microsoft.com/office/drawing/2014/main" id="{8A9E2B42-8A6B-E5DF-292D-BB2DC8AD2809}"/>
              </a:ext>
            </a:extLst>
          </p:cNvPr>
          <p:cNvSpPr/>
          <p:nvPr/>
        </p:nvSpPr>
        <p:spPr>
          <a:xfrm>
            <a:off x="386566" y="4618181"/>
            <a:ext cx="6084867" cy="177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Grafikk 5">
            <a:extLst>
              <a:ext uri="{FF2B5EF4-FFF2-40B4-BE49-F238E27FC236}">
                <a16:creationId xmlns:a16="http://schemas.microsoft.com/office/drawing/2014/main" id="{E1E1C517-57A5-06F0-8BBC-38253F046A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259" y="4969960"/>
            <a:ext cx="2556000" cy="974933"/>
          </a:xfrm>
          <a:prstGeom prst="rect">
            <a:avLst/>
          </a:prstGeom>
        </p:spPr>
      </p:pic>
      <p:pic>
        <p:nvPicPr>
          <p:cNvPr id="7" name="Bilde 6" descr="Et bilde som inneholder sort, mørke&#10;&#10;Automatisk generert beskrivelse">
            <a:extLst>
              <a:ext uri="{FF2B5EF4-FFF2-40B4-BE49-F238E27FC236}">
                <a16:creationId xmlns:a16="http://schemas.microsoft.com/office/drawing/2014/main" id="{258B4BAD-770F-D223-3508-354EAED71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752" y="5260779"/>
            <a:ext cx="2433070" cy="555545"/>
          </a:xfrm>
          <a:prstGeom prst="rect">
            <a:avLst/>
          </a:prstGeom>
        </p:spPr>
      </p:pic>
    </p:spTree>
    <p:extLst>
      <p:ext uri="{BB962C8B-B14F-4D97-AF65-F5344CB8AC3E}">
        <p14:creationId xmlns:p14="http://schemas.microsoft.com/office/powerpoint/2010/main" val="333983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34211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handler om det som gjør livet godt å leve, og har både materielle og subjektive aspekter. For den enkelte er livskvalitet en subjektiv opplevelse av det livet man lever – og handler om trivsel og hvor fornøyd man er med livet sitt, men også om følelsen av å være nyttig eller opplevelse av mestring. Ungdom som har det bra, har ofte et positivt selvbilde. En viktig del av livskvaliteten dreier seg derfor om hvordan vi ser på oss selv – på godt og på vondt.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utvikles i og påvirkes av samspill med andre. Positive tilbakemeldinger kan bidra til et godt selvbilde og økt trivsel, mens stadig kritikk kan føre til det motsatte. Det å bli kjent med seg selv og å finne ut av hvem man er og hva man står for er viktig i ungdomstiden. Derfor er denne fasen en periode i livet der mange kan være spesielt sårbare for andres kommentarer.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kan måles på ulike måter. I Ungdata får ungdom et helt generelt spørsmål om hvor tilfreds de er med livet de lever. Ungdommene får også spørsmål om positive tanker og følelser – om hvor glade og energiske de er, om de opplever mestringsfølelse og føler seg nyttig, og hvordan de ser på seg selv.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viser at det store flertallet har det godt. De aller fleste er fornøyd med hvordan de er, og mange er fornøyd med hvordan de har det. En klar majoritet opplever at livet de lever gir mening. Samtidig finnes det også en god del som gir uttrykk for at ikke alt er like greit. </a:t>
            </a:r>
          </a:p>
          <a:p>
            <a:pPr marL="0" indent="0" algn="l">
              <a:lnSpc>
                <a:spcPct val="100000"/>
              </a:lnSpc>
              <a:spcBef>
                <a:spcPts val="600"/>
              </a:spcBef>
              <a:buNone/>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350755" y="4785058"/>
            <a:ext cx="2897391" cy="19619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Tilfredshet med livet</a:t>
            </a:r>
          </a:p>
          <a:p>
            <a:pPr>
              <a:spcAft>
                <a:spcPts val="401"/>
              </a:spcAft>
            </a:pPr>
            <a:r>
              <a:rPr lang="nb-NO" sz="999" dirty="0">
                <a:latin typeface="Akkurat Pro" panose="020B0504020101020102" pitchFamily="34" charset="77"/>
                <a:cs typeface="Arial" panose="020B0604020202020204" pitchFamily="34" charset="0"/>
              </a:rPr>
              <a:t>Hvor tilfreds ungdom er med det livet de lever ble målt ved at elevene fikk følgende spørsmål: «Nedenfor er det en skala fra 0 til 10. Øverst på skalaen (10) står for det best mulige livet for deg og nederst (0) er det verst mulige livet for deg. Hvor synes du at du står på denne skalaen nå for tiden?». </a:t>
            </a:r>
          </a:p>
          <a:p>
            <a:pPr>
              <a:spcAft>
                <a:spcPts val="401"/>
              </a:spcAft>
            </a:pPr>
            <a:r>
              <a:rPr lang="nb-NO" sz="999" dirty="0">
                <a:latin typeface="Akkurat Pro" panose="020B0504020101020102" pitchFamily="34" charset="77"/>
                <a:cs typeface="Arial" panose="020B0604020202020204" pitchFamily="34" charset="0"/>
              </a:rPr>
              <a:t>De som krysser 6 eller høyere på skalaen regnes som tilfreds med livet sitt.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a:latin typeface="Eames Century Modern Regular" panose="02000503070705020203" pitchFamily="2" charset="77"/>
                <a:cs typeface="Times New Roman" panose="02020603050405020304" pitchFamily="18" charset="0"/>
              </a:rPr>
              <a:t>Livskvalitet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a:solidFill>
                  <a:schemeClr val="accent2"/>
                </a:solidFill>
                <a:latin typeface="Akkurat Pro Light" panose="020B0404020101020102" pitchFamily="34" charset="0"/>
                <a:cs typeface="Arial" panose="020B0604020202020204" pitchFamily="34" charset="0"/>
              </a:rPr>
              <a:t>KAPITTEL 1</a:t>
            </a:r>
          </a:p>
        </p:txBody>
      </p:sp>
      <p:sp>
        <p:nvSpPr>
          <p:cNvPr id="16" name="Rektangel 15">
            <a:extLst>
              <a:ext uri="{FF2B5EF4-FFF2-40B4-BE49-F238E27FC236}">
                <a16:creationId xmlns:a16="http://schemas.microsoft.com/office/drawing/2014/main" id="{0081AF26-CB8D-8E4A-B67B-FBE30460C8A5}"/>
              </a:ext>
            </a:extLst>
          </p:cNvPr>
          <p:cNvSpPr/>
          <p:nvPr/>
        </p:nvSpPr>
        <p:spPr>
          <a:xfrm>
            <a:off x="3549651" y="4723942"/>
            <a:ext cx="29674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plasserer seg på en skala fra 0 til 10, der 0 er det verst mulige livet de kan tenke seg og 10 det best mulige livet. Prosent</a:t>
            </a:r>
          </a:p>
        </p:txBody>
      </p:sp>
      <p:cxnSp>
        <p:nvCxnSpPr>
          <p:cNvPr id="25" name="Rett linje 24"/>
          <p:cNvCxnSpPr>
            <a:cxnSpLocks/>
          </p:cNvCxnSpPr>
          <p:nvPr/>
        </p:nvCxnSpPr>
        <p:spPr>
          <a:xfrm>
            <a:off x="3430600" y="4781227"/>
            <a:ext cx="0" cy="452992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kstSylinder 28">
            <a:extLst>
              <a:ext uri="{FF2B5EF4-FFF2-40B4-BE49-F238E27FC236}">
                <a16:creationId xmlns:a16="http://schemas.microsoft.com/office/drawing/2014/main" id="{EC932B27-C9E9-0B4C-9424-568331F8292F}"/>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4	Lyngdal kommune</a:t>
            </a:r>
          </a:p>
        </p:txBody>
      </p:sp>
      <p:graphicFrame>
        <p:nvGraphicFramePr>
          <p:cNvPr id="22" name="Diagram 21">
            <a:extLst>
              <a:ext uri="{FF2B5EF4-FFF2-40B4-BE49-F238E27FC236}">
                <a16:creationId xmlns:a16="http://schemas.microsoft.com/office/drawing/2014/main" id="{F7A6BDEB-FBDE-466B-83EE-1843687E3626}"/>
              </a:ext>
            </a:extLst>
          </p:cNvPr>
          <p:cNvGraphicFramePr>
            <a:graphicFrameLocks/>
          </p:cNvGraphicFramePr>
          <p:nvPr>
            <p:extLst>
              <p:ext uri="{D42A27DB-BD31-4B8C-83A1-F6EECF244321}">
                <p14:modId xmlns:p14="http://schemas.microsoft.com/office/powerpoint/2010/main" val="1902622288"/>
              </p:ext>
            </p:extLst>
          </p:nvPr>
        </p:nvGraphicFramePr>
        <p:xfrm>
          <a:off x="345864" y="7705302"/>
          <a:ext cx="2908827" cy="160584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ktangel 12">
            <a:extLst>
              <a:ext uri="{FF2B5EF4-FFF2-40B4-BE49-F238E27FC236}">
                <a16:creationId xmlns:a16="http://schemas.microsoft.com/office/drawing/2014/main" id="{F5319820-BE66-8E41-9339-27126E3A6932}"/>
              </a:ext>
            </a:extLst>
          </p:cNvPr>
          <p:cNvSpPr/>
          <p:nvPr/>
        </p:nvSpPr>
        <p:spPr>
          <a:xfrm>
            <a:off x="350755" y="7089218"/>
            <a:ext cx="289738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av gutter og jenter på ulike klassetrinn som er tilfreds med livet sitt (seks eller flere poeng på skalaen fra 0-10)</a:t>
            </a:r>
          </a:p>
        </p:txBody>
      </p:sp>
      <p:graphicFrame>
        <p:nvGraphicFramePr>
          <p:cNvPr id="2" name="Diagram 1">
            <a:extLst>
              <a:ext uri="{FF2B5EF4-FFF2-40B4-BE49-F238E27FC236}">
                <a16:creationId xmlns:a16="http://schemas.microsoft.com/office/drawing/2014/main" id="{B2A721A7-D9A7-6026-EC30-7823D54C0A19}"/>
              </a:ext>
            </a:extLst>
          </p:cNvPr>
          <p:cNvGraphicFramePr>
            <a:graphicFrameLocks/>
          </p:cNvGraphicFramePr>
          <p:nvPr>
            <p:extLst>
              <p:ext uri="{D42A27DB-BD31-4B8C-83A1-F6EECF244321}">
                <p14:modId xmlns:p14="http://schemas.microsoft.com/office/powerpoint/2010/main" val="3536605777"/>
              </p:ext>
            </p:extLst>
          </p:nvPr>
        </p:nvGraphicFramePr>
        <p:xfrm>
          <a:off x="3608308" y="5302820"/>
          <a:ext cx="290882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C3175948-6E90-D08C-7742-939B5A36E70E}"/>
              </a:ext>
            </a:extLst>
          </p:cNvPr>
          <p:cNvGraphicFramePr>
            <a:graphicFrameLocks/>
          </p:cNvGraphicFramePr>
          <p:nvPr>
            <p:extLst>
              <p:ext uri="{D42A27DB-BD31-4B8C-83A1-F6EECF244321}">
                <p14:modId xmlns:p14="http://schemas.microsoft.com/office/powerpoint/2010/main" val="1853938763"/>
              </p:ext>
            </p:extLst>
          </p:nvPr>
        </p:nvGraphicFramePr>
        <p:xfrm>
          <a:off x="3674378" y="7797104"/>
          <a:ext cx="2845956" cy="1494649"/>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521E324C-F15E-DACB-594B-12D324C74C94}"/>
              </a:ext>
            </a:extLst>
          </p:cNvPr>
          <p:cNvSpPr/>
          <p:nvPr/>
        </p:nvSpPr>
        <p:spPr>
          <a:xfrm>
            <a:off x="3674378" y="7089218"/>
            <a:ext cx="2897388"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Tidstrend i Lyngdal kommune. Prosentandel av elevene på videregående som er tilfreds med livet sitt (seks eller flere poeng på skalaen fra 0-10)</a:t>
            </a:r>
          </a:p>
        </p:txBody>
      </p:sp>
    </p:spTree>
    <p:extLst>
      <p:ext uri="{BB962C8B-B14F-4D97-AF65-F5344CB8AC3E}">
        <p14:creationId xmlns:p14="http://schemas.microsoft.com/office/powerpoint/2010/main" val="417201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7414" y="3504484"/>
            <a:ext cx="2894185" cy="22181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Livskvalitet</a:t>
            </a:r>
          </a:p>
          <a:p>
            <a:pPr>
              <a:spcAft>
                <a:spcPts val="401"/>
              </a:spcAft>
            </a:pPr>
            <a:r>
              <a:rPr lang="nb-NO" sz="999" dirty="0">
                <a:latin typeface="Akkurat Pro" panose="020B0504020101020102" pitchFamily="34" charset="77"/>
                <a:cs typeface="Arial" panose="020B0604020202020204" pitchFamily="34" charset="0"/>
              </a:rPr>
              <a:t>Ungdata kartlegger flere aspekter ved det vi kan kalle de følelsesmessige sidene ved unges livskvalitet, som for eksempel glede, energi og engasjement. De siste årene har det som kalles eudaimoniske aspekter ved folks livskvalitet fått økt oppmerksomhet. Å føle seg nyttig, oppleve mestring og det å få utnyttet sitt potensiale er sentrale aspekter ved denne formen for livskvalitet. I Ungdata får ungdommene også spørsmål om slike forhold.</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a:solidFill>
                  <a:schemeClr val="tx1">
                    <a:lumMod val="75000"/>
                    <a:lumOff val="25000"/>
                  </a:schemeClr>
                </a:solidFill>
                <a:latin typeface="Akkurat Pro Light" panose="020B0404020101020102" pitchFamily="34" charset="0"/>
                <a:cs typeface="Arial" panose="020B0604020202020204" pitchFamily="34" charset="0"/>
              </a:rPr>
              <a:t>LIVSKVALITET</a:t>
            </a:r>
          </a:p>
        </p:txBody>
      </p:sp>
      <p:cxnSp>
        <p:nvCxnSpPr>
          <p:cNvPr id="25" name="Rett linje 24"/>
          <p:cNvCxnSpPr>
            <a:cxnSpLocks/>
          </p:cNvCxnSpPr>
          <p:nvPr/>
        </p:nvCxnSpPr>
        <p:spPr>
          <a:xfrm flipH="1">
            <a:off x="3430600" y="844199"/>
            <a:ext cx="4948" cy="84669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81655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3959" y="850247"/>
            <a:ext cx="2894187"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oppfatter seg selv og livet sitt. Prosent som er enig og uenig</a:t>
            </a:r>
          </a:p>
        </p:txBody>
      </p:sp>
      <p:sp>
        <p:nvSpPr>
          <p:cNvPr id="26" name="Rektangel 25">
            <a:extLst>
              <a:ext uri="{FF2B5EF4-FFF2-40B4-BE49-F238E27FC236}">
                <a16:creationId xmlns:a16="http://schemas.microsoft.com/office/drawing/2014/main" id="{608AFD81-207C-B04B-A557-A690166907EF}"/>
              </a:ext>
            </a:extLst>
          </p:cNvPr>
          <p:cNvSpPr/>
          <p:nvPr/>
        </p:nvSpPr>
        <p:spPr>
          <a:xfrm>
            <a:off x="3552853" y="850247"/>
            <a:ext cx="296748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enige i ulike utsagn om seg selv og livet sitt </a:t>
            </a:r>
          </a:p>
        </p:txBody>
      </p:sp>
      <p:sp>
        <p:nvSpPr>
          <p:cNvPr id="28" name="Rektangel 27">
            <a:extLst>
              <a:ext uri="{FF2B5EF4-FFF2-40B4-BE49-F238E27FC236}">
                <a16:creationId xmlns:a16="http://schemas.microsoft.com/office/drawing/2014/main" id="{2CFE8B39-76BD-DB47-92EE-0F49784E8B03}"/>
              </a:ext>
            </a:extLst>
          </p:cNvPr>
          <p:cNvSpPr/>
          <p:nvPr/>
        </p:nvSpPr>
        <p:spPr>
          <a:xfrm>
            <a:off x="350759" y="6057100"/>
            <a:ext cx="290084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Tenk på hvordan du har hatt det den siste uka, hvor ofte har du...</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5</a:t>
            </a:r>
          </a:p>
        </p:txBody>
      </p:sp>
      <p:sp>
        <p:nvSpPr>
          <p:cNvPr id="40" name="Rektangel 39">
            <a:extLst>
              <a:ext uri="{FF2B5EF4-FFF2-40B4-BE49-F238E27FC236}">
                <a16:creationId xmlns:a16="http://schemas.microsoft.com/office/drawing/2014/main" id="{4C0E553B-4398-054C-BB13-42923D46CDC1}"/>
              </a:ext>
            </a:extLst>
          </p:cNvPr>
          <p:cNvSpPr/>
          <p:nvPr/>
        </p:nvSpPr>
        <p:spPr>
          <a:xfrm>
            <a:off x="3549651" y="6057100"/>
            <a:ext cx="295759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den siste uka hele tiden eller ofte har...</a:t>
            </a:r>
          </a:p>
        </p:txBody>
      </p:sp>
      <p:graphicFrame>
        <p:nvGraphicFramePr>
          <p:cNvPr id="41" name="Diagram 40">
            <a:extLst>
              <a:ext uri="{FF2B5EF4-FFF2-40B4-BE49-F238E27FC236}">
                <a16:creationId xmlns:a16="http://schemas.microsoft.com/office/drawing/2014/main" id="{87357ED8-5578-461B-BA1B-A97ED99148D6}"/>
              </a:ext>
            </a:extLst>
          </p:cNvPr>
          <p:cNvGraphicFramePr>
            <a:graphicFrameLocks/>
          </p:cNvGraphicFramePr>
          <p:nvPr>
            <p:extLst>
              <p:ext uri="{D42A27DB-BD31-4B8C-83A1-F6EECF244321}">
                <p14:modId xmlns:p14="http://schemas.microsoft.com/office/powerpoint/2010/main" val="3591195853"/>
              </p:ext>
            </p:extLst>
          </p:nvPr>
        </p:nvGraphicFramePr>
        <p:xfrm>
          <a:off x="353961" y="1275743"/>
          <a:ext cx="2890988" cy="1960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Diagram 41">
            <a:extLst>
              <a:ext uri="{FF2B5EF4-FFF2-40B4-BE49-F238E27FC236}">
                <a16:creationId xmlns:a16="http://schemas.microsoft.com/office/drawing/2014/main" id="{BC1A13F4-7FFE-4884-BDD3-A507B6755CA2}"/>
              </a:ext>
            </a:extLst>
          </p:cNvPr>
          <p:cNvGraphicFramePr>
            <a:graphicFrameLocks/>
          </p:cNvGraphicFramePr>
          <p:nvPr>
            <p:extLst>
              <p:ext uri="{D42A27DB-BD31-4B8C-83A1-F6EECF244321}">
                <p14:modId xmlns:p14="http://schemas.microsoft.com/office/powerpoint/2010/main" val="950836020"/>
              </p:ext>
            </p:extLst>
          </p:nvPr>
        </p:nvGraphicFramePr>
        <p:xfrm>
          <a:off x="353961" y="6517220"/>
          <a:ext cx="2890988" cy="27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Diagram 42">
            <a:extLst>
              <a:ext uri="{FF2B5EF4-FFF2-40B4-BE49-F238E27FC236}">
                <a16:creationId xmlns:a16="http://schemas.microsoft.com/office/drawing/2014/main" id="{14D8FD09-8C54-40AE-A8C7-639948CB7CB4}"/>
              </a:ext>
            </a:extLst>
          </p:cNvPr>
          <p:cNvGraphicFramePr>
            <a:graphicFrameLocks/>
          </p:cNvGraphicFramePr>
          <p:nvPr>
            <p:extLst>
              <p:ext uri="{D42A27DB-BD31-4B8C-83A1-F6EECF244321}">
                <p14:modId xmlns:p14="http://schemas.microsoft.com/office/powerpoint/2010/main" val="2841881087"/>
              </p:ext>
            </p:extLst>
          </p:nvPr>
        </p:nvGraphicFramePr>
        <p:xfrm>
          <a:off x="3549689" y="6508424"/>
          <a:ext cx="2957513" cy="274275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
            <a:extLst>
              <a:ext uri="{FF2B5EF4-FFF2-40B4-BE49-F238E27FC236}">
                <a16:creationId xmlns:a16="http://schemas.microsoft.com/office/drawing/2014/main" id="{40D35CE6-44BC-4889-AE41-828FCFC5386F}"/>
              </a:ext>
            </a:extLst>
          </p:cNvPr>
          <p:cNvSpPr txBox="1"/>
          <p:nvPr/>
        </p:nvSpPr>
        <p:spPr>
          <a:xfrm>
            <a:off x="4080304" y="3959001"/>
            <a:ext cx="2423735"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ungdommer er godt fornøyd med livet sitt</a:t>
            </a:r>
          </a:p>
        </p:txBody>
      </p:sp>
      <p:pic>
        <p:nvPicPr>
          <p:cNvPr id="29" name="Bilde 28">
            <a:extLst>
              <a:ext uri="{FF2B5EF4-FFF2-40B4-BE49-F238E27FC236}">
                <a16:creationId xmlns:a16="http://schemas.microsoft.com/office/drawing/2014/main" id="{51B03EAE-0B8B-47D7-A8D6-7CC684C55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337" y="3959001"/>
            <a:ext cx="369416" cy="301888"/>
          </a:xfrm>
          <a:prstGeom prst="rect">
            <a:avLst/>
          </a:prstGeom>
        </p:spPr>
      </p:pic>
      <p:graphicFrame>
        <p:nvGraphicFramePr>
          <p:cNvPr id="21" name="Diagram 20">
            <a:extLst>
              <a:ext uri="{FF2B5EF4-FFF2-40B4-BE49-F238E27FC236}">
                <a16:creationId xmlns:a16="http://schemas.microsoft.com/office/drawing/2014/main" id="{D795D04B-C39E-46B1-9555-2E289F4B561B}"/>
              </a:ext>
            </a:extLst>
          </p:cNvPr>
          <p:cNvGraphicFramePr>
            <a:graphicFrameLocks/>
          </p:cNvGraphicFramePr>
          <p:nvPr>
            <p:extLst>
              <p:ext uri="{D42A27DB-BD31-4B8C-83A1-F6EECF244321}">
                <p14:modId xmlns:p14="http://schemas.microsoft.com/office/powerpoint/2010/main" val="4249738568"/>
              </p:ext>
            </p:extLst>
          </p:nvPr>
        </p:nvGraphicFramePr>
        <p:xfrm>
          <a:off x="3559622" y="1370378"/>
          <a:ext cx="2957513" cy="18659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45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Ungdomstiden beskrives gjerne som en fase av livet der de jevnaldrende er særlig viktige. Venner på egen alder er for de fleste en kilde til lek, glede, støtte, samhørighet og bekreftelse. I overgangen fra barn til tenåring endres gjerne vennenes betydning. Mens leken står i sentrum blant de yngste, har det etter hvert like stor betydning hvem man er sammen med, som hva man gjør.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Hvilken rolle de jevnaldrende vennene spiller i hver enkelt ungdoms liv vil også variere. Mens noen trives godt med én eller to venner, er andre opptatt av å ha en stor vennegjeng, eller ha flest mulig kontakter på sosiale medier. Med sosiale medier har ungdom fått en ny arena å være sammen på. Ungdom deler informasjon og opplysninger om sine liv, hva de gjør og hvem de er sammen med, på en annen måte enn foreldrene deres gjorde. Dermed er betingelsene for og formen på ungdoms samvær med venner endret. For mange vil kvaliteten på vennskapene likevel fremdeles bety mer enn antallet og hvordan man er sammen.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lengre sikt har samspillet med de jevnaldrende betydning for utvikling av selvbilde og sosial kompetanse. Mange knytter også vennskap i ungdomstiden som varer livet ut. Å ha venner er viktig fordi det gir en opplevelse av at man er godtatt. Hvilke venner man har markerer tilhørighet og sier også noe om hvem man er. Det er derfor positivt når Ungdata viser at de aller fleste ungdommer har venner å være sammen med. Det er samtidig bekymringsfullt at hver tiende ungdom i Norge mangler venner de kan stole på og som de kan snakke med om alt mulig.</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Venner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4" y="4707664"/>
            <a:ext cx="290019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minst én venn som du kan stole på og betro deg til om alt mulig? Prosent i Lyngdal kommune og nasjonalt</a:t>
            </a:r>
          </a:p>
        </p:txBody>
      </p:sp>
      <p:cxnSp>
        <p:nvCxnSpPr>
          <p:cNvPr id="25" name="Rett linje 24"/>
          <p:cNvCxnSpPr>
            <a:cxnSpLocks/>
          </p:cNvCxnSpPr>
          <p:nvPr/>
        </p:nvCxnSpPr>
        <p:spPr>
          <a:xfrm>
            <a:off x="3430600" y="4703541"/>
            <a:ext cx="0" cy="460760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85326105"/>
              </p:ext>
            </p:extLst>
          </p:nvPr>
        </p:nvGraphicFramePr>
        <p:xfrm>
          <a:off x="347954" y="5432156"/>
          <a:ext cx="2900194" cy="3878992"/>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Lyngdal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en fortrolig venn.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587095017"/>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B7C21302-1E01-4FC3-8873-54298EE7D25E}"/>
              </a:ext>
            </a:extLst>
          </p:cNvPr>
          <p:cNvSpPr txBox="1"/>
          <p:nvPr/>
        </p:nvSpPr>
        <p:spPr>
          <a:xfrm>
            <a:off x="4080304" y="5116972"/>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Ni av ti unge i Norge har en venn de kan snakke med om alt mulig</a:t>
            </a:r>
          </a:p>
        </p:txBody>
      </p:sp>
      <p:pic>
        <p:nvPicPr>
          <p:cNvPr id="21" name="Bilde 20">
            <a:extLst>
              <a:ext uri="{FF2B5EF4-FFF2-40B4-BE49-F238E27FC236}">
                <a16:creationId xmlns:a16="http://schemas.microsoft.com/office/drawing/2014/main" id="{E6CA88C0-902F-4CEE-A790-327227DE46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16972"/>
            <a:ext cx="369416" cy="301888"/>
          </a:xfrm>
          <a:prstGeom prst="rect">
            <a:avLst/>
          </a:prstGeom>
        </p:spPr>
      </p:pic>
    </p:spTree>
    <p:extLst>
      <p:ext uri="{BB962C8B-B14F-4D97-AF65-F5344CB8AC3E}">
        <p14:creationId xmlns:p14="http://schemas.microsoft.com/office/powerpoint/2010/main" val="9694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5" name="Rett linje 24"/>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799866"/>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Lyngdal kommune.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minst én fortrolig venn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00143"/>
            <a:ext cx="3006843" cy="553998"/>
          </a:xfrm>
          <a:prstGeom prst="rect">
            <a:avLst/>
          </a:prstGeom>
        </p:spPr>
        <p:txBody>
          <a:bodyPr wrap="square">
            <a:spAutoFit/>
          </a:bodyPr>
          <a:lstStyle/>
          <a:p>
            <a:pPr lvl="0"/>
            <a:r>
              <a:rPr lang="nb-NO" sz="1000" b="1" dirty="0">
                <a:solidFill>
                  <a:srgbClr val="000000"/>
                </a:solidFill>
                <a:latin typeface="Akkurat Pro Regular" panose="020B0504020101020102" pitchFamily="34" charset="77"/>
                <a:cs typeface="Arial" panose="020B0604020202020204" pitchFamily="34" charset="0"/>
              </a:rPr>
              <a:t>Har du noen å være sammen med i friminuttene på skolen? Prosent i Lyngdal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noen å være sammen med på fritiden? </a:t>
            </a:r>
            <a:r>
              <a:rPr lang="nb-NO" sz="1000" b="1" dirty="0">
                <a:solidFill>
                  <a:srgbClr val="000000"/>
                </a:solidFill>
                <a:latin typeface="Akkurat Pro Regular" panose="020B0504020101020102" pitchFamily="34" charset="77"/>
                <a:cs typeface="Arial" panose="020B0604020202020204" pitchFamily="34" charset="0"/>
              </a:rPr>
              <a:t>Prosent i Lyngdal kommune og nasjonalt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7</a:t>
            </a: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820457"/>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i friminuttene på skolen.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8" name="Diagram 27">
            <a:extLst>
              <a:ext uri="{FF2B5EF4-FFF2-40B4-BE49-F238E27FC236}">
                <a16:creationId xmlns:a16="http://schemas.microsoft.com/office/drawing/2014/main" id="{35CFEDD3-87B1-4798-9244-0648B44309D5}"/>
              </a:ext>
            </a:extLst>
          </p:cNvPr>
          <p:cNvGraphicFramePr>
            <a:graphicFrameLocks/>
          </p:cNvGraphicFramePr>
          <p:nvPr>
            <p:extLst>
              <p:ext uri="{D42A27DB-BD31-4B8C-83A1-F6EECF244321}">
                <p14:modId xmlns:p14="http://schemas.microsoft.com/office/powerpoint/2010/main" val="3465254066"/>
              </p:ext>
            </p:extLst>
          </p:nvPr>
        </p:nvGraphicFramePr>
        <p:xfrm>
          <a:off x="3559929" y="4689300"/>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3A01A8B5-1DA8-45C7-90E1-80391A3349BB}"/>
              </a:ext>
            </a:extLst>
          </p:cNvPr>
          <p:cNvSpPr/>
          <p:nvPr/>
        </p:nvSpPr>
        <p:spPr>
          <a:xfrm>
            <a:off x="364664" y="3820457"/>
            <a:ext cx="2903220"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på fritiden.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4" name="Diagram 23">
            <a:extLst>
              <a:ext uri="{FF2B5EF4-FFF2-40B4-BE49-F238E27FC236}">
                <a16:creationId xmlns:a16="http://schemas.microsoft.com/office/drawing/2014/main" id="{9DC679AD-061B-4D49-85F4-98A910D300C5}"/>
              </a:ext>
            </a:extLst>
          </p:cNvPr>
          <p:cNvGraphicFramePr>
            <a:graphicFrameLocks/>
          </p:cNvGraphicFramePr>
          <p:nvPr>
            <p:extLst>
              <p:ext uri="{D42A27DB-BD31-4B8C-83A1-F6EECF244321}">
                <p14:modId xmlns:p14="http://schemas.microsoft.com/office/powerpoint/2010/main" val="2040874750"/>
              </p:ext>
            </p:extLst>
          </p:nvPr>
        </p:nvGraphicFramePr>
        <p:xfrm>
          <a:off x="359056" y="4689300"/>
          <a:ext cx="2903221"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 16">
            <a:extLst>
              <a:ext uri="{FF2B5EF4-FFF2-40B4-BE49-F238E27FC236}">
                <a16:creationId xmlns:a16="http://schemas.microsoft.com/office/drawing/2014/main" id="{4A6E3A84-5B12-4DB8-8821-0A9AC5065D14}"/>
              </a:ext>
            </a:extLst>
          </p:cNvPr>
          <p:cNvGraphicFramePr>
            <a:graphicFrameLocks/>
          </p:cNvGraphicFramePr>
          <p:nvPr>
            <p:extLst>
              <p:ext uri="{D42A27DB-BD31-4B8C-83A1-F6EECF244321}">
                <p14:modId xmlns:p14="http://schemas.microsoft.com/office/powerpoint/2010/main" val="79414880"/>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87CC241B-E394-3E5E-E2EB-3D26784EDD44}"/>
              </a:ext>
            </a:extLst>
          </p:cNvPr>
          <p:cNvGraphicFramePr>
            <a:graphicFrameLocks/>
          </p:cNvGraphicFramePr>
          <p:nvPr>
            <p:extLst>
              <p:ext uri="{D42A27DB-BD31-4B8C-83A1-F6EECF244321}">
                <p14:modId xmlns:p14="http://schemas.microsoft.com/office/powerpoint/2010/main" val="977234222"/>
              </p:ext>
            </p:extLst>
          </p:nvPr>
        </p:nvGraphicFramePr>
        <p:xfrm>
          <a:off x="387436" y="1387163"/>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32A1E977-910C-7AE4-94D5-5C7EE32C9384}"/>
              </a:ext>
            </a:extLst>
          </p:cNvPr>
          <p:cNvGraphicFramePr>
            <a:graphicFrameLocks/>
          </p:cNvGraphicFramePr>
          <p:nvPr>
            <p:extLst>
              <p:ext uri="{D42A27DB-BD31-4B8C-83A1-F6EECF244321}">
                <p14:modId xmlns:p14="http://schemas.microsoft.com/office/powerpoint/2010/main" val="3179914440"/>
              </p:ext>
            </p:extLst>
          </p:nvPr>
        </p:nvGraphicFramePr>
        <p:xfrm>
          <a:off x="3581333" y="1337059"/>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51398669"/>
      </p:ext>
    </p:extLst>
  </p:cSld>
  <p:clrMapOvr>
    <a:masterClrMapping/>
  </p:clrMapOvr>
</p:sld>
</file>

<file path=ppt/theme/theme1.xml><?xml version="1.0" encoding="utf-8"?>
<a:theme xmlns:a="http://schemas.openxmlformats.org/drawingml/2006/main" name="Office-tema">
  <a:themeElements>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2BF419F9B06754E9DBE1B70B28766F3" ma:contentTypeVersion="12" ma:contentTypeDescription="Opprett et nytt dokument." ma:contentTypeScope="" ma:versionID="fdddc5f0f404de69e7389ceb793fbc2f">
  <xsd:schema xmlns:xsd="http://www.w3.org/2001/XMLSchema" xmlns:xs="http://www.w3.org/2001/XMLSchema" xmlns:p="http://schemas.microsoft.com/office/2006/metadata/properties" xmlns:ns1="http://schemas.microsoft.com/sharepoint/v3" xmlns:ns3="64daf880-2b31-41e1-8842-90d100fd454f" xmlns:ns4="228ccc78-36fd-48c8-bea7-9c1f627215d7" targetNamespace="http://schemas.microsoft.com/office/2006/metadata/properties" ma:root="true" ma:fieldsID="dbd7771885bee3b57fe7b825d8ecadc1" ns1:_="" ns3:_="" ns4:_="">
    <xsd:import namespace="http://schemas.microsoft.com/sharepoint/v3"/>
    <xsd:import namespace="64daf880-2b31-41e1-8842-90d100fd454f"/>
    <xsd:import namespace="228ccc78-36fd-48c8-bea7-9c1f627215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genskaper for samordnet samsvarspolicy" ma:hidden="true" ma:internalName="_ip_UnifiedCompliancePolicyProperties">
      <xsd:simpleType>
        <xsd:restriction base="dms:Note"/>
      </xsd:simpleType>
    </xsd:element>
    <xsd:element name="_ip_UnifiedCompliancePolicyUIAction" ma:index="14"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daf880-2b31-41e1-8842-90d100fd4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8ccc78-36fd-48c8-bea7-9c1f627215d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SharingHintHash" ma:index="17"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62880-8BEB-475B-B167-633B2015F574}">
  <ds:schemaRefs>
    <ds:schemaRef ds:uri="http://schemas.microsoft.com/office/2006/documentManagement/types"/>
    <ds:schemaRef ds:uri="http://purl.org/dc/elements/1.1/"/>
    <ds:schemaRef ds:uri="64daf880-2b31-41e1-8842-90d100fd454f"/>
    <ds:schemaRef ds:uri="http://schemas.microsoft.com/office/2006/metadata/properties"/>
    <ds:schemaRef ds:uri="228ccc78-36fd-48c8-bea7-9c1f627215d7"/>
    <ds:schemaRef ds:uri="http://purl.org/dc/terms/"/>
    <ds:schemaRef ds:uri="http://schemas.microsoft.com/office/infopath/2007/PartnerControls"/>
    <ds:schemaRef ds:uri="http://purl.org/dc/dcmitype/"/>
    <ds:schemaRef ds:uri="http://schemas.openxmlformats.org/package/2006/metadata/core-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33AF32C7-CEC8-43E3-ADC5-459864A65721}">
  <ds:schemaRefs>
    <ds:schemaRef ds:uri="http://schemas.microsoft.com/sharepoint/v3/contenttype/forms"/>
  </ds:schemaRefs>
</ds:datastoreItem>
</file>

<file path=customXml/itemProps3.xml><?xml version="1.0" encoding="utf-8"?>
<ds:datastoreItem xmlns:ds="http://schemas.openxmlformats.org/officeDocument/2006/customXml" ds:itemID="{9E1B3668-6085-4C35-96B6-98A6ADCA2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daf880-2b31-41e1-8842-90d100fd454f"/>
    <ds:schemaRef ds:uri="228ccc78-36fd-48c8-bea7-9c1f62721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11804</TotalTime>
  <Words>16171</Words>
  <Application>Microsoft Office PowerPoint</Application>
  <PresentationFormat>A4 Paper (210x297 mm)</PresentationFormat>
  <Paragraphs>699</Paragraphs>
  <Slides>56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2</vt:i4>
      </vt:variant>
      <vt:variant>
        <vt:lpstr>Slide Titles</vt:lpstr>
      </vt:variant>
      <vt:variant>
        <vt:i4>56</vt:i4>
      </vt:variant>
    </vt:vector>
  </HeadingPairs>
  <TitlesOfParts>
    <vt:vector size="66" baseType="lpstr">
      <vt:lpstr>Akkurat Pro</vt:lpstr>
      <vt:lpstr>Akkurat Pro Light</vt:lpstr>
      <vt:lpstr>Akkurat Pro Regular</vt:lpstr>
      <vt:lpstr>Arial</vt:lpstr>
      <vt:lpstr>Calibri</vt:lpstr>
      <vt:lpstr>Eames Century Modern Bold</vt:lpstr>
      <vt:lpstr>Eames Century Modern Regular</vt:lpstr>
      <vt:lpstr>Office-tema</vt:lpstr>
      <vt:lpstr>\\milos.ada.hioa.no\felles\sva\sva-no-f-uf\Ungdata\Rapportering\Rapportmaler_ungdata\Nøkkeltallsrapporter 2020-2022\Data NøRa 2020-22.xlsx!Om undersøkelsen!R28C1:R41C2</vt:lpstr>
      <vt:lpstr>\\milos.ada.hioa.no\felles\sva\sva-no-f-uf\Ungdata\Rapportering\Rapportmaler_ungdata\Nøkkeltallsrapporter 2020-2022\Data NøRa 2020-22.xlsx!Om undersøkelsen!R14C2:R24C2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Bakken</dc:creator>
  <cp:lastModifiedBy>Thea Marie Thorkildsen</cp:lastModifiedBy>
  <cp:revision>1545</cp:revision>
  <cp:lastPrinted>2020-02-04T08:51:46Z</cp:lastPrinted>
  <dcterms:created xsi:type="dcterms:W3CDTF">2018-04-06T11:42:51Z</dcterms:created>
  <dcterms:modified xsi:type="dcterms:W3CDTF">2025-04-03T08:39:42Z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0x010100D2BF419F9B06754E9DBE1B70B28766F3</vt:lpwstr>
  </property>
</Properties>
</file>