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8" r:id="rId2"/>
  </p:sldMasterIdLst>
  <p:notesMasterIdLst>
    <p:notesMasterId r:id="rId16"/>
  </p:notesMasterIdLst>
  <p:handoutMasterIdLst>
    <p:handoutMasterId r:id="rId17"/>
  </p:handoutMasterIdLst>
  <p:sldIdLst>
    <p:sldId id="2147197138" r:id="rId3"/>
    <p:sldId id="2147483639" r:id="rId4"/>
    <p:sldId id="2147483628" r:id="rId5"/>
    <p:sldId id="2147483629" r:id="rId6"/>
    <p:sldId id="2147483630" r:id="rId7"/>
    <p:sldId id="2147483631" r:id="rId8"/>
    <p:sldId id="2147197154" r:id="rId9"/>
    <p:sldId id="2147483634" r:id="rId10"/>
    <p:sldId id="2147483635" r:id="rId11"/>
    <p:sldId id="2147197155" r:id="rId12"/>
    <p:sldId id="264" r:id="rId13"/>
    <p:sldId id="2147483539" r:id="rId14"/>
    <p:sldId id="2147483640"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D0C52C-7440-9483-7E7B-414EAB38DAED}" name="Hauge, Arly" initials="HA" userId="S::arly.hauge@agderfk.no::015c31cf-d5dd-402d-83cc-0408639b7855" providerId="AD"/>
  <p188:author id="{2005C43F-B2EF-A2F3-6FB3-E81548B0488B}" name="Haaland, Oddvar" initials="HO" userId="S::oddvar.haaland@mandal.vgs.no::3520f8ad-5ef7-4c46-ab92-f792c1573395" providerId="AD"/>
  <p188:author id="{ACDFE7E9-50A8-740F-BCD5-6BD63CB8A1A0}" name="Solgaard, Lise" initials="LS" userId="S::Lise.Solgaard@agderfk.no::d3852ad5-ff7e-4c9c-addb-aec1e2f070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B0"/>
    <a:srgbClr val="16A27F"/>
    <a:srgbClr val="FEE0CA"/>
    <a:srgbClr val="EEF6FD"/>
    <a:srgbClr val="E0201D"/>
    <a:srgbClr val="E01F1D"/>
    <a:srgbClr val="C11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D80DF-516E-4309-8BD1-75B69B2CD332}" v="33" dt="2025-07-04T11:45:25.984"/>
  </p1510:revLst>
</p1510:revInfo>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9" autoAdjust="0"/>
  </p:normalViewPr>
  <p:slideViewPr>
    <p:cSldViewPr snapToGrid="0">
      <p:cViewPr varScale="1">
        <p:scale>
          <a:sx n="104" d="100"/>
          <a:sy n="104" d="100"/>
        </p:scale>
        <p:origin x="834" y="108"/>
      </p:cViewPr>
      <p:guideLst>
        <p:guide orient="horz" pos="2160"/>
        <p:guide/>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rgbClr val="000000"/>
                </a:solidFill>
                <a:latin typeface="Aptos Narrow"/>
                <a:ea typeface="Aptos Narrow"/>
                <a:cs typeface="Aptos Narrow"/>
              </a:defRPr>
            </a:pPr>
            <a:r>
              <a:rPr lang="en-US" sz="2800"/>
              <a:t>Økonomisk bærekraft</a:t>
            </a:r>
          </a:p>
        </c:rich>
      </c:tx>
      <c:layout>
        <c:manualLayout>
          <c:xMode val="edge"/>
          <c:yMode val="edge"/>
          <c:x val="1.3251686507936494E-2"/>
          <c:y val="1.984375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rgbClr val="000000"/>
              </a:solidFill>
              <a:latin typeface="Aptos Narrow"/>
              <a:ea typeface="Aptos Narrow"/>
              <a:cs typeface="Aptos Narrow"/>
            </a:defRPr>
          </a:pPr>
          <a:endParaRPr lang="en-US"/>
        </a:p>
      </c:txPr>
    </c:title>
    <c:autoTitleDeleted val="0"/>
    <c:plotArea>
      <c:layout>
        <c:manualLayout>
          <c:layoutTarget val="inner"/>
          <c:xMode val="edge"/>
          <c:yMode val="edge"/>
          <c:x val="0.32553462301587299"/>
          <c:y val="0.21418020833333334"/>
          <c:w val="0.37120466269841268"/>
          <c:h val="0.66795538194444448"/>
        </c:manualLayout>
      </c:layout>
      <c:radarChart>
        <c:radarStyle val="marker"/>
        <c:varyColors val="0"/>
        <c:ser>
          <c:idx val="1"/>
          <c:order val="0"/>
          <c:tx>
            <c:v>Norge</c:v>
          </c:tx>
          <c:spPr>
            <a:ln w="31750" cap="rnd">
              <a:solidFill>
                <a:srgbClr val="0070C0"/>
              </a:solidFill>
              <a:round/>
            </a:ln>
            <a:effectLst/>
          </c:spPr>
          <c:marker>
            <c:symbol val="circle"/>
            <c:size val="5"/>
            <c:spPr>
              <a:solidFill>
                <a:schemeClr val="accent1"/>
              </a:solidFill>
              <a:ln w="9525">
                <a:solidFill>
                  <a:schemeClr val="accent4">
                    <a:lumMod val="50000"/>
                  </a:schemeClr>
                </a:solidFill>
              </a:ln>
              <a:effectLst/>
            </c:spPr>
          </c:marker>
          <c:cat>
            <c:strRef>
              <c:f>Økonomisk_bærekraft!$I$4:$I$14</c:f>
              <c:strCache>
                <c:ptCount val="11"/>
                <c:pt idx="0">
                  <c:v>Ø1 Andel sysselsatte 20-66 år</c:v>
                </c:pt>
                <c:pt idx="1">
                  <c:v>Ø2 Andel sysselsatte blant ikke vestlige innvandrere</c:v>
                </c:pt>
                <c:pt idx="2">
                  <c:v>Ø3 Andel sysselsatte kvinner som jobber deltid</c:v>
                </c:pt>
                <c:pt idx="3">
                  <c:v>Ø4 Antall nyetableringer per 1000 innbyggere</c:v>
                </c:pt>
                <c:pt idx="4">
                  <c:v>Ø5 Andel foretak som har overlevd i fem år fra etableringsåret</c:v>
                </c:pt>
                <c:pt idx="5">
                  <c:v>Ø6 Brutto nasjonalprodukt per innbygger</c:v>
                </c:pt>
                <c:pt idx="6">
                  <c:v>Ø7 Vareeksport per innbygger</c:v>
                </c:pt>
                <c:pt idx="7">
                  <c:v>Ø8 Igangsatte boliger per 1000 innbygger</c:v>
                </c:pt>
                <c:pt idx="8">
                  <c:v>Ø9 Total verdiskaping i reiselivet per innbygger</c:v>
                </c:pt>
                <c:pt idx="9">
                  <c:v>Ø10 Andel av bedrifter med FoU</c:v>
                </c:pt>
                <c:pt idx="10">
                  <c:v>Ø11 Andel med universitet- eller Høyskoleutdanning (4 år eller mer)</c:v>
                </c:pt>
              </c:strCache>
            </c:strRef>
          </c:cat>
          <c:val>
            <c:numRef>
              <c:f>Økonomisk_bærekraft!$K$4:$K$14</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1AE2-415F-B972-0AC179BA253C}"/>
            </c:ext>
          </c:extLst>
        </c:ser>
        <c:ser>
          <c:idx val="0"/>
          <c:order val="1"/>
          <c:tx>
            <c:v>Agder</c:v>
          </c:tx>
          <c:spPr>
            <a:ln w="31750" cap="rnd">
              <a:solidFill>
                <a:srgbClr val="C00000"/>
              </a:solidFill>
              <a:round/>
            </a:ln>
            <a:effectLst/>
          </c:spPr>
          <c:marker>
            <c:symbol val="circle"/>
            <c:size val="5"/>
            <c:spPr>
              <a:solidFill>
                <a:srgbClr val="FF0000"/>
              </a:solidFill>
              <a:ln w="9525">
                <a:solidFill>
                  <a:srgbClr val="C00000"/>
                </a:solidFill>
              </a:ln>
              <a:effectLst/>
            </c:spPr>
          </c:marker>
          <c:cat>
            <c:strRef>
              <c:f>Økonomisk_bærekraft!$I$4:$I$14</c:f>
              <c:strCache>
                <c:ptCount val="11"/>
                <c:pt idx="0">
                  <c:v>Ø1 Andel sysselsatte 20-66 år</c:v>
                </c:pt>
                <c:pt idx="1">
                  <c:v>Ø2 Andel sysselsatte blant ikke vestlige innvandrere</c:v>
                </c:pt>
                <c:pt idx="2">
                  <c:v>Ø3 Andel sysselsatte kvinner som jobber deltid</c:v>
                </c:pt>
                <c:pt idx="3">
                  <c:v>Ø4 Antall nyetableringer per 1000 innbyggere</c:v>
                </c:pt>
                <c:pt idx="4">
                  <c:v>Ø5 Andel foretak som har overlevd i fem år fra etableringsåret</c:v>
                </c:pt>
                <c:pt idx="5">
                  <c:v>Ø6 Brutto nasjonalprodukt per innbygger</c:v>
                </c:pt>
                <c:pt idx="6">
                  <c:v>Ø7 Vareeksport per innbygger</c:v>
                </c:pt>
                <c:pt idx="7">
                  <c:v>Ø8 Igangsatte boliger per 1000 innbygger</c:v>
                </c:pt>
                <c:pt idx="8">
                  <c:v>Ø9 Total verdiskaping i reiselivet per innbygger</c:v>
                </c:pt>
                <c:pt idx="9">
                  <c:v>Ø10 Andel av bedrifter med FoU</c:v>
                </c:pt>
                <c:pt idx="10">
                  <c:v>Ø11 Andel med universitet- eller Høyskoleutdanning (4 år eller mer)</c:v>
                </c:pt>
              </c:strCache>
            </c:strRef>
          </c:cat>
          <c:val>
            <c:numRef>
              <c:f>Økonomisk_bærekraft!$J$4:$J$14</c:f>
              <c:numCache>
                <c:formatCode>0</c:formatCode>
                <c:ptCount val="11"/>
                <c:pt idx="0">
                  <c:v>95.70871261378413</c:v>
                </c:pt>
                <c:pt idx="1">
                  <c:v>91.276252019386092</c:v>
                </c:pt>
                <c:pt idx="2">
                  <c:v>78.132118451025065</c:v>
                </c:pt>
                <c:pt idx="3">
                  <c:v>100.92592592592592</c:v>
                </c:pt>
                <c:pt idx="4">
                  <c:v>113.75838926174498</c:v>
                </c:pt>
                <c:pt idx="5">
                  <c:v>86.248443393086475</c:v>
                </c:pt>
                <c:pt idx="6">
                  <c:v>98.000391466040327</c:v>
                </c:pt>
                <c:pt idx="7">
                  <c:v>123.52941176470588</c:v>
                </c:pt>
                <c:pt idx="8">
                  <c:v>79.947855825141787</c:v>
                </c:pt>
                <c:pt idx="9">
                  <c:v>94.444444444444457</c:v>
                </c:pt>
                <c:pt idx="10">
                  <c:v>88.770053475935825</c:v>
                </c:pt>
              </c:numCache>
            </c:numRef>
          </c:val>
          <c:extLst>
            <c:ext xmlns:c16="http://schemas.microsoft.com/office/drawing/2014/chart" uri="{C3380CC4-5D6E-409C-BE32-E72D297353CC}">
              <c16:uniqueId val="{00000001-1AE2-415F-B972-0AC179BA253C}"/>
            </c:ext>
          </c:extLst>
        </c:ser>
        <c:dLbls>
          <c:showLegendKey val="0"/>
          <c:showVal val="0"/>
          <c:showCatName val="0"/>
          <c:showSerName val="0"/>
          <c:showPercent val="0"/>
          <c:showBubbleSize val="0"/>
        </c:dLbls>
        <c:axId val="949842439"/>
        <c:axId val="949844487"/>
      </c:radarChart>
      <c:catAx>
        <c:axId val="94984243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49844487"/>
        <c:crosses val="autoZero"/>
        <c:auto val="1"/>
        <c:lblAlgn val="ctr"/>
        <c:lblOffset val="100"/>
        <c:noMultiLvlLbl val="0"/>
      </c:catAx>
      <c:valAx>
        <c:axId val="949844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949842439"/>
        <c:crosses val="autoZero"/>
        <c:crossBetween val="between"/>
      </c:valAx>
      <c:spPr>
        <a:noFill/>
        <a:ln>
          <a:noFill/>
        </a:ln>
        <a:effectLst/>
      </c:spPr>
    </c:plotArea>
    <c:legend>
      <c:legendPos val="t"/>
      <c:layout>
        <c:manualLayout>
          <c:xMode val="edge"/>
          <c:yMode val="edge"/>
          <c:x val="0.7842302579365078"/>
          <c:y val="3.6351736111111116E-2"/>
          <c:w val="0.19630386904761904"/>
          <c:h val="5.5687130017838676E-2"/>
        </c:manualLayout>
      </c:layout>
      <c:overlay val="0"/>
      <c:spPr>
        <a:noFill/>
        <a:ln>
          <a:noFill/>
        </a:ln>
        <a:effectLst/>
      </c:spPr>
      <c:txPr>
        <a:bodyPr rot="0" spcFirstLastPara="1" vertOverflow="ellipsis" vert="horz" wrap="square" anchor="ctr" anchorCtr="1"/>
        <a:lstStyle/>
        <a:p>
          <a:pPr>
            <a:defRPr sz="2400" b="1"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nb-NO" sz="2800" b="1" i="0" baseline="0">
                <a:latin typeface="Arial" panose="020B0604020202020204" pitchFamily="34" charset="0"/>
                <a:cs typeface="Arial" panose="020B0604020202020204" pitchFamily="34" charset="0"/>
              </a:rPr>
              <a:t>Sosial bærekraft</a:t>
            </a:r>
          </a:p>
        </c:rich>
      </c:tx>
      <c:layout>
        <c:manualLayout>
          <c:xMode val="edge"/>
          <c:yMode val="edge"/>
          <c:x val="2.193584452099781E-2"/>
          <c:y val="1.819644893433463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nb-NO"/>
        </a:p>
      </c:txPr>
    </c:title>
    <c:autoTitleDeleted val="0"/>
    <c:plotArea>
      <c:layout>
        <c:manualLayout>
          <c:layoutTarget val="inner"/>
          <c:xMode val="edge"/>
          <c:yMode val="edge"/>
          <c:x val="0.26684338257083212"/>
          <c:y val="0.18050324326747122"/>
          <c:w val="0.44160281007278707"/>
          <c:h val="0.73450174133374369"/>
        </c:manualLayout>
      </c:layout>
      <c:radarChart>
        <c:radarStyle val="marker"/>
        <c:varyColors val="0"/>
        <c:ser>
          <c:idx val="1"/>
          <c:order val="0"/>
          <c:tx>
            <c:strRef>
              <c:f>'Sosial bærekraft'!$K$3</c:f>
              <c:strCache>
                <c:ptCount val="1"/>
                <c:pt idx="0">
                  <c:v>Norge</c:v>
                </c:pt>
              </c:strCache>
            </c:strRef>
          </c:tx>
          <c:spPr>
            <a:ln w="34925" cap="rnd">
              <a:solidFill>
                <a:srgbClr val="002060"/>
              </a:solidFill>
              <a:round/>
            </a:ln>
            <a:effectLst/>
          </c:spPr>
          <c:marker>
            <c:symbol val="circle"/>
            <c:size val="7"/>
            <c:spPr>
              <a:solidFill>
                <a:srgbClr val="0070C0"/>
              </a:solidFill>
              <a:ln w="9525">
                <a:solidFill>
                  <a:schemeClr val="tx2"/>
                </a:solidFill>
              </a:ln>
              <a:effectLst/>
            </c:spPr>
          </c:marker>
          <c:cat>
            <c:strRef>
              <c:f>'Sosial bærekraft'!$I$4:$I$14</c:f>
              <c:strCache>
                <c:ptCount val="11"/>
                <c:pt idx="0">
                  <c:v>S1 Andel utenfor arbeid, utdanning og arb.tiltak (NEET 20-66 år)</c:v>
                </c:pt>
                <c:pt idx="1">
                  <c:v>S2 Andel uføre 18-67 år</c:v>
                </c:pt>
                <c:pt idx="2">
                  <c:v>S3 Andel barn i husholdninger med vedvarende lavinntekt</c:v>
                </c:pt>
                <c:pt idx="3">
                  <c:v>S4 Andel som fullfører videregående opplæring</c:v>
                </c:pt>
                <c:pt idx="4">
                  <c:v>S5 Andel ungdom som opplever egen helse som god eller svært god</c:v>
                </c:pt>
                <c:pt idx="5">
                  <c:v>S6 Fysisk aktivitet blant unge</c:v>
                </c:pt>
                <c:pt idx="6">
                  <c:v>S7 Andel voksne som føler sterk tilhørighet til bostedet</c:v>
                </c:pt>
                <c:pt idx="7">
                  <c:v>S8 Andel voksne som opplever høy grad av sosial støtte</c:v>
                </c:pt>
                <c:pt idx="8">
                  <c:v>S9 Opplevd mulighet til å ta del i kulturaktiviteter (voksne)</c:v>
                </c:pt>
                <c:pt idx="9">
                  <c:v>S10 Opplevd livskvalitet blant voksne</c:v>
                </c:pt>
                <c:pt idx="10">
                  <c:v>S11 Andel kvinner blant kommunestyrerepresentanter</c:v>
                </c:pt>
              </c:strCache>
            </c:strRef>
          </c:cat>
          <c:val>
            <c:numRef>
              <c:f>'Sosial bærekraft'!$K$4:$K$14</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C5ED-4CDD-A742-12D12793AF37}"/>
            </c:ext>
          </c:extLst>
        </c:ser>
        <c:ser>
          <c:idx val="0"/>
          <c:order val="1"/>
          <c:tx>
            <c:strRef>
              <c:f>'Sosial bærekraft'!$J$3</c:f>
              <c:strCache>
                <c:ptCount val="1"/>
                <c:pt idx="0">
                  <c:v>Agder</c:v>
                </c:pt>
              </c:strCache>
            </c:strRef>
          </c:tx>
          <c:spPr>
            <a:ln w="31750" cap="rnd">
              <a:solidFill>
                <a:srgbClr val="C00000"/>
              </a:solidFill>
              <a:round/>
            </a:ln>
            <a:effectLst/>
          </c:spPr>
          <c:marker>
            <c:symbol val="circle"/>
            <c:size val="7"/>
            <c:spPr>
              <a:solidFill>
                <a:srgbClr val="C00000"/>
              </a:solidFill>
              <a:ln w="9525">
                <a:solidFill>
                  <a:srgbClr val="C00000"/>
                </a:solidFill>
              </a:ln>
              <a:effectLst/>
            </c:spPr>
          </c:marker>
          <c:cat>
            <c:strRef>
              <c:f>'Sosial bærekraft'!$I$4:$I$14</c:f>
              <c:strCache>
                <c:ptCount val="11"/>
                <c:pt idx="0">
                  <c:v>S1 Andel utenfor arbeid, utdanning og arb.tiltak (NEET 20-66 år)</c:v>
                </c:pt>
                <c:pt idx="1">
                  <c:v>S2 Andel uføre 18-67 år</c:v>
                </c:pt>
                <c:pt idx="2">
                  <c:v>S3 Andel barn i husholdninger med vedvarende lavinntekt</c:v>
                </c:pt>
                <c:pt idx="3">
                  <c:v>S4 Andel som fullfører videregående opplæring</c:v>
                </c:pt>
                <c:pt idx="4">
                  <c:v>S5 Andel ungdom som opplever egen helse som god eller svært god</c:v>
                </c:pt>
                <c:pt idx="5">
                  <c:v>S6 Fysisk aktivitet blant unge</c:v>
                </c:pt>
                <c:pt idx="6">
                  <c:v>S7 Andel voksne som føler sterk tilhørighet til bostedet</c:v>
                </c:pt>
                <c:pt idx="7">
                  <c:v>S8 Andel voksne som opplever høy grad av sosial støtte</c:v>
                </c:pt>
                <c:pt idx="8">
                  <c:v>S9 Opplevd mulighet til å ta del i kulturaktiviteter (voksne)</c:v>
                </c:pt>
                <c:pt idx="9">
                  <c:v>S10 Opplevd livskvalitet blant voksne</c:v>
                </c:pt>
                <c:pt idx="10">
                  <c:v>S11 Andel kvinner blant kommunestyrerepresentanter</c:v>
                </c:pt>
              </c:strCache>
            </c:strRef>
          </c:cat>
          <c:val>
            <c:numRef>
              <c:f>'Sosial bærekraft'!$J$4:$J$14</c:f>
              <c:numCache>
                <c:formatCode>0</c:formatCode>
                <c:ptCount val="11"/>
                <c:pt idx="0">
                  <c:v>87.112171837708829</c:v>
                </c:pt>
                <c:pt idx="1">
                  <c:v>73.943661971830991</c:v>
                </c:pt>
                <c:pt idx="2">
                  <c:v>84.426229508196712</c:v>
                </c:pt>
                <c:pt idx="3">
                  <c:v>101.70316301703164</c:v>
                </c:pt>
                <c:pt idx="4">
                  <c:v>100.30769230769229</c:v>
                </c:pt>
                <c:pt idx="5">
                  <c:v>103.33333333333334</c:v>
                </c:pt>
                <c:pt idx="6">
                  <c:v>102.53164556962024</c:v>
                </c:pt>
                <c:pt idx="7">
                  <c:v>106.11111111111111</c:v>
                </c:pt>
                <c:pt idx="8">
                  <c:v>100</c:v>
                </c:pt>
                <c:pt idx="9">
                  <c:v>102.89855072463767</c:v>
                </c:pt>
                <c:pt idx="10">
                  <c:v>91.62561576354679</c:v>
                </c:pt>
              </c:numCache>
            </c:numRef>
          </c:val>
          <c:extLst>
            <c:ext xmlns:c16="http://schemas.microsoft.com/office/drawing/2014/chart" uri="{C3380CC4-5D6E-409C-BE32-E72D297353CC}">
              <c16:uniqueId val="{00000001-C5ED-4CDD-A742-12D12793AF37}"/>
            </c:ext>
          </c:extLst>
        </c:ser>
        <c:dLbls>
          <c:showLegendKey val="0"/>
          <c:showVal val="0"/>
          <c:showCatName val="0"/>
          <c:showSerName val="0"/>
          <c:showPercent val="0"/>
          <c:showBubbleSize val="0"/>
        </c:dLbls>
        <c:axId val="9942367"/>
        <c:axId val="9944287"/>
      </c:radarChart>
      <c:catAx>
        <c:axId val="994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9944287"/>
        <c:crosses val="autoZero"/>
        <c:auto val="1"/>
        <c:lblAlgn val="ctr"/>
        <c:lblOffset val="100"/>
        <c:noMultiLvlLbl val="0"/>
      </c:catAx>
      <c:valAx>
        <c:axId val="9944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nb-NO"/>
          </a:p>
        </c:txPr>
        <c:crossAx val="9942367"/>
        <c:crosses val="autoZero"/>
        <c:crossBetween val="between"/>
      </c:valAx>
      <c:spPr>
        <a:noFill/>
        <a:ln>
          <a:noFill/>
        </a:ln>
        <a:effectLst/>
      </c:spPr>
    </c:plotArea>
    <c:legend>
      <c:legendPos val="t"/>
      <c:layout>
        <c:manualLayout>
          <c:xMode val="edge"/>
          <c:yMode val="edge"/>
          <c:x val="0.73532033005026221"/>
          <c:y val="3.1338010322186388E-2"/>
          <c:w val="0.21765595909277494"/>
          <c:h val="4.2211610865656675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CC"/>
    </a:solidFill>
    <a:ln w="9525" cap="flat" cmpd="sng" algn="ctr">
      <a:noFill/>
      <a:round/>
    </a:ln>
    <a:effectLst/>
  </c:spPr>
  <c:txPr>
    <a:bodyPr/>
    <a:lstStyle/>
    <a:p>
      <a:pPr>
        <a:defRPr>
          <a:solidFill>
            <a:sysClr val="windowText" lastClr="000000"/>
          </a:solidFill>
        </a:defRPr>
      </a:pPr>
      <a:endParaRPr lang="nb-N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nb-NO" sz="2400" b="1" noProof="0"/>
              <a:t>Klima-</a:t>
            </a:r>
            <a:r>
              <a:rPr lang="nb-NO" sz="2400" b="1" baseline="0" noProof="0"/>
              <a:t> og miljømessig</a:t>
            </a:r>
            <a:r>
              <a:rPr lang="nb-NO" sz="2400" b="1" noProof="0"/>
              <a:t> bærekraft</a:t>
            </a:r>
          </a:p>
        </c:rich>
      </c:tx>
      <c:layout>
        <c:manualLayout>
          <c:xMode val="edge"/>
          <c:yMode val="edge"/>
          <c:x val="1.7188847751896535E-2"/>
          <c:y val="1.798479730695536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nb-NO"/>
        </a:p>
      </c:txPr>
    </c:title>
    <c:autoTitleDeleted val="0"/>
    <c:plotArea>
      <c:layout>
        <c:manualLayout>
          <c:layoutTarget val="inner"/>
          <c:xMode val="edge"/>
          <c:yMode val="edge"/>
          <c:x val="0.29951853674540685"/>
          <c:y val="0.16372459656830438"/>
          <c:w val="0.38756504265091862"/>
          <c:h val="0.77955022201838342"/>
        </c:manualLayout>
      </c:layout>
      <c:radarChart>
        <c:radarStyle val="marker"/>
        <c:varyColors val="0"/>
        <c:ser>
          <c:idx val="1"/>
          <c:order val="0"/>
          <c:tx>
            <c:strRef>
              <c:f>'Klima- og miljømessig bærekraft'!$K$3</c:f>
              <c:strCache>
                <c:ptCount val="1"/>
                <c:pt idx="0">
                  <c:v>Norge</c:v>
                </c:pt>
              </c:strCache>
            </c:strRef>
          </c:tx>
          <c:spPr>
            <a:ln w="28575" cap="rnd">
              <a:solidFill>
                <a:srgbClr val="342C86"/>
              </a:solidFill>
              <a:prstDash val="sysDot"/>
              <a:round/>
            </a:ln>
            <a:effectLst>
              <a:outerShdw blurRad="50800" dist="38100" dir="2700000" algn="tl" rotWithShape="0">
                <a:prstClr val="black">
                  <a:alpha val="40000"/>
                </a:prstClr>
              </a:outerShdw>
            </a:effectLst>
          </c:spPr>
          <c:marker>
            <c:symbol val="circle"/>
            <c:size val="8"/>
            <c:spPr>
              <a:solidFill>
                <a:srgbClr val="342C86"/>
              </a:solidFill>
              <a:ln w="9525">
                <a:solidFill>
                  <a:srgbClr val="342C86"/>
                </a:solidFill>
              </a:ln>
              <a:effectLst>
                <a:outerShdw blurRad="50800" dist="38100" dir="2700000" algn="tl" rotWithShape="0">
                  <a:prstClr val="black">
                    <a:alpha val="40000"/>
                  </a:prstClr>
                </a:outerShdw>
              </a:effectLst>
            </c:spPr>
          </c:marker>
          <c:cat>
            <c:strRef>
              <c:f>'Klima- og miljømessig bærekraft'!$I$4:$I$14</c:f>
              <c:strCache>
                <c:ptCount val="11"/>
                <c:pt idx="0">
                  <c:v>K1 Klimagassutslipp totalt per innbygger</c:v>
                </c:pt>
                <c:pt idx="1">
                  <c:v>K2 Klimagassutslipp fra transport per innbygger</c:v>
                </c:pt>
                <c:pt idx="2">
                  <c:v>K3 Andel reiser foretatt til fots, med sykkel eller kollektiv</c:v>
                </c:pt>
                <c:pt idx="3">
                  <c:v>K4 Areal tatt i bruk til bolig, fritidsbolig, næring og tjeneste per innbygger</c:v>
                </c:pt>
                <c:pt idx="4">
                  <c:v>K5 Omdisponering av dyrka og dyrkbar jord (m2) per innbygger</c:v>
                </c:pt>
                <c:pt idx="5">
                  <c:v>K6 Økologisk tilstand for skog</c:v>
                </c:pt>
                <c:pt idx="6">
                  <c:v>K7 Andel vernet skog av totalt skogareal</c:v>
                </c:pt>
                <c:pt idx="7">
                  <c:v>K8 Økologisk tilstand for ferskvann</c:v>
                </c:pt>
                <c:pt idx="8">
                  <c:v>K9 Husholdningsavfall per innbygger</c:v>
                </c:pt>
                <c:pt idx="9">
                  <c:v>K10 Andel avfall levert til materialgjenvinning</c:v>
                </c:pt>
                <c:pt idx="10">
                  <c:v>K11 Nettoforbruk av elektrisitet per husholdning (Mwh)</c:v>
                </c:pt>
              </c:strCache>
            </c:strRef>
          </c:cat>
          <c:val>
            <c:numRef>
              <c:f>'Klima- og miljømessig bærekraft'!$K$4:$K$14</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9D76-4E2A-BF4D-4BEA10C5B6EC}"/>
            </c:ext>
          </c:extLst>
        </c:ser>
        <c:ser>
          <c:idx val="0"/>
          <c:order val="1"/>
          <c:tx>
            <c:strRef>
              <c:f>'Klima- og miljømessig bærekraft'!$J$3</c:f>
              <c:strCache>
                <c:ptCount val="1"/>
                <c:pt idx="0">
                  <c:v>Agder</c:v>
                </c:pt>
              </c:strCache>
            </c:strRef>
          </c:tx>
          <c:spPr>
            <a:ln w="28575" cap="rnd">
              <a:solidFill>
                <a:srgbClr val="DF1F1D"/>
              </a:solidFill>
              <a:round/>
            </a:ln>
            <a:effectLst>
              <a:outerShdw blurRad="50800" dist="38100" dir="2700000" algn="tl" rotWithShape="0">
                <a:prstClr val="black">
                  <a:alpha val="40000"/>
                </a:prstClr>
              </a:outerShdw>
            </a:effectLst>
          </c:spPr>
          <c:marker>
            <c:symbol val="circle"/>
            <c:size val="8"/>
            <c:spPr>
              <a:solidFill>
                <a:srgbClr val="DF1F1D"/>
              </a:solidFill>
              <a:ln w="9525">
                <a:solidFill>
                  <a:srgbClr val="DF1F1D"/>
                </a:solidFill>
              </a:ln>
              <a:effectLst>
                <a:outerShdw blurRad="50800" dist="38100" dir="2700000" algn="tl" rotWithShape="0">
                  <a:prstClr val="black">
                    <a:alpha val="40000"/>
                  </a:prstClr>
                </a:outerShdw>
              </a:effectLst>
            </c:spPr>
          </c:marker>
          <c:cat>
            <c:strRef>
              <c:f>'Klima- og miljømessig bærekraft'!$I$4:$I$14</c:f>
              <c:strCache>
                <c:ptCount val="11"/>
                <c:pt idx="0">
                  <c:v>K1 Klimagassutslipp totalt per innbygger</c:v>
                </c:pt>
                <c:pt idx="1">
                  <c:v>K2 Klimagassutslipp fra transport per innbygger</c:v>
                </c:pt>
                <c:pt idx="2">
                  <c:v>K3 Andel reiser foretatt til fots, med sykkel eller kollektiv</c:v>
                </c:pt>
                <c:pt idx="3">
                  <c:v>K4 Areal tatt i bruk til bolig, fritidsbolig, næring og tjeneste per innbygger</c:v>
                </c:pt>
                <c:pt idx="4">
                  <c:v>K5 Omdisponering av dyrka og dyrkbar jord (m2) per innbygger</c:v>
                </c:pt>
                <c:pt idx="5">
                  <c:v>K6 Økologisk tilstand for skog</c:v>
                </c:pt>
                <c:pt idx="6">
                  <c:v>K7 Andel vernet skog av totalt skogareal</c:v>
                </c:pt>
                <c:pt idx="7">
                  <c:v>K8 Økologisk tilstand for ferskvann</c:v>
                </c:pt>
                <c:pt idx="8">
                  <c:v>K9 Husholdningsavfall per innbygger</c:v>
                </c:pt>
                <c:pt idx="9">
                  <c:v>K10 Andel avfall levert til materialgjenvinning</c:v>
                </c:pt>
                <c:pt idx="10">
                  <c:v>K11 Nettoforbruk av elektrisitet per husholdning (Mwh)</c:v>
                </c:pt>
              </c:strCache>
            </c:strRef>
          </c:cat>
          <c:val>
            <c:numRef>
              <c:f>'Klima- og miljømessig bærekraft'!$J$4:$J$14</c:f>
              <c:numCache>
                <c:formatCode>0</c:formatCode>
                <c:ptCount val="11"/>
                <c:pt idx="0">
                  <c:v>109.69352077162966</c:v>
                </c:pt>
                <c:pt idx="1">
                  <c:v>84.23539000056148</c:v>
                </c:pt>
                <c:pt idx="2">
                  <c:v>91.666666666666671</c:v>
                </c:pt>
                <c:pt idx="3">
                  <c:v>79.176829361124646</c:v>
                </c:pt>
                <c:pt idx="4">
                  <c:v>128.28604787064174</c:v>
                </c:pt>
                <c:pt idx="5">
                  <c:v>104.8780487804878</c:v>
                </c:pt>
                <c:pt idx="6">
                  <c:v>70.886075949367083</c:v>
                </c:pt>
                <c:pt idx="7">
                  <c:v>98.648648648648646</c:v>
                </c:pt>
                <c:pt idx="8">
                  <c:v>81.051507872965047</c:v>
                </c:pt>
                <c:pt idx="9">
                  <c:v>104.63576158940397</c:v>
                </c:pt>
                <c:pt idx="10">
                  <c:v>110.13513513513513</c:v>
                </c:pt>
              </c:numCache>
            </c:numRef>
          </c:val>
          <c:extLst>
            <c:ext xmlns:c16="http://schemas.microsoft.com/office/drawing/2014/chart" uri="{C3380CC4-5D6E-409C-BE32-E72D297353CC}">
              <c16:uniqueId val="{00000001-9D76-4E2A-BF4D-4BEA10C5B6EC}"/>
            </c:ext>
          </c:extLst>
        </c:ser>
        <c:dLbls>
          <c:showLegendKey val="0"/>
          <c:showVal val="0"/>
          <c:showCatName val="0"/>
          <c:showSerName val="0"/>
          <c:showPercent val="0"/>
          <c:showBubbleSize val="0"/>
        </c:dLbls>
        <c:axId val="9942367"/>
        <c:axId val="9944287"/>
      </c:radarChart>
      <c:catAx>
        <c:axId val="994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effectLst>
                  <a:outerShdw blurRad="38100" dist="38100" dir="2700000" algn="tl">
                    <a:srgbClr val="000000">
                      <a:alpha val="43137"/>
                    </a:srgbClr>
                  </a:outerShdw>
                </a:effectLst>
                <a:latin typeface="+mn-lt"/>
                <a:ea typeface="+mn-ea"/>
                <a:cs typeface="+mn-cs"/>
              </a:defRPr>
            </a:pPr>
            <a:endParaRPr lang="nb-NO"/>
          </a:p>
        </c:txPr>
        <c:crossAx val="9944287"/>
        <c:crosses val="autoZero"/>
        <c:auto val="1"/>
        <c:lblAlgn val="ctr"/>
        <c:lblOffset val="100"/>
        <c:noMultiLvlLbl val="0"/>
      </c:catAx>
      <c:valAx>
        <c:axId val="9944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9942367"/>
        <c:crosses val="autoZero"/>
        <c:crossBetween val="between"/>
      </c:valAx>
      <c:spPr>
        <a:noFill/>
        <a:ln>
          <a:noFill/>
        </a:ln>
        <a:effectLst/>
      </c:spPr>
    </c:plotArea>
    <c:legend>
      <c:legendPos val="t"/>
      <c:layout>
        <c:manualLayout>
          <c:xMode val="edge"/>
          <c:yMode val="edge"/>
          <c:x val="0.77452747703412073"/>
          <c:y val="3.5674652777777781E-2"/>
          <c:w val="0.19988443241469817"/>
          <c:h val="4.5207118055555558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effectLst>
                <a:outerShdw blurRad="38100" dist="38100" dir="2700000" algn="tl">
                  <a:srgbClr val="000000">
                    <a:alpha val="43137"/>
                  </a:srgbClr>
                </a:outerShdw>
              </a:effectLst>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FFCC">
        <a:alpha val="35000"/>
      </a:srgbClr>
    </a:solidFill>
    <a:ln>
      <a:noFill/>
    </a:ln>
    <a:effectLst/>
  </c:spPr>
  <c:txPr>
    <a:bodyPr/>
    <a:lstStyle/>
    <a:p>
      <a:pPr>
        <a:defRPr>
          <a:solidFill>
            <a:sysClr val="windowText" lastClr="000000"/>
          </a:solidFill>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0.61097</cdr:x>
      <cdr:y>0.16195</cdr:y>
    </cdr:from>
    <cdr:to>
      <cdr:x>0.62574</cdr:x>
      <cdr:y>0.19166</cdr:y>
    </cdr:to>
    <cdr:sp macro="" textlink="">
      <cdr:nvSpPr>
        <cdr:cNvPr id="3" name="Likebent trekant 2">
          <a:extLst xmlns:a="http://schemas.openxmlformats.org/drawingml/2006/main">
            <a:ext uri="{FF2B5EF4-FFF2-40B4-BE49-F238E27FC236}">
              <a16:creationId xmlns:a16="http://schemas.microsoft.com/office/drawing/2014/main" id="{014ECC65-3E34-E606-6E56-7F51AF2FA3FE}"/>
            </a:ext>
          </a:extLst>
        </cdr:cNvPr>
        <cdr:cNvSpPr>
          <a:spLocks xmlns:a="http://schemas.openxmlformats.org/drawingml/2006/main" noChangeAspect="1"/>
        </cdr:cNvSpPr>
      </cdr:nvSpPr>
      <cdr:spPr>
        <a:xfrm xmlns:a="http://schemas.openxmlformats.org/drawingml/2006/main">
          <a:off x="7448994" y="981075"/>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0.85285</cdr:x>
      <cdr:y>0.23781</cdr:y>
    </cdr:from>
    <cdr:to>
      <cdr:x>0.86761</cdr:x>
      <cdr:y>0.26752</cdr:y>
    </cdr:to>
    <cdr:sp macro="" textlink="">
      <cdr:nvSpPr>
        <cdr:cNvPr id="4" name="Likebent trekant 3">
          <a:extLst xmlns:a="http://schemas.openxmlformats.org/drawingml/2006/main">
            <a:ext uri="{FF2B5EF4-FFF2-40B4-BE49-F238E27FC236}">
              <a16:creationId xmlns:a16="http://schemas.microsoft.com/office/drawing/2014/main" id="{FA135104-991F-EE1E-1F83-FDCCB9E051BA}"/>
            </a:ext>
          </a:extLst>
        </cdr:cNvPr>
        <cdr:cNvSpPr>
          <a:spLocks xmlns:a="http://schemas.openxmlformats.org/drawingml/2006/main" noChangeAspect="1"/>
        </cdr:cNvSpPr>
      </cdr:nvSpPr>
      <cdr:spPr>
        <a:xfrm xmlns:a="http://schemas.openxmlformats.org/drawingml/2006/main">
          <a:off x="10397916" y="1440615"/>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0.81329</cdr:x>
      <cdr:y>0.86149</cdr:y>
    </cdr:from>
    <cdr:to>
      <cdr:x>0.82805</cdr:x>
      <cdr:y>0.8912</cdr:y>
    </cdr:to>
    <cdr:sp macro="" textlink="">
      <cdr:nvSpPr>
        <cdr:cNvPr id="5" name="Likebent trekant 4">
          <a:extLst xmlns:a="http://schemas.openxmlformats.org/drawingml/2006/main">
            <a:ext uri="{FF2B5EF4-FFF2-40B4-BE49-F238E27FC236}">
              <a16:creationId xmlns:a16="http://schemas.microsoft.com/office/drawing/2014/main" id="{FA135104-991F-EE1E-1F83-FDCCB9E051BA}"/>
            </a:ext>
          </a:extLst>
        </cdr:cNvPr>
        <cdr:cNvSpPr>
          <a:spLocks xmlns:a="http://schemas.openxmlformats.org/drawingml/2006/main" noChangeAspect="1"/>
        </cdr:cNvSpPr>
      </cdr:nvSpPr>
      <cdr:spPr>
        <a:xfrm xmlns:a="http://schemas.openxmlformats.org/drawingml/2006/main">
          <a:off x="9915595" y="5218795"/>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0.96246</cdr:x>
      <cdr:y>0.38543</cdr:y>
    </cdr:from>
    <cdr:to>
      <cdr:x>0.97723</cdr:x>
      <cdr:y>0.41515</cdr:y>
    </cdr:to>
    <cdr:sp macro="" textlink="">
      <cdr:nvSpPr>
        <cdr:cNvPr id="6" name="Likebent trekant 5">
          <a:extLst xmlns:a="http://schemas.openxmlformats.org/drawingml/2006/main">
            <a:ext uri="{FF2B5EF4-FFF2-40B4-BE49-F238E27FC236}">
              <a16:creationId xmlns:a16="http://schemas.microsoft.com/office/drawing/2014/main" id="{FA135104-991F-EE1E-1F83-FDCCB9E051BA}"/>
            </a:ext>
          </a:extLst>
        </cdr:cNvPr>
        <cdr:cNvSpPr>
          <a:spLocks xmlns:a="http://schemas.openxmlformats.org/drawingml/2006/main" noChangeAspect="1"/>
        </cdr:cNvSpPr>
      </cdr:nvSpPr>
      <cdr:spPr>
        <a:xfrm xmlns:a="http://schemas.openxmlformats.org/drawingml/2006/main">
          <a:off x="11734347" y="2334918"/>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0.96663</cdr:x>
      <cdr:y>0.57794</cdr:y>
    </cdr:from>
    <cdr:to>
      <cdr:x>0.98139</cdr:x>
      <cdr:y>0.60765</cdr:y>
    </cdr:to>
    <cdr:sp macro="" textlink="">
      <cdr:nvSpPr>
        <cdr:cNvPr id="7" name="Likebent trekant 6">
          <a:extLst xmlns:a="http://schemas.openxmlformats.org/drawingml/2006/main">
            <a:ext uri="{FF2B5EF4-FFF2-40B4-BE49-F238E27FC236}">
              <a16:creationId xmlns:a16="http://schemas.microsoft.com/office/drawing/2014/main" id="{8B209E0C-6395-58B7-CC02-6E572A2C6F9F}"/>
            </a:ext>
          </a:extLst>
        </cdr:cNvPr>
        <cdr:cNvSpPr>
          <a:spLocks xmlns:a="http://schemas.openxmlformats.org/drawingml/2006/main" noChangeAspect="1"/>
        </cdr:cNvSpPr>
      </cdr:nvSpPr>
      <cdr:spPr>
        <a:xfrm xmlns:a="http://schemas.openxmlformats.org/drawingml/2006/main">
          <a:off x="11785146" y="3501085"/>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0.93125</cdr:x>
      <cdr:y>0.74848</cdr:y>
    </cdr:from>
    <cdr:to>
      <cdr:x>0.94601</cdr:x>
      <cdr:y>0.77819</cdr:y>
    </cdr:to>
    <cdr:sp macro="" textlink="">
      <cdr:nvSpPr>
        <cdr:cNvPr id="9" name="Likebent trekant 8">
          <a:extLst xmlns:a="http://schemas.openxmlformats.org/drawingml/2006/main">
            <a:ext uri="{FF2B5EF4-FFF2-40B4-BE49-F238E27FC236}">
              <a16:creationId xmlns:a16="http://schemas.microsoft.com/office/drawing/2014/main" id="{EBA6302B-8B9F-28EE-82F6-BE6154B20C55}"/>
            </a:ext>
          </a:extLst>
        </cdr:cNvPr>
        <cdr:cNvSpPr>
          <a:spLocks xmlns:a="http://schemas.openxmlformats.org/drawingml/2006/main" noChangeAspect="1"/>
        </cdr:cNvSpPr>
      </cdr:nvSpPr>
      <cdr:spPr>
        <a:xfrm xmlns:a="http://schemas.openxmlformats.org/drawingml/2006/main" rot="10800000">
          <a:off x="11353799" y="4534197"/>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0.13376</cdr:x>
      <cdr:y>0.39185</cdr:y>
    </cdr:from>
    <cdr:to>
      <cdr:x>0.14852</cdr:x>
      <cdr:y>0.42157</cdr:y>
    </cdr:to>
    <cdr:sp macro="" textlink="">
      <cdr:nvSpPr>
        <cdr:cNvPr id="10" name="Likebent trekant 9">
          <a:extLst xmlns:a="http://schemas.openxmlformats.org/drawingml/2006/main">
            <a:ext uri="{FF2B5EF4-FFF2-40B4-BE49-F238E27FC236}">
              <a16:creationId xmlns:a16="http://schemas.microsoft.com/office/drawing/2014/main" id="{EBA6302B-8B9F-28EE-82F6-BE6154B20C55}"/>
            </a:ext>
          </a:extLst>
        </cdr:cNvPr>
        <cdr:cNvSpPr>
          <a:spLocks xmlns:a="http://schemas.openxmlformats.org/drawingml/2006/main" noChangeAspect="1"/>
        </cdr:cNvSpPr>
      </cdr:nvSpPr>
      <cdr:spPr>
        <a:xfrm xmlns:a="http://schemas.openxmlformats.org/drawingml/2006/main" rot="10800000">
          <a:off x="1630799" y="2373801"/>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0.25256</cdr:x>
      <cdr:y>0.86331</cdr:y>
    </cdr:from>
    <cdr:to>
      <cdr:x>0.26733</cdr:x>
      <cdr:y>0.89302</cdr:y>
    </cdr:to>
    <cdr:sp macro="" textlink="">
      <cdr:nvSpPr>
        <cdr:cNvPr id="11" name="Likebent trekant 10">
          <a:extLst xmlns:a="http://schemas.openxmlformats.org/drawingml/2006/main">
            <a:ext uri="{FF2B5EF4-FFF2-40B4-BE49-F238E27FC236}">
              <a16:creationId xmlns:a16="http://schemas.microsoft.com/office/drawing/2014/main" id="{DE157515-1AD8-0256-5EDB-AB91DC74A4E4}"/>
            </a:ext>
          </a:extLst>
        </cdr:cNvPr>
        <cdr:cNvSpPr>
          <a:spLocks xmlns:a="http://schemas.openxmlformats.org/drawingml/2006/main" noChangeAspect="1"/>
        </cdr:cNvSpPr>
      </cdr:nvSpPr>
      <cdr:spPr>
        <a:xfrm xmlns:a="http://schemas.openxmlformats.org/drawingml/2006/main">
          <a:off x="3079261" y="5229852"/>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0.1058</cdr:x>
      <cdr:y>0.75821</cdr:y>
    </cdr:from>
    <cdr:to>
      <cdr:x>0.12057</cdr:x>
      <cdr:y>0.78792</cdr:y>
    </cdr:to>
    <cdr:sp macro="" textlink="">
      <cdr:nvSpPr>
        <cdr:cNvPr id="12" name="Likebent trekant 11">
          <a:extLst xmlns:a="http://schemas.openxmlformats.org/drawingml/2006/main">
            <a:ext uri="{FF2B5EF4-FFF2-40B4-BE49-F238E27FC236}">
              <a16:creationId xmlns:a16="http://schemas.microsoft.com/office/drawing/2014/main" id="{73C7C1BB-0B9A-A13C-CB20-77C1C927D10E}"/>
            </a:ext>
          </a:extLst>
        </cdr:cNvPr>
        <cdr:cNvSpPr>
          <a:spLocks xmlns:a="http://schemas.openxmlformats.org/drawingml/2006/main" noChangeAspect="1"/>
        </cdr:cNvSpPr>
      </cdr:nvSpPr>
      <cdr:spPr>
        <a:xfrm xmlns:a="http://schemas.openxmlformats.org/drawingml/2006/main">
          <a:off x="1289936" y="4593152"/>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0.03258</cdr:x>
      <cdr:y>0.57814</cdr:y>
    </cdr:from>
    <cdr:to>
      <cdr:x>0.04735</cdr:x>
      <cdr:y>0.60786</cdr:y>
    </cdr:to>
    <cdr:sp macro="" textlink="">
      <cdr:nvSpPr>
        <cdr:cNvPr id="13" name="Likebent trekant 12">
          <a:extLst xmlns:a="http://schemas.openxmlformats.org/drawingml/2006/main">
            <a:ext uri="{FF2B5EF4-FFF2-40B4-BE49-F238E27FC236}">
              <a16:creationId xmlns:a16="http://schemas.microsoft.com/office/drawing/2014/main" id="{87427E7B-987C-528F-3148-B5EBADCC8EC3}"/>
            </a:ext>
          </a:extLst>
        </cdr:cNvPr>
        <cdr:cNvSpPr>
          <a:spLocks xmlns:a="http://schemas.openxmlformats.org/drawingml/2006/main" noChangeAspect="1"/>
        </cdr:cNvSpPr>
      </cdr:nvSpPr>
      <cdr:spPr>
        <a:xfrm xmlns:a="http://schemas.openxmlformats.org/drawingml/2006/main">
          <a:off x="397266" y="3502337"/>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dr:relSizeAnchor xmlns:cdr="http://schemas.openxmlformats.org/drawingml/2006/chartDrawing">
    <cdr:from>
      <cdr:x>0.17328</cdr:x>
      <cdr:y>0.23166</cdr:y>
    </cdr:from>
    <cdr:to>
      <cdr:x>0.18804</cdr:x>
      <cdr:y>0.26137</cdr:y>
    </cdr:to>
    <cdr:sp macro="" textlink="">
      <cdr:nvSpPr>
        <cdr:cNvPr id="14" name="Likebent trekant 13">
          <a:extLst xmlns:a="http://schemas.openxmlformats.org/drawingml/2006/main">
            <a:ext uri="{FF2B5EF4-FFF2-40B4-BE49-F238E27FC236}">
              <a16:creationId xmlns:a16="http://schemas.microsoft.com/office/drawing/2014/main" id="{57BF2BDF-07D2-B644-5099-EE9B26714F4E}"/>
            </a:ext>
          </a:extLst>
        </cdr:cNvPr>
        <cdr:cNvSpPr>
          <a:spLocks xmlns:a="http://schemas.openxmlformats.org/drawingml/2006/main" noChangeAspect="1"/>
        </cdr:cNvSpPr>
      </cdr:nvSpPr>
      <cdr:spPr>
        <a:xfrm xmlns:a="http://schemas.openxmlformats.org/drawingml/2006/main">
          <a:off x="2112614" y="1403368"/>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sz="2000"/>
        </a:p>
      </cdr:txBody>
    </cdr:sp>
  </cdr:relSizeAnchor>
</c:userShapes>
</file>

<file path=ppt/drawings/drawing2.xml><?xml version="1.0" encoding="utf-8"?>
<c:userShapes xmlns:c="http://schemas.openxmlformats.org/drawingml/2006/chart">
  <cdr:relSizeAnchor xmlns:cdr="http://schemas.openxmlformats.org/drawingml/2006/chartDrawing">
    <cdr:from>
      <cdr:x>0.62521</cdr:x>
      <cdr:y>0.11722</cdr:y>
    </cdr:from>
    <cdr:to>
      <cdr:x>0.63997</cdr:x>
      <cdr:y>0.14693</cdr:y>
    </cdr:to>
    <cdr:sp macro="" textlink="">
      <cdr:nvSpPr>
        <cdr:cNvPr id="2" name="Likebent trekant 1">
          <a:extLst xmlns:a="http://schemas.openxmlformats.org/drawingml/2006/main">
            <a:ext uri="{FF2B5EF4-FFF2-40B4-BE49-F238E27FC236}">
              <a16:creationId xmlns:a16="http://schemas.microsoft.com/office/drawing/2014/main" id="{BB90C02D-088F-DB8C-1374-D62D7AC4A466}"/>
            </a:ext>
          </a:extLst>
        </cdr:cNvPr>
        <cdr:cNvSpPr>
          <a:spLocks xmlns:a="http://schemas.openxmlformats.org/drawingml/2006/main" noChangeAspect="1"/>
        </cdr:cNvSpPr>
      </cdr:nvSpPr>
      <cdr:spPr>
        <a:xfrm xmlns:a="http://schemas.openxmlformats.org/drawingml/2006/main">
          <a:off x="7622553" y="710100"/>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0.77736</cdr:x>
      <cdr:y>0.21072</cdr:y>
    </cdr:from>
    <cdr:to>
      <cdr:x>0.79212</cdr:x>
      <cdr:y>0.24044</cdr:y>
    </cdr:to>
    <cdr:sp macro="" textlink="">
      <cdr:nvSpPr>
        <cdr:cNvPr id="3" name="Likebent trekant 2">
          <a:extLst xmlns:a="http://schemas.openxmlformats.org/drawingml/2006/main">
            <a:ext uri="{FF2B5EF4-FFF2-40B4-BE49-F238E27FC236}">
              <a16:creationId xmlns:a16="http://schemas.microsoft.com/office/drawing/2014/main" id="{D95C43DC-F393-300D-4AD5-639D3B716E30}"/>
            </a:ext>
          </a:extLst>
        </cdr:cNvPr>
        <cdr:cNvSpPr>
          <a:spLocks xmlns:a="http://schemas.openxmlformats.org/drawingml/2006/main" noChangeAspect="1"/>
        </cdr:cNvSpPr>
      </cdr:nvSpPr>
      <cdr:spPr>
        <a:xfrm xmlns:a="http://schemas.openxmlformats.org/drawingml/2006/main" rot="10800000">
          <a:off x="9477518" y="1276544"/>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0.92387</cdr:x>
      <cdr:y>0.37249</cdr:y>
    </cdr:from>
    <cdr:to>
      <cdr:x>0.93863</cdr:x>
      <cdr:y>0.4022</cdr:y>
    </cdr:to>
    <cdr:sp macro="" textlink="">
      <cdr:nvSpPr>
        <cdr:cNvPr id="4" name="Likebent trekant 3">
          <a:extLst xmlns:a="http://schemas.openxmlformats.org/drawingml/2006/main">
            <a:ext uri="{FF2B5EF4-FFF2-40B4-BE49-F238E27FC236}">
              <a16:creationId xmlns:a16="http://schemas.microsoft.com/office/drawing/2014/main" id="{17D69B46-27B8-B61F-19B8-A69980AF15BD}"/>
            </a:ext>
          </a:extLst>
        </cdr:cNvPr>
        <cdr:cNvSpPr>
          <a:spLocks xmlns:a="http://schemas.openxmlformats.org/drawingml/2006/main" noChangeAspect="1"/>
        </cdr:cNvSpPr>
      </cdr:nvSpPr>
      <cdr:spPr>
        <a:xfrm xmlns:a="http://schemas.openxmlformats.org/drawingml/2006/main">
          <a:off x="11263799" y="2256497"/>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0.86646</cdr:x>
      <cdr:y>0.58029</cdr:y>
    </cdr:from>
    <cdr:to>
      <cdr:x>0.88122</cdr:x>
      <cdr:y>0.61</cdr:y>
    </cdr:to>
    <cdr:sp macro="" textlink="">
      <cdr:nvSpPr>
        <cdr:cNvPr id="5" name="Likebent trekant 4">
          <a:extLst xmlns:a="http://schemas.openxmlformats.org/drawingml/2006/main">
            <a:ext uri="{FF2B5EF4-FFF2-40B4-BE49-F238E27FC236}">
              <a16:creationId xmlns:a16="http://schemas.microsoft.com/office/drawing/2014/main" id="{18CC2B49-2205-E58D-7CAF-B54870B3F8EE}"/>
            </a:ext>
          </a:extLst>
        </cdr:cNvPr>
        <cdr:cNvSpPr>
          <a:spLocks xmlns:a="http://schemas.openxmlformats.org/drawingml/2006/main" noChangeAspect="1"/>
        </cdr:cNvSpPr>
      </cdr:nvSpPr>
      <cdr:spPr>
        <a:xfrm xmlns:a="http://schemas.openxmlformats.org/drawingml/2006/main">
          <a:off x="10563892" y="3515317"/>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0.89936</cdr:x>
      <cdr:y>0.77784</cdr:y>
    </cdr:from>
    <cdr:to>
      <cdr:x>0.91412</cdr:x>
      <cdr:y>0.80755</cdr:y>
    </cdr:to>
    <cdr:sp macro="" textlink="">
      <cdr:nvSpPr>
        <cdr:cNvPr id="6" name="Likebent trekant 5">
          <a:extLst xmlns:a="http://schemas.openxmlformats.org/drawingml/2006/main">
            <a:ext uri="{FF2B5EF4-FFF2-40B4-BE49-F238E27FC236}">
              <a16:creationId xmlns:a16="http://schemas.microsoft.com/office/drawing/2014/main" id="{DD5BE6C6-4D61-BC48-EB75-3A928C021F13}"/>
            </a:ext>
          </a:extLst>
        </cdr:cNvPr>
        <cdr:cNvSpPr>
          <a:spLocks xmlns:a="http://schemas.openxmlformats.org/drawingml/2006/main" noChangeAspect="1"/>
        </cdr:cNvSpPr>
      </cdr:nvSpPr>
      <cdr:spPr>
        <a:xfrm xmlns:a="http://schemas.openxmlformats.org/drawingml/2006/main" rot="10800000">
          <a:off x="10964955" y="4712059"/>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0.77337</cdr:x>
      <cdr:y>0.89554</cdr:y>
    </cdr:from>
    <cdr:to>
      <cdr:x>0.78814</cdr:x>
      <cdr:y>0.92525</cdr:y>
    </cdr:to>
    <cdr:sp macro="" textlink="">
      <cdr:nvSpPr>
        <cdr:cNvPr id="7" name="Likebent trekant 6">
          <a:extLst xmlns:a="http://schemas.openxmlformats.org/drawingml/2006/main">
            <a:ext uri="{FF2B5EF4-FFF2-40B4-BE49-F238E27FC236}">
              <a16:creationId xmlns:a16="http://schemas.microsoft.com/office/drawing/2014/main" id="{9E083CB7-8450-CAE9-985D-B0C7D7099313}"/>
            </a:ext>
          </a:extLst>
        </cdr:cNvPr>
        <cdr:cNvSpPr>
          <a:spLocks xmlns:a="http://schemas.openxmlformats.org/drawingml/2006/main" noChangeAspect="1"/>
        </cdr:cNvSpPr>
      </cdr:nvSpPr>
      <cdr:spPr>
        <a:xfrm xmlns:a="http://schemas.openxmlformats.org/drawingml/2006/main">
          <a:off x="9428987" y="5425062"/>
          <a:ext cx="180000" cy="180000"/>
        </a:xfrm>
        <a:prstGeom xmlns:a="http://schemas.openxmlformats.org/drawingml/2006/main" prst="triangle">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0.18032</cdr:x>
      <cdr:y>0.90658</cdr:y>
    </cdr:from>
    <cdr:to>
      <cdr:x>0.19508</cdr:x>
      <cdr:y>0.93629</cdr:y>
    </cdr:to>
    <cdr:sp macro="" textlink="">
      <cdr:nvSpPr>
        <cdr:cNvPr id="8" name="Likebent trekant 7">
          <a:extLst xmlns:a="http://schemas.openxmlformats.org/drawingml/2006/main">
            <a:ext uri="{FF2B5EF4-FFF2-40B4-BE49-F238E27FC236}">
              <a16:creationId xmlns:a16="http://schemas.microsoft.com/office/drawing/2014/main" id="{2595FCEE-86CF-5C3B-38D3-1457B7B07F74}"/>
            </a:ext>
          </a:extLst>
        </cdr:cNvPr>
        <cdr:cNvSpPr>
          <a:spLocks xmlns:a="http://schemas.openxmlformats.org/drawingml/2006/main" noChangeAspect="1"/>
        </cdr:cNvSpPr>
      </cdr:nvSpPr>
      <cdr:spPr>
        <a:xfrm xmlns:a="http://schemas.openxmlformats.org/drawingml/2006/main" rot="5400000">
          <a:off x="2198451" y="5491950"/>
          <a:ext cx="180000" cy="180000"/>
        </a:xfrm>
        <a:prstGeom xmlns:a="http://schemas.openxmlformats.org/drawingml/2006/main" prst="triangle">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0.06946</cdr:x>
      <cdr:y>0.78125</cdr:y>
    </cdr:from>
    <cdr:to>
      <cdr:x>0.08422</cdr:x>
      <cdr:y>0.81096</cdr:y>
    </cdr:to>
    <cdr:sp macro="" textlink="">
      <cdr:nvSpPr>
        <cdr:cNvPr id="9" name="Likebent trekant 8">
          <a:extLst xmlns:a="http://schemas.openxmlformats.org/drawingml/2006/main">
            <a:ext uri="{FF2B5EF4-FFF2-40B4-BE49-F238E27FC236}">
              <a16:creationId xmlns:a16="http://schemas.microsoft.com/office/drawing/2014/main" id="{65A4A39E-CD61-A130-E511-2C75E6C7F983}"/>
            </a:ext>
          </a:extLst>
        </cdr:cNvPr>
        <cdr:cNvSpPr>
          <a:spLocks xmlns:a="http://schemas.openxmlformats.org/drawingml/2006/main" noChangeAspect="1"/>
        </cdr:cNvSpPr>
      </cdr:nvSpPr>
      <cdr:spPr>
        <a:xfrm xmlns:a="http://schemas.openxmlformats.org/drawingml/2006/main" rot="10800000">
          <a:off x="846823" y="4732714"/>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0.0472</cdr:x>
      <cdr:y>0.57888</cdr:y>
    </cdr:from>
    <cdr:to>
      <cdr:x>0.06197</cdr:x>
      <cdr:y>0.6086</cdr:y>
    </cdr:to>
    <cdr:sp macro="" textlink="">
      <cdr:nvSpPr>
        <cdr:cNvPr id="10" name="Likebent trekant 9">
          <a:extLst xmlns:a="http://schemas.openxmlformats.org/drawingml/2006/main">
            <a:ext uri="{FF2B5EF4-FFF2-40B4-BE49-F238E27FC236}">
              <a16:creationId xmlns:a16="http://schemas.microsoft.com/office/drawing/2014/main" id="{65A4A39E-CD61-A130-E511-2C75E6C7F983}"/>
            </a:ext>
          </a:extLst>
        </cdr:cNvPr>
        <cdr:cNvSpPr>
          <a:spLocks xmlns:a="http://schemas.openxmlformats.org/drawingml/2006/main" noChangeAspect="1"/>
        </cdr:cNvSpPr>
      </cdr:nvSpPr>
      <cdr:spPr>
        <a:xfrm xmlns:a="http://schemas.openxmlformats.org/drawingml/2006/main" rot="10800000">
          <a:off x="575517" y="3506815"/>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0.07734</cdr:x>
      <cdr:y>0.34785</cdr:y>
    </cdr:from>
    <cdr:to>
      <cdr:x>0.09211</cdr:x>
      <cdr:y>0.37757</cdr:y>
    </cdr:to>
    <cdr:sp macro="" textlink="">
      <cdr:nvSpPr>
        <cdr:cNvPr id="11" name="Likebent trekant 10">
          <a:extLst xmlns:a="http://schemas.openxmlformats.org/drawingml/2006/main">
            <a:ext uri="{FF2B5EF4-FFF2-40B4-BE49-F238E27FC236}">
              <a16:creationId xmlns:a16="http://schemas.microsoft.com/office/drawing/2014/main" id="{D026BA5D-4989-B8FB-7016-26CFD128349B}"/>
            </a:ext>
          </a:extLst>
        </cdr:cNvPr>
        <cdr:cNvSpPr>
          <a:spLocks xmlns:a="http://schemas.openxmlformats.org/drawingml/2006/main" noChangeAspect="1"/>
        </cdr:cNvSpPr>
      </cdr:nvSpPr>
      <cdr:spPr>
        <a:xfrm xmlns:a="http://schemas.openxmlformats.org/drawingml/2006/main" rot="5400000">
          <a:off x="942966" y="2107256"/>
          <a:ext cx="180000" cy="180000"/>
        </a:xfrm>
        <a:prstGeom xmlns:a="http://schemas.openxmlformats.org/drawingml/2006/main" prst="triangle">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dr:relSizeAnchor xmlns:cdr="http://schemas.openxmlformats.org/drawingml/2006/chartDrawing">
    <cdr:from>
      <cdr:x>0.1375</cdr:x>
      <cdr:y>0.21325</cdr:y>
    </cdr:from>
    <cdr:to>
      <cdr:x>0.15226</cdr:x>
      <cdr:y>0.24296</cdr:y>
    </cdr:to>
    <cdr:sp macro="" textlink="">
      <cdr:nvSpPr>
        <cdr:cNvPr id="12" name="Likebent trekant 11">
          <a:extLst xmlns:a="http://schemas.openxmlformats.org/drawingml/2006/main">
            <a:ext uri="{FF2B5EF4-FFF2-40B4-BE49-F238E27FC236}">
              <a16:creationId xmlns:a16="http://schemas.microsoft.com/office/drawing/2014/main" id="{A68060FF-DE58-B166-FC27-2040E194D6DA}"/>
            </a:ext>
          </a:extLst>
        </cdr:cNvPr>
        <cdr:cNvSpPr>
          <a:spLocks xmlns:a="http://schemas.openxmlformats.org/drawingml/2006/main" noChangeAspect="1"/>
        </cdr:cNvSpPr>
      </cdr:nvSpPr>
      <cdr:spPr>
        <a:xfrm xmlns:a="http://schemas.openxmlformats.org/drawingml/2006/main" rot="10800000">
          <a:off x="1676402" y="1291850"/>
          <a:ext cx="180000" cy="180000"/>
        </a:xfrm>
        <a:prstGeom xmlns:a="http://schemas.openxmlformats.org/drawingml/2006/main" prst="triangl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04.07.2025</a:t>
            </a:fld>
            <a:endParaRPr lang="nb-NO" sz="90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4:50.547"/>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2,'671'-2,"719"5,-1031 12,89 0,-142-18,432 5,-465 12,169 3,736-18,-1127 3,59 11,39 1,296-14,-412-2,60-11,16-1,523 11,-323 6,191-22,458 4,-598 18,-128-3,-209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29.179"/>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1 102,'405'-26,"-147"5,548-10,-417 19,-343 7,-13-1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34"/>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1 149,'64'-9,"-16"-1,740-51,6 34,-751 25,1271-7,-622 48,-418-20,-123-5,87 4,-50-5,-33-1,655-7,-461-7,-322 0,1-2,-1-1,0-2,0 0,-1-2,43-20,24-7,-65 27,0-1,0 1,0 2,38-5,-41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39.545"/>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1 180,'0'-1,"1"0,-1 0,1 0,-1 0,1 0,0 0,0 0,-1 0,1 1,0-1,0 0,0 0,0 1,0-1,0 0,0 1,0-1,0 1,0-1,0 1,0 0,0-1,0 1,0 0,1 0,-1 0,0 0,0 0,2 0,4-1,465-68,5 31,-251 22,727-22,1 38,-384 3,-210-5,406 5,-279 25,66 2,21-16,-3 37,5 3,-126-40,113 2,1274-18,-1809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4:52.635"/>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78,'0'-1,"0"0,0 0,1 0,-1 0,0 0,0 1,1-1,-1 0,1 0,-1 1,1-1,-1 0,1 1,0-1,-1 0,1 1,0-1,-1 1,1-1,0 1,0-1,-1 1,1-1,0 1,0 0,0 0,1-1,28-4,-24 4,482-34,-2 32,-286 4,658 1,-846-3,0 0,1-1,-1 0,16-4,-6-1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04.505"/>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91,'119'-18,"786"3,-599 18,1335 51,-1103-29,431 4,-936-27,378 31,-338-26,0-4,85-5,-33-1,-60-1,0-4,-1-2,0-2,67-24,49-10,26 10,42-10,-220 41,0 2,0 1,46 2,-49 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06.362"/>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60,'1787'-19,"-1221"5,973-12,-1390 25,-119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08.741"/>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89,'42'-3,"-1"-1,71-16,39-5,936-12,-303 38,-754 0,-1 2,34 7,-31-4,50 3,-4-11,-56 0,-1 1,1 1,0 1,0 1,22 5,-25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12.368"/>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1 118,'43'-9,"-9"0,362-32,512 11,-319 13,-457 8,-85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14.361"/>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1,'130'0,"729"23,-672-19,-4 0,-112 12,-51-10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16.511"/>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1 61,'73'-9,"-17"0,378-9,-202 12,1475-12,-1223 19,-92 14,-42 0,2 4,-173-7,73 14,40 3,25-15,213 4,-497-21,0 0,0-3,44-12,-37 8,62-8,74-11,-151 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27T20:25:22.341"/>
    </inkml:context>
    <inkml:brush xml:id="br0">
      <inkml:brushProperty name="width" value="0.3" units="cm"/>
      <inkml:brushProperty name="height" value="0.6" units="cm"/>
      <inkml:brushProperty name="color" value="#FFFF00"/>
      <inkml:brushProperty name="tip" value="rectangle"/>
      <inkml:brushProperty name="rasterOp" value="maskPen"/>
      <inkml:brushProperty name="ignorePressure" value="1"/>
    </inkml:brush>
  </inkml:definitions>
  <inkml:trace contextRef="#ctx0" brushRef="#br0">0 1,'4536'0,"-2724"75,-1411-51,484 20,-732-33,353 13,-484-24,1-1,-1-1,1-1,31-9,86-19,-108 25,43-3,26-5,-55 3,102-17,-123 26</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04.07.2025</a:t>
            </a:fld>
            <a:endParaRPr lang="nb-NO" sz="90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latin typeface="Arial" panose="020B0604020202020204" pitchFamily="34" charset="0"/>
              </a:rPr>
              <a:t>Regionplan Agder 2030 er et overordnet strategisk styringsdokument for hele Agder. Den ble først vedtatt i 2019, og så vedtatt i revidert utgave i oktober 2024. Den beskriver muligheter for Agder i 2030, de viktigste utfordringene, regionens strategiske mål og prioritering av regional planlegging i perioden 2024­–­2027.</a:t>
            </a:r>
          </a:p>
          <a:p>
            <a:endParaRPr lang="nb-NO" b="0" i="0" dirty="0">
              <a:solidFill>
                <a:srgbClr val="000000"/>
              </a:solidFill>
              <a:effectLst/>
              <a:latin typeface="Arial" panose="020B0604020202020204" pitchFamily="34" charset="0"/>
            </a:endParaRPr>
          </a:p>
          <a:p>
            <a:endParaRPr lang="nb-NO" b="0" i="0" dirty="0">
              <a:solidFill>
                <a:srgbClr val="000000"/>
              </a:solidFill>
              <a:effectLst/>
              <a:latin typeface="Arial" panose="020B0604020202020204" pitchFamily="34" charset="0"/>
            </a:endParaRPr>
          </a:p>
          <a:p>
            <a:endParaRPr lang="nb-NO" b="0" i="0" dirty="0">
              <a:solidFill>
                <a:srgbClr val="000000"/>
              </a:solidFill>
              <a:effectLst/>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2CC8289-409C-4406-9AD1-41EDEE854A6D}" type="slidenum">
              <a:rPr lang="nb-NO" smtClean="0"/>
              <a:t>1</a:t>
            </a:fld>
            <a:endParaRPr lang="nb-NO"/>
          </a:p>
        </p:txBody>
      </p:sp>
    </p:spTree>
    <p:extLst>
      <p:ext uri="{BB962C8B-B14F-4D97-AF65-F5344CB8AC3E}">
        <p14:creationId xmlns:p14="http://schemas.microsoft.com/office/powerpoint/2010/main" val="167545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sz="1200" b="1" dirty="0"/>
              <a:t>K1</a:t>
            </a:r>
            <a:r>
              <a:rPr lang="nb-NO" sz="1200" dirty="0"/>
              <a:t> Agder har et lavere CO2-utslipp per innbygger enn landsgjennomsnittet, men om vi ser isolert på utslipp fra transport  </a:t>
            </a:r>
            <a:r>
              <a:rPr lang="nb-NO" sz="1200" b="1" dirty="0"/>
              <a:t>K2</a:t>
            </a:r>
            <a:r>
              <a:rPr lang="nb-NO" sz="1200" dirty="0"/>
              <a:t> ligger vi høyere. (</a:t>
            </a:r>
            <a:r>
              <a:rPr lang="nb-NO" sz="1200" dirty="0" err="1"/>
              <a:t>Mdir</a:t>
            </a:r>
            <a:r>
              <a:rPr lang="nb-NO" sz="1200" dirty="0"/>
              <a:t>). Vi har også en lavere andel av reiser som blir foretatt til fots, med sykkel eller kollektiv </a:t>
            </a:r>
            <a:r>
              <a:rPr lang="nb-NO" sz="1200" b="1" dirty="0"/>
              <a:t>K3</a:t>
            </a:r>
            <a:r>
              <a:rPr lang="nb-NO" sz="1200" dirty="0"/>
              <a:t>. (RVU)</a:t>
            </a:r>
          </a:p>
          <a:p>
            <a:pPr marL="171450" indent="-171450">
              <a:buFont typeface="Arial" panose="020B0604020202020204" pitchFamily="34" charset="0"/>
              <a:buChar char="•"/>
            </a:pPr>
            <a:r>
              <a:rPr lang="nb-NO" sz="1200" b="1" dirty="0"/>
              <a:t>K4</a:t>
            </a:r>
            <a:r>
              <a:rPr lang="nb-NO" sz="1200" dirty="0"/>
              <a:t> Vi har tatt i bruk mer natur til bolig, fritidsbebyggelse, næring og tjeneste enn landsgjennomsnittet, og trenden går ikke i retning høyere arealeffektivitet selv om vi er bedre til å ta vare på dyrka mark </a:t>
            </a:r>
            <a:r>
              <a:rPr lang="nb-NO" sz="1200" b="1" dirty="0"/>
              <a:t>K5</a:t>
            </a:r>
            <a:r>
              <a:rPr lang="nb-NO" sz="1200" dirty="0"/>
              <a:t>. (</a:t>
            </a:r>
            <a:r>
              <a:rPr lang="nb-NO" sz="1200" b="0" i="0" kern="1200" dirty="0">
                <a:solidFill>
                  <a:schemeClr val="tx1"/>
                </a:solidFill>
                <a:effectLst/>
                <a:latin typeface="+mn-lt"/>
                <a:ea typeface="+mn-ea"/>
                <a:cs typeface="+mn-cs"/>
              </a:rPr>
              <a:t>SSB, tabell 04859/14216)</a:t>
            </a:r>
            <a:endParaRPr lang="nb-NO"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t>K6</a:t>
            </a:r>
            <a:r>
              <a:rPr lang="nb-NO" sz="1200" dirty="0"/>
              <a:t> Skogen i Agder har lav økologisk tilstand, men høyere enn landsgjennomsnittet og utviklingen er positiv. (</a:t>
            </a:r>
            <a:r>
              <a:rPr lang="nb-NO" sz="1200" b="0" i="0" u="none" strike="noStrike" kern="1200" dirty="0">
                <a:solidFill>
                  <a:schemeClr val="tx1"/>
                </a:solidFill>
                <a:effectLst/>
                <a:latin typeface="+mn-lt"/>
                <a:ea typeface="+mn-ea"/>
                <a:cs typeface="+mn-cs"/>
              </a:rPr>
              <a:t>Naturindeks for skog, Miljødirektoratet)</a:t>
            </a:r>
            <a:endParaRPr lang="nb-NO" sz="1200" dirty="0"/>
          </a:p>
          <a:p>
            <a:pPr marL="171450" indent="-171450">
              <a:buFont typeface="Arial" panose="020B0604020202020204" pitchFamily="34" charset="0"/>
              <a:buChar char="•"/>
            </a:pPr>
            <a:r>
              <a:rPr lang="nb-NO" sz="1200" b="1" dirty="0"/>
              <a:t>K7</a:t>
            </a:r>
            <a:r>
              <a:rPr lang="nb-NO" sz="1200" dirty="0"/>
              <a:t> Agder har vernet en lavere andel av skogen enn snittet av fylkene, men skog har utgjort en økende andel av senere års vern. Vernetakten er lavere enn landet. (</a:t>
            </a:r>
            <a:r>
              <a:rPr lang="nb-NO" sz="1200" b="0" i="0" kern="1200" dirty="0">
                <a:solidFill>
                  <a:schemeClr val="tx1"/>
                </a:solidFill>
                <a:effectLst/>
                <a:latin typeface="+mn-lt"/>
                <a:ea typeface="+mn-ea"/>
                <a:cs typeface="+mn-cs"/>
              </a:rPr>
              <a:t>N250 areal og </a:t>
            </a:r>
            <a:r>
              <a:rPr lang="nb-NO" sz="1200" b="0" i="0" kern="1200" dirty="0" err="1">
                <a:solidFill>
                  <a:schemeClr val="tx1"/>
                </a:solidFill>
                <a:effectLst/>
                <a:latin typeface="+mn-lt"/>
                <a:ea typeface="+mn-ea"/>
                <a:cs typeface="+mn-cs"/>
              </a:rPr>
              <a:t>adm</a:t>
            </a:r>
            <a:r>
              <a:rPr lang="nb-NO" sz="1200" b="0" i="0" kern="1200" dirty="0">
                <a:solidFill>
                  <a:schemeClr val="tx1"/>
                </a:solidFill>
                <a:effectLst/>
                <a:latin typeface="+mn-lt"/>
                <a:ea typeface="+mn-ea"/>
                <a:cs typeface="+mn-cs"/>
              </a:rPr>
              <a:t>, Naturvernområder)</a:t>
            </a:r>
          </a:p>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K8</a:t>
            </a:r>
            <a:r>
              <a:rPr lang="nb-NO" sz="1200" b="0" i="0" kern="1200" dirty="0">
                <a:solidFill>
                  <a:schemeClr val="tx1"/>
                </a:solidFill>
                <a:effectLst/>
                <a:latin typeface="+mn-lt"/>
                <a:ea typeface="+mn-ea"/>
                <a:cs typeface="+mn-cs"/>
              </a:rPr>
              <a:t> Økologisk tilstand for ferskvann – på landssnittet (N250 areal og </a:t>
            </a:r>
            <a:r>
              <a:rPr lang="nb-NO" sz="1200" b="0" i="0" kern="1200" dirty="0" err="1">
                <a:solidFill>
                  <a:schemeClr val="tx1"/>
                </a:solidFill>
                <a:effectLst/>
                <a:latin typeface="+mn-lt"/>
                <a:ea typeface="+mn-ea"/>
                <a:cs typeface="+mn-cs"/>
              </a:rPr>
              <a:t>adm</a:t>
            </a:r>
            <a:r>
              <a:rPr lang="nb-NO" sz="1200" b="0" i="0" kern="1200" dirty="0">
                <a:solidFill>
                  <a:schemeClr val="tx1"/>
                </a:solidFill>
                <a:effectLst/>
                <a:latin typeface="+mn-lt"/>
                <a:ea typeface="+mn-ea"/>
                <a:cs typeface="+mn-cs"/>
              </a:rPr>
              <a:t>, Naturvernområder)</a:t>
            </a:r>
            <a:endParaRPr lang="nb-NO" sz="1200" dirty="0"/>
          </a:p>
          <a:p>
            <a:pPr marL="171450" indent="-171450">
              <a:buFont typeface="Arial" panose="020B0604020202020204" pitchFamily="34" charset="0"/>
              <a:buChar char="•"/>
            </a:pPr>
            <a:r>
              <a:rPr lang="nb-NO" sz="1200" b="1" dirty="0"/>
              <a:t>K9</a:t>
            </a:r>
            <a:r>
              <a:rPr lang="nb-NO" sz="1200" dirty="0"/>
              <a:t> Agder produserer mer husholdningsavfall enn landet, men mengden går nedover. (</a:t>
            </a:r>
            <a:r>
              <a:rPr lang="nb-NO" sz="1200" b="0" i="0" kern="1200" dirty="0">
                <a:solidFill>
                  <a:schemeClr val="tx1"/>
                </a:solidFill>
                <a:effectLst/>
                <a:latin typeface="+mn-lt"/>
                <a:ea typeface="+mn-ea"/>
                <a:cs typeface="+mn-cs"/>
              </a:rPr>
              <a:t>SSB 12263</a:t>
            </a:r>
            <a:r>
              <a:rPr lang="nb-NO" sz="1200" dirty="0"/>
              <a:t>)</a:t>
            </a:r>
          </a:p>
          <a:p>
            <a:pPr marL="171450" indent="-171450">
              <a:buFont typeface="Arial" panose="020B0604020202020204" pitchFamily="34" charset="0"/>
              <a:buChar char="•"/>
            </a:pPr>
            <a:r>
              <a:rPr lang="nb-NO" sz="1200" b="1" dirty="0"/>
              <a:t>K10 </a:t>
            </a:r>
            <a:r>
              <a:rPr lang="nb-NO" sz="1200" dirty="0"/>
              <a:t>Agder har også noe høyere andel avfall levert til materialgjenvinning. (</a:t>
            </a:r>
            <a:r>
              <a:rPr lang="nb-NO" sz="1200" b="0" i="0" kern="1200" dirty="0">
                <a:solidFill>
                  <a:schemeClr val="tx1"/>
                </a:solidFill>
                <a:effectLst/>
                <a:latin typeface="+mn-lt"/>
                <a:ea typeface="+mn-ea"/>
                <a:cs typeface="+mn-cs"/>
              </a:rPr>
              <a:t>SSB 12263</a:t>
            </a:r>
            <a:r>
              <a:rPr lang="nb-NO" sz="1200" dirty="0"/>
              <a:t>)</a:t>
            </a:r>
          </a:p>
          <a:p>
            <a:pPr marL="171450" indent="-171450">
              <a:buFont typeface="Arial" panose="020B0604020202020204" pitchFamily="34" charset="0"/>
              <a:buChar char="•"/>
            </a:pPr>
            <a:r>
              <a:rPr lang="nb-NO" sz="1200" b="1" dirty="0"/>
              <a:t>K11</a:t>
            </a:r>
            <a:r>
              <a:rPr lang="nb-NO" sz="1200" dirty="0"/>
              <a:t> Kan hende primært på grunn av høyere strømpriser er elektrisitetsforbruket per husholdning lavere i Agder enn landet for øvrig. (</a:t>
            </a:r>
            <a:r>
              <a:rPr lang="nb-NO" sz="1200" b="0" i="0" kern="1200" dirty="0">
                <a:solidFill>
                  <a:schemeClr val="tx1"/>
                </a:solidFill>
                <a:effectLst/>
                <a:latin typeface="+mn-lt"/>
                <a:ea typeface="+mn-ea"/>
                <a:cs typeface="+mn-cs"/>
              </a:rPr>
              <a:t>SSB 10314)</a:t>
            </a: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Trend: 8 opp, to uendret og en ned. Selv om trenden går rett vei kan forholdet til Norge være uendret eller dårligere dersom nasjonen også har en tilsvarende eller bedre positiv trend.</a:t>
            </a:r>
          </a:p>
          <a:p>
            <a:endParaRPr lang="nb-NO" dirty="0"/>
          </a:p>
          <a:p>
            <a:r>
              <a:rPr lang="nb-NO" dirty="0"/>
              <a:t>Ligger under (dårligere enn) indikatoren for Norge på 6 av 11 utvalgte indikatorer.</a:t>
            </a:r>
          </a:p>
          <a:p>
            <a:endParaRPr lang="nb-NO" dirty="0"/>
          </a:p>
        </p:txBody>
      </p:sp>
      <p:sp>
        <p:nvSpPr>
          <p:cNvPr id="4" name="Slide Number Placeholder 3"/>
          <p:cNvSpPr>
            <a:spLocks noGrp="1"/>
          </p:cNvSpPr>
          <p:nvPr>
            <p:ph type="sldNum" sz="quarter" idx="5"/>
          </p:nvPr>
        </p:nvSpPr>
        <p:spPr/>
        <p:txBody>
          <a:bodyPr/>
          <a:lstStyle/>
          <a:p>
            <a:fld id="{B2CC8289-409C-4406-9AD1-41EDEE854A6D}" type="slidenum">
              <a:rPr lang="nb-NO" smtClean="0"/>
              <a:t>12</a:t>
            </a:fld>
            <a:endParaRPr lang="nb-NO"/>
          </a:p>
        </p:txBody>
      </p:sp>
    </p:spTree>
    <p:extLst>
      <p:ext uri="{BB962C8B-B14F-4D97-AF65-F5344CB8AC3E}">
        <p14:creationId xmlns:p14="http://schemas.microsoft.com/office/powerpoint/2010/main" val="259966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E02A-4E64-C1C3-9701-AACA9BF3C35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1C86D6A-0C69-4E49-F5C9-4BC4D28D5CF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124D48B-AF74-CE09-9FC1-847BE5F01C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dato 3">
            <a:extLst>
              <a:ext uri="{FF2B5EF4-FFF2-40B4-BE49-F238E27FC236}">
                <a16:creationId xmlns:a16="http://schemas.microsoft.com/office/drawing/2014/main" id="{A3EFBABD-7215-1FD8-420E-2372A8121A08}"/>
              </a:ext>
            </a:extLst>
          </p:cNvPr>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04.07.2025</a:t>
            </a:fld>
            <a:endParaRPr lang="nb-NO" sz="900">
              <a:latin typeface="Arial" panose="020B0604020202020204" pitchFamily="34" charset="0"/>
              <a:cs typeface="Arial" panose="020B0604020202020204" pitchFamily="34" charset="0"/>
            </a:endParaRPr>
          </a:p>
        </p:txBody>
      </p:sp>
      <p:sp>
        <p:nvSpPr>
          <p:cNvPr id="5" name="Plassholder for bunntekst 4">
            <a:extLst>
              <a:ext uri="{FF2B5EF4-FFF2-40B4-BE49-F238E27FC236}">
                <a16:creationId xmlns:a16="http://schemas.microsoft.com/office/drawing/2014/main" id="{2AB7FE63-767D-BC83-6C44-5A743BDDC714}"/>
              </a:ext>
            </a:extLst>
          </p:cNvPr>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a:extLst>
              <a:ext uri="{FF2B5EF4-FFF2-40B4-BE49-F238E27FC236}">
                <a16:creationId xmlns:a16="http://schemas.microsoft.com/office/drawing/2014/main" id="{8615AB53-F1A6-C1BB-D969-335EE0C5AB17}"/>
              </a:ext>
            </a:extLst>
          </p:cNvPr>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13</a:t>
            </a:fld>
            <a:endParaRPr lang="nb-NO" sz="900">
              <a:latin typeface="Arial" panose="020B0604020202020204" pitchFamily="34" charset="0"/>
              <a:cs typeface="Arial" panose="020B0604020202020204" pitchFamily="34" charset="0"/>
            </a:endParaRPr>
          </a:p>
        </p:txBody>
      </p:sp>
      <p:sp>
        <p:nvSpPr>
          <p:cNvPr id="7" name="Plassholder for topptekst 6">
            <a:extLst>
              <a:ext uri="{FF2B5EF4-FFF2-40B4-BE49-F238E27FC236}">
                <a16:creationId xmlns:a16="http://schemas.microsoft.com/office/drawing/2014/main" id="{81C2081F-D60C-D8FD-96A0-80576144FBCD}"/>
              </a:ext>
            </a:extLst>
          </p:cNvPr>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55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3902A-5070-A9F8-03FB-448B8DBD2AC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25EFDDF-BADC-9320-5F89-DC2A536622C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923EAE6-3837-C150-0D4B-23D55900FAB2}"/>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nb-NO" dirty="0"/>
          </a:p>
        </p:txBody>
      </p:sp>
      <p:sp>
        <p:nvSpPr>
          <p:cNvPr id="4" name="Plassholder for lysbildenummer 3">
            <a:extLst>
              <a:ext uri="{FF2B5EF4-FFF2-40B4-BE49-F238E27FC236}">
                <a16:creationId xmlns:a16="http://schemas.microsoft.com/office/drawing/2014/main" id="{551EB989-7ADB-227E-7623-4580D3BBAAE4}"/>
              </a:ext>
            </a:extLst>
          </p:cNvPr>
          <p:cNvSpPr>
            <a:spLocks noGrp="1"/>
          </p:cNvSpPr>
          <p:nvPr>
            <p:ph type="sldNum" sz="quarter" idx="5"/>
          </p:nvPr>
        </p:nvSpPr>
        <p:spPr/>
        <p:txBody>
          <a:bodyPr/>
          <a:lstStyle/>
          <a:p>
            <a:fld id="{B2CC8289-409C-4406-9AD1-41EDEE854A6D}" type="slidenum">
              <a:rPr lang="nb-NO" smtClean="0"/>
              <a:t>2</a:t>
            </a:fld>
            <a:endParaRPr lang="nb-NO"/>
          </a:p>
        </p:txBody>
      </p:sp>
    </p:spTree>
    <p:extLst>
      <p:ext uri="{BB962C8B-B14F-4D97-AF65-F5344CB8AC3E}">
        <p14:creationId xmlns:p14="http://schemas.microsoft.com/office/powerpoint/2010/main" val="128456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Barometeret visualiseres i tre figurer (radardiagram) strukturert etter </a:t>
            </a:r>
            <a:r>
              <a:rPr lang="nb-NO" dirty="0" err="1"/>
              <a:t>bærekraftsdimensjonene</a:t>
            </a:r>
            <a:r>
              <a:rPr lang="nb-NO" dirty="0"/>
              <a:t>. I diagrammene er det lagt inn 11 indikatorer forankret til tekst i regionplanens kapittel «</a:t>
            </a:r>
            <a:r>
              <a:rPr lang="nb-NO" i="1" dirty="0"/>
              <a:t>Mulighetsbilde for et bærekraftig Agder i 2030». </a:t>
            </a:r>
            <a:r>
              <a:rPr lang="nb-NO" dirty="0"/>
              <a:t>Målet er at utvalgte indikatorer samlet sett kan gi et forenklet, men representativt bilde av Agder for hver dimensjon.</a:t>
            </a:r>
          </a:p>
          <a:p>
            <a:pPr marL="0" marR="0" lvl="0" indent="0" algn="l" defTabSz="914400">
              <a:lnSpc>
                <a:spcPct val="100000"/>
              </a:lnSpc>
              <a:spcBef>
                <a:spcPts val="0"/>
              </a:spcBef>
              <a:spcAft>
                <a:spcPts val="0"/>
              </a:spcAft>
              <a:buClrTx/>
              <a:buSzTx/>
              <a:buFontTx/>
              <a:buNone/>
              <a:tabLst/>
              <a:defRPr/>
            </a:pPr>
            <a:endParaRPr lang="nb-NO" sz="1200" dirty="0">
              <a:latin typeface="Arial"/>
              <a:cs typeface="Arial"/>
            </a:endParaRPr>
          </a:p>
          <a:p>
            <a:endParaRPr lang="nb-NO" dirty="0"/>
          </a:p>
        </p:txBody>
      </p:sp>
      <p:sp>
        <p:nvSpPr>
          <p:cNvPr id="4" name="Plassholder for lysbildenummer 3"/>
          <p:cNvSpPr>
            <a:spLocks noGrp="1"/>
          </p:cNvSpPr>
          <p:nvPr>
            <p:ph type="sldNum" sz="quarter" idx="5"/>
          </p:nvPr>
        </p:nvSpPr>
        <p:spPr/>
        <p:txBody>
          <a:bodyPr/>
          <a:lstStyle/>
          <a:p>
            <a:fld id="{B2CC8289-409C-4406-9AD1-41EDEE854A6D}" type="slidenum">
              <a:rPr lang="nb-NO" smtClean="0"/>
              <a:t>3</a:t>
            </a:fld>
            <a:endParaRPr lang="nb-NO"/>
          </a:p>
        </p:txBody>
      </p:sp>
    </p:spTree>
    <p:extLst>
      <p:ext uri="{BB962C8B-B14F-4D97-AF65-F5344CB8AC3E}">
        <p14:creationId xmlns:p14="http://schemas.microsoft.com/office/powerpoint/2010/main" val="172039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08105-21ED-528A-8FC7-FBA6C0798D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C0C1F61-43D0-3F86-5FAC-CBE670108C4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30C8565-97AE-EB48-D454-731E632D8A0B}"/>
              </a:ext>
            </a:extLst>
          </p:cNvPr>
          <p:cNvSpPr>
            <a:spLocks noGrp="1"/>
          </p:cNvSpPr>
          <p:nvPr>
            <p:ph type="body" idx="1"/>
          </p:nvPr>
        </p:nvSpPr>
        <p:spPr/>
        <p:txBody>
          <a:bodyPr/>
          <a:lstStyle/>
          <a:p>
            <a:r>
              <a:rPr lang="nb-NO" dirty="0"/>
              <a:t>I hvert radardiagram vises verdier for de 11 indikatorene for Norge og Agder. Agders verdier vises som rød sirkel i nettet og Norge som blå sirkel. Verdiene er indeksert, der verdien for Norge alltid settes til 100, mens Agders verdier enten er over eller under 100. Hvis Agder gjør det </a:t>
            </a:r>
            <a:r>
              <a:rPr lang="nb-NO" b="1" dirty="0"/>
              <a:t>bedre</a:t>
            </a:r>
            <a:r>
              <a:rPr lang="nb-NO" dirty="0"/>
              <a:t> enn Norge er indeksverdi </a:t>
            </a:r>
            <a:r>
              <a:rPr lang="nb-NO" b="1" dirty="0"/>
              <a:t>over</a:t>
            </a:r>
            <a:r>
              <a:rPr lang="nb-NO" dirty="0"/>
              <a:t> 100. Hvis Agder gjør det </a:t>
            </a:r>
            <a:r>
              <a:rPr lang="nb-NO" b="1" dirty="0"/>
              <a:t>dårligere</a:t>
            </a:r>
            <a:r>
              <a:rPr lang="nb-NO" dirty="0"/>
              <a:t> enn Norge er indeksverdi </a:t>
            </a:r>
            <a:r>
              <a:rPr lang="nb-NO" b="1" dirty="0"/>
              <a:t>under</a:t>
            </a:r>
            <a:r>
              <a:rPr lang="nb-NO" dirty="0"/>
              <a:t> 100.</a:t>
            </a:r>
            <a:endParaRPr lang="nb-NO" dirty="0">
              <a:latin typeface="Arial"/>
              <a:cs typeface="Arial"/>
            </a:endParaRPr>
          </a:p>
          <a:p>
            <a:r>
              <a:rPr lang="nb-NO" dirty="0"/>
              <a:t>I tilegg er det lagt inn markør for trend i Agder siste 2 til 5 år for hver indikator. I diagrammet er dette vist enten med grønn markør for positiv trend, gul for ingen/liten endring eller rød for negativ trend.    </a:t>
            </a:r>
          </a:p>
          <a:p>
            <a:endParaRPr lang="nb-NO" dirty="0">
              <a:ea typeface="Calibri"/>
              <a:cs typeface="Calibri"/>
            </a:endParaRPr>
          </a:p>
        </p:txBody>
      </p:sp>
      <p:sp>
        <p:nvSpPr>
          <p:cNvPr id="4" name="Plassholder for lysbildenummer 3">
            <a:extLst>
              <a:ext uri="{FF2B5EF4-FFF2-40B4-BE49-F238E27FC236}">
                <a16:creationId xmlns:a16="http://schemas.microsoft.com/office/drawing/2014/main" id="{55759FA9-6BD8-D4C6-1C8D-0A158DB793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C8289-409C-4406-9AD1-41EDEE854A6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3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Sysselsettingsandel i befolkningen har stor betydning for den økonomiske bærekraften. Agder har lavere andel sysselsatte enn landet som helhet (73,6 prosent </a:t>
            </a:r>
            <a:r>
              <a:rPr kumimoji="0" lang="nb-NO" sz="1600" b="0" i="0" u="none" strike="noStrike" kern="1200" cap="none" spc="0" normalizeH="0" baseline="0" noProof="0" dirty="0" err="1">
                <a:ln>
                  <a:noFill/>
                </a:ln>
                <a:solidFill>
                  <a:srgbClr val="000000"/>
                </a:solidFill>
                <a:effectLst/>
                <a:uLnTx/>
                <a:uFillTx/>
                <a:latin typeface="Arial" panose="020B0604020202020204"/>
                <a:ea typeface="+mn-ea"/>
                <a:cs typeface="+mn-cs"/>
              </a:rPr>
              <a:t>vs</a:t>
            </a: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 76,9 prosent i 2024).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Nasjonalt har andelen sysselsatte ikke vestlige innvandrere økt i perioden 2015-2024, fra 55 prosent i 2015 til 62 prosent i 2024. For Agder var tilsvarende andel 56 prosent i 2023, en liten økning fra 2023.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For andel sysselsatte kvinner som jobber deltid er gapet til landet enda større, men andelen i Agder gikk ned fra 54,6 prosent i 2015 til 43,9 prosent i 2023 (landet gikk fra 43,0 prosent til 34,3 prosent).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Som en konsekvens av lav sysselsetting har Agder lavere BNP per innbygger enn landet. Betydelig vareeksport per innbygger, men sterk nedgang i 2024 gjør at Agder ligger på landsgjennomsnittet.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Agder har over tid høyere antall igangsatte boliger enn landet for øvrig.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Agder har en lavere andel bedrifter med FoU enn landsgjennomsnittet og en lavere andel av befolkningen har mer enn 4 års universitets- eller høyskole. Andelen med høyere utdannelse øker.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000000"/>
                </a:solidFill>
                <a:effectLst/>
                <a:uLnTx/>
                <a:uFillTx/>
                <a:latin typeface="Arial" panose="020B0604020202020204"/>
                <a:ea typeface="+mn-ea"/>
                <a:cs typeface="+mn-cs"/>
              </a:rPr>
              <a:t>Agder har en høyere overlevelsesrate enn landsgjennomsnittet når det gjelder andel foretak som har overlevd i fem år fra etableringsåret. Trenden de siste 3 årene er svakt nedadgående i Agder.</a:t>
            </a:r>
          </a:p>
          <a:p>
            <a:endParaRPr lang="nb-NO" dirty="0"/>
          </a:p>
        </p:txBody>
      </p:sp>
      <p:sp>
        <p:nvSpPr>
          <p:cNvPr id="4" name="Plassholder for lysbildenummer 3"/>
          <p:cNvSpPr>
            <a:spLocks noGrp="1"/>
          </p:cNvSpPr>
          <p:nvPr>
            <p:ph type="sldNum" sz="quarter" idx="5"/>
          </p:nvPr>
        </p:nvSpPr>
        <p:spPr/>
        <p:txBody>
          <a:bodyPr/>
          <a:lstStyle/>
          <a:p>
            <a:fld id="{B2CC8289-409C-4406-9AD1-41EDEE854A6D}" type="slidenum">
              <a:rPr lang="nb-NO" smtClean="0"/>
              <a:t>6</a:t>
            </a:fld>
            <a:endParaRPr lang="nb-NO"/>
          </a:p>
        </p:txBody>
      </p:sp>
    </p:spTree>
    <p:extLst>
      <p:ext uri="{BB962C8B-B14F-4D97-AF65-F5344CB8AC3E}">
        <p14:creationId xmlns:p14="http://schemas.microsoft.com/office/powerpoint/2010/main" val="12420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2CC8289-409C-4406-9AD1-41EDEE854A6D}" type="slidenum">
              <a:rPr lang="nb-NO" smtClean="0"/>
              <a:t>7</a:t>
            </a:fld>
            <a:endParaRPr lang="nb-NO"/>
          </a:p>
        </p:txBody>
      </p:sp>
    </p:spTree>
    <p:extLst>
      <p:ext uri="{BB962C8B-B14F-4D97-AF65-F5344CB8AC3E}">
        <p14:creationId xmlns:p14="http://schemas.microsoft.com/office/powerpoint/2010/main" val="35263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På den negative delen av sosial bærekraft har Agder et stort utenforskap fra arbeidslivet inkludert høye uføretall i alle aldersgrupper. Samlet er andelen uføre 18 -67 år i Agder 14,2 %, mens andelen i landet er 10,5 % (2024). Utflating både for Agder og landet.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NEET (Not in </a:t>
            </a:r>
            <a:r>
              <a:rPr kumimoji="0" lang="nb-NO" sz="1400" b="0" i="0" u="none" strike="noStrike" kern="1200" cap="none" spc="0" normalizeH="0" baseline="0" noProof="0" dirty="0" err="1">
                <a:ln>
                  <a:noFill/>
                </a:ln>
                <a:solidFill>
                  <a:srgbClr val="000000"/>
                </a:solidFill>
                <a:effectLst/>
                <a:uLnTx/>
                <a:uFillTx/>
                <a:latin typeface="Arial" panose="020B0604020202020204"/>
                <a:ea typeface="+mn-ea"/>
                <a:cs typeface="+mn-cs"/>
              </a:rPr>
              <a:t>Employment</a:t>
            </a: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b-NO" sz="1400" b="0" i="0" u="none" strike="noStrike" kern="1200" cap="none" spc="0" normalizeH="0" baseline="0" noProof="0" dirty="0" err="1">
                <a:ln>
                  <a:noFill/>
                </a:ln>
                <a:solidFill>
                  <a:srgbClr val="000000"/>
                </a:solidFill>
                <a:effectLst/>
                <a:uLnTx/>
                <a:uFillTx/>
                <a:latin typeface="Arial" panose="020B0604020202020204"/>
                <a:ea typeface="+mn-ea"/>
                <a:cs typeface="+mn-cs"/>
              </a:rPr>
              <a:t>Education</a:t>
            </a: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 or Training) statistikk fra SSB viser at 21 % av befolkningen (20-66 år) i Agder er utenfor arbeid, utdanning og arbeidsmarkedstiltak i 2023, mot 18 % i </a:t>
            </a:r>
            <a:r>
              <a:rPr kumimoji="0" lang="nb-NO" sz="1400" b="0" i="0" u="none" strike="noStrike" kern="1200" cap="none" spc="0" normalizeH="0" baseline="0" noProof="0" dirty="0" err="1">
                <a:ln>
                  <a:noFill/>
                </a:ln>
                <a:solidFill>
                  <a:srgbClr val="000000"/>
                </a:solidFill>
                <a:effectLst/>
                <a:uLnTx/>
                <a:uFillTx/>
                <a:latin typeface="Arial" panose="020B0604020202020204"/>
                <a:ea typeface="+mn-ea"/>
                <a:cs typeface="+mn-cs"/>
              </a:rPr>
              <a:t>landet.Trenden</a:t>
            </a: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 i Agder har vært stabil de siste 5 årene.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Agder har en høyere andel barn i husholdninger med vedvarende lavinntekt enn landet. Målinger de siste årene kan tyde på en svak positiv trend både for Agder og landet.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Andel kvinner blant kommunestyre representanter i Agder er lavere enn landet, og trenden ser ut til å være noe nedadgående.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På den positive siden kommer Agder noe bedre ut enn landet i fullføringsandel videregående opplæring. Det har vært en klar positiv trend i Agder de siste årene.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Andelen i Agder som opplever sosial støtte i nærmiljøet er markant høyere sammenlignet med andre fylker. Trenden i Agder siden 2019 har vært negativ. Den opplevde livskvaliteten og stedstilhørighet i fylket sett i forhold til andre fylker er relativt lik, men trenden i Agder har vært noe nedadgående.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solidFill>
                <a:effectLst/>
                <a:uLnTx/>
                <a:uFillTx/>
                <a:latin typeface="Arial" panose="020B0604020202020204"/>
                <a:ea typeface="+mn-ea"/>
                <a:cs typeface="+mn-cs"/>
              </a:rPr>
              <a:t>Andel ungdom som opplever egen helse som god ligger likt i fylket og landet, men trenden ser ut til å være noe nedadgående.</a:t>
            </a:r>
          </a:p>
          <a:p>
            <a:endParaRPr lang="nb-NO" dirty="0"/>
          </a:p>
        </p:txBody>
      </p:sp>
      <p:sp>
        <p:nvSpPr>
          <p:cNvPr id="4" name="Plassholder for lysbildenummer 3"/>
          <p:cNvSpPr>
            <a:spLocks noGrp="1"/>
          </p:cNvSpPr>
          <p:nvPr>
            <p:ph type="sldNum" sz="quarter" idx="5"/>
          </p:nvPr>
        </p:nvSpPr>
        <p:spPr/>
        <p:txBody>
          <a:bodyPr/>
          <a:lstStyle/>
          <a:p>
            <a:fld id="{B2CC8289-409C-4406-9AD1-41EDEE854A6D}" type="slidenum">
              <a:rPr lang="nb-NO" smtClean="0"/>
              <a:t>9</a:t>
            </a:fld>
            <a:endParaRPr lang="nb-NO"/>
          </a:p>
        </p:txBody>
      </p:sp>
    </p:spTree>
    <p:extLst>
      <p:ext uri="{BB962C8B-B14F-4D97-AF65-F5344CB8AC3E}">
        <p14:creationId xmlns:p14="http://schemas.microsoft.com/office/powerpoint/2010/main" val="427684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På den negative delen av sosial bærekraft har Agder et stort utenforskap fra arbeidslivet inkludert høye uføretall i alle aldersgrupper. Samlet er andelen uføre 18 -67 år i Agder 14,2 %, mens andelen i landet er 10,5 % (2024). Utflating både for Agder og landet.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NEET (Not in </a:t>
            </a:r>
            <a:r>
              <a:rPr kumimoji="0" lang="nb-NO" sz="1200" b="0" i="0" u="none" strike="noStrike" kern="1200" cap="none" spc="0" normalizeH="0" baseline="0" noProof="0" dirty="0" err="1">
                <a:ln>
                  <a:noFill/>
                </a:ln>
                <a:solidFill>
                  <a:srgbClr val="000000"/>
                </a:solidFill>
                <a:effectLst/>
                <a:uLnTx/>
                <a:uFillTx/>
                <a:latin typeface="Arial" panose="020B0604020202020204"/>
                <a:ea typeface="+mn-ea"/>
                <a:cs typeface="+mn-cs"/>
              </a:rPr>
              <a:t>Employment</a:t>
            </a: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b-NO" sz="1200" b="0" i="0" u="none" strike="noStrike" kern="1200" cap="none" spc="0" normalizeH="0" baseline="0" noProof="0" dirty="0" err="1">
                <a:ln>
                  <a:noFill/>
                </a:ln>
                <a:solidFill>
                  <a:srgbClr val="000000"/>
                </a:solidFill>
                <a:effectLst/>
                <a:uLnTx/>
                <a:uFillTx/>
                <a:latin typeface="Arial" panose="020B0604020202020204"/>
                <a:ea typeface="+mn-ea"/>
                <a:cs typeface="+mn-cs"/>
              </a:rPr>
              <a:t>Education</a:t>
            </a: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 or Training) statistikk fra SSB viser at 21 % av befolkningen (20-66 år) i Agder er utenfor arbeid, utdanning og arbeidsmarkedstiltak i 2023, mot 18 % i </a:t>
            </a:r>
            <a:r>
              <a:rPr kumimoji="0" lang="nb-NO" sz="1200" b="0" i="0" u="none" strike="noStrike" kern="1200" cap="none" spc="0" normalizeH="0" baseline="0" noProof="0" dirty="0" err="1">
                <a:ln>
                  <a:noFill/>
                </a:ln>
                <a:solidFill>
                  <a:srgbClr val="000000"/>
                </a:solidFill>
                <a:effectLst/>
                <a:uLnTx/>
                <a:uFillTx/>
                <a:latin typeface="Arial" panose="020B0604020202020204"/>
                <a:ea typeface="+mn-ea"/>
                <a:cs typeface="+mn-cs"/>
              </a:rPr>
              <a:t>landet.Trenden</a:t>
            </a: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 i Agder har vært stabil de siste 5 årene.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Agder har en høyere andel barn i husholdninger med vedvarende lavinntekt enn landet. Målinger de siste årene kan tyde på en svak positiv trend både for Agder og landet.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Andel kvinner blant kommunestyre representanter i Agder er lavere enn landet, og trenden ser ut til å være noe nedadgående.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På den positive siden kommer Agder noe bedre ut enn landet i fullføringsandel videregående opplæring. Det har vært en klar positiv trend i Agder de siste årene.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Andelen i Agder som opplever sosial støtte i nærmiljøet er markant høyere sammenlignet med andre fylker. Trenden i Agder siden 2019 har vært negativ. Den opplevde livskvaliteten og stedstilhørighet i fylket sett i forhold til andre fylker er relativt lik, men trenden i Agder har vært noe nedadgående.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rPr>
              <a:t>Andel ungdom som opplever egen helse som god ligger likt i fylket og landet, men trenden ser ut til å være noe nedadgående.</a:t>
            </a:r>
          </a:p>
          <a:p>
            <a:endParaRPr lang="nb-NO" dirty="0"/>
          </a:p>
        </p:txBody>
      </p:sp>
      <p:sp>
        <p:nvSpPr>
          <p:cNvPr id="4" name="Plassholder for dato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04.07.2025</a:t>
            </a:fld>
            <a:endParaRPr lang="nb-NO" sz="90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4"/>
          </p:nvPr>
        </p:nvSpPr>
        <p:spPr/>
        <p:txBody>
          <a:bodyPr/>
          <a:lstStyle/>
          <a:p>
            <a:endParaRPr lang="nb-NO" sz="900">
              <a:latin typeface="Arial" panose="020B0604020202020204" pitchFamily="34" charset="0"/>
              <a:cs typeface="Arial" panose="020B0604020202020204" pitchFamily="34" charset="0"/>
            </a:endParaRPr>
          </a:p>
        </p:txBody>
      </p:sp>
      <p:sp>
        <p:nvSpPr>
          <p:cNvPr id="6" name="Plassholder for lysbildenumm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a:latin typeface="Arial" panose="020B0604020202020204" pitchFamily="34" charset="0"/>
              <a:cs typeface="Arial" panose="020B0604020202020204" pitchFamily="34" charset="0"/>
            </a:endParaRPr>
          </a:p>
        </p:txBody>
      </p:sp>
      <p:sp>
        <p:nvSpPr>
          <p:cNvPr id="7" name="Plassholder for topptekst 6"/>
          <p:cNvSpPr>
            <a:spLocks noGrp="1"/>
          </p:cNvSpPr>
          <p:nvPr>
            <p:ph type="hdr" sz="quarter"/>
          </p:nvPr>
        </p:nvSpPr>
        <p:spPr/>
        <p:txBody>
          <a:bodyPr/>
          <a:lstStyle/>
          <a:p>
            <a:endParaRPr lang="nb-NO" sz="11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58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468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sv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14.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04.07.2025</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04.07.2025</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04.07.2025</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04.07.2025</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04.07.2025</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Klikk for å redigere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Klikk for å redigere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04.07.2025</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04.07.2025</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04.07.2025</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side 6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78B080CF-D512-8C7A-7D84-6040255BA8F8}"/>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741BF649-6521-67FA-2130-0B91BF8149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73B41FEE-14FC-B530-8526-60268B6F7D0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AE878A15-2E81-9DD4-5DD8-5783B943495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072A5769-F6E1-B638-95F5-411B1319AA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DF5CA25-755F-95F9-64BA-34091C1068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B1926F3C-4C25-229E-FB8B-5A7492F1AC35}"/>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08987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side 6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82FC0071-F760-A31A-5F67-A2D84162528E}"/>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847832B4-DAAD-BFC5-E187-0747FEB60FF5}"/>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09D58DB2-6307-D873-832D-B56BDBCA068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7C75A26F-1CF5-CBB7-5123-4BC375A7591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7C64F056-AAD0-FA85-A7CB-99CE9C3EDD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653D6301-014F-9A74-3C07-BDB6AD8B48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B7929C0-518F-03FF-9EAE-CD8DD5E39420}"/>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662327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92A10ABD-671B-D1EA-BF8F-7441C22AD92A}"/>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7679AF88-52DE-CDC4-61BE-6D51AD81B3E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E0E2BE0A-091D-7C54-E2F7-E39830D2289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555A4F33-3697-250A-6F9D-074550FC0046}"/>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2A577C2F-874F-83DB-8FE4-6F21078A0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AB700094-9AF5-0CF1-ECD9-59C9A9E2A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8FB7CE0-EE7B-950D-080B-7F3F5ADA9A74}"/>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60018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697DA9C5-8A82-17F5-0F44-D126A2AFA1D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8FFD12DE-DF02-C75E-95DD-DC6684AF29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8E60BAD3-1E80-646A-459A-D5A9032D20D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AF35E857-FD52-764C-AC35-E7071DDFD3C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A662B9CE-8BBA-7218-A725-D5C899602D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11F36E7-A148-2D23-EA92-CB6BB2AF7B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5E2EE62B-48DD-13E9-B6C0-E1B43C6D697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61487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side 3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89141D63-B59A-BD66-9DD8-456705DC5B7B}"/>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C2FEADC0-4FCD-A9DC-592A-1BF8FDD3E5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268EC584-B697-53DB-3D6E-CA2D44EBA0D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E0C10E9C-BE71-8900-C049-40C11F19C98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C5DC4049-B7DA-49C5-4C26-89BECC883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837BF3C-8DE8-2382-ADAE-5127AB9E19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84A39E80-30C0-316C-F6B4-14CB4A641B3B}"/>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43899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side 3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28720D1B-4698-803E-CE7A-CD2DFF82775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849D28B1-463F-3AA8-3159-E4DBF9E17F8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6CFFE29D-3A6D-AE65-C2A5-E324664595F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0751CC47-D4F1-015B-38A3-1ADF2032505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6A6EC26C-1B8B-675E-EEC4-DF6CF8428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AB6E3AA-A073-3AA7-12AA-BA5CAE405F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A77FBD8C-300A-B97E-F41E-B43A282F006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236984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a:p>
        </p:txBody>
      </p:sp>
      <p:sp>
        <p:nvSpPr>
          <p:cNvPr id="10" name="addin_background" hidden="1">
            <a:extLst>
              <a:ext uri="{FF2B5EF4-FFF2-40B4-BE49-F238E27FC236}">
                <a16:creationId xmlns:a16="http://schemas.microsoft.com/office/drawing/2014/main" id="{637ECBD1-6A7B-B5B8-0DBE-34218E12A5D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1" name="addin_text" hidden="1">
            <a:extLst>
              <a:ext uri="{FF2B5EF4-FFF2-40B4-BE49-F238E27FC236}">
                <a16:creationId xmlns:a16="http://schemas.microsoft.com/office/drawing/2014/main" id="{1C85948C-49D9-B9E9-DD0F-FF05FE88A78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2" name="addin_logo" hidden="1">
            <a:extLst>
              <a:ext uri="{FF2B5EF4-FFF2-40B4-BE49-F238E27FC236}">
                <a16:creationId xmlns:a16="http://schemas.microsoft.com/office/drawing/2014/main" id="{91BE0311-A6C7-2D35-1CA9-83720C5CB839}"/>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971A0B25-5DEE-25FC-C0ED-11C6755275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3" name="logo_black" hidden="1">
            <a:extLst>
              <a:ext uri="{FF2B5EF4-FFF2-40B4-BE49-F238E27FC236}">
                <a16:creationId xmlns:a16="http://schemas.microsoft.com/office/drawing/2014/main" id="{307E8194-53E3-8133-6BB0-BE30B8FB7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2C27C77-8275-9BCE-8509-A7ECA990E1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5" name="logo_">
            <a:extLst>
              <a:ext uri="{FF2B5EF4-FFF2-40B4-BE49-F238E27FC236}">
                <a16:creationId xmlns:a16="http://schemas.microsoft.com/office/drawing/2014/main" id="{E879D433-96B9-B105-B820-5C945FA5DD96}"/>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667529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A8ACAAA6-83D7-9B6B-F815-21C91AB617A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1D0BEBD9-1FF9-159E-C207-338E581F6A8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9FE01CAD-FB71-806C-44AA-AF1A47EE452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9" name="addin_colorlist" hidden="1">
            <a:extLst>
              <a:ext uri="{FF2B5EF4-FFF2-40B4-BE49-F238E27FC236}">
                <a16:creationId xmlns:a16="http://schemas.microsoft.com/office/drawing/2014/main" id="{B56B69FA-F9F8-3A15-A4AE-8FDBFD2A2704}"/>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2" name="logo_black" hidden="1">
            <a:extLst>
              <a:ext uri="{FF2B5EF4-FFF2-40B4-BE49-F238E27FC236}">
                <a16:creationId xmlns:a16="http://schemas.microsoft.com/office/drawing/2014/main" id="{08D2A226-9425-1640-156F-CE59EB349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D00F291B-97CB-BD85-BF0C-AA983A33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4B54DB27-0598-690B-BF58-B9325CC1D56A}"/>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417850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side 1 bil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97CF9167-715A-4534-33B7-56F1453F30D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546EA6E6-D03C-6DEA-E856-B9DB3E4953E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C0B18405-4A63-EB2D-1D6B-4C75ABE9418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EE97EE98-F7F8-6F3D-94D2-9E34B38BF128}"/>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A6334253-B612-AD82-6A8E-62288FA01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77EADB49-254A-3973-4022-092E847D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3499D4E7-B6A8-0CFA-6F86-0A68B4F9D6DD}"/>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20031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pportside 1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a:p>
        </p:txBody>
      </p:sp>
      <p:sp>
        <p:nvSpPr>
          <p:cNvPr id="3" name="addin_background" hidden="1">
            <a:extLst>
              <a:ext uri="{FF2B5EF4-FFF2-40B4-BE49-F238E27FC236}">
                <a16:creationId xmlns:a16="http://schemas.microsoft.com/office/drawing/2014/main" id="{8FEDE5A1-48BE-A61A-ED11-E749DDF749E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A1684B91-E9B9-D4B8-CE12-1E9B34CBDE3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E2E3E20F-0579-4E53-46FB-140C2AAC1A01}"/>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F6D30EC7-119E-4E17-F876-4242E2F5D04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9" name="logo_black" hidden="1">
            <a:extLst>
              <a:ext uri="{FF2B5EF4-FFF2-40B4-BE49-F238E27FC236}">
                <a16:creationId xmlns:a16="http://schemas.microsoft.com/office/drawing/2014/main" id="{7F1A7F54-65EB-2F3E-0600-6C7E51453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3AD77860-05C6-DFAF-136D-D487A1BEC4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CD93FDF4-0037-6CF4-5476-0FF23A6EE49B}"/>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744538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pportside 1 bilde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a:p>
        </p:txBody>
      </p:sp>
      <p:sp>
        <p:nvSpPr>
          <p:cNvPr id="4" name="addin_background" hidden="1">
            <a:extLst>
              <a:ext uri="{FF2B5EF4-FFF2-40B4-BE49-F238E27FC236}">
                <a16:creationId xmlns:a16="http://schemas.microsoft.com/office/drawing/2014/main" id="{F1FF688F-2310-44D7-27E4-671C89B7948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5" name="addin_text" hidden="1">
            <a:extLst>
              <a:ext uri="{FF2B5EF4-FFF2-40B4-BE49-F238E27FC236}">
                <a16:creationId xmlns:a16="http://schemas.microsoft.com/office/drawing/2014/main" id="{0B50CDA7-69DF-BD7C-76C9-2C28C7AF3EA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6" name="addin_logo" hidden="1">
            <a:extLst>
              <a:ext uri="{FF2B5EF4-FFF2-40B4-BE49-F238E27FC236}">
                <a16:creationId xmlns:a16="http://schemas.microsoft.com/office/drawing/2014/main" id="{F2FDA829-924C-1B05-BD56-96FE77CC69C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7" name="addin_colorlist" hidden="1">
            <a:extLst>
              <a:ext uri="{FF2B5EF4-FFF2-40B4-BE49-F238E27FC236}">
                <a16:creationId xmlns:a16="http://schemas.microsoft.com/office/drawing/2014/main" id="{97691D5F-4935-B337-68F6-78806A29231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0" name="logo_black" hidden="1">
            <a:extLst>
              <a:ext uri="{FF2B5EF4-FFF2-40B4-BE49-F238E27FC236}">
                <a16:creationId xmlns:a16="http://schemas.microsoft.com/office/drawing/2014/main" id="{036A5486-889A-3D43-D9C1-E2EB185D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AE779F8E-5818-32D9-1856-16D05D7D1F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6272AD2-1BA3-0E2D-A69B-939287DA7426}"/>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663308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apportside 1 bilde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a:t>Click to edit Master title style</a:t>
            </a:r>
            <a:endParaRPr lang="nb-NO"/>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a:p>
        </p:txBody>
      </p:sp>
      <p:sp>
        <p:nvSpPr>
          <p:cNvPr id="4" name="addin_background" hidden="1">
            <a:extLst>
              <a:ext uri="{FF2B5EF4-FFF2-40B4-BE49-F238E27FC236}">
                <a16:creationId xmlns:a16="http://schemas.microsoft.com/office/drawing/2014/main" id="{2503D6AE-1CF0-CB54-7375-49DDA430913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5" name="addin_text" hidden="1">
            <a:extLst>
              <a:ext uri="{FF2B5EF4-FFF2-40B4-BE49-F238E27FC236}">
                <a16:creationId xmlns:a16="http://schemas.microsoft.com/office/drawing/2014/main" id="{A926BDBE-F557-AA2B-18C2-E3CB3433EF4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6" name="addin_logo" hidden="1">
            <a:extLst>
              <a:ext uri="{FF2B5EF4-FFF2-40B4-BE49-F238E27FC236}">
                <a16:creationId xmlns:a16="http://schemas.microsoft.com/office/drawing/2014/main" id="{F4772293-D83E-E627-D7FA-023FB635037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7" name="addin_colorlist" hidden="1">
            <a:extLst>
              <a:ext uri="{FF2B5EF4-FFF2-40B4-BE49-F238E27FC236}">
                <a16:creationId xmlns:a16="http://schemas.microsoft.com/office/drawing/2014/main" id="{79DBE3DD-21E6-3B99-A491-D636C7E7514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0" name="logo_black" hidden="1">
            <a:extLst>
              <a:ext uri="{FF2B5EF4-FFF2-40B4-BE49-F238E27FC236}">
                <a16:creationId xmlns:a16="http://schemas.microsoft.com/office/drawing/2014/main" id="{2A933558-75CD-B38F-9116-D4A2F69C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8A1F2521-D5F0-B079-D358-B1F860DB36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24AC214-A476-C00E-43FC-36D2499DE1EF}"/>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473710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 video &amp; logo">
    <p:bg>
      <p:bgPr>
        <a:solidFill>
          <a:schemeClr val="dk2"/>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43E379D-DBF1-ECC1-FC3B-54731E51B45F}"/>
              </a:ext>
            </a:extLst>
          </p:cNvPr>
          <p:cNvSpPr>
            <a:spLocks noGrp="1"/>
          </p:cNvSpPr>
          <p:nvPr>
            <p:ph type="media" sz="quarter" idx="14"/>
          </p:nvPr>
        </p:nvSpPr>
        <p:spPr>
          <a:xfrm>
            <a:off x="249269" y="602526"/>
            <a:ext cx="11693460" cy="4655274"/>
          </a:xfrm>
          <a:custGeom>
            <a:avLst/>
            <a:gdLst>
              <a:gd name="connsiteX0" fmla="*/ 1373156 w 11693460"/>
              <a:gd name="connsiteY0" fmla="*/ 0 h 4655274"/>
              <a:gd name="connsiteX1" fmla="*/ 11693460 w 11693460"/>
              <a:gd name="connsiteY1" fmla="*/ 0 h 4655274"/>
              <a:gd name="connsiteX2" fmla="*/ 11693460 w 11693460"/>
              <a:gd name="connsiteY2" fmla="*/ 4655274 h 4655274"/>
              <a:gd name="connsiteX3" fmla="*/ 0 w 11693460"/>
              <a:gd name="connsiteY3" fmla="*/ 4655274 h 4655274"/>
              <a:gd name="connsiteX4" fmla="*/ 0 w 11693460"/>
              <a:gd name="connsiteY4" fmla="*/ 1848574 h 4655274"/>
              <a:gd name="connsiteX5" fmla="*/ 1373156 w 11693460"/>
              <a:gd name="connsiteY5" fmla="*/ 1848574 h 46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460" h="4655274">
                <a:moveTo>
                  <a:pt x="1373156" y="0"/>
                </a:moveTo>
                <a:lnTo>
                  <a:pt x="11693460" y="0"/>
                </a:lnTo>
                <a:lnTo>
                  <a:pt x="11693460" y="4655274"/>
                </a:lnTo>
                <a:lnTo>
                  <a:pt x="0" y="4655274"/>
                </a:lnTo>
                <a:lnTo>
                  <a:pt x="0" y="1848574"/>
                </a:lnTo>
                <a:lnTo>
                  <a:pt x="1373156" y="1848574"/>
                </a:lnTo>
                <a:close/>
              </a:path>
            </a:pathLst>
          </a:custGeom>
          <a:solidFill>
            <a:schemeClr val="bg1"/>
          </a:solidFill>
        </p:spPr>
        <p:txBody>
          <a:bodyPr wrap="square">
            <a:noAutofit/>
          </a:bodyPr>
          <a:lstStyle>
            <a:lvl1pPr marL="0" indent="0" algn="r">
              <a:buNone/>
              <a:defRPr/>
            </a:lvl1pPr>
          </a:lstStyle>
          <a:p>
            <a:r>
              <a:rPr lang="nb-NO"/>
              <a:t>Klikk ikonet for å legge til media</a:t>
            </a:r>
          </a:p>
        </p:txBody>
      </p:sp>
      <p:pic>
        <p:nvPicPr>
          <p:cNvPr id="17" name="logo_white">
            <a:extLst>
              <a:ext uri="{FF2B5EF4-FFF2-40B4-BE49-F238E27FC236}">
                <a16:creationId xmlns:a16="http://schemas.microsoft.com/office/drawing/2014/main" id="{92BC91F4-A1B3-E6AA-437B-1EC69E033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Tree>
    <p:extLst>
      <p:ext uri="{BB962C8B-B14F-4D97-AF65-F5344CB8AC3E}">
        <p14:creationId xmlns:p14="http://schemas.microsoft.com/office/powerpoint/2010/main" val="48622063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rside tekst og undertittel Hvit">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5" y="5301141"/>
            <a:ext cx="10496520" cy="828112"/>
          </a:xfrm>
        </p:spPr>
        <p:txBody>
          <a:bodyPr>
            <a:normAutofit/>
          </a:bodyPr>
          <a:lstStyle>
            <a:lvl1pPr marL="0" indent="0" algn="l">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a:p>
        </p:txBody>
      </p:sp>
      <p:sp>
        <p:nvSpPr>
          <p:cNvPr id="5" name="Text Placeholder 4">
            <a:extLst>
              <a:ext uri="{FF2B5EF4-FFF2-40B4-BE49-F238E27FC236}">
                <a16:creationId xmlns:a16="http://schemas.microsoft.com/office/drawing/2014/main" id="{C42D1FD5-8F5D-49D8-3F34-BA33C71175BA}"/>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pic>
        <p:nvPicPr>
          <p:cNvPr id="4" name="logo_black" hidden="1">
            <a:extLst>
              <a:ext uri="{FF2B5EF4-FFF2-40B4-BE49-F238E27FC236}">
                <a16:creationId xmlns:a16="http://schemas.microsoft.com/office/drawing/2014/main" id="{D75FCADA-CD10-782E-B160-B9E58EFA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 name="logo_white" hidden="1">
            <a:extLst>
              <a:ext uri="{FF2B5EF4-FFF2-40B4-BE49-F238E27FC236}">
                <a16:creationId xmlns:a16="http://schemas.microsoft.com/office/drawing/2014/main" id="{69305D3D-9195-BDD2-52BF-E13F51E19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D2C2FCA4-1AD5-70EF-857A-00D9C6F2B75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2" name="addin_background" hidden="1">
            <a:extLst>
              <a:ext uri="{FF2B5EF4-FFF2-40B4-BE49-F238E27FC236}">
                <a16:creationId xmlns:a16="http://schemas.microsoft.com/office/drawing/2014/main" id="{CA47B372-3F14-E688-5598-6A1BF98AB83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5" name="addin_text" hidden="1">
            <a:extLst>
              <a:ext uri="{FF2B5EF4-FFF2-40B4-BE49-F238E27FC236}">
                <a16:creationId xmlns:a16="http://schemas.microsoft.com/office/drawing/2014/main" id="{A668E8F7-2A63-700E-0E4F-AFE2985951A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6" name="addin_logo" hidden="1">
            <a:extLst>
              <a:ext uri="{FF2B5EF4-FFF2-40B4-BE49-F238E27FC236}">
                <a16:creationId xmlns:a16="http://schemas.microsoft.com/office/drawing/2014/main" id="{7716A7D0-3C29-6615-75CB-F7184A7399C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7" name="addin_colorlist" hidden="1">
            <a:extLst>
              <a:ext uri="{FF2B5EF4-FFF2-40B4-BE49-F238E27FC236}">
                <a16:creationId xmlns:a16="http://schemas.microsoft.com/office/drawing/2014/main" id="{5607FF3F-EB3C-97BF-8034-85AC7907F8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spTree>
    <p:extLst>
      <p:ext uri="{BB962C8B-B14F-4D97-AF65-F5344CB8AC3E}">
        <p14:creationId xmlns:p14="http://schemas.microsoft.com/office/powerpoint/2010/main" val="27180168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side tekst og undertittel Rosa">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6" y="5301141"/>
            <a:ext cx="10496519" cy="828112"/>
          </a:xfrm>
        </p:spPr>
        <p:txBody>
          <a:bodyPr>
            <a:normAutofit/>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a:p>
        </p:txBody>
      </p:sp>
      <p:sp>
        <p:nvSpPr>
          <p:cNvPr id="4" name="Text Placeholder 4">
            <a:extLst>
              <a:ext uri="{FF2B5EF4-FFF2-40B4-BE49-F238E27FC236}">
                <a16:creationId xmlns:a16="http://schemas.microsoft.com/office/drawing/2014/main" id="{101B7563-ECBB-A909-6ACE-C4C33057DE16}"/>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pic>
        <p:nvPicPr>
          <p:cNvPr id="8" name="logo_black" hidden="1">
            <a:extLst>
              <a:ext uri="{FF2B5EF4-FFF2-40B4-BE49-F238E27FC236}">
                <a16:creationId xmlns:a16="http://schemas.microsoft.com/office/drawing/2014/main" id="{B7DFB17A-02E0-90B0-AB69-851650FCFE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E700EC26-100D-BC1A-4E31-87EC779B7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9C9FD8A9-6E03-C17E-F0A2-8FF1A2EE999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6" name="addin_background" hidden="1">
            <a:extLst>
              <a:ext uri="{FF2B5EF4-FFF2-40B4-BE49-F238E27FC236}">
                <a16:creationId xmlns:a16="http://schemas.microsoft.com/office/drawing/2014/main" id="{8E75C037-8610-8D7D-F6CD-CDE0EBA254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7" name="addin_text" hidden="1">
            <a:extLst>
              <a:ext uri="{FF2B5EF4-FFF2-40B4-BE49-F238E27FC236}">
                <a16:creationId xmlns:a16="http://schemas.microsoft.com/office/drawing/2014/main" id="{214960A4-20AB-9D12-A952-F3732692DCB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8" name="addin_logo" hidden="1">
            <a:extLst>
              <a:ext uri="{FF2B5EF4-FFF2-40B4-BE49-F238E27FC236}">
                <a16:creationId xmlns:a16="http://schemas.microsoft.com/office/drawing/2014/main" id="{C5D50629-C6D2-8FFC-DEC8-E6B4F192D07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9" name="addin_colorlist" hidden="1">
            <a:extLst>
              <a:ext uri="{FF2B5EF4-FFF2-40B4-BE49-F238E27FC236}">
                <a16:creationId xmlns:a16="http://schemas.microsoft.com/office/drawing/2014/main" id="{03B39ECF-2E07-BE4C-D035-8700564DE2B3}"/>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spTree>
    <p:extLst>
      <p:ext uri="{BB962C8B-B14F-4D97-AF65-F5344CB8AC3E}">
        <p14:creationId xmlns:p14="http://schemas.microsoft.com/office/powerpoint/2010/main" val="28729104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side tekst, undertittel og bilde Hvit">
    <p:bg>
      <p:bgPr>
        <a:solidFill>
          <a:schemeClr val="l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5301141"/>
            <a:ext cx="5707806" cy="828112"/>
          </a:xfrm>
        </p:spPr>
        <p:txBody>
          <a:bodyPr>
            <a:normAutofit/>
          </a:bodyPr>
          <a:lstStyle>
            <a:lvl1pPr marL="0" indent="0" algn="l">
              <a:buNone/>
              <a:defRPr sz="24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Name here</a:t>
            </a:r>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tx2"/>
                </a:solidFill>
              </a:defRPr>
            </a:lvl1pPr>
          </a:lstStyle>
          <a:p>
            <a:endParaRPr lang="nb-NO"/>
          </a:p>
        </p:txBody>
      </p:sp>
      <p:sp>
        <p:nvSpPr>
          <p:cNvPr id="10" name="Picture Placeholder 9">
            <a:extLst>
              <a:ext uri="{FF2B5EF4-FFF2-40B4-BE49-F238E27FC236}">
                <a16:creationId xmlns:a16="http://schemas.microsoft.com/office/drawing/2014/main" id="{6EA4E087-1C11-90A0-8001-A67A9CDE83F1}"/>
              </a:ext>
            </a:extLst>
          </p:cNvPr>
          <p:cNvSpPr>
            <a:spLocks noGrp="1"/>
          </p:cNvSpPr>
          <p:nvPr>
            <p:ph type="pic" sz="quarter" idx="11"/>
          </p:nvPr>
        </p:nvSpPr>
        <p:spPr>
          <a:xfrm>
            <a:off x="6203964" y="602527"/>
            <a:ext cx="5738766" cy="6006253"/>
          </a:xfrm>
          <a:solidFill>
            <a:schemeClr val="bg1">
              <a:lumMod val="90000"/>
            </a:schemeClr>
          </a:solidFill>
        </p:spPr>
        <p:txBody>
          <a:bodyPr/>
          <a:lstStyle>
            <a:lvl1pPr marL="0" indent="0">
              <a:buNone/>
              <a:defRPr/>
            </a:lvl1pPr>
          </a:lstStyle>
          <a:p>
            <a:r>
              <a:rPr lang="nb-NO"/>
              <a:t>Klikk på ikonet for å legge til et bilde</a:t>
            </a:r>
          </a:p>
        </p:txBody>
      </p:sp>
      <p:sp>
        <p:nvSpPr>
          <p:cNvPr id="4" name="Text Placeholder 4">
            <a:extLst>
              <a:ext uri="{FF2B5EF4-FFF2-40B4-BE49-F238E27FC236}">
                <a16:creationId xmlns:a16="http://schemas.microsoft.com/office/drawing/2014/main" id="{CC8E02FC-8EF6-234D-F8D7-500ACA673692}"/>
              </a:ext>
            </a:extLst>
          </p:cNvPr>
          <p:cNvSpPr>
            <a:spLocks noGrp="1"/>
          </p:cNvSpPr>
          <p:nvPr>
            <p:ph type="body" sz="quarter" idx="13"/>
          </p:nvPr>
        </p:nvSpPr>
        <p:spPr>
          <a:xfrm>
            <a:off x="244475" y="603249"/>
            <a:ext cx="5707063" cy="4189847"/>
          </a:xfrm>
        </p:spPr>
        <p:txBody>
          <a:bodyPr anchor="t">
            <a:normAutofit/>
          </a:bodyPr>
          <a:lstStyle>
            <a:lvl1pPr marL="0" indent="0">
              <a:lnSpc>
                <a:spcPct val="96000"/>
              </a:lnSpc>
              <a:spcBef>
                <a:spcPts val="0"/>
              </a:spcBef>
              <a:buNone/>
              <a:defRPr lang="nb-NO" sz="80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sp>
        <p:nvSpPr>
          <p:cNvPr id="12" name="addin_background" hidden="1">
            <a:extLst>
              <a:ext uri="{FF2B5EF4-FFF2-40B4-BE49-F238E27FC236}">
                <a16:creationId xmlns:a16="http://schemas.microsoft.com/office/drawing/2014/main" id="{4369D920-4350-CDC1-2922-9F2FD8903C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3" name="addin_text" hidden="1">
            <a:extLst>
              <a:ext uri="{FF2B5EF4-FFF2-40B4-BE49-F238E27FC236}">
                <a16:creationId xmlns:a16="http://schemas.microsoft.com/office/drawing/2014/main" id="{7E6612B6-BE9C-D46A-D095-D247FBA112D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4" name="addin_logo" hidden="1">
            <a:extLst>
              <a:ext uri="{FF2B5EF4-FFF2-40B4-BE49-F238E27FC236}">
                <a16:creationId xmlns:a16="http://schemas.microsoft.com/office/drawing/2014/main" id="{D8A5CDDC-2F55-61FB-CE09-8D9D51FBC85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5" name="addin_colorlist" hidden="1">
            <a:extLst>
              <a:ext uri="{FF2B5EF4-FFF2-40B4-BE49-F238E27FC236}">
                <a16:creationId xmlns:a16="http://schemas.microsoft.com/office/drawing/2014/main" id="{D8D52534-0604-2C5A-364B-467C0F96A4E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5" name="logo_black" hidden="1">
            <a:extLst>
              <a:ext uri="{FF2B5EF4-FFF2-40B4-BE49-F238E27FC236}">
                <a16:creationId xmlns:a16="http://schemas.microsoft.com/office/drawing/2014/main" id="{AA593A49-A411-FCA4-BE55-5ED0B1066C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6" name="logo_white" hidden="1">
            <a:extLst>
              <a:ext uri="{FF2B5EF4-FFF2-40B4-BE49-F238E27FC236}">
                <a16:creationId xmlns:a16="http://schemas.microsoft.com/office/drawing/2014/main" id="{C3DC6354-0C3E-14F8-C566-311C8045F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3B6C4E16-5486-AADE-0A68-A99390EF95B4}"/>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05897728"/>
      </p:ext>
    </p:extLst>
  </p:cSld>
  <p:clrMapOvr>
    <a:masterClrMapping/>
  </p:clrMapOvr>
  <p:extLst>
    <p:ext uri="{DCECCB84-F9BA-43D5-87BE-67443E8EF086}">
      <p15:sldGuideLst xmlns:p15="http://schemas.microsoft.com/office/powerpoint/2012/main">
        <p15:guide id="4" pos="752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a:t>Agenda</a:t>
            </a:r>
            <a:endParaRPr lang="nb-NO"/>
          </a:p>
        </p:txBody>
      </p:sp>
      <p:pic>
        <p:nvPicPr>
          <p:cNvPr id="2" name="logo_black">
            <a:extLst>
              <a:ext uri="{FF2B5EF4-FFF2-40B4-BE49-F238E27FC236}">
                <a16:creationId xmlns:a16="http://schemas.microsoft.com/office/drawing/2014/main" id="{078D9EC0-50AC-BC7A-2DBB-25E3E69FF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101591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Burgund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solidFill>
                  <a:schemeClr val="bg1"/>
                </a:solidFill>
              </a:defRPr>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a:t>Agenda</a:t>
            </a:r>
            <a:endParaRPr lang="nb-NO"/>
          </a:p>
        </p:txBody>
      </p:sp>
      <p:pic>
        <p:nvPicPr>
          <p:cNvPr id="3" name="logo_white">
            <a:extLst>
              <a:ext uri="{FF2B5EF4-FFF2-40B4-BE49-F238E27FC236}">
                <a16:creationId xmlns:a16="http://schemas.microsoft.com/office/drawing/2014/main" id="{65C2B93A-8231-F20B-05F6-7EEC77F67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609915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Rosa">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a:t>Agenda</a:t>
            </a:r>
            <a:endParaRPr lang="nb-NO"/>
          </a:p>
        </p:txBody>
      </p:sp>
      <p:pic>
        <p:nvPicPr>
          <p:cNvPr id="7" name="logo_black">
            <a:extLst>
              <a:ext uri="{FF2B5EF4-FFF2-40B4-BE49-F238E27FC236}">
                <a16:creationId xmlns:a16="http://schemas.microsoft.com/office/drawing/2014/main" id="{7F310C25-A1E5-F6CB-A94C-D557600BF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365393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pittelside Mørk">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249221"/>
            <a:ext cx="10497752" cy="1326314"/>
          </a:xfrm>
        </p:spPr>
        <p:txBody>
          <a:bodyPr anchor="t">
            <a:normAutofit/>
          </a:bodyPr>
          <a:lstStyle>
            <a:lvl1pPr marL="0" indent="0" algn="l">
              <a:buNone/>
              <a:defRPr sz="8102" b="0">
                <a:solidFill>
                  <a:schemeClr val="bg1"/>
                </a:solidFill>
                <a:latin typeface="EnergiGrotesk-Medium" panose="020B0504060101020104" pitchFamily="34" charset="0"/>
                <a:ea typeface="EnergiGrotesk-Medium" panose="020B05040601010201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a:p>
        </p:txBody>
      </p:sp>
      <p:sp>
        <p:nvSpPr>
          <p:cNvPr id="5" name="Text Placeholder 4">
            <a:extLst>
              <a:ext uri="{FF2B5EF4-FFF2-40B4-BE49-F238E27FC236}">
                <a16:creationId xmlns:a16="http://schemas.microsoft.com/office/drawing/2014/main" id="{15405F94-8835-2416-5CB1-052508750275}"/>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sp>
        <p:nvSpPr>
          <p:cNvPr id="2" name="addin_background" hidden="1">
            <a:extLst>
              <a:ext uri="{FF2B5EF4-FFF2-40B4-BE49-F238E27FC236}">
                <a16:creationId xmlns:a16="http://schemas.microsoft.com/office/drawing/2014/main" id="{C93FB96A-149A-A48C-B030-118E2C10061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E85B2501-B409-CD1E-BF27-60B38CA20E26}"/>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6" name="addin_logo" hidden="1">
            <a:extLst>
              <a:ext uri="{FF2B5EF4-FFF2-40B4-BE49-F238E27FC236}">
                <a16:creationId xmlns:a16="http://schemas.microsoft.com/office/drawing/2014/main" id="{B64CFD27-FC1D-D7F0-6593-BDB6720F5C4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7" name="addin_colorlist" hidden="1">
            <a:extLst>
              <a:ext uri="{FF2B5EF4-FFF2-40B4-BE49-F238E27FC236}">
                <a16:creationId xmlns:a16="http://schemas.microsoft.com/office/drawing/2014/main" id="{693FB511-91CD-E70E-B037-DFF6C708EFC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0" name="logo_black" hidden="1">
            <a:extLst>
              <a:ext uri="{FF2B5EF4-FFF2-40B4-BE49-F238E27FC236}">
                <a16:creationId xmlns:a16="http://schemas.microsoft.com/office/drawing/2014/main" id="{1B63B569-CC9F-1EE5-767B-8FDB69CDE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2" name="logo_white" hidden="1">
            <a:extLst>
              <a:ext uri="{FF2B5EF4-FFF2-40B4-BE49-F238E27FC236}">
                <a16:creationId xmlns:a16="http://schemas.microsoft.com/office/drawing/2014/main" id="{39CBAC5E-9745-1983-4C2B-C484CFA59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3" name="logo_">
            <a:extLst>
              <a:ext uri="{FF2B5EF4-FFF2-40B4-BE49-F238E27FC236}">
                <a16:creationId xmlns:a16="http://schemas.microsoft.com/office/drawing/2014/main" id="{D67B85A5-E924-7078-D372-CE49A19748E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99363276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pittelside Rosa">
    <p:bg>
      <p:bgPr>
        <a:solidFill>
          <a:schemeClr val="bg2"/>
        </a:solidFill>
        <a:effectLst/>
      </p:bgPr>
    </p:bg>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244506" y="249220"/>
            <a:ext cx="10496519"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a:p>
        </p:txBody>
      </p:sp>
      <p:sp>
        <p:nvSpPr>
          <p:cNvPr id="4" name="Text Placeholder 4">
            <a:extLst>
              <a:ext uri="{FF2B5EF4-FFF2-40B4-BE49-F238E27FC236}">
                <a16:creationId xmlns:a16="http://schemas.microsoft.com/office/drawing/2014/main" id="{2AA37B7D-A8CB-6547-3DA4-A022DE672477}"/>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tx1"/>
                </a:solidFill>
                <a:latin typeface="+mj-lt"/>
                <a:ea typeface="+mj-ea"/>
                <a:cs typeface="+mj-cs"/>
              </a:defRPr>
            </a:lvl1pPr>
          </a:lstStyle>
          <a:p>
            <a:pPr lvl="0"/>
            <a:r>
              <a:rPr lang="nb-NO"/>
              <a:t>Klikk for å redigere tekststiler i malen</a:t>
            </a:r>
          </a:p>
        </p:txBody>
      </p:sp>
      <p:sp>
        <p:nvSpPr>
          <p:cNvPr id="6" name="addin_background" hidden="1">
            <a:extLst>
              <a:ext uri="{FF2B5EF4-FFF2-40B4-BE49-F238E27FC236}">
                <a16:creationId xmlns:a16="http://schemas.microsoft.com/office/drawing/2014/main" id="{2D146C9B-BDBD-01C4-FB0C-671FB1AEACB2}"/>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7" name="addin_text" hidden="1">
            <a:extLst>
              <a:ext uri="{FF2B5EF4-FFF2-40B4-BE49-F238E27FC236}">
                <a16:creationId xmlns:a16="http://schemas.microsoft.com/office/drawing/2014/main" id="{C37FCF5B-3E2E-8C93-F8B3-8B05B3DBD94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8" name="addin_logo" hidden="1">
            <a:extLst>
              <a:ext uri="{FF2B5EF4-FFF2-40B4-BE49-F238E27FC236}">
                <a16:creationId xmlns:a16="http://schemas.microsoft.com/office/drawing/2014/main" id="{09E9A406-5CB8-E628-AC66-3C94AB6DD288}"/>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9" name="addin_colorlist" hidden="1">
            <a:extLst>
              <a:ext uri="{FF2B5EF4-FFF2-40B4-BE49-F238E27FC236}">
                <a16:creationId xmlns:a16="http://schemas.microsoft.com/office/drawing/2014/main" id="{2ADC2CEF-3CC1-76B0-0957-3B06BF011C3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5" name="logo_black" hidden="1">
            <a:extLst>
              <a:ext uri="{FF2B5EF4-FFF2-40B4-BE49-F238E27FC236}">
                <a16:creationId xmlns:a16="http://schemas.microsoft.com/office/drawing/2014/main" id="{66E7798A-5331-3DDD-7676-F4A8B08B8B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6" name="logo_white" hidden="1">
            <a:extLst>
              <a:ext uri="{FF2B5EF4-FFF2-40B4-BE49-F238E27FC236}">
                <a16:creationId xmlns:a16="http://schemas.microsoft.com/office/drawing/2014/main" id="{294A953C-B051-A54D-A6E5-360C589D0E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7" name="logo_">
            <a:extLst>
              <a:ext uri="{FF2B5EF4-FFF2-40B4-BE49-F238E27FC236}">
                <a16:creationId xmlns:a16="http://schemas.microsoft.com/office/drawing/2014/main" id="{5EA1D1A5-2D77-895C-DEDB-C05B81512E7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12536333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pittelside m bilde">
    <p:bg>
      <p:bgPr>
        <a:solidFill>
          <a:schemeClr val="dk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6" y="249220"/>
            <a:ext cx="5707806"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00</a:t>
            </a:r>
          </a:p>
        </p:txBody>
      </p:sp>
      <p:sp>
        <p:nvSpPr>
          <p:cNvPr id="7" name="Picture Placeholder 6">
            <a:extLst>
              <a:ext uri="{FF2B5EF4-FFF2-40B4-BE49-F238E27FC236}">
                <a16:creationId xmlns:a16="http://schemas.microsoft.com/office/drawing/2014/main" id="{6CB1DD17-7A8C-6DAA-C031-02F404906A52}"/>
              </a:ext>
            </a:extLst>
          </p:cNvPr>
          <p:cNvSpPr>
            <a:spLocks noGrp="1"/>
          </p:cNvSpPr>
          <p:nvPr>
            <p:ph type="pic" sz="quarter" idx="13"/>
          </p:nvPr>
        </p:nvSpPr>
        <p:spPr>
          <a:xfrm>
            <a:off x="6203965" y="609671"/>
            <a:ext cx="5757776" cy="5982392"/>
          </a:xfrm>
          <a:solidFill>
            <a:schemeClr val="bg1">
              <a:lumMod val="75000"/>
            </a:schemeClr>
          </a:solidFill>
        </p:spPr>
        <p:txBody>
          <a:bodyPr/>
          <a:lstStyle>
            <a:lvl1pPr marL="0" indent="0">
              <a:buNone/>
              <a:defRPr/>
            </a:lvl1pPr>
          </a:lstStyle>
          <a:p>
            <a:r>
              <a:rPr lang="nb-NO"/>
              <a:t>Klikk på ikonet for å legge til et bilde</a:t>
            </a:r>
          </a:p>
        </p:txBody>
      </p:sp>
      <p:sp>
        <p:nvSpPr>
          <p:cNvPr id="4" name="Text Placeholder 4">
            <a:extLst>
              <a:ext uri="{FF2B5EF4-FFF2-40B4-BE49-F238E27FC236}">
                <a16:creationId xmlns:a16="http://schemas.microsoft.com/office/drawing/2014/main" id="{E3D38394-2FF6-C9CB-EEFB-266A89D97B22}"/>
              </a:ext>
            </a:extLst>
          </p:cNvPr>
          <p:cNvSpPr>
            <a:spLocks noGrp="1"/>
          </p:cNvSpPr>
          <p:nvPr>
            <p:ph type="body" sz="quarter" idx="14"/>
          </p:nvPr>
        </p:nvSpPr>
        <p:spPr>
          <a:xfrm>
            <a:off x="249313" y="1829011"/>
            <a:ext cx="5702226" cy="4300242"/>
          </a:xfrm>
        </p:spPr>
        <p:txBody>
          <a:bodyPr>
            <a:normAutofit/>
          </a:bodyPr>
          <a:lstStyle>
            <a:lvl1pPr marL="0" indent="0">
              <a:lnSpc>
                <a:spcPct val="96000"/>
              </a:lnSpc>
              <a:spcBef>
                <a:spcPts val="0"/>
              </a:spcBef>
              <a:buNone/>
              <a:defRPr lang="nb-NO" sz="8102" b="0" kern="1200" spc="-215" baseline="0" dirty="0">
                <a:solidFill>
                  <a:schemeClr val="bg1"/>
                </a:solidFill>
                <a:latin typeface="+mj-lt"/>
                <a:ea typeface="+mj-ea"/>
                <a:cs typeface="+mj-cs"/>
              </a:defRPr>
            </a:lvl1pPr>
          </a:lstStyle>
          <a:p>
            <a:pPr lvl="0"/>
            <a:r>
              <a:rPr lang="nb-NO"/>
              <a:t>Klikk for å redigere tekststiler i malen</a:t>
            </a:r>
          </a:p>
        </p:txBody>
      </p:sp>
      <p:pic>
        <p:nvPicPr>
          <p:cNvPr id="2" name="Graphic 1">
            <a:extLst>
              <a:ext uri="{FF2B5EF4-FFF2-40B4-BE49-F238E27FC236}">
                <a16:creationId xmlns:a16="http://schemas.microsoft.com/office/drawing/2014/main" id="{38880232-354A-45EC-AC76-958B632DCB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8" name="addin_background" hidden="1">
            <a:extLst>
              <a:ext uri="{FF2B5EF4-FFF2-40B4-BE49-F238E27FC236}">
                <a16:creationId xmlns:a16="http://schemas.microsoft.com/office/drawing/2014/main" id="{53162F9F-CDE0-6EE9-694A-13C8C08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9" name="addin_text" hidden="1">
            <a:extLst>
              <a:ext uri="{FF2B5EF4-FFF2-40B4-BE49-F238E27FC236}">
                <a16:creationId xmlns:a16="http://schemas.microsoft.com/office/drawing/2014/main" id="{6E21B4AC-E0D2-8433-BD83-BBD857C1A3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0" name="addin_logo" hidden="1">
            <a:extLst>
              <a:ext uri="{FF2B5EF4-FFF2-40B4-BE49-F238E27FC236}">
                <a16:creationId xmlns:a16="http://schemas.microsoft.com/office/drawing/2014/main" id="{00BD2BB0-F603-C2CC-B01D-CC8B9EA4274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1" name="addin_colorlist" hidden="1">
            <a:extLst>
              <a:ext uri="{FF2B5EF4-FFF2-40B4-BE49-F238E27FC236}">
                <a16:creationId xmlns:a16="http://schemas.microsoft.com/office/drawing/2014/main" id="{7A8D9D1E-160A-4624-B7B6-0A2888AF3EA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2" name="logo_black" hidden="1">
            <a:extLst>
              <a:ext uri="{FF2B5EF4-FFF2-40B4-BE49-F238E27FC236}">
                <a16:creationId xmlns:a16="http://schemas.microsoft.com/office/drawing/2014/main" id="{E591E0E2-9FB5-0BD7-702A-6F20750DB94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13" name="logo_white" hidden="1">
            <a:extLst>
              <a:ext uri="{FF2B5EF4-FFF2-40B4-BE49-F238E27FC236}">
                <a16:creationId xmlns:a16="http://schemas.microsoft.com/office/drawing/2014/main" id="{22A82BC5-7E7A-E046-A71C-3C99D172BC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F328DAE1-8CE2-8D94-348C-9EA6DD8327D1}"/>
              </a:ext>
            </a:extLst>
          </p:cNvPr>
          <p:cNvSpPr>
            <a:spLocks noGrp="1"/>
          </p:cNvSpPr>
          <p:nvPr>
            <p:ph type="body" sz="quarter" idx="15"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67118136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9" name="Picture Placeholder 8">
            <a:extLst>
              <a:ext uri="{FF2B5EF4-FFF2-40B4-BE49-F238E27FC236}">
                <a16:creationId xmlns:a16="http://schemas.microsoft.com/office/drawing/2014/main" id="{0A07D635-6833-1FAA-AE36-D3F04F530CB8}"/>
              </a:ext>
            </a:extLst>
          </p:cNvPr>
          <p:cNvSpPr>
            <a:spLocks noGrp="1"/>
          </p:cNvSpPr>
          <p:nvPr>
            <p:ph type="pic" sz="quarter" idx="13"/>
          </p:nvPr>
        </p:nvSpPr>
        <p:spPr>
          <a:xfrm>
            <a:off x="249310" y="1682945"/>
            <a:ext cx="11693377" cy="4280395"/>
          </a:xfrm>
          <a:prstGeom prst="rect">
            <a:avLst/>
          </a:prstGeom>
          <a:solidFill>
            <a:schemeClr val="bg1">
              <a:lumMod val="75000"/>
            </a:schemeClr>
          </a:solidFill>
        </p:spPr>
        <p:txBody>
          <a:bodyPr lIns="0" tIns="0" rIns="0" bIns="0"/>
          <a:lstStyle>
            <a:lvl1pPr marL="0" indent="0">
              <a:buNone/>
              <a:defRPr/>
            </a:lvl1pPr>
          </a:lstStyle>
          <a:p>
            <a:r>
              <a:rPr lang="nb-NO"/>
              <a:t>Klikk på ikonet for å legge til et bilde</a:t>
            </a:r>
          </a:p>
        </p:txBody>
      </p:sp>
      <p:sp>
        <p:nvSpPr>
          <p:cNvPr id="3" name="Text Placeholder 2">
            <a:extLst>
              <a:ext uri="{FF2B5EF4-FFF2-40B4-BE49-F238E27FC236}">
                <a16:creationId xmlns:a16="http://schemas.microsoft.com/office/drawing/2014/main" id="{2F319742-AE89-AF63-1966-341C832CE368}"/>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pic>
        <p:nvPicPr>
          <p:cNvPr id="4" name="logo_white" hidden="1">
            <a:extLst>
              <a:ext uri="{FF2B5EF4-FFF2-40B4-BE49-F238E27FC236}">
                <a16:creationId xmlns:a16="http://schemas.microsoft.com/office/drawing/2014/main" id="{9D0D215E-B1FC-97A3-790A-48CD66F2D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11" name="addin_background" hidden="1">
            <a:extLst>
              <a:ext uri="{FF2B5EF4-FFF2-40B4-BE49-F238E27FC236}">
                <a16:creationId xmlns:a16="http://schemas.microsoft.com/office/drawing/2014/main" id="{028AD7D8-0F79-D4A0-BA66-829A0B3AF23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2" name="addin_text" hidden="1">
            <a:extLst>
              <a:ext uri="{FF2B5EF4-FFF2-40B4-BE49-F238E27FC236}">
                <a16:creationId xmlns:a16="http://schemas.microsoft.com/office/drawing/2014/main" id="{6742CA9E-2B42-7B1A-CD6F-6E179D940F4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3" name="addin_logo" hidden="1">
            <a:extLst>
              <a:ext uri="{FF2B5EF4-FFF2-40B4-BE49-F238E27FC236}">
                <a16:creationId xmlns:a16="http://schemas.microsoft.com/office/drawing/2014/main" id="{44C33AED-DFC8-9FED-FE21-834B913261D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DF5640A0-40F3-B1F3-F46D-099DAD07EE5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2" name="logo_black" hidden="1">
            <a:extLst>
              <a:ext uri="{FF2B5EF4-FFF2-40B4-BE49-F238E27FC236}">
                <a16:creationId xmlns:a16="http://schemas.microsoft.com/office/drawing/2014/main" id="{F8B0DEEA-AFC0-CA49-5647-EA4B906A9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62DD9002-E640-2C02-21F7-A776A38C01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DA1337FC-A468-13A3-C1DF-9D105524A0FE}"/>
              </a:ext>
            </a:extLst>
          </p:cNvPr>
          <p:cNvSpPr>
            <a:spLocks noGrp="1"/>
          </p:cNvSpPr>
          <p:nvPr>
            <p:ph type="body" sz="quarter" idx="15" hasCustomPrompt="1"/>
          </p:nvPr>
        </p:nvSpPr>
        <p:spPr>
          <a:xfrm>
            <a:off x="249313" y="6373204"/>
            <a:ext cx="452057" cy="235576"/>
          </a:xfrm>
          <a:prstGeom prst="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06258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en kolonne">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10491714" cy="405498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11" name="addin_background" hidden="1">
            <a:extLst>
              <a:ext uri="{FF2B5EF4-FFF2-40B4-BE49-F238E27FC236}">
                <a16:creationId xmlns:a16="http://schemas.microsoft.com/office/drawing/2014/main" id="{6E7DB08D-9053-7298-316E-28107C4B66C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2" name="addin_text" hidden="1">
            <a:extLst>
              <a:ext uri="{FF2B5EF4-FFF2-40B4-BE49-F238E27FC236}">
                <a16:creationId xmlns:a16="http://schemas.microsoft.com/office/drawing/2014/main" id="{D4DBFA90-2D3D-3BF5-216D-D2F167BEB48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3" name="addin_logo" hidden="1">
            <a:extLst>
              <a:ext uri="{FF2B5EF4-FFF2-40B4-BE49-F238E27FC236}">
                <a16:creationId xmlns:a16="http://schemas.microsoft.com/office/drawing/2014/main" id="{60852020-178D-3AF5-CB98-EE57C513B6E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74155124-1EE6-176A-5329-D607999EDFB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4" name="logo_black" hidden="1">
            <a:extLst>
              <a:ext uri="{FF2B5EF4-FFF2-40B4-BE49-F238E27FC236}">
                <a16:creationId xmlns:a16="http://schemas.microsoft.com/office/drawing/2014/main" id="{9A32C1C2-CB99-E4D1-8004-C878C862E1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2964C929-1640-3AA6-6CA1-AC4577A4E8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4A99AE20-4BF7-D63D-6474-0F00CF4CE359}"/>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88185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kolonner">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5039940" cy="4047641"/>
          </a:xfrm>
        </p:spPr>
        <p:txBody>
          <a:bodyPr numCol="1" spcCol="432000">
            <a:normAutofit/>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4" name="Text Placeholder 2">
            <a:extLst>
              <a:ext uri="{FF2B5EF4-FFF2-40B4-BE49-F238E27FC236}">
                <a16:creationId xmlns:a16="http://schemas.microsoft.com/office/drawing/2014/main" id="{2294B954-FA2A-2C44-21CA-D1B263131C7F}"/>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2" name="Content Placeholder 2">
            <a:extLst>
              <a:ext uri="{FF2B5EF4-FFF2-40B4-BE49-F238E27FC236}">
                <a16:creationId xmlns:a16="http://schemas.microsoft.com/office/drawing/2014/main" id="{6E247B8A-0E5F-09DE-DD50-C7B94E45FE24}"/>
              </a:ext>
            </a:extLst>
          </p:cNvPr>
          <p:cNvSpPr>
            <a:spLocks noGrp="1"/>
          </p:cNvSpPr>
          <p:nvPr>
            <p:ph idx="15"/>
          </p:nvPr>
        </p:nvSpPr>
        <p:spPr>
          <a:xfrm>
            <a:off x="5701085" y="2074266"/>
            <a:ext cx="5039940" cy="4047641"/>
          </a:xfrm>
        </p:spPr>
        <p:txBody>
          <a:bodyPr numCol="1" spcCol="43200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addin_background" hidden="1">
            <a:extLst>
              <a:ext uri="{FF2B5EF4-FFF2-40B4-BE49-F238E27FC236}">
                <a16:creationId xmlns:a16="http://schemas.microsoft.com/office/drawing/2014/main" id="{D6C41213-73E6-4B2D-CCBA-5F9189FEE004}"/>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3" name="addin_text" hidden="1">
            <a:extLst>
              <a:ext uri="{FF2B5EF4-FFF2-40B4-BE49-F238E27FC236}">
                <a16:creationId xmlns:a16="http://schemas.microsoft.com/office/drawing/2014/main" id="{1EC872D8-F374-D41E-AB96-E1E5DBA1771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4" name="addin_logo" hidden="1">
            <a:extLst>
              <a:ext uri="{FF2B5EF4-FFF2-40B4-BE49-F238E27FC236}">
                <a16:creationId xmlns:a16="http://schemas.microsoft.com/office/drawing/2014/main" id="{92641684-52D0-4EB9-1A57-84759B47D66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5" name="addin_colorlist" hidden="1">
            <a:extLst>
              <a:ext uri="{FF2B5EF4-FFF2-40B4-BE49-F238E27FC236}">
                <a16:creationId xmlns:a16="http://schemas.microsoft.com/office/drawing/2014/main" id="{613987EA-8EE4-A1CF-CC04-9803E9ABFB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5" name="logo_black" hidden="1">
            <a:extLst>
              <a:ext uri="{FF2B5EF4-FFF2-40B4-BE49-F238E27FC236}">
                <a16:creationId xmlns:a16="http://schemas.microsoft.com/office/drawing/2014/main" id="{F6C08E3D-F7E8-9FF8-195F-EB4C716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5AD4D40A-8D0A-14E7-8AC4-837479B6D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7F12F770-B1E1-F0A1-34C6-CA51E8BB5E3B}"/>
              </a:ext>
            </a:extLst>
          </p:cNvPr>
          <p:cNvSpPr>
            <a:spLocks noGrp="1"/>
          </p:cNvSpPr>
          <p:nvPr>
            <p:ph type="body" sz="quarter" idx="16"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818814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to kolonner - mindre tittel">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E89229BC-5EF8-E3E3-5776-2FD6F3CB9D06}"/>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nb-NO"/>
              <a:t>Klikk for å redigere tekststiler i malen</a:t>
            </a:r>
          </a:p>
        </p:txBody>
      </p:sp>
      <p:sp>
        <p:nvSpPr>
          <p:cNvPr id="4" name="Content Placeholder 2">
            <a:extLst>
              <a:ext uri="{FF2B5EF4-FFF2-40B4-BE49-F238E27FC236}">
                <a16:creationId xmlns:a16="http://schemas.microsoft.com/office/drawing/2014/main" id="{18E4C4EB-3A83-129F-9283-55A4ECFF1732}"/>
              </a:ext>
            </a:extLst>
          </p:cNvPr>
          <p:cNvSpPr>
            <a:spLocks noGrp="1"/>
          </p:cNvSpPr>
          <p:nvPr>
            <p:ph idx="15"/>
          </p:nvPr>
        </p:nvSpPr>
        <p:spPr>
          <a:xfrm>
            <a:off x="249311" y="1435510"/>
            <a:ext cx="5039940" cy="4686397"/>
          </a:xfrm>
        </p:spPr>
        <p:txBody>
          <a:bodyPr numCol="1" spcCol="432000">
            <a:normAutofit/>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Content Placeholder 2">
            <a:extLst>
              <a:ext uri="{FF2B5EF4-FFF2-40B4-BE49-F238E27FC236}">
                <a16:creationId xmlns:a16="http://schemas.microsoft.com/office/drawing/2014/main" id="{ED6F32C8-3989-4FED-7106-41DA481092C8}"/>
              </a:ext>
            </a:extLst>
          </p:cNvPr>
          <p:cNvSpPr>
            <a:spLocks noGrp="1"/>
          </p:cNvSpPr>
          <p:nvPr>
            <p:ph idx="16"/>
          </p:nvPr>
        </p:nvSpPr>
        <p:spPr>
          <a:xfrm>
            <a:off x="5701085" y="1435510"/>
            <a:ext cx="5039940" cy="4686397"/>
          </a:xfrm>
        </p:spPr>
        <p:txBody>
          <a:bodyPr numCol="1" spcCol="43200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addin_background" hidden="1">
            <a:extLst>
              <a:ext uri="{FF2B5EF4-FFF2-40B4-BE49-F238E27FC236}">
                <a16:creationId xmlns:a16="http://schemas.microsoft.com/office/drawing/2014/main" id="{0189B647-3FB2-1FD8-0D8F-619ADEB563F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3" name="addin_text" hidden="1">
            <a:extLst>
              <a:ext uri="{FF2B5EF4-FFF2-40B4-BE49-F238E27FC236}">
                <a16:creationId xmlns:a16="http://schemas.microsoft.com/office/drawing/2014/main" id="{DA4827AC-868B-5CE6-4D14-4ED60A3A1FD4}"/>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4" name="addin_logo" hidden="1">
            <a:extLst>
              <a:ext uri="{FF2B5EF4-FFF2-40B4-BE49-F238E27FC236}">
                <a16:creationId xmlns:a16="http://schemas.microsoft.com/office/drawing/2014/main" id="{7E24F7D8-FFBB-F6ED-E7EB-830B57FBF7A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5" name="addin_colorlist" hidden="1">
            <a:extLst>
              <a:ext uri="{FF2B5EF4-FFF2-40B4-BE49-F238E27FC236}">
                <a16:creationId xmlns:a16="http://schemas.microsoft.com/office/drawing/2014/main" id="{157F527C-8605-7ABD-2711-C878649275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3" name="logo_black" hidden="1">
            <a:extLst>
              <a:ext uri="{FF2B5EF4-FFF2-40B4-BE49-F238E27FC236}">
                <a16:creationId xmlns:a16="http://schemas.microsoft.com/office/drawing/2014/main" id="{80BB53F6-FC83-9E15-FFD9-9883B697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78D7FF6-460E-F5AF-7548-0058419C1E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A99F781E-954A-199A-4C52-0C1054F36B21}"/>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238058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2" y="2074266"/>
            <a:ext cx="3326204" cy="404764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11" name="Text Placeholder 10">
            <a:extLst>
              <a:ext uri="{FF2B5EF4-FFF2-40B4-BE49-F238E27FC236}">
                <a16:creationId xmlns:a16="http://schemas.microsoft.com/office/drawing/2014/main" id="{6F4C6A29-CEB5-2A8F-6B79-BC105A3F9722}"/>
              </a:ext>
            </a:extLst>
          </p:cNvPr>
          <p:cNvSpPr>
            <a:spLocks noGrp="1"/>
          </p:cNvSpPr>
          <p:nvPr>
            <p:ph type="body" sz="quarter" idx="14" hasCustomPrompt="1"/>
          </p:nvPr>
        </p:nvSpPr>
        <p:spPr>
          <a:xfrm>
            <a:off x="3838281" y="6129253"/>
            <a:ext cx="8104407" cy="235998"/>
          </a:xfrm>
        </p:spPr>
        <p:txBody>
          <a:bodyPr anchor="b"/>
          <a:lstStyle>
            <a:lvl1pPr marL="0" indent="0">
              <a:buNone/>
              <a:defRPr sz="1050"/>
            </a:lvl1pPr>
          </a:lstStyle>
          <a:p>
            <a:pPr lvl="0"/>
            <a:r>
              <a:rPr lang="nb-NO"/>
              <a:t>Figurtekst her</a:t>
            </a:r>
          </a:p>
        </p:txBody>
      </p:sp>
      <p:sp>
        <p:nvSpPr>
          <p:cNvPr id="2" name="Content Placeholder 1">
            <a:extLst>
              <a:ext uri="{FF2B5EF4-FFF2-40B4-BE49-F238E27FC236}">
                <a16:creationId xmlns:a16="http://schemas.microsoft.com/office/drawing/2014/main" id="{0D6F2EFA-3BC6-7D9E-A07A-37CFE02F9287}"/>
              </a:ext>
            </a:extLst>
          </p:cNvPr>
          <p:cNvSpPr>
            <a:spLocks noGrp="1"/>
          </p:cNvSpPr>
          <p:nvPr>
            <p:ph sz="quarter" idx="15"/>
          </p:nvPr>
        </p:nvSpPr>
        <p:spPr>
          <a:xfrm>
            <a:off x="3838281" y="2074266"/>
            <a:ext cx="8104406" cy="3905745"/>
          </a:xfrm>
          <a:prstGeom prst="rect">
            <a:avLst/>
          </a:prstGeom>
          <a:solidFill>
            <a:schemeClr val="bg1">
              <a:lumMod val="90000"/>
            </a:schemeClr>
          </a:solidFill>
        </p:spPr>
        <p:txBody>
          <a:bodyPr lIns="0" tIns="0" rIns="0" bIns="0"/>
          <a:lstStyle>
            <a:lvl1pPr marL="0" indent="0">
              <a:buNone/>
              <a:defRPr/>
            </a:lvl1pPr>
          </a:lstStyle>
          <a:p>
            <a:pPr lvl="0"/>
            <a:r>
              <a:rPr lang="nb-NO"/>
              <a:t>Klikk for å redigere tekststiler i malen</a:t>
            </a:r>
          </a:p>
        </p:txBody>
      </p:sp>
      <p:sp>
        <p:nvSpPr>
          <p:cNvPr id="5" name="Text Placeholder 2">
            <a:extLst>
              <a:ext uri="{FF2B5EF4-FFF2-40B4-BE49-F238E27FC236}">
                <a16:creationId xmlns:a16="http://schemas.microsoft.com/office/drawing/2014/main" id="{B4A06EE2-BD1E-0A09-4837-C92A5A9514E4}"/>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13" name="addin_background" hidden="1">
            <a:extLst>
              <a:ext uri="{FF2B5EF4-FFF2-40B4-BE49-F238E27FC236}">
                <a16:creationId xmlns:a16="http://schemas.microsoft.com/office/drawing/2014/main" id="{2F5EAC23-D3C9-0185-E35B-6CFD5EBD1F1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4" name="addin_text" hidden="1">
            <a:extLst>
              <a:ext uri="{FF2B5EF4-FFF2-40B4-BE49-F238E27FC236}">
                <a16:creationId xmlns:a16="http://schemas.microsoft.com/office/drawing/2014/main" id="{EAFBDC80-48A8-9F4B-094E-F1635C605B1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5" name="addin_logo" hidden="1">
            <a:extLst>
              <a:ext uri="{FF2B5EF4-FFF2-40B4-BE49-F238E27FC236}">
                <a16:creationId xmlns:a16="http://schemas.microsoft.com/office/drawing/2014/main" id="{7917F4AF-4864-780A-EC1E-3316AEF8A24E}"/>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6" name="addin_colorlist" hidden="1">
            <a:extLst>
              <a:ext uri="{FF2B5EF4-FFF2-40B4-BE49-F238E27FC236}">
                <a16:creationId xmlns:a16="http://schemas.microsoft.com/office/drawing/2014/main" id="{62E79AE0-1A61-18DC-E8C1-290A76BAA93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4" name="logo_black" hidden="1">
            <a:extLst>
              <a:ext uri="{FF2B5EF4-FFF2-40B4-BE49-F238E27FC236}">
                <a16:creationId xmlns:a16="http://schemas.microsoft.com/office/drawing/2014/main" id="{8FE2AFAD-5F6E-37F3-A191-DA6E10E64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642C2FF-8F53-51EF-77E1-D8A678CE48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C89D8538-F8AB-4454-C06E-E5C898B2A63F}"/>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907330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4784513" cy="405498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icture Placeholder 6">
            <a:extLst>
              <a:ext uri="{FF2B5EF4-FFF2-40B4-BE49-F238E27FC236}">
                <a16:creationId xmlns:a16="http://schemas.microsoft.com/office/drawing/2014/main" id="{2D574611-CD96-BB6D-A687-A592D7272188}"/>
              </a:ext>
            </a:extLst>
          </p:cNvPr>
          <p:cNvSpPr>
            <a:spLocks noGrp="1"/>
          </p:cNvSpPr>
          <p:nvPr>
            <p:ph type="pic" sz="quarter" idx="13"/>
          </p:nvPr>
        </p:nvSpPr>
        <p:spPr>
          <a:xfrm>
            <a:off x="6203964" y="619504"/>
            <a:ext cx="5738724" cy="5978116"/>
          </a:xfrm>
          <a:solidFill>
            <a:schemeClr val="bg1">
              <a:lumMod val="90000"/>
            </a:schemeClr>
          </a:solidFill>
        </p:spPr>
        <p:txBody>
          <a:bodyPr/>
          <a:lstStyle>
            <a:lvl1pPr marL="0" indent="0">
              <a:buNone/>
              <a:defRPr/>
            </a:lvl1pPr>
          </a:lstStyle>
          <a:p>
            <a:r>
              <a:rPr lang="nb-NO"/>
              <a:t>Klikk på ikonet for å legge til et bilde</a:t>
            </a:r>
          </a:p>
        </p:txBody>
      </p:sp>
      <p:sp>
        <p:nvSpPr>
          <p:cNvPr id="2" name="Text Placeholder 2">
            <a:extLst>
              <a:ext uri="{FF2B5EF4-FFF2-40B4-BE49-F238E27FC236}">
                <a16:creationId xmlns:a16="http://schemas.microsoft.com/office/drawing/2014/main" id="{C96538C4-E0F7-F21A-4174-6F000DB10236}"/>
              </a:ext>
            </a:extLst>
          </p:cNvPr>
          <p:cNvSpPr>
            <a:spLocks noGrp="1"/>
          </p:cNvSpPr>
          <p:nvPr>
            <p:ph type="body" sz="quarter" idx="14" hasCustomPrompt="1"/>
          </p:nvPr>
        </p:nvSpPr>
        <p:spPr>
          <a:xfrm>
            <a:off x="249311" y="602527"/>
            <a:ext cx="4784513" cy="949726"/>
          </a:xfrm>
        </p:spPr>
        <p:txBody>
          <a:bodyPr anchor="t">
            <a:normAutofit/>
          </a:bodyPr>
          <a:lstStyle>
            <a:lvl1pPr marL="0" indent="0">
              <a:lnSpc>
                <a:spcPct val="96000"/>
              </a:lnSpc>
              <a:spcBef>
                <a:spcPts val="0"/>
              </a:spcBef>
              <a:buNone/>
              <a:defRPr lang="nb-NO" sz="6250" b="0" kern="1200" spc="-90" baseline="0" dirty="0">
                <a:solidFill>
                  <a:schemeClr val="tx1"/>
                </a:solidFill>
                <a:latin typeface="+mj-lt"/>
                <a:ea typeface="+mj-ea"/>
                <a:cs typeface="+mj-cs"/>
              </a:defRPr>
            </a:lvl1pPr>
          </a:lstStyle>
          <a:p>
            <a:pPr lvl="0"/>
            <a:r>
              <a:rPr lang="en-US" err="1"/>
              <a:t>Tittel</a:t>
            </a:r>
            <a:endParaRPr lang="nb-NO"/>
          </a:p>
        </p:txBody>
      </p:sp>
      <p:sp>
        <p:nvSpPr>
          <p:cNvPr id="11" name="addin_background" hidden="1">
            <a:extLst>
              <a:ext uri="{FF2B5EF4-FFF2-40B4-BE49-F238E27FC236}">
                <a16:creationId xmlns:a16="http://schemas.microsoft.com/office/drawing/2014/main" id="{55052AE2-4B8A-EA99-CFEC-5B6DA437C06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2" name="addin_text" hidden="1">
            <a:extLst>
              <a:ext uri="{FF2B5EF4-FFF2-40B4-BE49-F238E27FC236}">
                <a16:creationId xmlns:a16="http://schemas.microsoft.com/office/drawing/2014/main" id="{D287B65C-8D61-76FE-C39E-9A59B77F1D49}"/>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3" name="addin_logo" hidden="1">
            <a:extLst>
              <a:ext uri="{FF2B5EF4-FFF2-40B4-BE49-F238E27FC236}">
                <a16:creationId xmlns:a16="http://schemas.microsoft.com/office/drawing/2014/main" id="{EA1EB67E-974A-6539-88A8-8ABC8ADB096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B567E2DD-D440-B345-15D9-D0E240AD3B0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4" name="logo_black" hidden="1">
            <a:extLst>
              <a:ext uri="{FF2B5EF4-FFF2-40B4-BE49-F238E27FC236}">
                <a16:creationId xmlns:a16="http://schemas.microsoft.com/office/drawing/2014/main" id="{94FCE4D2-C476-209E-A95A-481D54D15E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880135F-D220-FD05-49CB-CB126E211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5D616032-DFCF-E171-ADD8-48A5BCC2537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51916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nb-NO"/>
              <a:t>Klikk på ikonet for å legge til et bilde</a:t>
            </a:r>
          </a:p>
        </p:txBody>
      </p:sp>
      <p:sp>
        <p:nvSpPr>
          <p:cNvPr id="2" name="addin_fillplaceholders" hidden="1">
            <a:extLst>
              <a:ext uri="{FF2B5EF4-FFF2-40B4-BE49-F238E27FC236}">
                <a16:creationId xmlns:a16="http://schemas.microsoft.com/office/drawing/2014/main" id="{FC90760A-4B64-8F22-29A9-940E0C185CE3}"/>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p>
        </p:txBody>
      </p:sp>
      <p:sp>
        <p:nvSpPr>
          <p:cNvPr id="3" name="addin_colorlist" hidden="1">
            <a:extLst>
              <a:ext uri="{FF2B5EF4-FFF2-40B4-BE49-F238E27FC236}">
                <a16:creationId xmlns:a16="http://schemas.microsoft.com/office/drawing/2014/main" id="{496A6E80-D812-B8D6-1FB7-7456DCAAC4A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sp>
        <p:nvSpPr>
          <p:cNvPr id="4" name="addin_text" hidden="1">
            <a:extLst>
              <a:ext uri="{FF2B5EF4-FFF2-40B4-BE49-F238E27FC236}">
                <a16:creationId xmlns:a16="http://schemas.microsoft.com/office/drawing/2014/main" id="{697AE8A0-8762-2506-691E-87F2A8ED4018}"/>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Tree>
    <p:extLst>
      <p:ext uri="{BB962C8B-B14F-4D97-AF65-F5344CB8AC3E}">
        <p14:creationId xmlns:p14="http://schemas.microsoft.com/office/powerpoint/2010/main" val="4506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ldekkende bilde m teks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nb-NO"/>
              <a:t>Klikk på ikonet for å legge til et bilde</a:t>
            </a:r>
          </a:p>
        </p:txBody>
      </p:sp>
      <p:sp>
        <p:nvSpPr>
          <p:cNvPr id="5" name="Text Placeholder 4">
            <a:extLst>
              <a:ext uri="{FF2B5EF4-FFF2-40B4-BE49-F238E27FC236}">
                <a16:creationId xmlns:a16="http://schemas.microsoft.com/office/drawing/2014/main" id="{D560BBD1-3AFE-7E5F-565B-610ADC4790BF}"/>
              </a:ext>
            </a:extLst>
          </p:cNvPr>
          <p:cNvSpPr>
            <a:spLocks noGrp="1"/>
          </p:cNvSpPr>
          <p:nvPr>
            <p:ph type="body" sz="quarter" idx="11"/>
          </p:nvPr>
        </p:nvSpPr>
        <p:spPr>
          <a:xfrm>
            <a:off x="5796666" y="5146504"/>
            <a:ext cx="6106832" cy="1446788"/>
          </a:xfrm>
          <a:solidFill>
            <a:schemeClr val="bg2"/>
          </a:solidFill>
          <a:effectLst>
            <a:outerShdw blurRad="50800" dist="50800" dir="5400000" algn="ctr" rotWithShape="0">
              <a:srgbClr val="010000">
                <a:alpha val="0"/>
              </a:srgbClr>
            </a:outerShdw>
          </a:effectLst>
        </p:spPr>
        <p:txBody>
          <a:bodyPr lIns="414000" tIns="252000" rIns="432000" bIns="252000" anchor="ctr"/>
          <a:lstStyle>
            <a:lvl1pPr marL="0" indent="0" algn="l">
              <a:lnSpc>
                <a:spcPct val="101000"/>
              </a:lnSpc>
              <a:buNone/>
              <a:defRPr sz="2400"/>
            </a:lvl1pPr>
          </a:lstStyle>
          <a:p>
            <a:pPr lvl="0"/>
            <a:r>
              <a:rPr lang="nb-NO"/>
              <a:t>Klikk for å redigere tekststiler i malen</a:t>
            </a:r>
          </a:p>
        </p:txBody>
      </p:sp>
      <p:sp>
        <p:nvSpPr>
          <p:cNvPr id="4" name="addin_fillplaceholders" hidden="1">
            <a:extLst>
              <a:ext uri="{FF2B5EF4-FFF2-40B4-BE49-F238E27FC236}">
                <a16:creationId xmlns:a16="http://schemas.microsoft.com/office/drawing/2014/main" id="{21A613CA-DD5F-7553-F478-FA237EDABF4C}"/>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p>
        </p:txBody>
      </p:sp>
      <p:sp>
        <p:nvSpPr>
          <p:cNvPr id="6" name="addin_colorlist" hidden="1">
            <a:extLst>
              <a:ext uri="{FF2B5EF4-FFF2-40B4-BE49-F238E27FC236}">
                <a16:creationId xmlns:a16="http://schemas.microsoft.com/office/drawing/2014/main" id="{3FCD6A60-F982-FF19-806D-7303CC7C853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sp>
        <p:nvSpPr>
          <p:cNvPr id="8" name="addin_text" hidden="1">
            <a:extLst>
              <a:ext uri="{FF2B5EF4-FFF2-40B4-BE49-F238E27FC236}">
                <a16:creationId xmlns:a16="http://schemas.microsoft.com/office/drawing/2014/main" id="{713816D1-16BB-835D-F51D-195BCBBF044C}"/>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Tree>
    <p:extLst>
      <p:ext uri="{BB962C8B-B14F-4D97-AF65-F5344CB8AC3E}">
        <p14:creationId xmlns:p14="http://schemas.microsoft.com/office/powerpoint/2010/main" val="3671574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hasCustomPrompt="1"/>
          </p:nvPr>
        </p:nvSpPr>
        <p:spPr>
          <a:xfrm>
            <a:off x="0" y="0"/>
            <a:ext cx="12192000" cy="6858000"/>
          </a:xfrm>
          <a:solidFill>
            <a:schemeClr val="bg1">
              <a:lumMod val="90000"/>
            </a:schemeClr>
          </a:solidFill>
        </p:spPr>
        <p:txBody>
          <a:bodyPr>
            <a:normAutofit/>
          </a:bodyPr>
          <a:lstStyle>
            <a:lvl1pPr marL="0" indent="0" algn="r">
              <a:buNone/>
              <a:defRPr sz="1600"/>
            </a:lvl1pPr>
          </a:lstStyle>
          <a:p>
            <a:r>
              <a:rPr lang="en-US" err="1"/>
              <a:t>Klikk</a:t>
            </a:r>
            <a:r>
              <a:rPr lang="en-US"/>
              <a:t> sett inn – </a:t>
            </a:r>
            <a:r>
              <a:rPr lang="en-US" err="1"/>
              <a:t>bilder</a:t>
            </a:r>
            <a:r>
              <a:rPr lang="en-US"/>
              <a:t> – for å </a:t>
            </a:r>
            <a:r>
              <a:rPr lang="en-US" err="1"/>
              <a:t>endre</a:t>
            </a:r>
            <a:r>
              <a:rPr lang="en-US"/>
              <a:t> </a:t>
            </a:r>
            <a:r>
              <a:rPr lang="en-US" err="1"/>
              <a:t>eller</a:t>
            </a:r>
            <a:r>
              <a:rPr lang="en-US"/>
              <a:t> </a:t>
            </a:r>
            <a:r>
              <a:rPr lang="en-US" err="1"/>
              <a:t>sette</a:t>
            </a:r>
            <a:r>
              <a:rPr lang="en-US"/>
              <a:t> inn </a:t>
            </a:r>
            <a:r>
              <a:rPr lang="en-US" err="1"/>
              <a:t>bilde</a:t>
            </a:r>
            <a:r>
              <a:rPr lang="en-US"/>
              <a:t>.</a:t>
            </a:r>
            <a:endParaRPr lang="nb-NO"/>
          </a:p>
        </p:txBody>
      </p:sp>
      <p:sp>
        <p:nvSpPr>
          <p:cNvPr id="8" name="Text Placeholder 7">
            <a:extLst>
              <a:ext uri="{FF2B5EF4-FFF2-40B4-BE49-F238E27FC236}">
                <a16:creationId xmlns:a16="http://schemas.microsoft.com/office/drawing/2014/main" id="{C95515FA-1606-8DA6-AD36-9E809F273187}"/>
              </a:ext>
            </a:extLst>
          </p:cNvPr>
          <p:cNvSpPr>
            <a:spLocks noGrp="1"/>
          </p:cNvSpPr>
          <p:nvPr>
            <p:ph type="body" sz="quarter" idx="11"/>
          </p:nvPr>
        </p:nvSpPr>
        <p:spPr>
          <a:xfrm>
            <a:off x="247167" y="247164"/>
            <a:ext cx="5956797" cy="3225486"/>
          </a:xfrm>
          <a:custGeom>
            <a:avLst/>
            <a:gdLst>
              <a:gd name="connsiteX0" fmla="*/ 1436130 w 11788346"/>
              <a:gd name="connsiteY0" fmla="*/ 0 h 6450226"/>
              <a:gd name="connsiteX1" fmla="*/ 11788346 w 11788346"/>
              <a:gd name="connsiteY1" fmla="*/ 0 h 6450226"/>
              <a:gd name="connsiteX2" fmla="*/ 11788346 w 11788346"/>
              <a:gd name="connsiteY2" fmla="*/ 6450226 h 6450226"/>
              <a:gd name="connsiteX3" fmla="*/ 0 w 11788346"/>
              <a:gd name="connsiteY3" fmla="*/ 6450226 h 6450226"/>
              <a:gd name="connsiteX4" fmla="*/ 0 w 11788346"/>
              <a:gd name="connsiteY4" fmla="*/ 1494550 h 6450226"/>
              <a:gd name="connsiteX5" fmla="*/ 1436130 w 11788346"/>
              <a:gd name="connsiteY5" fmla="*/ 1494550 h 645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346" h="6450226">
                <a:moveTo>
                  <a:pt x="1436130" y="0"/>
                </a:moveTo>
                <a:lnTo>
                  <a:pt x="11788346" y="0"/>
                </a:lnTo>
                <a:lnTo>
                  <a:pt x="11788346" y="6450226"/>
                </a:lnTo>
                <a:lnTo>
                  <a:pt x="0" y="6450226"/>
                </a:lnTo>
                <a:lnTo>
                  <a:pt x="0" y="1494550"/>
                </a:lnTo>
                <a:lnTo>
                  <a:pt x="1436130" y="1494550"/>
                </a:lnTo>
                <a:close/>
              </a:path>
            </a:pathLst>
          </a:custGeom>
          <a:solidFill>
            <a:schemeClr val="accent1"/>
          </a:solidFill>
          <a:effectLst>
            <a:outerShdw blurRad="50800" dist="50800" dir="5400000" sx="101000" sy="101000" algn="ctr" rotWithShape="0">
              <a:srgbClr val="010000">
                <a:alpha val="0"/>
              </a:srgbClr>
            </a:outerShdw>
          </a:effectLst>
        </p:spPr>
        <p:txBody>
          <a:bodyPr wrap="square" lIns="1170000" tIns="360000" rIns="702000" bIns="360000">
            <a:normAutofit/>
          </a:bodyPr>
          <a:lstStyle>
            <a:lvl1pPr marL="0" indent="0">
              <a:lnSpc>
                <a:spcPct val="101000"/>
              </a:lnSpc>
              <a:buNone/>
              <a:defRPr sz="3701" spc="-100" baseline="0">
                <a:solidFill>
                  <a:schemeClr val="bg1"/>
                </a:solidFill>
                <a:latin typeface="+mj-lt"/>
              </a:defRPr>
            </a:lvl1pPr>
          </a:lstStyle>
          <a:p>
            <a:pPr lvl="0"/>
            <a:r>
              <a:rPr lang="nb-NO"/>
              <a:t>Klikk for å redigere tekststiler i malen</a:t>
            </a:r>
          </a:p>
        </p:txBody>
      </p:sp>
      <p:sp>
        <p:nvSpPr>
          <p:cNvPr id="4" name="addin_fillplaceholders" hidden="1">
            <a:extLst>
              <a:ext uri="{FF2B5EF4-FFF2-40B4-BE49-F238E27FC236}">
                <a16:creationId xmlns:a16="http://schemas.microsoft.com/office/drawing/2014/main" id="{E828407A-04BE-F56A-EE12-4C6AC74A870B}"/>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p>
        </p:txBody>
      </p:sp>
      <p:sp>
        <p:nvSpPr>
          <p:cNvPr id="5" name="addin_colorlist" hidden="1">
            <a:extLst>
              <a:ext uri="{FF2B5EF4-FFF2-40B4-BE49-F238E27FC236}">
                <a16:creationId xmlns:a16="http://schemas.microsoft.com/office/drawing/2014/main" id="{85415F01-1196-AEE8-EC3C-1E957C93AC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sp>
        <p:nvSpPr>
          <p:cNvPr id="6" name="addin_text" hidden="1">
            <a:extLst>
              <a:ext uri="{FF2B5EF4-FFF2-40B4-BE49-F238E27FC236}">
                <a16:creationId xmlns:a16="http://schemas.microsoft.com/office/drawing/2014/main" id="{02AC8738-B106-274E-B3E0-33840D01245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Tree>
    <p:extLst>
      <p:ext uri="{BB962C8B-B14F-4D97-AF65-F5344CB8AC3E}">
        <p14:creationId xmlns:p14="http://schemas.microsoft.com/office/powerpoint/2010/main" val="1577515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789AAA-AB5D-CDD9-157A-CB42FF4F220A}"/>
              </a:ext>
            </a:extLst>
          </p:cNvPr>
          <p:cNvSpPr>
            <a:spLocks noGrp="1"/>
          </p:cNvSpPr>
          <p:nvPr>
            <p:ph type="sldNum" sz="quarter" idx="12"/>
          </p:nvPr>
        </p:nvSpPr>
        <p:spPr/>
        <p:txBody>
          <a:bodyPr/>
          <a:lstStyle/>
          <a:p>
            <a:fld id="{079CA766-4CEF-485E-9E5D-05F27302AFC3}" type="slidenum">
              <a:rPr lang="nb-NO" smtClean="0"/>
              <a:pPr/>
              <a:t>‹#›</a:t>
            </a:fld>
            <a:endParaRPr lang="nb-NO"/>
          </a:p>
        </p:txBody>
      </p:sp>
      <p:sp>
        <p:nvSpPr>
          <p:cNvPr id="9" name="Picture Placeholder 8">
            <a:extLst>
              <a:ext uri="{FF2B5EF4-FFF2-40B4-BE49-F238E27FC236}">
                <a16:creationId xmlns:a16="http://schemas.microsoft.com/office/drawing/2014/main" id="{F42270F3-C0E7-FB35-DB60-925495DF7C08}"/>
              </a:ext>
            </a:extLst>
          </p:cNvPr>
          <p:cNvSpPr>
            <a:spLocks noGrp="1"/>
          </p:cNvSpPr>
          <p:nvPr>
            <p:ph type="pic" sz="quarter" idx="13"/>
          </p:nvPr>
        </p:nvSpPr>
        <p:spPr>
          <a:xfrm>
            <a:off x="264353" y="601732"/>
            <a:ext cx="5691929" cy="5522758"/>
          </a:xfrm>
          <a:solidFill>
            <a:schemeClr val="bg1">
              <a:lumMod val="90000"/>
            </a:schemeClr>
          </a:solidFill>
        </p:spPr>
        <p:txBody>
          <a:bodyPr/>
          <a:lstStyle>
            <a:lvl1pPr marL="0" indent="0">
              <a:buNone/>
              <a:defRPr/>
            </a:lvl1pPr>
          </a:lstStyle>
          <a:p>
            <a:r>
              <a:rPr lang="nb-NO"/>
              <a:t>Klikk på ikonet for å legge til et bilde</a:t>
            </a:r>
          </a:p>
        </p:txBody>
      </p:sp>
      <p:sp>
        <p:nvSpPr>
          <p:cNvPr id="10" name="Picture Placeholder 8">
            <a:extLst>
              <a:ext uri="{FF2B5EF4-FFF2-40B4-BE49-F238E27FC236}">
                <a16:creationId xmlns:a16="http://schemas.microsoft.com/office/drawing/2014/main" id="{85C90D47-A427-952D-C906-79A8C0D34380}"/>
              </a:ext>
            </a:extLst>
          </p:cNvPr>
          <p:cNvSpPr>
            <a:spLocks noGrp="1"/>
          </p:cNvSpPr>
          <p:nvPr>
            <p:ph type="pic" sz="quarter" idx="14"/>
          </p:nvPr>
        </p:nvSpPr>
        <p:spPr>
          <a:xfrm>
            <a:off x="6250759" y="597220"/>
            <a:ext cx="5691929" cy="5522758"/>
          </a:xfrm>
          <a:solidFill>
            <a:schemeClr val="bg1">
              <a:lumMod val="90000"/>
            </a:schemeClr>
          </a:solidFill>
        </p:spPr>
        <p:txBody>
          <a:bodyPr/>
          <a:lstStyle>
            <a:lvl1pPr marL="0" indent="0">
              <a:buNone/>
              <a:defRPr/>
            </a:lvl1pPr>
          </a:lstStyle>
          <a:p>
            <a:r>
              <a:rPr lang="nb-NO"/>
              <a:t>Klikk på ikonet for å legge til et bilde</a:t>
            </a:r>
          </a:p>
        </p:txBody>
      </p:sp>
      <p:sp>
        <p:nvSpPr>
          <p:cNvPr id="11" name="addin_background" hidden="1">
            <a:extLst>
              <a:ext uri="{FF2B5EF4-FFF2-40B4-BE49-F238E27FC236}">
                <a16:creationId xmlns:a16="http://schemas.microsoft.com/office/drawing/2014/main" id="{616C8802-6B18-35A3-5B0C-3B6D6F7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2" name="addin_text" hidden="1">
            <a:extLst>
              <a:ext uri="{FF2B5EF4-FFF2-40B4-BE49-F238E27FC236}">
                <a16:creationId xmlns:a16="http://schemas.microsoft.com/office/drawing/2014/main" id="{083F9BE1-3C36-7D8F-FEE4-C811A7700A7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3" name="addin_logo" hidden="1">
            <a:extLst>
              <a:ext uri="{FF2B5EF4-FFF2-40B4-BE49-F238E27FC236}">
                <a16:creationId xmlns:a16="http://schemas.microsoft.com/office/drawing/2014/main" id="{B8854586-D464-E225-1940-293A9055ED5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759F9A4F-1FD1-0239-52CA-25000190E0F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2" name="logo_black" hidden="1">
            <a:extLst>
              <a:ext uri="{FF2B5EF4-FFF2-40B4-BE49-F238E27FC236}">
                <a16:creationId xmlns:a16="http://schemas.microsoft.com/office/drawing/2014/main" id="{66A688BA-9B37-F68A-A8DB-C09B27FF7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3" name="logo_white" hidden="1">
            <a:extLst>
              <a:ext uri="{FF2B5EF4-FFF2-40B4-BE49-F238E27FC236}">
                <a16:creationId xmlns:a16="http://schemas.microsoft.com/office/drawing/2014/main" id="{1286E71D-1041-8A6A-2685-2A564BF9E0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4" name="logo_">
            <a:extLst>
              <a:ext uri="{FF2B5EF4-FFF2-40B4-BE49-F238E27FC236}">
                <a16:creationId xmlns:a16="http://schemas.microsoft.com/office/drawing/2014/main" id="{1537461A-4707-99F0-9E15-9BB50D756AB2}"/>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030735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7"/>
            <a:ext cx="3730651" cy="4031046"/>
          </a:xfrm>
          <a:solidFill>
            <a:schemeClr val="bg1">
              <a:lumMod val="90000"/>
            </a:schemeClr>
          </a:solidFill>
        </p:spPr>
        <p:txBody>
          <a:bodyPr/>
          <a:lstStyle>
            <a:lvl1pPr marL="0" indent="0">
              <a:buNone/>
              <a:defRPr/>
            </a:lvl1pPr>
          </a:lstStyle>
          <a:p>
            <a:r>
              <a:rPr lang="nb-NO"/>
              <a:t>Klikk på ikonet for å legge til et bilde</a:t>
            </a:r>
          </a:p>
        </p:txBody>
      </p:sp>
      <p:sp>
        <p:nvSpPr>
          <p:cNvPr id="11" name="Picture Placeholder 8">
            <a:extLst>
              <a:ext uri="{FF2B5EF4-FFF2-40B4-BE49-F238E27FC236}">
                <a16:creationId xmlns:a16="http://schemas.microsoft.com/office/drawing/2014/main" id="{666F9E20-D1B8-6910-7379-5017BCC5579A}"/>
              </a:ext>
            </a:extLst>
          </p:cNvPr>
          <p:cNvSpPr>
            <a:spLocks noGrp="1"/>
          </p:cNvSpPr>
          <p:nvPr>
            <p:ph type="pic" sz="quarter" idx="14"/>
          </p:nvPr>
        </p:nvSpPr>
        <p:spPr>
          <a:xfrm>
            <a:off x="8196995" y="1973407"/>
            <a:ext cx="3730651" cy="4031046"/>
          </a:xfrm>
          <a:solidFill>
            <a:schemeClr val="bg1">
              <a:lumMod val="90000"/>
            </a:schemeClr>
          </a:solidFill>
        </p:spPr>
        <p:txBody>
          <a:bodyPr/>
          <a:lstStyle>
            <a:lvl1pPr marL="0" indent="0">
              <a:buNone/>
              <a:defRPr/>
            </a:lvl1pPr>
          </a:lstStyle>
          <a:p>
            <a:r>
              <a:rPr lang="nb-NO"/>
              <a:t>Klikk på ikonet for å legge til et bilde</a:t>
            </a:r>
          </a:p>
        </p:txBody>
      </p:sp>
      <p:sp>
        <p:nvSpPr>
          <p:cNvPr id="12" name="Picture Placeholder 8">
            <a:extLst>
              <a:ext uri="{FF2B5EF4-FFF2-40B4-BE49-F238E27FC236}">
                <a16:creationId xmlns:a16="http://schemas.microsoft.com/office/drawing/2014/main" id="{EFA4E610-A1DC-6430-E8FE-1597E1C7B044}"/>
              </a:ext>
            </a:extLst>
          </p:cNvPr>
          <p:cNvSpPr>
            <a:spLocks noGrp="1"/>
          </p:cNvSpPr>
          <p:nvPr>
            <p:ph type="pic" sz="quarter" idx="15"/>
          </p:nvPr>
        </p:nvSpPr>
        <p:spPr>
          <a:xfrm>
            <a:off x="4230674" y="1973406"/>
            <a:ext cx="3730651" cy="4031046"/>
          </a:xfrm>
          <a:solidFill>
            <a:schemeClr val="bg1">
              <a:lumMod val="90000"/>
            </a:schemeClr>
          </a:solidFill>
        </p:spPr>
        <p:txBody>
          <a:bodyPr/>
          <a:lstStyle>
            <a:lvl1pPr marL="0" indent="0">
              <a:buNone/>
              <a:defRPr/>
            </a:lvl1pPr>
          </a:lstStyle>
          <a:p>
            <a:r>
              <a:rPr lang="nb-NO"/>
              <a:t>Klikk på ikonet for å legge til et bilde</a:t>
            </a:r>
          </a:p>
        </p:txBody>
      </p:sp>
      <p:sp>
        <p:nvSpPr>
          <p:cNvPr id="2" name="Text Placeholder 2">
            <a:extLst>
              <a:ext uri="{FF2B5EF4-FFF2-40B4-BE49-F238E27FC236}">
                <a16:creationId xmlns:a16="http://schemas.microsoft.com/office/drawing/2014/main" id="{22E2CFDD-5599-863A-5396-6B6D00507882}"/>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3" name="addin_background" hidden="1">
            <a:extLst>
              <a:ext uri="{FF2B5EF4-FFF2-40B4-BE49-F238E27FC236}">
                <a16:creationId xmlns:a16="http://schemas.microsoft.com/office/drawing/2014/main" id="{A734DA45-2369-0D1D-331F-35877093A3B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CEB529FF-17BF-F8DD-2C14-0D8935ED7F5E}"/>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5" name="addin_logo" hidden="1">
            <a:extLst>
              <a:ext uri="{FF2B5EF4-FFF2-40B4-BE49-F238E27FC236}">
                <a16:creationId xmlns:a16="http://schemas.microsoft.com/office/drawing/2014/main" id="{3E167A2E-05B9-65F7-4409-7843ED746DF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6" name="addin_colorlist" hidden="1">
            <a:extLst>
              <a:ext uri="{FF2B5EF4-FFF2-40B4-BE49-F238E27FC236}">
                <a16:creationId xmlns:a16="http://schemas.microsoft.com/office/drawing/2014/main" id="{C7322CB2-98A3-E483-7807-F5BE625296E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13" name="logo_black" hidden="1">
            <a:extLst>
              <a:ext uri="{FF2B5EF4-FFF2-40B4-BE49-F238E27FC236}">
                <a16:creationId xmlns:a16="http://schemas.microsoft.com/office/drawing/2014/main" id="{E1E0634F-2B8D-4101-DA1A-9B574D4B77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40AA08CD-5359-A7B6-9F03-9F0045FE0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1BF67345-6242-1CDB-0EC9-83A1EE1F9883}"/>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08572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og fi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8"/>
            <a:ext cx="2707833" cy="3297034"/>
          </a:xfrm>
          <a:solidFill>
            <a:schemeClr val="bg1">
              <a:lumMod val="90000"/>
            </a:schemeClr>
          </a:solidFill>
        </p:spPr>
        <p:txBody>
          <a:bodyPr/>
          <a:lstStyle>
            <a:lvl1pPr marL="0" indent="0">
              <a:buNone/>
              <a:defRPr/>
            </a:lvl1pPr>
          </a:lstStyle>
          <a:p>
            <a:r>
              <a:rPr lang="nb-NO"/>
              <a:t>Klikk på ikonet for å legge til et bilde</a:t>
            </a:r>
          </a:p>
        </p:txBody>
      </p:sp>
      <p:sp>
        <p:nvSpPr>
          <p:cNvPr id="5" name="Picture Placeholder 8">
            <a:extLst>
              <a:ext uri="{FF2B5EF4-FFF2-40B4-BE49-F238E27FC236}">
                <a16:creationId xmlns:a16="http://schemas.microsoft.com/office/drawing/2014/main" id="{0DF20613-4023-7B0F-4755-F5A5C1BA0A65}"/>
              </a:ext>
            </a:extLst>
          </p:cNvPr>
          <p:cNvSpPr>
            <a:spLocks noGrp="1"/>
          </p:cNvSpPr>
          <p:nvPr>
            <p:ph type="pic" sz="quarter" idx="14"/>
          </p:nvPr>
        </p:nvSpPr>
        <p:spPr>
          <a:xfrm>
            <a:off x="3236252" y="1973408"/>
            <a:ext cx="2707833" cy="3297034"/>
          </a:xfrm>
          <a:solidFill>
            <a:schemeClr val="bg1">
              <a:lumMod val="90000"/>
            </a:schemeClr>
          </a:solidFill>
        </p:spPr>
        <p:txBody>
          <a:bodyPr/>
          <a:lstStyle>
            <a:lvl1pPr marL="0" indent="0">
              <a:buNone/>
              <a:defRPr/>
            </a:lvl1pPr>
          </a:lstStyle>
          <a:p>
            <a:r>
              <a:rPr lang="nb-NO"/>
              <a:t>Klikk på ikonet for å legge til et bilde</a:t>
            </a:r>
          </a:p>
        </p:txBody>
      </p:sp>
      <p:sp>
        <p:nvSpPr>
          <p:cNvPr id="6" name="Picture Placeholder 8">
            <a:extLst>
              <a:ext uri="{FF2B5EF4-FFF2-40B4-BE49-F238E27FC236}">
                <a16:creationId xmlns:a16="http://schemas.microsoft.com/office/drawing/2014/main" id="{F019167C-6F8E-D88D-E2AB-95C0EDD01435}"/>
              </a:ext>
            </a:extLst>
          </p:cNvPr>
          <p:cNvSpPr>
            <a:spLocks noGrp="1"/>
          </p:cNvSpPr>
          <p:nvPr>
            <p:ph type="pic" sz="quarter" idx="15"/>
          </p:nvPr>
        </p:nvSpPr>
        <p:spPr>
          <a:xfrm>
            <a:off x="9235879" y="1973408"/>
            <a:ext cx="2707833" cy="3297034"/>
          </a:xfrm>
          <a:solidFill>
            <a:schemeClr val="bg1">
              <a:lumMod val="90000"/>
            </a:schemeClr>
          </a:solidFill>
        </p:spPr>
        <p:txBody>
          <a:bodyPr/>
          <a:lstStyle>
            <a:lvl1pPr marL="0" indent="0">
              <a:buNone/>
              <a:defRPr/>
            </a:lvl1pPr>
          </a:lstStyle>
          <a:p>
            <a:r>
              <a:rPr lang="nb-NO"/>
              <a:t>Klikk på ikonet for å legge til et bilde</a:t>
            </a:r>
          </a:p>
        </p:txBody>
      </p:sp>
      <p:sp>
        <p:nvSpPr>
          <p:cNvPr id="8" name="Picture Placeholder 8">
            <a:extLst>
              <a:ext uri="{FF2B5EF4-FFF2-40B4-BE49-F238E27FC236}">
                <a16:creationId xmlns:a16="http://schemas.microsoft.com/office/drawing/2014/main" id="{29CCCED7-A3CE-F3A9-CAD4-CF28234638DF}"/>
              </a:ext>
            </a:extLst>
          </p:cNvPr>
          <p:cNvSpPr>
            <a:spLocks noGrp="1"/>
          </p:cNvSpPr>
          <p:nvPr>
            <p:ph type="pic" sz="quarter" idx="16"/>
          </p:nvPr>
        </p:nvSpPr>
        <p:spPr>
          <a:xfrm>
            <a:off x="6236066" y="1973408"/>
            <a:ext cx="2707833" cy="3297034"/>
          </a:xfrm>
          <a:solidFill>
            <a:schemeClr val="bg1">
              <a:lumMod val="90000"/>
            </a:schemeClr>
          </a:solidFill>
        </p:spPr>
        <p:txBody>
          <a:bodyPr/>
          <a:lstStyle>
            <a:lvl1pPr marL="0" indent="0">
              <a:buNone/>
              <a:defRPr/>
            </a:lvl1pPr>
          </a:lstStyle>
          <a:p>
            <a:r>
              <a:rPr lang="nb-NO"/>
              <a:t>Klikk på ikonet for å legge til et bilde</a:t>
            </a:r>
          </a:p>
        </p:txBody>
      </p:sp>
      <p:sp>
        <p:nvSpPr>
          <p:cNvPr id="13" name="Text Placeholder 12">
            <a:extLst>
              <a:ext uri="{FF2B5EF4-FFF2-40B4-BE49-F238E27FC236}">
                <a16:creationId xmlns:a16="http://schemas.microsoft.com/office/drawing/2014/main" id="{FE92BE5C-10C3-E331-ADED-6FDDEBCEDEBF}"/>
              </a:ext>
            </a:extLst>
          </p:cNvPr>
          <p:cNvSpPr>
            <a:spLocks noGrp="1"/>
          </p:cNvSpPr>
          <p:nvPr>
            <p:ph type="body" sz="quarter" idx="17"/>
          </p:nvPr>
        </p:nvSpPr>
        <p:spPr>
          <a:xfrm>
            <a:off x="249312" y="5480434"/>
            <a:ext cx="2722876" cy="324138"/>
          </a:xfrm>
        </p:spPr>
        <p:txBody>
          <a:bodyPr/>
          <a:lstStyle>
            <a:lvl1pPr marL="0" indent="0">
              <a:lnSpc>
                <a:spcPct val="96000"/>
              </a:lnSpc>
              <a:buNone/>
              <a:defRPr sz="1050"/>
            </a:lvl1pPr>
          </a:lstStyle>
          <a:p>
            <a:pPr lvl="0"/>
            <a:r>
              <a:rPr lang="nb-NO"/>
              <a:t>Klikk for å redigere tekststiler i malen</a:t>
            </a:r>
          </a:p>
        </p:txBody>
      </p:sp>
      <p:sp>
        <p:nvSpPr>
          <p:cNvPr id="14" name="Text Placeholder 12">
            <a:extLst>
              <a:ext uri="{FF2B5EF4-FFF2-40B4-BE49-F238E27FC236}">
                <a16:creationId xmlns:a16="http://schemas.microsoft.com/office/drawing/2014/main" id="{0738855E-9D84-5CF1-B777-535FD5B6E658}"/>
              </a:ext>
            </a:extLst>
          </p:cNvPr>
          <p:cNvSpPr>
            <a:spLocks noGrp="1"/>
          </p:cNvSpPr>
          <p:nvPr>
            <p:ph type="body" sz="quarter" idx="18"/>
          </p:nvPr>
        </p:nvSpPr>
        <p:spPr>
          <a:xfrm>
            <a:off x="3236252"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15" name="Text Placeholder 12">
            <a:extLst>
              <a:ext uri="{FF2B5EF4-FFF2-40B4-BE49-F238E27FC236}">
                <a16:creationId xmlns:a16="http://schemas.microsoft.com/office/drawing/2014/main" id="{30E25862-4718-7141-5949-AC56E3FCBAF8}"/>
              </a:ext>
            </a:extLst>
          </p:cNvPr>
          <p:cNvSpPr>
            <a:spLocks noGrp="1"/>
          </p:cNvSpPr>
          <p:nvPr>
            <p:ph type="body" sz="quarter" idx="19"/>
          </p:nvPr>
        </p:nvSpPr>
        <p:spPr>
          <a:xfrm>
            <a:off x="6236066"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16" name="Text Placeholder 12">
            <a:extLst>
              <a:ext uri="{FF2B5EF4-FFF2-40B4-BE49-F238E27FC236}">
                <a16:creationId xmlns:a16="http://schemas.microsoft.com/office/drawing/2014/main" id="{E707BEDF-7D73-971C-0B0F-8EA9EED2E949}"/>
              </a:ext>
            </a:extLst>
          </p:cNvPr>
          <p:cNvSpPr>
            <a:spLocks noGrp="1"/>
          </p:cNvSpPr>
          <p:nvPr>
            <p:ph type="body" sz="quarter" idx="20"/>
          </p:nvPr>
        </p:nvSpPr>
        <p:spPr>
          <a:xfrm>
            <a:off x="9235879"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2" name="Text Placeholder 2">
            <a:extLst>
              <a:ext uri="{FF2B5EF4-FFF2-40B4-BE49-F238E27FC236}">
                <a16:creationId xmlns:a16="http://schemas.microsoft.com/office/drawing/2014/main" id="{379BE4BE-8579-5964-DAED-21E0A327F504}"/>
              </a:ext>
            </a:extLst>
          </p:cNvPr>
          <p:cNvSpPr>
            <a:spLocks noGrp="1"/>
          </p:cNvSpPr>
          <p:nvPr>
            <p:ph type="body" sz="quarter" idx="21"/>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3" name="addin_background" hidden="1">
            <a:extLst>
              <a:ext uri="{FF2B5EF4-FFF2-40B4-BE49-F238E27FC236}">
                <a16:creationId xmlns:a16="http://schemas.microsoft.com/office/drawing/2014/main" id="{6EB97698-3D5A-0FBD-6A54-A7E7EFC6726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4" name="addin_text" hidden="1">
            <a:extLst>
              <a:ext uri="{FF2B5EF4-FFF2-40B4-BE49-F238E27FC236}">
                <a16:creationId xmlns:a16="http://schemas.microsoft.com/office/drawing/2014/main" id="{7FEBB2FC-B2ED-A2EB-66A9-8AE9AEF3E32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9" name="addin_logo" hidden="1">
            <a:extLst>
              <a:ext uri="{FF2B5EF4-FFF2-40B4-BE49-F238E27FC236}">
                <a16:creationId xmlns:a16="http://schemas.microsoft.com/office/drawing/2014/main" id="{8172D135-A67E-E8EE-60E3-7AB9532E6EA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1" name="addin_colorlist" hidden="1">
            <a:extLst>
              <a:ext uri="{FF2B5EF4-FFF2-40B4-BE49-F238E27FC236}">
                <a16:creationId xmlns:a16="http://schemas.microsoft.com/office/drawing/2014/main" id="{098BC228-E020-301F-255E-8D3E893E172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21" name="logo_black" hidden="1">
            <a:extLst>
              <a:ext uri="{FF2B5EF4-FFF2-40B4-BE49-F238E27FC236}">
                <a16:creationId xmlns:a16="http://schemas.microsoft.com/office/drawing/2014/main" id="{9C8E1B01-C553-AA10-D42F-43394341B1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2" name="logo_white" hidden="1">
            <a:extLst>
              <a:ext uri="{FF2B5EF4-FFF2-40B4-BE49-F238E27FC236}">
                <a16:creationId xmlns:a16="http://schemas.microsoft.com/office/drawing/2014/main" id="{1DBAA8D4-17C9-3F6F-48E0-E49D47E8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23" name="logo_">
            <a:extLst>
              <a:ext uri="{FF2B5EF4-FFF2-40B4-BE49-F238E27FC236}">
                <a16:creationId xmlns:a16="http://schemas.microsoft.com/office/drawing/2014/main" id="{8A0CAEBE-5900-8FA1-5C03-29D5E6056A17}"/>
              </a:ext>
            </a:extLst>
          </p:cNvPr>
          <p:cNvSpPr>
            <a:spLocks noGrp="1"/>
          </p:cNvSpPr>
          <p:nvPr>
            <p:ph type="body" sz="quarter" idx="22"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86596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tat Hvit/Burgunder tekst">
    <p:bg>
      <p:bgPr>
        <a:solidFill>
          <a:schemeClr val="l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FFD8D-02FD-5712-D7EB-158172CD02FE}"/>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a:p>
        </p:txBody>
      </p:sp>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4507" y="4999002"/>
            <a:ext cx="10493717" cy="620784"/>
          </a:xfrm>
        </p:spPr>
        <p:txBody>
          <a:bodyPr>
            <a:normAutofit/>
          </a:bodyPr>
          <a:lstStyle>
            <a:lvl1pPr marL="0" indent="0">
              <a:lnSpc>
                <a:spcPct val="96000"/>
              </a:lnSpc>
              <a:buNone/>
              <a:defRPr sz="2400">
                <a:solidFill>
                  <a:schemeClr val="tx2"/>
                </a:solidFill>
              </a:defRPr>
            </a:lvl1pPr>
          </a:lstStyle>
          <a:p>
            <a:pPr lvl="0"/>
            <a:r>
              <a:rPr lang="nb-NO"/>
              <a:t>Klikk for å redigere tekststiler i malen</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44507" y="249220"/>
            <a:ext cx="10493717" cy="4637310"/>
          </a:xfrm>
        </p:spPr>
        <p:txBody>
          <a:bodyPr anchor="t">
            <a:normAutofit/>
          </a:bodyPr>
          <a:lstStyle>
            <a:lvl1pPr marL="0" indent="0">
              <a:lnSpc>
                <a:spcPct val="96000"/>
              </a:lnSpc>
              <a:spcBef>
                <a:spcPts val="0"/>
              </a:spcBef>
              <a:buNone/>
              <a:defRPr lang="nb-NO" sz="11102" b="0" kern="1200" spc="-125" baseline="0" dirty="0">
                <a:solidFill>
                  <a:schemeClr val="tx2"/>
                </a:solidFill>
                <a:latin typeface="+mj-lt"/>
                <a:ea typeface="+mj-ea"/>
                <a:cs typeface="+mj-cs"/>
              </a:defRPr>
            </a:lvl1pPr>
          </a:lstStyle>
          <a:p>
            <a:pPr lvl="0"/>
            <a:r>
              <a:rPr lang="nb-NO"/>
              <a:t>Klikk for å redigere tekststiler i malen</a:t>
            </a:r>
          </a:p>
        </p:txBody>
      </p:sp>
      <p:sp>
        <p:nvSpPr>
          <p:cNvPr id="10" name="addin_background" hidden="1">
            <a:extLst>
              <a:ext uri="{FF2B5EF4-FFF2-40B4-BE49-F238E27FC236}">
                <a16:creationId xmlns:a16="http://schemas.microsoft.com/office/drawing/2014/main" id="{209FF8FE-D8B6-AD67-4F4F-A3030B0E0FD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1" name="addin_text" hidden="1">
            <a:extLst>
              <a:ext uri="{FF2B5EF4-FFF2-40B4-BE49-F238E27FC236}">
                <a16:creationId xmlns:a16="http://schemas.microsoft.com/office/drawing/2014/main" id="{81FAFA99-94F5-35B6-7BDE-66591C995F5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2" name="addin_logo" hidden="1">
            <a:extLst>
              <a:ext uri="{FF2B5EF4-FFF2-40B4-BE49-F238E27FC236}">
                <a16:creationId xmlns:a16="http://schemas.microsoft.com/office/drawing/2014/main" id="{A5B92BC5-C9CE-BD05-C01A-5D13CFEC70B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4" name="addin_colorlist" hidden="1">
            <a:extLst>
              <a:ext uri="{FF2B5EF4-FFF2-40B4-BE49-F238E27FC236}">
                <a16:creationId xmlns:a16="http://schemas.microsoft.com/office/drawing/2014/main" id="{F438BAAA-B5B2-8E56-19B4-65346DF4F7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3" name="logo_black" hidden="1">
            <a:extLst>
              <a:ext uri="{FF2B5EF4-FFF2-40B4-BE49-F238E27FC236}">
                <a16:creationId xmlns:a16="http://schemas.microsoft.com/office/drawing/2014/main" id="{38FC7661-F678-4B3D-7C89-47726EF5A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4318EC3-0343-2756-D01A-2B35BA068A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4AF8D07A-E5CE-DA16-60FF-47BAE1F28063}"/>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5421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tat m bilde Hvit">
    <p:bg>
      <p:bgPr>
        <a:solidFill>
          <a:schemeClr val="lt1"/>
        </a:solidFill>
        <a:effectLst/>
      </p:bgPr>
    </p:bg>
    <p:spTree>
      <p:nvGrpSpPr>
        <p:cNvPr id="1" name=""/>
        <p:cNvGrpSpPr/>
        <p:nvPr/>
      </p:nvGrpSpPr>
      <p:grpSpPr>
        <a:xfrm>
          <a:off x="0" y="0"/>
          <a:ext cx="0" cy="0"/>
          <a:chOff x="0" y="0"/>
          <a:chExt cx="0" cy="0"/>
        </a:xfrm>
      </p:grpSpPr>
      <p:pic>
        <p:nvPicPr>
          <p:cNvPr id="4" name="Picture 3" descr="Diagram&#10;&#10;Description automatically generated with medium confidence" hidden="1">
            <a:extLst>
              <a:ext uri="{FF2B5EF4-FFF2-40B4-BE49-F238E27FC236}">
                <a16:creationId xmlns:a16="http://schemas.microsoft.com/office/drawing/2014/main" id="{100A85CA-3B55-A0E9-00BA-99276381D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9313" y="5342728"/>
            <a:ext cx="5723976" cy="347142"/>
          </a:xfrm>
        </p:spPr>
        <p:txBody>
          <a:bodyPr>
            <a:normAutofit/>
          </a:bodyPr>
          <a:lstStyle>
            <a:lvl1pPr marL="0" indent="0">
              <a:lnSpc>
                <a:spcPct val="96000"/>
              </a:lnSpc>
              <a:buNone/>
              <a:defRPr sz="2400">
                <a:solidFill>
                  <a:schemeClr val="tx2"/>
                </a:solidFill>
              </a:defRPr>
            </a:lvl1pPr>
          </a:lstStyle>
          <a:p>
            <a:pPr lvl="0"/>
            <a:r>
              <a:rPr lang="nb-NO"/>
              <a:t>Klikk for å redigere tekststiler i malen</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56382" y="617518"/>
            <a:ext cx="5716906" cy="4251365"/>
          </a:xfrm>
        </p:spPr>
        <p:txBody>
          <a:bodyPr anchor="t">
            <a:normAutofit/>
          </a:bodyPr>
          <a:lstStyle>
            <a:lvl1pPr marL="0" indent="0">
              <a:lnSpc>
                <a:spcPct val="90000"/>
              </a:lnSpc>
              <a:spcBef>
                <a:spcPts val="0"/>
              </a:spcBef>
              <a:buNone/>
              <a:defRPr lang="nb-NO" sz="8100" b="0" kern="1200" spc="-125" baseline="0" dirty="0">
                <a:solidFill>
                  <a:schemeClr val="tx2"/>
                </a:solidFill>
                <a:latin typeface="+mj-lt"/>
                <a:ea typeface="+mj-ea"/>
                <a:cs typeface="+mj-cs"/>
              </a:defRPr>
            </a:lvl1pPr>
          </a:lstStyle>
          <a:p>
            <a:pPr lvl="0"/>
            <a:r>
              <a:rPr lang="nb-NO"/>
              <a:t>Klikk for å redigere tekststiler i malen</a:t>
            </a:r>
          </a:p>
        </p:txBody>
      </p:sp>
      <p:sp>
        <p:nvSpPr>
          <p:cNvPr id="7" name="Picture Placeholder 6">
            <a:extLst>
              <a:ext uri="{FF2B5EF4-FFF2-40B4-BE49-F238E27FC236}">
                <a16:creationId xmlns:a16="http://schemas.microsoft.com/office/drawing/2014/main" id="{F68FAF3A-EB99-B350-5BA0-2D15937FA694}"/>
              </a:ext>
            </a:extLst>
          </p:cNvPr>
          <p:cNvSpPr>
            <a:spLocks noGrp="1"/>
          </p:cNvSpPr>
          <p:nvPr>
            <p:ph type="pic" sz="quarter" idx="15"/>
          </p:nvPr>
        </p:nvSpPr>
        <p:spPr>
          <a:xfrm>
            <a:off x="6281738" y="617518"/>
            <a:ext cx="5653087" cy="5991246"/>
          </a:xfrm>
          <a:solidFill>
            <a:schemeClr val="bg1">
              <a:lumMod val="90000"/>
            </a:schemeClr>
          </a:solidFill>
        </p:spPr>
        <p:txBody>
          <a:bodyPr/>
          <a:lstStyle>
            <a:lvl1pPr marL="0" indent="0">
              <a:buNone/>
              <a:defRPr/>
            </a:lvl1pPr>
          </a:lstStyle>
          <a:p>
            <a:r>
              <a:rPr lang="nb-NO"/>
              <a:t>Klikk på ikonet for å legge til et bilde</a:t>
            </a:r>
          </a:p>
        </p:txBody>
      </p:sp>
      <p:sp>
        <p:nvSpPr>
          <p:cNvPr id="11" name="addin_background" hidden="1">
            <a:extLst>
              <a:ext uri="{FF2B5EF4-FFF2-40B4-BE49-F238E27FC236}">
                <a16:creationId xmlns:a16="http://schemas.microsoft.com/office/drawing/2014/main" id="{7E0CD0C9-4008-8825-1B8B-CB0298C610D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addin_background</a:t>
            </a:r>
            <a:endParaRPr lang="nb-NO" sz="800"/>
          </a:p>
        </p:txBody>
      </p:sp>
      <p:sp>
        <p:nvSpPr>
          <p:cNvPr id="12" name="addin_text" hidden="1">
            <a:extLst>
              <a:ext uri="{FF2B5EF4-FFF2-40B4-BE49-F238E27FC236}">
                <a16:creationId xmlns:a16="http://schemas.microsoft.com/office/drawing/2014/main" id="{BB68B476-6A95-232E-96F0-037BEE4084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addin_text</a:t>
            </a:r>
            <a:endParaRPr lang="nb-NO" sz="800"/>
          </a:p>
        </p:txBody>
      </p:sp>
      <p:sp>
        <p:nvSpPr>
          <p:cNvPr id="14" name="addin_logo" hidden="1">
            <a:extLst>
              <a:ext uri="{FF2B5EF4-FFF2-40B4-BE49-F238E27FC236}">
                <a16:creationId xmlns:a16="http://schemas.microsoft.com/office/drawing/2014/main" id="{B7BC19FF-21B8-82D9-9746-8F8B2224FC1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addin_logo</a:t>
            </a:r>
            <a:endParaRPr lang="nb-NO" sz="800"/>
          </a:p>
        </p:txBody>
      </p:sp>
      <p:sp>
        <p:nvSpPr>
          <p:cNvPr id="15" name="addin_colorlist" hidden="1">
            <a:extLst>
              <a:ext uri="{FF2B5EF4-FFF2-40B4-BE49-F238E27FC236}">
                <a16:creationId xmlns:a16="http://schemas.microsoft.com/office/drawing/2014/main" id="{3A9CA5CA-0ED9-4655-90AA-9A8FBFD0792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p>
        </p:txBody>
      </p:sp>
      <p:pic>
        <p:nvPicPr>
          <p:cNvPr id="3" name="logo_black" hidden="1">
            <a:extLst>
              <a:ext uri="{FF2B5EF4-FFF2-40B4-BE49-F238E27FC236}">
                <a16:creationId xmlns:a16="http://schemas.microsoft.com/office/drawing/2014/main" id="{0926AE6D-2F2B-C2A3-9E40-1CE0A6EAA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73C90C5-DED1-0EB1-87BF-47EEF605B2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CECDBA0E-BD6E-75CE-8804-2CD50BD6C5DE}"/>
              </a:ext>
            </a:extLst>
          </p:cNvPr>
          <p:cNvSpPr>
            <a:spLocks noGrp="1"/>
          </p:cNvSpPr>
          <p:nvPr>
            <p:ph type="body" sz="quarter" idx="16"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205213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tel og en kolonn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7"/>
            <a:ext cx="10491714" cy="40549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22652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04.07.2025</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tags" Target="../tags/tag1.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image" Target="../media/image10.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oleObject" Target="../embeddings/oleObject1.bin"/><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04.07.2025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B68225E-C1FF-1796-1739-50B941F72C66}"/>
              </a:ext>
            </a:extLst>
          </p:cNvPr>
          <p:cNvGraphicFramePr>
            <a:graphicFrameLocks noChangeAspect="1"/>
          </p:cNvGraphicFramePr>
          <p:nvPr userDrawn="1">
            <p:custDataLst>
              <p:tags r:id="rId39"/>
            </p:custDataLst>
            <p:extLst>
              <p:ext uri="{D42A27DB-BD31-4B8C-83A1-F6EECF244321}">
                <p14:modId xmlns:p14="http://schemas.microsoft.com/office/powerpoint/2010/main" val="185110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573" imgH="574" progId="TCLayout.ActiveDocument.1">
                  <p:embed/>
                </p:oleObj>
              </mc:Choice>
              <mc:Fallback>
                <p:oleObj name="think-cell Slide" r:id="rId40" imgW="573" imgH="574" progId="TCLayout.ActiveDocument.1">
                  <p:embed/>
                  <p:pic>
                    <p:nvPicPr>
                      <p:cNvPr id="8" name="Objekt 7" hidden="1">
                        <a:extLst>
                          <a:ext uri="{FF2B5EF4-FFF2-40B4-BE49-F238E27FC236}">
                            <a16:creationId xmlns:a16="http://schemas.microsoft.com/office/drawing/2014/main" id="{7B68225E-C1FF-1796-1739-50B941F72C6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a:p>
            <a:pPr lvl="1"/>
            <a:r>
              <a:rPr lang="nb-NO" noProof="0"/>
              <a:t>Second </a:t>
            </a:r>
            <a:r>
              <a:rPr lang="nb-NO" noProof="0" err="1"/>
              <a:t>level</a:t>
            </a:r>
            <a:endParaRPr lang="nb-NO" noProof="0"/>
          </a:p>
          <a:p>
            <a:pPr lvl="2"/>
            <a:r>
              <a:rPr lang="nb-NO" noProof="0" err="1"/>
              <a:t>CThird</a:t>
            </a:r>
            <a:r>
              <a:rPr lang="nb-NO" noProof="0"/>
              <a:t> </a:t>
            </a:r>
            <a:r>
              <a:rPr lang="nb-NO" noProof="0" err="1"/>
              <a:t>level</a:t>
            </a:r>
            <a:endParaRPr lang="nb-NO" noProof="0"/>
          </a:p>
          <a:p>
            <a:pPr lvl="3"/>
            <a:r>
              <a:rPr lang="nb-NO" noProof="0" err="1"/>
              <a:t>CFourth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a:p>
        </p:txBody>
      </p:sp>
      <p:sp>
        <p:nvSpPr>
          <p:cNvPr id="7" name="MSIPCMContentMarking" descr="{&quot;HashCode&quot;:777114250,&quot;Placement&quot;:&quot;Footer&quot;,&quot;Top&quot;:520.68866,&quot;Left&quot;:0.0,&quot;SlideWidth&quot;:960,&quot;SlideHeight&quot;:540}">
            <a:extLst>
              <a:ext uri="{FF2B5EF4-FFF2-40B4-BE49-F238E27FC236}">
                <a16:creationId xmlns:a16="http://schemas.microsoft.com/office/drawing/2014/main" id="{9F46BD88-0D0F-8B02-8839-BE3C4D07ED86}"/>
              </a:ext>
            </a:extLst>
          </p:cNvPr>
          <p:cNvSpPr txBox="1"/>
          <p:nvPr userDrawn="1"/>
        </p:nvSpPr>
        <p:spPr>
          <a:xfrm>
            <a:off x="0" y="6612746"/>
            <a:ext cx="1164714" cy="245254"/>
          </a:xfrm>
          <a:prstGeom prst="rect">
            <a:avLst/>
          </a:prstGeom>
          <a:noFill/>
        </p:spPr>
        <p:txBody>
          <a:bodyPr vert="horz" wrap="square" lIns="0" tIns="0" rIns="0" bIns="0" rtlCol="0" anchor="ctr" anchorCtr="1">
            <a:spAutoFit/>
          </a:bodyPr>
          <a:lstStyle/>
          <a:p>
            <a:pPr algn="l">
              <a:spcBef>
                <a:spcPts val="0"/>
              </a:spcBef>
              <a:spcAft>
                <a:spcPts val="0"/>
              </a:spcAft>
            </a:pPr>
            <a:r>
              <a:rPr lang="nb-NO" sz="900">
                <a:solidFill>
                  <a:srgbClr val="000000"/>
                </a:solidFill>
                <a:latin typeface="Calibri" panose="020F0502020204030204" pitchFamily="34" charset="0"/>
              </a:rPr>
              <a:t>Sensitivity: Internal</a:t>
            </a:r>
            <a:endParaRPr lang="nb-NO" sz="900" err="1">
              <a:solidFill>
                <a:srgbClr val="000000"/>
              </a:solidFill>
              <a:latin typeface="Calibri" panose="020F0502020204030204" pitchFamily="34" charset="0"/>
            </a:endParaRPr>
          </a:p>
        </p:txBody>
      </p:sp>
    </p:spTree>
    <p:extLst>
      <p:ext uri="{BB962C8B-B14F-4D97-AF65-F5344CB8AC3E}">
        <p14:creationId xmlns:p14="http://schemas.microsoft.com/office/powerpoint/2010/main" val="28415607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pos="154">
          <p15:clr>
            <a:srgbClr val="F26B43"/>
          </p15:clr>
        </p15:guide>
        <p15:guide id="3" orient="horz" pos="153">
          <p15:clr>
            <a:srgbClr val="F26B43"/>
          </p15:clr>
        </p15:guide>
        <p15:guide id="4" orient="horz" pos="380">
          <p15:clr>
            <a:srgbClr val="F26B43"/>
          </p15:clr>
        </p15:guide>
        <p15:guide id="7" orient="horz" pos="3861">
          <p15:clr>
            <a:srgbClr val="F26B43"/>
          </p15:clr>
        </p15:guide>
        <p15:guide id="8" pos="744">
          <p15:clr>
            <a:srgbClr val="F26B43"/>
          </p15:clr>
        </p15:guide>
        <p15:guide id="9" pos="903">
          <p15:clr>
            <a:srgbClr val="F26B43"/>
          </p15:clr>
        </p15:guide>
        <p15:guide id="10" pos="1492">
          <p15:clr>
            <a:srgbClr val="F26B43"/>
          </p15:clr>
        </p15:guide>
        <p15:guide id="11" pos="7526">
          <p15:clr>
            <a:srgbClr val="F26B43"/>
          </p15:clr>
        </p15:guide>
        <p15:guide id="12" pos="1663">
          <p15:clr>
            <a:srgbClr val="F26B43"/>
          </p15:clr>
        </p15:guide>
        <p15:guide id="13" pos="2252">
          <p15:clr>
            <a:srgbClr val="F26B43"/>
          </p15:clr>
        </p15:guide>
        <p15:guide id="14" pos="2411">
          <p15:clr>
            <a:srgbClr val="F26B43"/>
          </p15:clr>
        </p15:guide>
        <p15:guide id="15" pos="3001">
          <p15:clr>
            <a:srgbClr val="F26B43"/>
          </p15:clr>
        </p15:guide>
        <p15:guide id="16" pos="3171">
          <p15:clr>
            <a:srgbClr val="F26B43"/>
          </p15:clr>
        </p15:guide>
        <p15:guide id="17" pos="3749">
          <p15:clr>
            <a:srgbClr val="F26B43"/>
          </p15:clr>
        </p15:guide>
        <p15:guide id="18" pos="3908">
          <p15:clr>
            <a:srgbClr val="F26B43"/>
          </p15:clr>
        </p15:guide>
        <p15:guide id="19" pos="4509">
          <p15:clr>
            <a:srgbClr val="F26B43"/>
          </p15:clr>
        </p15:guide>
        <p15:guide id="20" pos="4668">
          <p15:clr>
            <a:srgbClr val="F26B43"/>
          </p15:clr>
        </p15:guide>
        <p15:guide id="21" pos="5258">
          <p15:clr>
            <a:srgbClr val="F26B43"/>
          </p15:clr>
        </p15:guide>
        <p15:guide id="22" pos="5416">
          <p15:clr>
            <a:srgbClr val="F26B43"/>
          </p15:clr>
        </p15:guide>
        <p15:guide id="23" pos="6006">
          <p15:clr>
            <a:srgbClr val="F26B43"/>
          </p15:clr>
        </p15:guide>
        <p15:guide id="24" pos="6176">
          <p15:clr>
            <a:srgbClr val="F26B43"/>
          </p15:clr>
        </p15:guide>
        <p15:guide id="25" pos="6766">
          <p15:clr>
            <a:srgbClr val="F26B43"/>
          </p15:clr>
        </p15:guide>
        <p15:guide id="26" pos="69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ustomXml" Target="../ink/ink4.xml"/><Relationship Id="rId18" Type="http://schemas.openxmlformats.org/officeDocument/2006/relationships/image" Target="../media/image90.png"/><Relationship Id="rId26" Type="http://schemas.openxmlformats.org/officeDocument/2006/relationships/image" Target="../media/image94.png"/><Relationship Id="rId3" Type="http://schemas.openxmlformats.org/officeDocument/2006/relationships/image" Target="../media/image29.png"/><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87.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notesSlide" Target="../notesSlides/notesSlide3.xml"/><Relationship Id="rId16" Type="http://schemas.openxmlformats.org/officeDocument/2006/relationships/image" Target="../media/image89.png"/><Relationship Id="rId20" Type="http://schemas.openxmlformats.org/officeDocument/2006/relationships/image" Target="../media/image91.png"/><Relationship Id="rId29" Type="http://schemas.openxmlformats.org/officeDocument/2006/relationships/customXml" Target="../ink/ink12.xml"/><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customXml" Target="../ink/ink3.xml"/><Relationship Id="rId24" Type="http://schemas.openxmlformats.org/officeDocument/2006/relationships/image" Target="../media/image93.png"/><Relationship Id="rId5" Type="http://schemas.openxmlformats.org/officeDocument/2006/relationships/image" Target="../media/image31.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95.png"/><Relationship Id="rId10" Type="http://schemas.openxmlformats.org/officeDocument/2006/relationships/image" Target="../media/image86.png"/><Relationship Id="rId19" Type="http://schemas.openxmlformats.org/officeDocument/2006/relationships/customXml" Target="../ink/ink7.xml"/><Relationship Id="rId4" Type="http://schemas.openxmlformats.org/officeDocument/2006/relationships/image" Target="../media/image30.png"/><Relationship Id="rId9" Type="http://schemas.openxmlformats.org/officeDocument/2006/relationships/customXml" Target="../ink/ink2.xml"/><Relationship Id="rId14" Type="http://schemas.openxmlformats.org/officeDocument/2006/relationships/image" Target="../media/image88.png"/><Relationship Id="rId22" Type="http://schemas.openxmlformats.org/officeDocument/2006/relationships/image" Target="../media/image92.png"/><Relationship Id="rId27" Type="http://schemas.openxmlformats.org/officeDocument/2006/relationships/customXml" Target="../ink/ink11.xml"/><Relationship Id="rId30"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3B46898-0365-98FF-0E6F-C645B019A338}"/>
              </a:ext>
            </a:extLst>
          </p:cNvPr>
          <p:cNvSpPr txBox="1">
            <a:spLocks/>
          </p:cNvSpPr>
          <p:nvPr/>
        </p:nvSpPr>
        <p:spPr>
          <a:xfrm>
            <a:off x="543559" y="3214086"/>
            <a:ext cx="6976221" cy="1473528"/>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nb-NO" sz="6000" b="1"/>
              <a:t>Agder 2025</a:t>
            </a:r>
          </a:p>
          <a:p>
            <a:pPr algn="ctr"/>
            <a:r>
              <a:rPr lang="nb-NO" b="1"/>
              <a:t>- et tilstandsbilde på veien mot </a:t>
            </a:r>
            <a:br>
              <a:rPr lang="nb-NO" b="1"/>
            </a:br>
            <a:r>
              <a:rPr lang="nb-NO" sz="6000" b="1"/>
              <a:t>2030</a:t>
            </a:r>
            <a:endParaRPr lang="nb-NO" sz="5400" b="1"/>
          </a:p>
        </p:txBody>
      </p:sp>
      <p:pic>
        <p:nvPicPr>
          <p:cNvPr id="2" name="Plassholder for innhold 5" descr="Et bilde som inneholder tekst, tak, vegg, innendørs&#10;&#10;KI-generert innhold kan være feil.">
            <a:extLst>
              <a:ext uri="{FF2B5EF4-FFF2-40B4-BE49-F238E27FC236}">
                <a16:creationId xmlns:a16="http://schemas.microsoft.com/office/drawing/2014/main" id="{E05E6EDD-DB42-8E99-F1DC-9C270803421E}"/>
              </a:ext>
            </a:extLst>
          </p:cNvPr>
          <p:cNvPicPr>
            <a:picLocks noChangeAspect="1"/>
          </p:cNvPicPr>
          <p:nvPr/>
        </p:nvPicPr>
        <p:blipFill>
          <a:blip r:embed="rId3">
            <a:extLst>
              <a:ext uri="{28A0092B-C50C-407E-A947-70E740481C1C}">
                <a14:useLocalDpi xmlns:a14="http://schemas.microsoft.com/office/drawing/2010/main" val="0"/>
              </a:ext>
            </a:extLst>
          </a:blip>
          <a:srcRect l="35358" t="1872" r="26603" b="47940"/>
          <a:stretch/>
        </p:blipFill>
        <p:spPr>
          <a:xfrm rot="10800000">
            <a:off x="7603213" y="1542085"/>
            <a:ext cx="3797878" cy="3758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690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717EF-D5CD-712E-7A9B-00C99EB395D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DDC999F-1519-6565-AB8F-A76684F2B875}"/>
              </a:ext>
            </a:extLst>
          </p:cNvPr>
          <p:cNvSpPr>
            <a:spLocks noGrp="1"/>
          </p:cNvSpPr>
          <p:nvPr>
            <p:ph type="title"/>
          </p:nvPr>
        </p:nvSpPr>
        <p:spPr>
          <a:xfrm>
            <a:off x="802804" y="211386"/>
            <a:ext cx="10550996" cy="685606"/>
          </a:xfrm>
        </p:spPr>
        <p:txBody>
          <a:bodyPr/>
          <a:lstStyle/>
          <a:p>
            <a:pPr algn="ctr"/>
            <a:r>
              <a:rPr lang="nb-NO" b="1"/>
              <a:t>Sosial bærekraft</a:t>
            </a:r>
            <a:endParaRPr lang="nb-NO"/>
          </a:p>
        </p:txBody>
      </p:sp>
      <p:sp>
        <p:nvSpPr>
          <p:cNvPr id="3" name="Plassholder for innhold 2">
            <a:extLst>
              <a:ext uri="{FF2B5EF4-FFF2-40B4-BE49-F238E27FC236}">
                <a16:creationId xmlns:a16="http://schemas.microsoft.com/office/drawing/2014/main" id="{52504FE0-86C0-EDA3-A2D1-9ABE2D1948B4}"/>
              </a:ext>
            </a:extLst>
          </p:cNvPr>
          <p:cNvSpPr>
            <a:spLocks noGrp="1"/>
          </p:cNvSpPr>
          <p:nvPr>
            <p:ph idx="1"/>
          </p:nvPr>
        </p:nvSpPr>
        <p:spPr>
          <a:xfrm>
            <a:off x="704193" y="2111496"/>
            <a:ext cx="10794124" cy="3809628"/>
          </a:xfrm>
        </p:spPr>
        <p:txBody>
          <a:bodyPr/>
          <a:lstStyle/>
          <a:p>
            <a:r>
              <a:rPr lang="nb-NO" sz="1400" dirty="0"/>
              <a:t>På den negative delen av sosial bærekraft har Agder et stort utenforskap fra arbeidslivet inkludert høye uføretall i alle aldersgrupper. Samlet er andelen uføre 18 -67 år i Agder 14,2 %, mens andelen i landet er 10,5 % (2024). Utflating både for Agder og landet.</a:t>
            </a:r>
          </a:p>
          <a:p>
            <a:r>
              <a:rPr lang="nb-NO" sz="1400" dirty="0"/>
              <a:t>NEET (Not in </a:t>
            </a:r>
            <a:r>
              <a:rPr lang="nb-NO" sz="1400" dirty="0" err="1"/>
              <a:t>Employment</a:t>
            </a:r>
            <a:r>
              <a:rPr lang="nb-NO" sz="1400" dirty="0"/>
              <a:t>, </a:t>
            </a:r>
            <a:r>
              <a:rPr lang="nb-NO" sz="1400" dirty="0" err="1"/>
              <a:t>Education</a:t>
            </a:r>
            <a:r>
              <a:rPr lang="nb-NO" sz="1400" dirty="0"/>
              <a:t> or Training) statistikk fra SSB viser at 21 % av befolkningen (20-66 år) i Agder er utenfor arbeid, utdanning og arbeidsmarkedstiltak i 2023, mot 18 % i landet. Trenden i Agder har vært stabil de siste 5 årene.</a:t>
            </a:r>
          </a:p>
          <a:p>
            <a:r>
              <a:rPr lang="nb-NO" sz="1400" dirty="0"/>
              <a:t>Agder har en høyere andel barn i husholdninger med vedvarende lavinntekt enn landet. Målinger de siste årene kan tyde på en svak positiv trend både for Agder og landet. </a:t>
            </a:r>
          </a:p>
          <a:p>
            <a:r>
              <a:rPr lang="nb-NO" sz="1400" dirty="0"/>
              <a:t>Andel kvinner blant kommunestyre representanter i Agder er lavere enn landet, og trenden ser ut til å være noe nedadgående. </a:t>
            </a:r>
          </a:p>
          <a:p>
            <a:r>
              <a:rPr lang="nb-NO" sz="1400" dirty="0"/>
              <a:t>På den positive siden kommer Agder noe bedre ut enn landet i fullføringsandel videregående opplæring. Det har vært en klar positiv trend i Agder de siste årene. </a:t>
            </a:r>
          </a:p>
          <a:p>
            <a:r>
              <a:rPr lang="nb-NO" sz="1400" dirty="0"/>
              <a:t>Andelen i Agder som opplever sosial støtte i nærmiljøet er markant høyere sammenlignet med andre fylker. Trenden i Agder siden 2019 har vært negativ. Den opplevde livskvaliteten og stedstilhørighet i fylket sett i forhold til andre fylker er relativt lik, men trenden i Agder har vært noe nedadgående. </a:t>
            </a:r>
          </a:p>
          <a:p>
            <a:r>
              <a:rPr lang="nb-NO" sz="1400" dirty="0"/>
              <a:t>Andel ungdom som opplever egen helse som god ligger likt i fylket og landet, men trenden ser ut til å være noe nedadgående.</a:t>
            </a:r>
          </a:p>
        </p:txBody>
      </p:sp>
      <p:sp>
        <p:nvSpPr>
          <p:cNvPr id="4" name="TekstSylinder 3">
            <a:extLst>
              <a:ext uri="{FF2B5EF4-FFF2-40B4-BE49-F238E27FC236}">
                <a16:creationId xmlns:a16="http://schemas.microsoft.com/office/drawing/2014/main" id="{490AEEC6-C36D-40E2-4C8F-4BF0FF58C297}"/>
              </a:ext>
            </a:extLst>
          </p:cNvPr>
          <p:cNvSpPr txBox="1"/>
          <p:nvPr/>
        </p:nvSpPr>
        <p:spPr>
          <a:xfrm>
            <a:off x="704194" y="934700"/>
            <a:ext cx="10794124" cy="923330"/>
          </a:xfrm>
          <a:prstGeom prst="rect">
            <a:avLst/>
          </a:prstGeom>
          <a:solidFill>
            <a:srgbClr val="FFFF00">
              <a:alpha val="25000"/>
            </a:srgb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1" u="none" strike="noStrike" kern="1200" cap="none" spc="0" normalizeH="0" baseline="0" noProof="0">
                <a:ln>
                  <a:noFill/>
                </a:ln>
                <a:solidFill>
                  <a:srgbClr val="000000"/>
                </a:solidFill>
                <a:effectLst/>
                <a:uLnTx/>
                <a:uFillTx/>
                <a:latin typeface="Arial" panose="020B0604020202020204"/>
                <a:ea typeface="+mn-ea"/>
                <a:cs typeface="+mn-cs"/>
              </a:rPr>
              <a:t>Agder scorer dårligere enn landet på utenforskapsindikatorene i utvalget, men når det gjelder indikatorer knyttet til livskvalitet kommer Agder vel så bra ut som landet og andre fylker. Flertallet av indikatorene synes å være i </a:t>
            </a:r>
            <a:r>
              <a:rPr kumimoji="0" lang="nb-NO" b="1" i="1" u="none" strike="noStrike" kern="1200" cap="none" spc="0" normalizeH="0" baseline="0" noProof="0">
                <a:ln>
                  <a:noFill/>
                </a:ln>
                <a:solidFill>
                  <a:srgbClr val="000000"/>
                </a:solidFill>
                <a:effectLst/>
                <a:uLnTx/>
                <a:uFillTx/>
                <a:latin typeface="Arial" panose="020B0604020202020204"/>
                <a:ea typeface="+mn-ea"/>
                <a:cs typeface="+mn-cs"/>
              </a:rPr>
              <a:t>negativ</a:t>
            </a:r>
            <a:r>
              <a:rPr kumimoji="0" lang="nb-NO" b="0" i="1" u="none" strike="noStrike" kern="1200" cap="none" spc="0" normalizeH="0" baseline="0" noProof="0">
                <a:ln>
                  <a:noFill/>
                </a:ln>
                <a:solidFill>
                  <a:srgbClr val="000000"/>
                </a:solidFill>
                <a:effectLst/>
                <a:uLnTx/>
                <a:uFillTx/>
                <a:latin typeface="Arial" panose="020B0604020202020204"/>
                <a:ea typeface="+mn-ea"/>
                <a:cs typeface="+mn-cs"/>
              </a:rPr>
              <a:t> </a:t>
            </a:r>
            <a:r>
              <a:rPr kumimoji="0" lang="nb-NO" b="1" i="1" u="none" strike="noStrike" kern="1200" cap="none" spc="0" normalizeH="0" baseline="0" noProof="0">
                <a:ln>
                  <a:noFill/>
                </a:ln>
                <a:solidFill>
                  <a:srgbClr val="000000"/>
                </a:solidFill>
                <a:effectLst/>
                <a:uLnTx/>
                <a:uFillTx/>
                <a:latin typeface="Arial" panose="020B0604020202020204"/>
                <a:ea typeface="+mn-ea"/>
                <a:cs typeface="+mn-cs"/>
              </a:rPr>
              <a:t>utvikling</a:t>
            </a:r>
            <a:r>
              <a:rPr kumimoji="0" lang="nb-NO" b="0" i="1" u="none" strike="noStrike" kern="1200" cap="none" spc="0" normalizeH="0" baseline="0" noProof="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1083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3">
            <a:extLst>
              <a:ext uri="{FF2B5EF4-FFF2-40B4-BE49-F238E27FC236}">
                <a16:creationId xmlns:a16="http://schemas.microsoft.com/office/drawing/2014/main" id="{0C238F85-EAAC-D89F-FAE9-DF3C218A7665}"/>
              </a:ext>
            </a:extLst>
          </p:cNvPr>
          <p:cNvSpPr txBox="1">
            <a:spLocks/>
          </p:cNvSpPr>
          <p:nvPr/>
        </p:nvSpPr>
        <p:spPr>
          <a:xfrm>
            <a:off x="1200149" y="2407519"/>
            <a:ext cx="10164763" cy="10214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nb-NO" sz="4400" b="1"/>
              <a:t>Klima og miljø</a:t>
            </a:r>
            <a:endParaRPr lang="nb-NO" sz="4400" b="1">
              <a:cs typeface="Arial"/>
            </a:endParaRPr>
          </a:p>
        </p:txBody>
      </p:sp>
    </p:spTree>
    <p:extLst>
      <p:ext uri="{BB962C8B-B14F-4D97-AF65-F5344CB8AC3E}">
        <p14:creationId xmlns:p14="http://schemas.microsoft.com/office/powerpoint/2010/main" val="8563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753EC-D21A-2C23-5ADD-74C148D7C2C7}"/>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5F7A5AE-8E76-40A6-A3FE-A20A0DED5E01}"/>
              </a:ext>
            </a:extLst>
          </p:cNvPr>
          <p:cNvGraphicFramePr>
            <a:graphicFrameLocks/>
          </p:cNvGraphicFramePr>
          <p:nvPr/>
        </p:nvGraphicFramePr>
        <p:xfrm>
          <a:off x="0" y="0"/>
          <a:ext cx="12192000" cy="6061435"/>
        </p:xfrm>
        <a:graphic>
          <a:graphicData uri="http://schemas.openxmlformats.org/drawingml/2006/chart">
            <c:chart xmlns:c="http://schemas.openxmlformats.org/drawingml/2006/chart" xmlns:r="http://schemas.openxmlformats.org/officeDocument/2006/relationships" r:id="rId3"/>
          </a:graphicData>
        </a:graphic>
      </p:graphicFrame>
      <p:sp>
        <p:nvSpPr>
          <p:cNvPr id="8" name="Likebent trekant 7">
            <a:extLst>
              <a:ext uri="{FF2B5EF4-FFF2-40B4-BE49-F238E27FC236}">
                <a16:creationId xmlns:a16="http://schemas.microsoft.com/office/drawing/2014/main" id="{3567DBC9-E37E-7541-F63E-0DE2CA384B3F}"/>
              </a:ext>
            </a:extLst>
          </p:cNvPr>
          <p:cNvSpPr>
            <a:spLocks noChangeAspect="1"/>
          </p:cNvSpPr>
          <p:nvPr/>
        </p:nvSpPr>
        <p:spPr>
          <a:xfrm>
            <a:off x="7758050" y="616565"/>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Likebent trekant 8">
            <a:extLst>
              <a:ext uri="{FF2B5EF4-FFF2-40B4-BE49-F238E27FC236}">
                <a16:creationId xmlns:a16="http://schemas.microsoft.com/office/drawing/2014/main" id="{61C03E1B-351E-3CEE-82C9-92E3165F5567}"/>
              </a:ext>
            </a:extLst>
          </p:cNvPr>
          <p:cNvSpPr>
            <a:spLocks noChangeAspect="1"/>
          </p:cNvSpPr>
          <p:nvPr/>
        </p:nvSpPr>
        <p:spPr>
          <a:xfrm rot="5400000">
            <a:off x="11776359" y="2132631"/>
            <a:ext cx="180000" cy="180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Likebent trekant 9">
            <a:extLst>
              <a:ext uri="{FF2B5EF4-FFF2-40B4-BE49-F238E27FC236}">
                <a16:creationId xmlns:a16="http://schemas.microsoft.com/office/drawing/2014/main" id="{3B2CDA9C-26C7-6661-5B7B-CBDEA0465A84}"/>
              </a:ext>
            </a:extLst>
          </p:cNvPr>
          <p:cNvSpPr>
            <a:spLocks noChangeAspect="1"/>
          </p:cNvSpPr>
          <p:nvPr/>
        </p:nvSpPr>
        <p:spPr>
          <a:xfrm rot="10800000">
            <a:off x="11722970" y="3584315"/>
            <a:ext cx="180000" cy="180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Likebent trekant 10">
            <a:extLst>
              <a:ext uri="{FF2B5EF4-FFF2-40B4-BE49-F238E27FC236}">
                <a16:creationId xmlns:a16="http://schemas.microsoft.com/office/drawing/2014/main" id="{88DEBA35-791B-29D8-9D6E-2E20BC014DE1}"/>
              </a:ext>
            </a:extLst>
          </p:cNvPr>
          <p:cNvSpPr>
            <a:spLocks noChangeAspect="1"/>
          </p:cNvSpPr>
          <p:nvPr/>
        </p:nvSpPr>
        <p:spPr>
          <a:xfrm>
            <a:off x="10478119" y="1081230"/>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Likebent trekant 11">
            <a:extLst>
              <a:ext uri="{FF2B5EF4-FFF2-40B4-BE49-F238E27FC236}">
                <a16:creationId xmlns:a16="http://schemas.microsoft.com/office/drawing/2014/main" id="{544FBA60-1EBF-E108-A15F-DF46D6A533CE}"/>
              </a:ext>
            </a:extLst>
          </p:cNvPr>
          <p:cNvSpPr>
            <a:spLocks noChangeAspect="1"/>
          </p:cNvSpPr>
          <p:nvPr/>
        </p:nvSpPr>
        <p:spPr>
          <a:xfrm>
            <a:off x="11382421" y="4729829"/>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Likebent trekant 12">
            <a:extLst>
              <a:ext uri="{FF2B5EF4-FFF2-40B4-BE49-F238E27FC236}">
                <a16:creationId xmlns:a16="http://schemas.microsoft.com/office/drawing/2014/main" id="{0869BB0D-6191-BC19-BCE9-B529CB93C20A}"/>
              </a:ext>
            </a:extLst>
          </p:cNvPr>
          <p:cNvSpPr>
            <a:spLocks noChangeAspect="1"/>
          </p:cNvSpPr>
          <p:nvPr/>
        </p:nvSpPr>
        <p:spPr>
          <a:xfrm>
            <a:off x="9244280" y="5590167"/>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Likebent trekant 14">
            <a:extLst>
              <a:ext uri="{FF2B5EF4-FFF2-40B4-BE49-F238E27FC236}">
                <a16:creationId xmlns:a16="http://schemas.microsoft.com/office/drawing/2014/main" id="{260CEA5F-9F43-3CB6-ECF4-5A88431ABEEF}"/>
              </a:ext>
            </a:extLst>
          </p:cNvPr>
          <p:cNvSpPr>
            <a:spLocks noChangeAspect="1"/>
          </p:cNvSpPr>
          <p:nvPr/>
        </p:nvSpPr>
        <p:spPr>
          <a:xfrm>
            <a:off x="335776" y="3584315"/>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Likebent trekant 15">
            <a:extLst>
              <a:ext uri="{FF2B5EF4-FFF2-40B4-BE49-F238E27FC236}">
                <a16:creationId xmlns:a16="http://schemas.microsoft.com/office/drawing/2014/main" id="{8FE3CE2F-DD59-303E-7D5B-04E908736951}"/>
              </a:ext>
            </a:extLst>
          </p:cNvPr>
          <p:cNvSpPr>
            <a:spLocks noChangeAspect="1"/>
          </p:cNvSpPr>
          <p:nvPr/>
        </p:nvSpPr>
        <p:spPr>
          <a:xfrm>
            <a:off x="1491227" y="2132631"/>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Likebent trekant 16">
            <a:extLst>
              <a:ext uri="{FF2B5EF4-FFF2-40B4-BE49-F238E27FC236}">
                <a16:creationId xmlns:a16="http://schemas.microsoft.com/office/drawing/2014/main" id="{539F9801-31B3-C286-B7DF-5DCE3D1D763C}"/>
              </a:ext>
            </a:extLst>
          </p:cNvPr>
          <p:cNvSpPr>
            <a:spLocks noChangeAspect="1"/>
          </p:cNvSpPr>
          <p:nvPr/>
        </p:nvSpPr>
        <p:spPr>
          <a:xfrm>
            <a:off x="1543519" y="1081230"/>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Likebent trekant 3">
            <a:extLst>
              <a:ext uri="{FF2B5EF4-FFF2-40B4-BE49-F238E27FC236}">
                <a16:creationId xmlns:a16="http://schemas.microsoft.com/office/drawing/2014/main" id="{5969CA61-6106-24DA-D126-AAE06B323EF9}"/>
              </a:ext>
            </a:extLst>
          </p:cNvPr>
          <p:cNvSpPr>
            <a:spLocks noChangeAspect="1"/>
          </p:cNvSpPr>
          <p:nvPr/>
        </p:nvSpPr>
        <p:spPr>
          <a:xfrm rot="5400000">
            <a:off x="1865444" y="5590167"/>
            <a:ext cx="180000" cy="180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Likebent trekant 5">
            <a:extLst>
              <a:ext uri="{FF2B5EF4-FFF2-40B4-BE49-F238E27FC236}">
                <a16:creationId xmlns:a16="http://schemas.microsoft.com/office/drawing/2014/main" id="{24E36736-5A78-1346-7D75-BBF10ACB8FC7}"/>
              </a:ext>
            </a:extLst>
          </p:cNvPr>
          <p:cNvSpPr>
            <a:spLocks noChangeAspect="1"/>
          </p:cNvSpPr>
          <p:nvPr/>
        </p:nvSpPr>
        <p:spPr>
          <a:xfrm>
            <a:off x="1088939" y="4837147"/>
            <a:ext cx="180000" cy="18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64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B93E-D81C-093A-EEBE-2E84ADE6519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D89B8A6-5904-E473-CA87-BDD4354F0079}"/>
              </a:ext>
            </a:extLst>
          </p:cNvPr>
          <p:cNvSpPr>
            <a:spLocks noGrp="1"/>
          </p:cNvSpPr>
          <p:nvPr>
            <p:ph type="title"/>
          </p:nvPr>
        </p:nvSpPr>
        <p:spPr>
          <a:xfrm>
            <a:off x="802804" y="211386"/>
            <a:ext cx="10550996" cy="685606"/>
          </a:xfrm>
        </p:spPr>
        <p:txBody>
          <a:bodyPr/>
          <a:lstStyle/>
          <a:p>
            <a:pPr algn="ctr"/>
            <a:r>
              <a:rPr lang="nb-NO" b="1" dirty="0"/>
              <a:t>Klima- og miljømessig bærekraft</a:t>
            </a:r>
            <a:endParaRPr lang="nb-NO" dirty="0"/>
          </a:p>
        </p:txBody>
      </p:sp>
      <p:sp>
        <p:nvSpPr>
          <p:cNvPr id="3" name="Plassholder for innhold 2">
            <a:extLst>
              <a:ext uri="{FF2B5EF4-FFF2-40B4-BE49-F238E27FC236}">
                <a16:creationId xmlns:a16="http://schemas.microsoft.com/office/drawing/2014/main" id="{859431A4-1A0E-D636-97C8-4F0515DD243A}"/>
              </a:ext>
            </a:extLst>
          </p:cNvPr>
          <p:cNvSpPr>
            <a:spLocks noGrp="1"/>
          </p:cNvSpPr>
          <p:nvPr>
            <p:ph idx="1"/>
          </p:nvPr>
        </p:nvSpPr>
        <p:spPr>
          <a:xfrm>
            <a:off x="704193" y="2249212"/>
            <a:ext cx="10794124" cy="3809628"/>
          </a:xfrm>
        </p:spPr>
        <p:txBody>
          <a:bodyPr/>
          <a:lstStyle/>
          <a:p>
            <a:pPr marL="171450" indent="-171450"/>
            <a:r>
              <a:rPr lang="nb-NO" sz="1400" dirty="0"/>
              <a:t>Agder har et lavere CO2-utslipp per innbygger enn landsgjennomsnittet, men om vi ser isolert på utslipp fra transport  K2 ligger vi høyere. (</a:t>
            </a:r>
            <a:r>
              <a:rPr lang="nb-NO" sz="1400" dirty="0" err="1"/>
              <a:t>Mdir</a:t>
            </a:r>
            <a:r>
              <a:rPr lang="nb-NO" sz="1400" dirty="0"/>
              <a:t>). Vi har også en lavere andel av reiser som blir foretatt til fots, med sykkel eller kollektiv (RVU)</a:t>
            </a:r>
          </a:p>
          <a:p>
            <a:pPr marL="171450" indent="-171450"/>
            <a:r>
              <a:rPr lang="nb-NO" sz="1400" dirty="0"/>
              <a:t>Vi har tatt i bruk mer natur til bolig, fritidsbebyggelse, næring og tjeneste enn landsgjennomsnittet, og trenden går ikke i retning høyere arealeffektivitet selv om vi er bedre til å ta vare på dyrka mark </a:t>
            </a:r>
            <a:r>
              <a:rPr lang="nb-NO" sz="1400" b="1" dirty="0"/>
              <a:t>K5</a:t>
            </a:r>
            <a:r>
              <a:rPr lang="nb-NO" sz="1400" dirty="0"/>
              <a:t>. (SSB, tabell 04859/14216)</a:t>
            </a:r>
          </a:p>
          <a:p>
            <a:pPr marL="171450" lvl="0" indent="-171450">
              <a:spcBef>
                <a:spcPts val="0"/>
              </a:spcBef>
              <a:defRPr/>
            </a:pPr>
            <a:endParaRPr lang="nb-NO" sz="1400" dirty="0"/>
          </a:p>
          <a:p>
            <a:pPr marL="171450" lvl="0" indent="-171450">
              <a:spcBef>
                <a:spcPts val="0"/>
              </a:spcBef>
              <a:defRPr/>
            </a:pPr>
            <a:r>
              <a:rPr lang="nb-NO" sz="1400" dirty="0"/>
              <a:t>Skogen i Agder har lav økologisk tilstand, men høyere enn landsgjennomsnittet og utviklingen er positiv. (Naturindeks for skog, Miljødirektoratet)</a:t>
            </a:r>
          </a:p>
          <a:p>
            <a:pPr marL="171450" indent="-171450"/>
            <a:r>
              <a:rPr lang="nb-NO" sz="1400" dirty="0"/>
              <a:t>Agder har vernet en lavere andel av skogen enn snittet av fylkene, men skog har utgjort en økende andel av senere års vern. Vernetakten er lavere enn landet. (N250 areal og </a:t>
            </a:r>
            <a:r>
              <a:rPr lang="nb-NO" sz="1400" dirty="0" err="1"/>
              <a:t>adm</a:t>
            </a:r>
            <a:r>
              <a:rPr lang="nb-NO" sz="1400" dirty="0"/>
              <a:t>, Naturvernområder)</a:t>
            </a:r>
          </a:p>
          <a:p>
            <a:pPr marL="171450" indent="-171450"/>
            <a:r>
              <a:rPr lang="nb-NO" sz="1400" dirty="0"/>
              <a:t>Økologisk tilstand for ferskvann – på landssnittet (N250 areal og </a:t>
            </a:r>
            <a:r>
              <a:rPr lang="nb-NO" sz="1400" dirty="0" err="1"/>
              <a:t>adm</a:t>
            </a:r>
            <a:r>
              <a:rPr lang="nb-NO" sz="1400" dirty="0"/>
              <a:t>, Naturvernområder)</a:t>
            </a:r>
          </a:p>
          <a:p>
            <a:pPr marL="171450" indent="-171450"/>
            <a:r>
              <a:rPr lang="nb-NO" sz="1400" dirty="0"/>
              <a:t>Agder produserer mer husholdningsavfall enn landet, men mengden går nedover. (SSB 12263)</a:t>
            </a:r>
          </a:p>
          <a:p>
            <a:pPr marL="171450" indent="-171450"/>
            <a:r>
              <a:rPr lang="nb-NO" sz="1400" dirty="0"/>
              <a:t>Agder har også noe høyere andel avfall levert til materialgjenvinning. (SSB 12263)</a:t>
            </a:r>
          </a:p>
          <a:p>
            <a:pPr marL="171450" indent="-171450"/>
            <a:r>
              <a:rPr lang="nb-NO" sz="1400" dirty="0"/>
              <a:t>Kan hende primært på grunn av høyere strømpriser er elektrisitetsforbruket per husholdning lavere i Agder enn landet for øvrig. (SSB 10314)</a:t>
            </a:r>
          </a:p>
          <a:p>
            <a:endParaRPr lang="nb-NO" sz="1600" dirty="0"/>
          </a:p>
        </p:txBody>
      </p:sp>
      <p:sp>
        <p:nvSpPr>
          <p:cNvPr id="4" name="TekstSylinder 3">
            <a:extLst>
              <a:ext uri="{FF2B5EF4-FFF2-40B4-BE49-F238E27FC236}">
                <a16:creationId xmlns:a16="http://schemas.microsoft.com/office/drawing/2014/main" id="{3E99B58C-87D0-10FE-E546-89754ABF4FF4}"/>
              </a:ext>
            </a:extLst>
          </p:cNvPr>
          <p:cNvSpPr txBox="1"/>
          <p:nvPr/>
        </p:nvSpPr>
        <p:spPr>
          <a:xfrm>
            <a:off x="704193" y="907502"/>
            <a:ext cx="10920249" cy="1200329"/>
          </a:xfrm>
          <a:prstGeom prst="rect">
            <a:avLst/>
          </a:prstGeom>
          <a:solidFill>
            <a:srgbClr val="CCFFCC">
              <a:alpha val="50000"/>
            </a:srgbClr>
          </a:solidFill>
          <a:ln>
            <a:solidFill>
              <a:schemeClr val="tx1"/>
            </a:solidFill>
          </a:ln>
        </p:spPr>
        <p:txBody>
          <a:bodyPr wrap="square" rtlCol="0">
            <a:spAutoFit/>
          </a:bodyPr>
          <a:lstStyle/>
          <a:p>
            <a:pPr lvl="0">
              <a:defRPr/>
            </a:pPr>
            <a:r>
              <a:rPr lang="nb-NO" i="1">
                <a:solidFill>
                  <a:srgbClr val="000000"/>
                </a:solidFill>
              </a:rPr>
              <a:t>Agder ligger nokså nær landsgjennomsnittet på utvalget av miljøindikatorer, men har et større arealfotavtrykk og lavere verneandel enn landsgjennomsnittet. Samtidig er klimagassutslippet fra transport høyt, og vi produserer mye husholdningsavfall. Mange indikatorer på området synes å gå i </a:t>
            </a:r>
            <a:r>
              <a:rPr lang="nb-NO" b="1" i="1">
                <a:solidFill>
                  <a:srgbClr val="000000"/>
                </a:solidFill>
              </a:rPr>
              <a:t>positiv retning</a:t>
            </a:r>
            <a:r>
              <a:rPr lang="nb-NO" i="1">
                <a:solidFill>
                  <a:srgbClr val="000000"/>
                </a:solidFill>
              </a:rPr>
              <a:t>. </a:t>
            </a:r>
            <a:endParaRPr lang="nb-NO" i="1" dirty="0">
              <a:solidFill>
                <a:srgbClr val="000000"/>
              </a:solidFill>
            </a:endParaRPr>
          </a:p>
        </p:txBody>
      </p:sp>
    </p:spTree>
    <p:extLst>
      <p:ext uri="{BB962C8B-B14F-4D97-AF65-F5344CB8AC3E}">
        <p14:creationId xmlns:p14="http://schemas.microsoft.com/office/powerpoint/2010/main" val="22194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D59E-18BB-34C7-5434-F8FAB57BCF3A}"/>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CA360E57-B00D-DAE9-6FED-2B99DD11B625}"/>
              </a:ext>
            </a:extLst>
          </p:cNvPr>
          <p:cNvSpPr txBox="1">
            <a:spLocks/>
          </p:cNvSpPr>
          <p:nvPr/>
        </p:nvSpPr>
        <p:spPr>
          <a:xfrm>
            <a:off x="543559" y="3214086"/>
            <a:ext cx="6976221" cy="1473528"/>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nb-NO" sz="6000" b="1" dirty="0"/>
              <a:t>Agder 2025</a:t>
            </a:r>
          </a:p>
          <a:p>
            <a:pPr algn="ctr"/>
            <a:r>
              <a:rPr lang="nb-NO" b="1" dirty="0"/>
              <a:t>- et tilstandsbilde på veien mot </a:t>
            </a:r>
            <a:br>
              <a:rPr lang="nb-NO" b="1" dirty="0"/>
            </a:br>
            <a:r>
              <a:rPr lang="nb-NO" sz="6000" b="1" dirty="0"/>
              <a:t>2030</a:t>
            </a:r>
            <a:endParaRPr lang="nb-NO" sz="5400" b="1" dirty="0"/>
          </a:p>
        </p:txBody>
      </p:sp>
      <p:pic>
        <p:nvPicPr>
          <p:cNvPr id="3" name="Plassholder for innhold 5" descr="Et bilde som inneholder tekst, tak, vegg, innendørs&#10;&#10;KI-generert innhold kan være feil.">
            <a:extLst>
              <a:ext uri="{FF2B5EF4-FFF2-40B4-BE49-F238E27FC236}">
                <a16:creationId xmlns:a16="http://schemas.microsoft.com/office/drawing/2014/main" id="{6A827046-C81B-F6CF-7107-DC4C76CD3552}"/>
              </a:ext>
            </a:extLst>
          </p:cNvPr>
          <p:cNvPicPr>
            <a:picLocks noChangeAspect="1"/>
          </p:cNvPicPr>
          <p:nvPr/>
        </p:nvPicPr>
        <p:blipFill>
          <a:blip r:embed="rId3">
            <a:extLst>
              <a:ext uri="{28A0092B-C50C-407E-A947-70E740481C1C}">
                <a14:useLocalDpi xmlns:a14="http://schemas.microsoft.com/office/drawing/2010/main" val="0"/>
              </a:ext>
            </a:extLst>
          </a:blip>
          <a:srcRect l="35358" t="1872" r="26603" b="47940"/>
          <a:stretch/>
        </p:blipFill>
        <p:spPr>
          <a:xfrm rot="10800000">
            <a:off x="282779" y="1255802"/>
            <a:ext cx="4195553" cy="4151658"/>
          </a:xfrm>
          <a:prstGeom prst="rect">
            <a:avLst/>
          </a:prstGeom>
          <a:ln>
            <a:noFill/>
          </a:ln>
          <a:effectLst>
            <a:outerShdw blurRad="292100" dist="139700" dir="2700000" algn="tl" rotWithShape="0">
              <a:srgbClr val="333333">
                <a:alpha val="65000"/>
              </a:srgbClr>
            </a:outerShdw>
          </a:effectLst>
        </p:spPr>
      </p:pic>
      <p:pic>
        <p:nvPicPr>
          <p:cNvPr id="7" name="Bilde 6">
            <a:extLst>
              <a:ext uri="{FF2B5EF4-FFF2-40B4-BE49-F238E27FC236}">
                <a16:creationId xmlns:a16="http://schemas.microsoft.com/office/drawing/2014/main" id="{4B253FEF-A912-0454-040E-0DFEEC84BF9F}"/>
              </a:ext>
            </a:extLst>
          </p:cNvPr>
          <p:cNvPicPr>
            <a:picLocks noChangeAspect="1"/>
          </p:cNvPicPr>
          <p:nvPr/>
        </p:nvPicPr>
        <p:blipFill>
          <a:blip r:embed="rId4"/>
          <a:srcRect l="2061" t="6690" r="4915"/>
          <a:stretch/>
        </p:blipFill>
        <p:spPr>
          <a:xfrm>
            <a:off x="2938219" y="1889323"/>
            <a:ext cx="2805249" cy="279829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Pil: høyre 13">
            <a:extLst>
              <a:ext uri="{FF2B5EF4-FFF2-40B4-BE49-F238E27FC236}">
                <a16:creationId xmlns:a16="http://schemas.microsoft.com/office/drawing/2014/main" id="{9A42B59E-56D2-9DBE-12E3-FEC444CB053C}"/>
              </a:ext>
            </a:extLst>
          </p:cNvPr>
          <p:cNvSpPr/>
          <p:nvPr/>
        </p:nvSpPr>
        <p:spPr>
          <a:xfrm>
            <a:off x="6004247" y="2716599"/>
            <a:ext cx="1392382" cy="4319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9A96EEA0-7ED3-9972-FEDE-10AF9C739A94}"/>
              </a:ext>
            </a:extLst>
          </p:cNvPr>
          <p:cNvSpPr txBox="1"/>
          <p:nvPr/>
        </p:nvSpPr>
        <p:spPr>
          <a:xfrm>
            <a:off x="7780559" y="2536606"/>
            <a:ext cx="3434518"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600" b="1" dirty="0">
                <a:cs typeface="Arial"/>
              </a:rPr>
              <a:t>Agder 2025</a:t>
            </a:r>
          </a:p>
          <a:p>
            <a:pPr marL="285750" indent="-285750">
              <a:buFont typeface="Calibri"/>
              <a:buChar char="-"/>
            </a:pPr>
            <a:r>
              <a:rPr lang="nb-NO" sz="1400" b="1" dirty="0">
                <a:cs typeface="Arial"/>
              </a:rPr>
              <a:t>et tilstandsbarometer på veien mot </a:t>
            </a:r>
          </a:p>
          <a:p>
            <a:r>
              <a:rPr lang="nb-NO" b="1" dirty="0">
                <a:cs typeface="Arial"/>
              </a:rPr>
              <a:t> </a:t>
            </a:r>
            <a:r>
              <a:rPr lang="nb-NO" sz="3600" b="1" dirty="0">
                <a:cs typeface="Arial"/>
              </a:rPr>
              <a:t>2030</a:t>
            </a:r>
          </a:p>
        </p:txBody>
      </p:sp>
    </p:spTree>
    <p:extLst>
      <p:ext uri="{BB962C8B-B14F-4D97-AF65-F5344CB8AC3E}">
        <p14:creationId xmlns:p14="http://schemas.microsoft.com/office/powerpoint/2010/main" val="309109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3">
            <a:extLst>
              <a:ext uri="{FF2B5EF4-FFF2-40B4-BE49-F238E27FC236}">
                <a16:creationId xmlns:a16="http://schemas.microsoft.com/office/drawing/2014/main" id="{17B2907B-F3A4-DA62-FD7F-320F6E07227B}"/>
              </a:ext>
            </a:extLst>
          </p:cNvPr>
          <p:cNvSpPr>
            <a:spLocks noGrp="1"/>
          </p:cNvSpPr>
          <p:nvPr>
            <p:ph type="title"/>
          </p:nvPr>
        </p:nvSpPr>
        <p:spPr>
          <a:xfrm>
            <a:off x="650240" y="359265"/>
            <a:ext cx="10703559" cy="685606"/>
          </a:xfrm>
        </p:spPr>
        <p:txBody>
          <a:bodyPr/>
          <a:lstStyle/>
          <a:p>
            <a:r>
              <a:rPr lang="nb-NO" b="1"/>
              <a:t>Hvor står vi i forhold til «</a:t>
            </a:r>
            <a:r>
              <a:rPr lang="nb-NO" b="1" i="1"/>
              <a:t>mulighetsbilde for et bærekraftig Agder i 2030»</a:t>
            </a:r>
            <a:r>
              <a:rPr lang="nb-NO" b="1"/>
              <a:t>?</a:t>
            </a:r>
          </a:p>
        </p:txBody>
      </p:sp>
      <p:pic>
        <p:nvPicPr>
          <p:cNvPr id="12" name="Bilde 11">
            <a:extLst>
              <a:ext uri="{FF2B5EF4-FFF2-40B4-BE49-F238E27FC236}">
                <a16:creationId xmlns:a16="http://schemas.microsoft.com/office/drawing/2014/main" id="{96B41B2D-FE58-AAFD-8555-A385A8B59F79}"/>
              </a:ext>
            </a:extLst>
          </p:cNvPr>
          <p:cNvPicPr>
            <a:picLocks noChangeAspect="1"/>
          </p:cNvPicPr>
          <p:nvPr/>
        </p:nvPicPr>
        <p:blipFill>
          <a:blip r:embed="rId3"/>
          <a:srcRect l="2061" t="6690" r="4915"/>
          <a:stretch/>
        </p:blipFill>
        <p:spPr>
          <a:xfrm>
            <a:off x="9133367" y="926450"/>
            <a:ext cx="2805249" cy="279829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7" name="Bilde 16">
            <a:extLst>
              <a:ext uri="{FF2B5EF4-FFF2-40B4-BE49-F238E27FC236}">
                <a16:creationId xmlns:a16="http://schemas.microsoft.com/office/drawing/2014/main" id="{82D20C90-B1CE-5200-1727-24AEDDCA8F3D}"/>
              </a:ext>
            </a:extLst>
          </p:cNvPr>
          <p:cNvPicPr>
            <a:picLocks noChangeAspect="1"/>
          </p:cNvPicPr>
          <p:nvPr/>
        </p:nvPicPr>
        <p:blipFill>
          <a:blip r:embed="rId4"/>
          <a:stretch>
            <a:fillRect/>
          </a:stretch>
        </p:blipFill>
        <p:spPr>
          <a:xfrm>
            <a:off x="400272" y="1511207"/>
            <a:ext cx="8286750" cy="1628775"/>
          </a:xfrm>
          <a:prstGeom prst="rect">
            <a:avLst/>
          </a:prstGeom>
          <a:ln>
            <a:solidFill>
              <a:schemeClr val="bg1">
                <a:lumMod val="75000"/>
              </a:schemeClr>
            </a:solidFill>
          </a:ln>
          <a:effectLst>
            <a:outerShdw blurRad="50800" dist="38100" dir="13500000" algn="br" rotWithShape="0">
              <a:prstClr val="black">
                <a:alpha val="40000"/>
              </a:prstClr>
            </a:outerShdw>
          </a:effectLst>
        </p:spPr>
      </p:pic>
      <p:pic>
        <p:nvPicPr>
          <p:cNvPr id="19" name="Bilde 18">
            <a:extLst>
              <a:ext uri="{FF2B5EF4-FFF2-40B4-BE49-F238E27FC236}">
                <a16:creationId xmlns:a16="http://schemas.microsoft.com/office/drawing/2014/main" id="{5C247DFE-02AE-7A7D-FFC1-8581CADE0019}"/>
              </a:ext>
            </a:extLst>
          </p:cNvPr>
          <p:cNvPicPr>
            <a:picLocks noChangeAspect="1"/>
          </p:cNvPicPr>
          <p:nvPr/>
        </p:nvPicPr>
        <p:blipFill>
          <a:blip r:embed="rId5"/>
          <a:stretch>
            <a:fillRect/>
          </a:stretch>
        </p:blipFill>
        <p:spPr>
          <a:xfrm>
            <a:off x="1839594" y="2937819"/>
            <a:ext cx="8324850" cy="2019300"/>
          </a:xfrm>
          <a:prstGeom prst="rect">
            <a:avLst/>
          </a:prstGeom>
          <a:ln>
            <a:solidFill>
              <a:schemeClr val="bg1">
                <a:lumMod val="75000"/>
              </a:schemeClr>
            </a:solidFill>
          </a:ln>
          <a:effectLst>
            <a:outerShdw blurRad="50800" dist="38100" dir="13500000" algn="br" rotWithShape="0">
              <a:prstClr val="black">
                <a:alpha val="40000"/>
              </a:prstClr>
            </a:outerShdw>
          </a:effectLst>
        </p:spPr>
      </p:pic>
      <p:pic>
        <p:nvPicPr>
          <p:cNvPr id="21" name="Bilde 20">
            <a:extLst>
              <a:ext uri="{FF2B5EF4-FFF2-40B4-BE49-F238E27FC236}">
                <a16:creationId xmlns:a16="http://schemas.microsoft.com/office/drawing/2014/main" id="{1434F244-CE5A-CDE8-5E19-24EECF8F0A48}"/>
              </a:ext>
            </a:extLst>
          </p:cNvPr>
          <p:cNvPicPr>
            <a:picLocks noChangeAspect="1"/>
          </p:cNvPicPr>
          <p:nvPr/>
        </p:nvPicPr>
        <p:blipFill>
          <a:blip r:embed="rId6"/>
          <a:stretch>
            <a:fillRect/>
          </a:stretch>
        </p:blipFill>
        <p:spPr>
          <a:xfrm>
            <a:off x="3713459" y="4957119"/>
            <a:ext cx="8296275" cy="1571625"/>
          </a:xfrm>
          <a:prstGeom prst="rect">
            <a:avLst/>
          </a:prstGeom>
          <a:ln>
            <a:solidFill>
              <a:schemeClr val="bg1">
                <a:lumMod val="75000"/>
              </a:schemeClr>
            </a:solidFill>
          </a:ln>
          <a:effectLst>
            <a:outerShdw blurRad="50800" dist="38100" dir="13500000" algn="br" rotWithShape="0">
              <a:prstClr val="black">
                <a:alpha val="40000"/>
              </a:prstClr>
            </a:outerShdw>
          </a:effectLst>
        </p:spPr>
      </p:pic>
      <p:grpSp>
        <p:nvGrpSpPr>
          <p:cNvPr id="3" name="Gruppe 2">
            <a:extLst>
              <a:ext uri="{FF2B5EF4-FFF2-40B4-BE49-F238E27FC236}">
                <a16:creationId xmlns:a16="http://schemas.microsoft.com/office/drawing/2014/main" id="{E6586EA8-61A4-EA66-8020-EA6ABC08CD10}"/>
              </a:ext>
            </a:extLst>
          </p:cNvPr>
          <p:cNvGrpSpPr/>
          <p:nvPr/>
        </p:nvGrpSpPr>
        <p:grpSpPr>
          <a:xfrm>
            <a:off x="509978" y="2125432"/>
            <a:ext cx="11567520" cy="4286520"/>
            <a:chOff x="509978" y="2125432"/>
            <a:chExt cx="11567520" cy="4286520"/>
          </a:xfrm>
        </p:grpSpPr>
        <mc:AlternateContent xmlns:mc="http://schemas.openxmlformats.org/markup-compatibility/2006" xmlns:p14="http://schemas.microsoft.com/office/powerpoint/2010/main">
          <mc:Choice Requires="p14">
            <p:contentPart p14:bwMode="auto" r:id="rId7">
              <p14:nvContentPartPr>
                <p14:cNvPr id="25" name="Håndskrift 24">
                  <a:extLst>
                    <a:ext uri="{FF2B5EF4-FFF2-40B4-BE49-F238E27FC236}">
                      <a16:creationId xmlns:a16="http://schemas.microsoft.com/office/drawing/2014/main" id="{AC0A5C42-0900-114C-9C0A-1AA608F81C13}"/>
                    </a:ext>
                  </a:extLst>
                </p14:cNvPr>
                <p14:cNvContentPartPr/>
                <p14:nvPr/>
              </p14:nvContentPartPr>
              <p14:xfrm>
                <a:off x="4975418" y="2125432"/>
                <a:ext cx="3531600" cy="33120"/>
              </p14:xfrm>
            </p:contentPart>
          </mc:Choice>
          <mc:Fallback xmlns="">
            <p:pic>
              <p:nvPicPr>
                <p:cNvPr id="25" name="Håndskrift 24">
                  <a:extLst>
                    <a:ext uri="{FF2B5EF4-FFF2-40B4-BE49-F238E27FC236}">
                      <a16:creationId xmlns:a16="http://schemas.microsoft.com/office/drawing/2014/main" id="{AC0A5C42-0900-114C-9C0A-1AA608F81C13}"/>
                    </a:ext>
                  </a:extLst>
                </p:cNvPr>
                <p:cNvPicPr/>
                <p:nvPr/>
              </p:nvPicPr>
              <p:blipFill>
                <a:blip r:embed="rId8"/>
                <a:stretch>
                  <a:fillRect/>
                </a:stretch>
              </p:blipFill>
              <p:spPr>
                <a:xfrm>
                  <a:off x="4921418" y="2017432"/>
                  <a:ext cx="36392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Håndskrift 25">
                  <a:extLst>
                    <a:ext uri="{FF2B5EF4-FFF2-40B4-BE49-F238E27FC236}">
                      <a16:creationId xmlns:a16="http://schemas.microsoft.com/office/drawing/2014/main" id="{F641AB35-0C79-A9BF-9106-84712CDF4F19}"/>
                    </a:ext>
                  </a:extLst>
                </p14:cNvPr>
                <p14:cNvContentPartPr/>
                <p14:nvPr/>
              </p14:nvContentPartPr>
              <p14:xfrm>
                <a:off x="509978" y="2396152"/>
                <a:ext cx="786600" cy="28440"/>
              </p14:xfrm>
            </p:contentPart>
          </mc:Choice>
          <mc:Fallback xmlns="">
            <p:pic>
              <p:nvPicPr>
                <p:cNvPr id="26" name="Håndskrift 25">
                  <a:extLst>
                    <a:ext uri="{FF2B5EF4-FFF2-40B4-BE49-F238E27FC236}">
                      <a16:creationId xmlns:a16="http://schemas.microsoft.com/office/drawing/2014/main" id="{F641AB35-0C79-A9BF-9106-84712CDF4F19}"/>
                    </a:ext>
                  </a:extLst>
                </p:cNvPr>
                <p:cNvPicPr/>
                <p:nvPr/>
              </p:nvPicPr>
              <p:blipFill>
                <a:blip r:embed="rId10"/>
                <a:stretch>
                  <a:fillRect/>
                </a:stretch>
              </p:blipFill>
              <p:spPr>
                <a:xfrm>
                  <a:off x="455978" y="2288152"/>
                  <a:ext cx="894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Håndskrift 26">
                  <a:extLst>
                    <a:ext uri="{FF2B5EF4-FFF2-40B4-BE49-F238E27FC236}">
                      <a16:creationId xmlns:a16="http://schemas.microsoft.com/office/drawing/2014/main" id="{8BF65B36-6226-B1D8-7B85-F29733F06219}"/>
                    </a:ext>
                  </a:extLst>
                </p14:cNvPr>
                <p14:cNvContentPartPr/>
                <p14:nvPr/>
              </p14:nvContentPartPr>
              <p14:xfrm>
                <a:off x="1934498" y="4209472"/>
                <a:ext cx="2369880" cy="77400"/>
              </p14:xfrm>
            </p:contentPart>
          </mc:Choice>
          <mc:Fallback xmlns="">
            <p:pic>
              <p:nvPicPr>
                <p:cNvPr id="27" name="Håndskrift 26">
                  <a:extLst>
                    <a:ext uri="{FF2B5EF4-FFF2-40B4-BE49-F238E27FC236}">
                      <a16:creationId xmlns:a16="http://schemas.microsoft.com/office/drawing/2014/main" id="{8BF65B36-6226-B1D8-7B85-F29733F06219}"/>
                    </a:ext>
                  </a:extLst>
                </p:cNvPr>
                <p:cNvPicPr/>
                <p:nvPr/>
              </p:nvPicPr>
              <p:blipFill>
                <a:blip r:embed="rId12"/>
                <a:stretch>
                  <a:fillRect/>
                </a:stretch>
              </p:blipFill>
              <p:spPr>
                <a:xfrm>
                  <a:off x="1880498" y="4100967"/>
                  <a:ext cx="2477520" cy="2940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Håndskrift 27">
                  <a:extLst>
                    <a:ext uri="{FF2B5EF4-FFF2-40B4-BE49-F238E27FC236}">
                      <a16:creationId xmlns:a16="http://schemas.microsoft.com/office/drawing/2014/main" id="{49D50BA7-E893-4AF5-E67A-5A8F15D89286}"/>
                    </a:ext>
                  </a:extLst>
                </p14:cNvPr>
                <p14:cNvContentPartPr/>
                <p14:nvPr/>
              </p14:nvContentPartPr>
              <p14:xfrm>
                <a:off x="8675858" y="4210192"/>
                <a:ext cx="1465560" cy="21600"/>
              </p14:xfrm>
            </p:contentPart>
          </mc:Choice>
          <mc:Fallback xmlns="">
            <p:pic>
              <p:nvPicPr>
                <p:cNvPr id="28" name="Håndskrift 27">
                  <a:extLst>
                    <a:ext uri="{FF2B5EF4-FFF2-40B4-BE49-F238E27FC236}">
                      <a16:creationId xmlns:a16="http://schemas.microsoft.com/office/drawing/2014/main" id="{49D50BA7-E893-4AF5-E67A-5A8F15D89286}"/>
                    </a:ext>
                  </a:extLst>
                </p:cNvPr>
                <p:cNvPicPr/>
                <p:nvPr/>
              </p:nvPicPr>
              <p:blipFill>
                <a:blip r:embed="rId14"/>
                <a:stretch>
                  <a:fillRect/>
                </a:stretch>
              </p:blipFill>
              <p:spPr>
                <a:xfrm>
                  <a:off x="8621871" y="4103962"/>
                  <a:ext cx="1573174" cy="2337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Håndskrift 28">
                  <a:extLst>
                    <a:ext uri="{FF2B5EF4-FFF2-40B4-BE49-F238E27FC236}">
                      <a16:creationId xmlns:a16="http://schemas.microsoft.com/office/drawing/2014/main" id="{B9569B84-882D-83E2-57A0-2F76707FEF3C}"/>
                    </a:ext>
                  </a:extLst>
                </p14:cNvPr>
                <p14:cNvContentPartPr/>
                <p14:nvPr/>
              </p14:nvContentPartPr>
              <p14:xfrm>
                <a:off x="1892018" y="4507912"/>
                <a:ext cx="973440" cy="32040"/>
              </p14:xfrm>
            </p:contentPart>
          </mc:Choice>
          <mc:Fallback xmlns="">
            <p:pic>
              <p:nvPicPr>
                <p:cNvPr id="29" name="Håndskrift 28">
                  <a:extLst>
                    <a:ext uri="{FF2B5EF4-FFF2-40B4-BE49-F238E27FC236}">
                      <a16:creationId xmlns:a16="http://schemas.microsoft.com/office/drawing/2014/main" id="{B9569B84-882D-83E2-57A0-2F76707FEF3C}"/>
                    </a:ext>
                  </a:extLst>
                </p:cNvPr>
                <p:cNvPicPr/>
                <p:nvPr/>
              </p:nvPicPr>
              <p:blipFill>
                <a:blip r:embed="rId16"/>
                <a:stretch>
                  <a:fillRect/>
                </a:stretch>
              </p:blipFill>
              <p:spPr>
                <a:xfrm>
                  <a:off x="1838018" y="4401112"/>
                  <a:ext cx="1081080" cy="2452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Håndskrift 29">
                  <a:extLst>
                    <a:ext uri="{FF2B5EF4-FFF2-40B4-BE49-F238E27FC236}">
                      <a16:creationId xmlns:a16="http://schemas.microsoft.com/office/drawing/2014/main" id="{2B384AE4-7ECD-D1A5-B492-992607842E67}"/>
                    </a:ext>
                  </a:extLst>
                </p14:cNvPr>
                <p14:cNvContentPartPr/>
                <p14:nvPr/>
              </p14:nvContentPartPr>
              <p14:xfrm>
                <a:off x="8867018" y="4518712"/>
                <a:ext cx="774000" cy="42840"/>
              </p14:xfrm>
            </p:contentPart>
          </mc:Choice>
          <mc:Fallback xmlns="">
            <p:pic>
              <p:nvPicPr>
                <p:cNvPr id="30" name="Håndskrift 29">
                  <a:extLst>
                    <a:ext uri="{FF2B5EF4-FFF2-40B4-BE49-F238E27FC236}">
                      <a16:creationId xmlns:a16="http://schemas.microsoft.com/office/drawing/2014/main" id="{2B384AE4-7ECD-D1A5-B492-992607842E67}"/>
                    </a:ext>
                  </a:extLst>
                </p:cNvPr>
                <p:cNvPicPr/>
                <p:nvPr/>
              </p:nvPicPr>
              <p:blipFill>
                <a:blip r:embed="rId18"/>
                <a:stretch>
                  <a:fillRect/>
                </a:stretch>
              </p:blipFill>
              <p:spPr>
                <a:xfrm>
                  <a:off x="8813018" y="4410712"/>
                  <a:ext cx="881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Håndskrift 30">
                  <a:extLst>
                    <a:ext uri="{FF2B5EF4-FFF2-40B4-BE49-F238E27FC236}">
                      <a16:creationId xmlns:a16="http://schemas.microsoft.com/office/drawing/2014/main" id="{FA63C678-3139-0985-C9B8-B7EEE2205702}"/>
                    </a:ext>
                  </a:extLst>
                </p14:cNvPr>
                <p14:cNvContentPartPr/>
                <p14:nvPr/>
              </p14:nvContentPartPr>
              <p14:xfrm>
                <a:off x="1934498" y="4826512"/>
                <a:ext cx="522360" cy="19440"/>
              </p14:xfrm>
            </p:contentPart>
          </mc:Choice>
          <mc:Fallback xmlns="">
            <p:pic>
              <p:nvPicPr>
                <p:cNvPr id="31" name="Håndskrift 30">
                  <a:extLst>
                    <a:ext uri="{FF2B5EF4-FFF2-40B4-BE49-F238E27FC236}">
                      <a16:creationId xmlns:a16="http://schemas.microsoft.com/office/drawing/2014/main" id="{FA63C678-3139-0985-C9B8-B7EEE2205702}"/>
                    </a:ext>
                  </a:extLst>
                </p:cNvPr>
                <p:cNvPicPr/>
                <p:nvPr/>
              </p:nvPicPr>
              <p:blipFill>
                <a:blip r:embed="rId20"/>
                <a:stretch>
                  <a:fillRect/>
                </a:stretch>
              </p:blipFill>
              <p:spPr>
                <a:xfrm>
                  <a:off x="1880498" y="4718512"/>
                  <a:ext cx="630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Håndskrift 31">
                  <a:extLst>
                    <a:ext uri="{FF2B5EF4-FFF2-40B4-BE49-F238E27FC236}">
                      <a16:creationId xmlns:a16="http://schemas.microsoft.com/office/drawing/2014/main" id="{85162613-D79D-DB2C-108C-917F66C9C1DB}"/>
                    </a:ext>
                  </a:extLst>
                </p14:cNvPr>
                <p14:cNvContentPartPr/>
                <p14:nvPr/>
              </p14:nvContentPartPr>
              <p14:xfrm>
                <a:off x="2763938" y="4794472"/>
                <a:ext cx="2221200" cy="54000"/>
              </p14:xfrm>
            </p:contentPart>
          </mc:Choice>
          <mc:Fallback xmlns="">
            <p:pic>
              <p:nvPicPr>
                <p:cNvPr id="32" name="Håndskrift 31">
                  <a:extLst>
                    <a:ext uri="{FF2B5EF4-FFF2-40B4-BE49-F238E27FC236}">
                      <a16:creationId xmlns:a16="http://schemas.microsoft.com/office/drawing/2014/main" id="{85162613-D79D-DB2C-108C-917F66C9C1DB}"/>
                    </a:ext>
                  </a:extLst>
                </p:cNvPr>
                <p:cNvPicPr/>
                <p:nvPr/>
              </p:nvPicPr>
              <p:blipFill>
                <a:blip r:embed="rId22"/>
                <a:stretch>
                  <a:fillRect/>
                </a:stretch>
              </p:blipFill>
              <p:spPr>
                <a:xfrm>
                  <a:off x="2709938" y="4686472"/>
                  <a:ext cx="2328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Håndskrift 32">
                  <a:extLst>
                    <a:ext uri="{FF2B5EF4-FFF2-40B4-BE49-F238E27FC236}">
                      <a16:creationId xmlns:a16="http://schemas.microsoft.com/office/drawing/2014/main" id="{305CAAB4-0EC0-ADD6-B18C-D5A5D49CD31C}"/>
                    </a:ext>
                  </a:extLst>
                </p14:cNvPr>
                <p14:cNvContentPartPr/>
                <p14:nvPr/>
              </p14:nvContentPartPr>
              <p14:xfrm>
                <a:off x="3763658" y="5517712"/>
                <a:ext cx="3241800" cy="64800"/>
              </p14:xfrm>
            </p:contentPart>
          </mc:Choice>
          <mc:Fallback xmlns="">
            <p:pic>
              <p:nvPicPr>
                <p:cNvPr id="33" name="Håndskrift 32">
                  <a:extLst>
                    <a:ext uri="{FF2B5EF4-FFF2-40B4-BE49-F238E27FC236}">
                      <a16:creationId xmlns:a16="http://schemas.microsoft.com/office/drawing/2014/main" id="{305CAAB4-0EC0-ADD6-B18C-D5A5D49CD31C}"/>
                    </a:ext>
                  </a:extLst>
                </p:cNvPr>
                <p:cNvPicPr/>
                <p:nvPr/>
              </p:nvPicPr>
              <p:blipFill>
                <a:blip r:embed="rId24"/>
                <a:stretch>
                  <a:fillRect/>
                </a:stretch>
              </p:blipFill>
              <p:spPr>
                <a:xfrm>
                  <a:off x="3709658" y="5409109"/>
                  <a:ext cx="3349440" cy="28164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Håndskrift 33">
                  <a:extLst>
                    <a:ext uri="{FF2B5EF4-FFF2-40B4-BE49-F238E27FC236}">
                      <a16:creationId xmlns:a16="http://schemas.microsoft.com/office/drawing/2014/main" id="{26C9D901-CD1C-698B-1D42-447ABB929AB7}"/>
                    </a:ext>
                  </a:extLst>
                </p14:cNvPr>
                <p14:cNvContentPartPr/>
                <p14:nvPr/>
              </p14:nvContentPartPr>
              <p14:xfrm>
                <a:off x="11227538" y="5481352"/>
                <a:ext cx="697680" cy="36720"/>
              </p14:xfrm>
            </p:contentPart>
          </mc:Choice>
          <mc:Fallback xmlns="">
            <p:pic>
              <p:nvPicPr>
                <p:cNvPr id="34" name="Håndskrift 33">
                  <a:extLst>
                    <a:ext uri="{FF2B5EF4-FFF2-40B4-BE49-F238E27FC236}">
                      <a16:creationId xmlns:a16="http://schemas.microsoft.com/office/drawing/2014/main" id="{26C9D901-CD1C-698B-1D42-447ABB929AB7}"/>
                    </a:ext>
                  </a:extLst>
                </p:cNvPr>
                <p:cNvPicPr/>
                <p:nvPr/>
              </p:nvPicPr>
              <p:blipFill>
                <a:blip r:embed="rId26"/>
                <a:stretch>
                  <a:fillRect/>
                </a:stretch>
              </p:blipFill>
              <p:spPr>
                <a:xfrm>
                  <a:off x="11173538" y="5373352"/>
                  <a:ext cx="805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Håndskrift 34">
                  <a:extLst>
                    <a:ext uri="{FF2B5EF4-FFF2-40B4-BE49-F238E27FC236}">
                      <a16:creationId xmlns:a16="http://schemas.microsoft.com/office/drawing/2014/main" id="{63341FD0-803C-9E45-D9B9-C4A2DEA4B6E2}"/>
                    </a:ext>
                  </a:extLst>
                </p14:cNvPr>
                <p14:cNvContentPartPr/>
                <p14:nvPr/>
              </p14:nvContentPartPr>
              <p14:xfrm>
                <a:off x="7580738" y="5804632"/>
                <a:ext cx="2316960" cy="54360"/>
              </p14:xfrm>
            </p:contentPart>
          </mc:Choice>
          <mc:Fallback xmlns="">
            <p:pic>
              <p:nvPicPr>
                <p:cNvPr id="35" name="Håndskrift 34">
                  <a:extLst>
                    <a:ext uri="{FF2B5EF4-FFF2-40B4-BE49-F238E27FC236}">
                      <a16:creationId xmlns:a16="http://schemas.microsoft.com/office/drawing/2014/main" id="{63341FD0-803C-9E45-D9B9-C4A2DEA4B6E2}"/>
                    </a:ext>
                  </a:extLst>
                </p:cNvPr>
                <p:cNvPicPr/>
                <p:nvPr/>
              </p:nvPicPr>
              <p:blipFill>
                <a:blip r:embed="rId28"/>
                <a:stretch>
                  <a:fillRect/>
                </a:stretch>
              </p:blipFill>
              <p:spPr>
                <a:xfrm>
                  <a:off x="7526738" y="5697343"/>
                  <a:ext cx="2424600" cy="2685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Håndskrift 35">
                  <a:extLst>
                    <a:ext uri="{FF2B5EF4-FFF2-40B4-BE49-F238E27FC236}">
                      <a16:creationId xmlns:a16="http://schemas.microsoft.com/office/drawing/2014/main" id="{E310FDFA-9B35-96AF-8895-8A0D9D4827A8}"/>
                    </a:ext>
                  </a:extLst>
                </p14:cNvPr>
                <p14:cNvContentPartPr/>
                <p14:nvPr/>
              </p14:nvContentPartPr>
              <p14:xfrm>
                <a:off x="8314058" y="6335632"/>
                <a:ext cx="3763440" cy="76320"/>
              </p14:xfrm>
            </p:contentPart>
          </mc:Choice>
          <mc:Fallback xmlns="">
            <p:pic>
              <p:nvPicPr>
                <p:cNvPr id="36" name="Håndskrift 35">
                  <a:extLst>
                    <a:ext uri="{FF2B5EF4-FFF2-40B4-BE49-F238E27FC236}">
                      <a16:creationId xmlns:a16="http://schemas.microsoft.com/office/drawing/2014/main" id="{E310FDFA-9B35-96AF-8895-8A0D9D4827A8}"/>
                    </a:ext>
                  </a:extLst>
                </p:cNvPr>
                <p:cNvPicPr/>
                <p:nvPr/>
              </p:nvPicPr>
              <p:blipFill>
                <a:blip r:embed="rId30"/>
                <a:stretch>
                  <a:fillRect/>
                </a:stretch>
              </p:blipFill>
              <p:spPr>
                <a:xfrm>
                  <a:off x="8260058" y="6227632"/>
                  <a:ext cx="3871080" cy="291960"/>
                </a:xfrm>
                <a:prstGeom prst="rect">
                  <a:avLst/>
                </a:prstGeom>
              </p:spPr>
            </p:pic>
          </mc:Fallback>
        </mc:AlternateContent>
      </p:grpSp>
    </p:spTree>
    <p:extLst>
      <p:ext uri="{BB962C8B-B14F-4D97-AF65-F5344CB8AC3E}">
        <p14:creationId xmlns:p14="http://schemas.microsoft.com/office/powerpoint/2010/main" val="17589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6465-4E38-E757-3EA9-FAB693D8D481}"/>
            </a:ext>
          </a:extLst>
        </p:cNvPr>
        <p:cNvGrpSpPr/>
        <p:nvPr/>
      </p:nvGrpSpPr>
      <p:grpSpPr>
        <a:xfrm>
          <a:off x="0" y="0"/>
          <a:ext cx="0" cy="0"/>
          <a:chOff x="0" y="0"/>
          <a:chExt cx="0" cy="0"/>
        </a:xfrm>
      </p:grpSpPr>
      <p:sp>
        <p:nvSpPr>
          <p:cNvPr id="8" name="TekstSylinder 7">
            <a:extLst>
              <a:ext uri="{FF2B5EF4-FFF2-40B4-BE49-F238E27FC236}">
                <a16:creationId xmlns:a16="http://schemas.microsoft.com/office/drawing/2014/main" id="{6D8F56DA-09B7-715B-40A6-DB58D2D213E5}"/>
              </a:ext>
            </a:extLst>
          </p:cNvPr>
          <p:cNvSpPr txBox="1"/>
          <p:nvPr/>
        </p:nvSpPr>
        <p:spPr>
          <a:xfrm>
            <a:off x="650240" y="1145538"/>
            <a:ext cx="10939248" cy="5906232"/>
          </a:xfrm>
          <a:prstGeom prst="rect">
            <a:avLst/>
          </a:prstGeom>
          <a:noFill/>
        </p:spPr>
        <p:txBody>
          <a:bodyPr wrap="square" rtlCol="0">
            <a:spAutoFit/>
          </a:bodyPr>
          <a:lstStyle/>
          <a:p>
            <a:pPr marL="514350" marR="0" lvl="0" indent="-514350" algn="l" defTabSz="914400" rtl="0" eaLnBrk="1" fontAlgn="base" latinLnBrk="0" hangingPunct="1">
              <a:lnSpc>
                <a:spcPct val="100000"/>
              </a:lnSpc>
              <a:spcBef>
                <a:spcPts val="600"/>
              </a:spcBef>
              <a:spcAft>
                <a:spcPts val="0"/>
              </a:spcAft>
              <a:buClrTx/>
              <a:buSzTx/>
              <a:buFont typeface="+mj-lt"/>
              <a:buAutoNum type="arabicPeriod"/>
              <a:tabLst/>
              <a:defRPr/>
            </a:pPr>
            <a:r>
              <a:rPr lang="nb-NO" sz="2800">
                <a:solidFill>
                  <a:srgbClr val="000000"/>
                </a:solidFill>
                <a:latin typeface="Arial" panose="020B0604020202020204" pitchFamily="34" charset="0"/>
              </a:rPr>
              <a:t>Norge = indeksverdi 100</a:t>
            </a:r>
          </a:p>
          <a:p>
            <a:pPr marL="514350" marR="0" lvl="0" indent="-514350" algn="l" defTabSz="914400" rtl="0" eaLnBrk="1" fontAlgn="base" latinLnBrk="0" hangingPunct="1">
              <a:lnSpc>
                <a:spcPct val="100000"/>
              </a:lnSpc>
              <a:spcBef>
                <a:spcPts val="600"/>
              </a:spcBef>
              <a:spcAft>
                <a:spcPts val="0"/>
              </a:spcAft>
              <a:buClrTx/>
              <a:buSzTx/>
              <a:buFont typeface="+mj-lt"/>
              <a:buAutoNum type="arabicPeriod"/>
              <a:tabLst/>
              <a:defRPr/>
            </a:pPr>
            <a:r>
              <a:rPr lang="nb-NO" sz="2800">
                <a:solidFill>
                  <a:srgbClr val="000000"/>
                </a:solidFill>
                <a:latin typeface="Arial" panose="020B0604020202020204" pitchFamily="34" charset="0"/>
              </a:rPr>
              <a:t>Hvis Agder gjør det </a:t>
            </a:r>
            <a:r>
              <a:rPr lang="nb-NO" sz="2800" b="1">
                <a:solidFill>
                  <a:srgbClr val="000000"/>
                </a:solidFill>
                <a:latin typeface="Arial" panose="020B0604020202020204" pitchFamily="34" charset="0"/>
              </a:rPr>
              <a:t>bedre</a:t>
            </a:r>
            <a:r>
              <a:rPr lang="nb-NO" sz="2800">
                <a:solidFill>
                  <a:srgbClr val="000000"/>
                </a:solidFill>
                <a:latin typeface="Arial" panose="020B0604020202020204" pitchFamily="34" charset="0"/>
              </a:rPr>
              <a:t> enn Norge: indeksverdi </a:t>
            </a:r>
            <a:r>
              <a:rPr lang="nb-NO" sz="2800" b="1">
                <a:solidFill>
                  <a:srgbClr val="000000"/>
                </a:solidFill>
                <a:latin typeface="Arial" panose="020B0604020202020204" pitchFamily="34" charset="0"/>
              </a:rPr>
              <a:t>over</a:t>
            </a:r>
            <a:r>
              <a:rPr lang="nb-NO" sz="2800">
                <a:solidFill>
                  <a:srgbClr val="000000"/>
                </a:solidFill>
                <a:latin typeface="Arial" panose="020B0604020202020204" pitchFamily="34" charset="0"/>
              </a:rPr>
              <a:t> 100</a:t>
            </a:r>
          </a:p>
          <a:p>
            <a:pPr marL="514350" marR="0" lvl="0" indent="-514350" algn="l" defTabSz="914400" rtl="0" eaLnBrk="1" fontAlgn="base" latinLnBrk="0" hangingPunct="1">
              <a:lnSpc>
                <a:spcPct val="100000"/>
              </a:lnSpc>
              <a:spcBef>
                <a:spcPts val="600"/>
              </a:spcBef>
              <a:spcAft>
                <a:spcPts val="0"/>
              </a:spcAft>
              <a:buClrTx/>
              <a:buSzTx/>
              <a:buFont typeface="+mj-lt"/>
              <a:buAutoNum type="arabicPeriod"/>
              <a:tabLst/>
              <a:defRPr/>
            </a:pPr>
            <a:r>
              <a:rPr lang="nb-NO" sz="2800">
                <a:solidFill>
                  <a:srgbClr val="000000"/>
                </a:solidFill>
                <a:latin typeface="Arial" panose="020B0604020202020204" pitchFamily="34" charset="0"/>
              </a:rPr>
              <a:t>Hvis Agder gjør det </a:t>
            </a:r>
            <a:r>
              <a:rPr lang="nb-NO" sz="2800" b="1">
                <a:solidFill>
                  <a:srgbClr val="000000"/>
                </a:solidFill>
                <a:latin typeface="Arial" panose="020B0604020202020204" pitchFamily="34" charset="0"/>
              </a:rPr>
              <a:t>dårligere</a:t>
            </a:r>
            <a:r>
              <a:rPr lang="nb-NO" sz="2800">
                <a:solidFill>
                  <a:srgbClr val="000000"/>
                </a:solidFill>
                <a:latin typeface="Arial" panose="020B0604020202020204" pitchFamily="34" charset="0"/>
              </a:rPr>
              <a:t> enn Norge: indeksverdi </a:t>
            </a:r>
            <a:r>
              <a:rPr lang="nb-NO" sz="2800" b="1">
                <a:solidFill>
                  <a:srgbClr val="000000"/>
                </a:solidFill>
                <a:latin typeface="Arial" panose="020B0604020202020204" pitchFamily="34" charset="0"/>
              </a:rPr>
              <a:t>under</a:t>
            </a:r>
            <a:r>
              <a:rPr lang="nb-NO" sz="2800">
                <a:solidFill>
                  <a:srgbClr val="000000"/>
                </a:solidFill>
                <a:latin typeface="Arial" panose="020B0604020202020204" pitchFamily="34" charset="0"/>
              </a:rPr>
              <a:t> 100</a:t>
            </a:r>
          </a:p>
          <a:p>
            <a:pPr marR="0" lvl="0" algn="l" defTabSz="914400" rtl="0" eaLnBrk="1" fontAlgn="base" latinLnBrk="0" hangingPunct="1">
              <a:lnSpc>
                <a:spcPct val="100000"/>
              </a:lnSpc>
              <a:spcBef>
                <a:spcPts val="600"/>
              </a:spcBef>
              <a:spcAft>
                <a:spcPts val="0"/>
              </a:spcAft>
              <a:buClrTx/>
              <a:buSzTx/>
              <a:tabLst/>
              <a:defRPr/>
            </a:pPr>
            <a:endParaRPr lang="nb-NO" sz="2800">
              <a:solidFill>
                <a:srgbClr val="000000"/>
              </a:solidFill>
              <a:latin typeface="Arial" panose="020B0604020202020204" pitchFamily="34" charset="0"/>
            </a:endParaRPr>
          </a:p>
          <a:p>
            <a:pPr marR="0" lvl="0" algn="l" defTabSz="914400" rtl="0" eaLnBrk="1" fontAlgn="base" latinLnBrk="0" hangingPunct="1">
              <a:lnSpc>
                <a:spcPct val="100000"/>
              </a:lnSpc>
              <a:spcBef>
                <a:spcPts val="600"/>
              </a:spcBef>
              <a:spcAft>
                <a:spcPts val="0"/>
              </a:spcAft>
              <a:buClrTx/>
              <a:buSzTx/>
              <a:tabLst/>
              <a:defRPr/>
            </a:pPr>
            <a:r>
              <a:rPr lang="nb-NO" sz="3400" b="1">
                <a:latin typeface="+mj-lt"/>
              </a:rPr>
              <a:t>Trend</a:t>
            </a:r>
            <a:endParaRPr lang="nb-NO" sz="3400">
              <a:solidFill>
                <a:srgbClr val="000000"/>
              </a:solidFill>
              <a:latin typeface="+mj-lt"/>
            </a:endParaRPr>
          </a:p>
          <a:p>
            <a:pPr marR="0" lvl="0" algn="l" defTabSz="914400" rtl="0" eaLnBrk="1" fontAlgn="auto" latinLnBrk="0" hangingPunct="1">
              <a:lnSpc>
                <a:spcPct val="100000"/>
              </a:lnSpc>
              <a:spcBef>
                <a:spcPts val="1000"/>
              </a:spcBef>
              <a:spcAft>
                <a:spcPts val="0"/>
              </a:spcAft>
              <a:buClrTx/>
              <a:buSzTx/>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mn-cs"/>
              </a:rPr>
              <a:t>Trend i Agder med utgangspunkt i de siste 2 til 5 årene.</a:t>
            </a:r>
          </a:p>
          <a:p>
            <a:pPr marL="1371600" marR="0" lvl="2" indent="-228600" algn="l" defTabSz="914400" rtl="0" eaLnBrk="1" fontAlgn="auto" latinLnBrk="0" hangingPunct="1">
              <a:lnSpc>
                <a:spcPct val="90000"/>
              </a:lnSpc>
              <a:spcBef>
                <a:spcPts val="500"/>
              </a:spcBef>
              <a:spcAft>
                <a:spcPts val="0"/>
              </a:spcAft>
              <a:buClrTx/>
              <a:buSzTx/>
              <a:buFont typeface="Wingdings"/>
              <a:buChar char="§"/>
              <a:tabLst/>
              <a:defRPr/>
            </a:pPr>
            <a:endParaRPr kumimoji="0" lang="nb-NO" sz="2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914400" marR="0" lvl="1" indent="-228600" algn="l" defTabSz="914400" rtl="0" eaLnBrk="1" fontAlgn="auto" latinLnBrk="0" hangingPunct="1">
              <a:lnSpc>
                <a:spcPct val="90000"/>
              </a:lnSpc>
              <a:spcBef>
                <a:spcPts val="500"/>
              </a:spcBef>
              <a:spcAft>
                <a:spcPts val="0"/>
              </a:spcAft>
              <a:buClrTx/>
              <a:buSzTx/>
              <a:buFont typeface="Wingdings"/>
              <a:buChar char="§"/>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Positiv trend</a:t>
            </a:r>
          </a:p>
          <a:p>
            <a:pPr marL="914400" marR="0" lvl="1" indent="-228600" algn="l" defTabSz="914400" rtl="0" eaLnBrk="1" fontAlgn="auto" latinLnBrk="0" hangingPunct="1">
              <a:lnSpc>
                <a:spcPct val="90000"/>
              </a:lnSpc>
              <a:spcBef>
                <a:spcPts val="500"/>
              </a:spcBef>
              <a:spcAft>
                <a:spcPts val="0"/>
              </a:spcAft>
              <a:buClrTx/>
              <a:buSzTx/>
              <a:buFont typeface="Wingdings"/>
              <a:buChar char="§"/>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Ingen eller liten endring</a:t>
            </a:r>
          </a:p>
          <a:p>
            <a:pPr marL="914400" marR="0" lvl="1" indent="-228600" algn="l" defTabSz="914400" rtl="0" eaLnBrk="1" fontAlgn="auto" latinLnBrk="0" hangingPunct="1">
              <a:lnSpc>
                <a:spcPct val="90000"/>
              </a:lnSpc>
              <a:spcBef>
                <a:spcPts val="500"/>
              </a:spcBef>
              <a:spcAft>
                <a:spcPts val="0"/>
              </a:spcAft>
              <a:buClrTx/>
              <a:buSzTx/>
              <a:buFont typeface="Wingdings"/>
              <a:buChar char="§"/>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Negativ trend</a:t>
            </a:r>
            <a:endParaRPr kumimoji="0" lang="nb-NO" sz="2400" b="0" i="0" u="none" strike="noStrike" kern="1200" cap="none" spc="0" normalizeH="0" baseline="0" noProof="0">
              <a:ln>
                <a:noFill/>
              </a:ln>
              <a:solidFill>
                <a:srgbClr val="000000"/>
              </a:solidFill>
              <a:effectLst/>
              <a:uLnTx/>
              <a:uFillTx/>
              <a:latin typeface="Arial" panose="020B0604020202020204"/>
              <a:ea typeface="+mn-ea"/>
              <a:cs typeface="+mn-cs"/>
            </a:endParaRPr>
          </a:p>
          <a:p>
            <a:pPr marL="514350" marR="0" lvl="0" indent="-514350" algn="l" defTabSz="914400" rtl="0" eaLnBrk="1" fontAlgn="base" latinLnBrk="0" hangingPunct="1">
              <a:lnSpc>
                <a:spcPct val="100000"/>
              </a:lnSpc>
              <a:spcBef>
                <a:spcPts val="600"/>
              </a:spcBef>
              <a:spcAft>
                <a:spcPts val="0"/>
              </a:spcAft>
              <a:buClrTx/>
              <a:buSzTx/>
              <a:buFont typeface="+mj-lt"/>
              <a:buAutoNum type="arabicPeriod"/>
              <a:tabLst/>
              <a:defRPr/>
            </a:pPr>
            <a:endParaRPr lang="nb-NO" sz="2800">
              <a:solidFill>
                <a:srgbClr val="000000"/>
              </a:solidFill>
              <a:latin typeface="Arial" panose="020B0604020202020204" pitchFamily="34" charset="0"/>
            </a:endParaRPr>
          </a:p>
          <a:p>
            <a:pPr marL="514350" marR="0" lvl="0" indent="-514350" algn="l" defTabSz="914400" rtl="0" eaLnBrk="1" fontAlgn="base" latinLnBrk="0" hangingPunct="1">
              <a:lnSpc>
                <a:spcPct val="100000"/>
              </a:lnSpc>
              <a:spcBef>
                <a:spcPts val="600"/>
              </a:spcBef>
              <a:spcAft>
                <a:spcPts val="0"/>
              </a:spcAft>
              <a:buClrTx/>
              <a:buSzTx/>
              <a:buFont typeface="+mj-lt"/>
              <a:buAutoNum type="arabicPeriod"/>
              <a:tabLst/>
              <a:defRPr/>
            </a:pPr>
            <a:endParaRPr kumimoji="0" lang="nb-NO"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Tittel 3">
            <a:extLst>
              <a:ext uri="{FF2B5EF4-FFF2-40B4-BE49-F238E27FC236}">
                <a16:creationId xmlns:a16="http://schemas.microsoft.com/office/drawing/2014/main" id="{884EB8F6-6842-6776-7041-00CC491C926D}"/>
              </a:ext>
            </a:extLst>
          </p:cNvPr>
          <p:cNvSpPr>
            <a:spLocks noGrp="1"/>
          </p:cNvSpPr>
          <p:nvPr>
            <p:ph type="title"/>
          </p:nvPr>
        </p:nvSpPr>
        <p:spPr>
          <a:xfrm>
            <a:off x="650240" y="359265"/>
            <a:ext cx="10703559" cy="685606"/>
          </a:xfrm>
        </p:spPr>
        <p:txBody>
          <a:bodyPr/>
          <a:lstStyle/>
          <a:p>
            <a:r>
              <a:rPr lang="nb-NO" b="1"/>
              <a:t>Agder sammenlignet med landet</a:t>
            </a:r>
          </a:p>
        </p:txBody>
      </p:sp>
      <p:sp>
        <p:nvSpPr>
          <p:cNvPr id="6" name="Likebent trekant 5">
            <a:extLst>
              <a:ext uri="{FF2B5EF4-FFF2-40B4-BE49-F238E27FC236}">
                <a16:creationId xmlns:a16="http://schemas.microsoft.com/office/drawing/2014/main" id="{A883EDF1-DE0F-D336-B9BD-3E154DD80C4D}"/>
              </a:ext>
            </a:extLst>
          </p:cNvPr>
          <p:cNvSpPr>
            <a:spLocks noChangeAspect="1"/>
          </p:cNvSpPr>
          <p:nvPr/>
        </p:nvSpPr>
        <p:spPr>
          <a:xfrm>
            <a:off x="3635757" y="4629162"/>
            <a:ext cx="252000" cy="252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000"/>
          </a:p>
        </p:txBody>
      </p:sp>
      <p:sp>
        <p:nvSpPr>
          <p:cNvPr id="9" name="Likebent trekant 8">
            <a:extLst>
              <a:ext uri="{FF2B5EF4-FFF2-40B4-BE49-F238E27FC236}">
                <a16:creationId xmlns:a16="http://schemas.microsoft.com/office/drawing/2014/main" id="{F502DFAA-D643-0D1F-CE7E-9EE7A7FA6862}"/>
              </a:ext>
            </a:extLst>
          </p:cNvPr>
          <p:cNvSpPr>
            <a:spLocks noChangeAspect="1"/>
          </p:cNvSpPr>
          <p:nvPr/>
        </p:nvSpPr>
        <p:spPr>
          <a:xfrm rot="5400000">
            <a:off x="5018552" y="5068973"/>
            <a:ext cx="252000" cy="25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2" name="Likebent trekant 11">
            <a:extLst>
              <a:ext uri="{FF2B5EF4-FFF2-40B4-BE49-F238E27FC236}">
                <a16:creationId xmlns:a16="http://schemas.microsoft.com/office/drawing/2014/main" id="{1B874C68-C6AC-B5DB-52E8-D12D0ADC80A2}"/>
              </a:ext>
            </a:extLst>
          </p:cNvPr>
          <p:cNvSpPr>
            <a:spLocks noChangeAspect="1"/>
          </p:cNvSpPr>
          <p:nvPr/>
        </p:nvSpPr>
        <p:spPr>
          <a:xfrm rot="10800000">
            <a:off x="3635757" y="5460462"/>
            <a:ext cx="252000" cy="252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Tree>
    <p:extLst>
      <p:ext uri="{BB962C8B-B14F-4D97-AF65-F5344CB8AC3E}">
        <p14:creationId xmlns:p14="http://schemas.microsoft.com/office/powerpoint/2010/main" val="21707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3328CAB-222F-48BC-99C0-6153F59C1B57}"/>
              </a:ext>
            </a:extLst>
          </p:cNvPr>
          <p:cNvSpPr>
            <a:spLocks noGrp="1"/>
          </p:cNvSpPr>
          <p:nvPr>
            <p:ph type="ctrTitle"/>
          </p:nvPr>
        </p:nvSpPr>
        <p:spPr/>
        <p:txBody>
          <a:bodyPr/>
          <a:lstStyle/>
          <a:p>
            <a:pPr algn="ctr"/>
            <a:br>
              <a:rPr lang="nb-NO" sz="4400" b="1"/>
            </a:br>
            <a:br>
              <a:rPr lang="nb-NO" sz="4400" b="1"/>
            </a:br>
            <a:br>
              <a:rPr lang="nb-NO" sz="4400" b="1"/>
            </a:br>
            <a:br>
              <a:rPr lang="nb-NO" sz="4400" b="1"/>
            </a:br>
            <a:br>
              <a:rPr lang="nb-NO" sz="4400" b="1"/>
            </a:br>
            <a:br>
              <a:rPr lang="nb-NO" sz="4400" b="1"/>
            </a:br>
            <a:r>
              <a:rPr lang="nb-NO" sz="4400" b="1"/>
              <a:t>Økonomi</a:t>
            </a:r>
          </a:p>
        </p:txBody>
      </p:sp>
    </p:spTree>
    <p:extLst>
      <p:ext uri="{BB962C8B-B14F-4D97-AF65-F5344CB8AC3E}">
        <p14:creationId xmlns:p14="http://schemas.microsoft.com/office/powerpoint/2010/main" val="142506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tel 25">
            <a:extLst>
              <a:ext uri="{FF2B5EF4-FFF2-40B4-BE49-F238E27FC236}">
                <a16:creationId xmlns:a16="http://schemas.microsoft.com/office/drawing/2014/main" id="{359DEDD4-F047-9581-664F-14CF521198D7}"/>
              </a:ext>
            </a:extLst>
          </p:cNvPr>
          <p:cNvSpPr>
            <a:spLocks noGrp="1"/>
          </p:cNvSpPr>
          <p:nvPr>
            <p:ph type="title"/>
          </p:nvPr>
        </p:nvSpPr>
        <p:spPr/>
        <p:txBody>
          <a:bodyPr/>
          <a:lstStyle/>
          <a:p>
            <a:endParaRPr lang="nb-NO"/>
          </a:p>
        </p:txBody>
      </p:sp>
      <p:graphicFrame>
        <p:nvGraphicFramePr>
          <p:cNvPr id="28" name="Plassholder for bilde 27">
            <a:extLst>
              <a:ext uri="{FF2B5EF4-FFF2-40B4-BE49-F238E27FC236}">
                <a16:creationId xmlns:a16="http://schemas.microsoft.com/office/drawing/2014/main" id="{60322BDC-CAAF-0980-A195-DCA79E1014B9}"/>
              </a:ext>
              <a:ext uri="{147F2762-F138-4A5C-976F-8EAC2B608ADB}">
                <a16:predDERef xmlns:a16="http://schemas.microsoft.com/office/drawing/2014/main" pred="{E15C975B-8990-4C55-8608-D3686581FD4E}"/>
              </a:ext>
            </a:extLst>
          </p:cNvPr>
          <p:cNvGraphicFramePr>
            <a:graphicFrameLocks noGrp="1"/>
          </p:cNvGraphicFramePr>
          <p:nvPr>
            <p:ph type="pic" sz="quarter" idx="13"/>
          </p:nvPr>
        </p:nvGraphicFramePr>
        <p:xfrm>
          <a:off x="0" y="0"/>
          <a:ext cx="12192000" cy="605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6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E0CD0F-D925-D034-AFEB-620FC46DD5F2}"/>
              </a:ext>
            </a:extLst>
          </p:cNvPr>
          <p:cNvSpPr>
            <a:spLocks noGrp="1"/>
          </p:cNvSpPr>
          <p:nvPr>
            <p:ph type="title"/>
          </p:nvPr>
        </p:nvSpPr>
        <p:spPr>
          <a:xfrm>
            <a:off x="802804" y="200879"/>
            <a:ext cx="10550996" cy="685606"/>
          </a:xfrm>
        </p:spPr>
        <p:txBody>
          <a:bodyPr/>
          <a:lstStyle/>
          <a:p>
            <a:pPr algn="ctr"/>
            <a:r>
              <a:rPr lang="nb-NO" b="1" dirty="0"/>
              <a:t>Økonomisk bærekraft</a:t>
            </a:r>
            <a:endParaRPr lang="nb-NO" dirty="0"/>
          </a:p>
        </p:txBody>
      </p:sp>
      <p:sp>
        <p:nvSpPr>
          <p:cNvPr id="3" name="Plassholder for innhold 2">
            <a:extLst>
              <a:ext uri="{FF2B5EF4-FFF2-40B4-BE49-F238E27FC236}">
                <a16:creationId xmlns:a16="http://schemas.microsoft.com/office/drawing/2014/main" id="{246199AA-4A4B-1CB5-0404-EC505D771EEC}"/>
              </a:ext>
            </a:extLst>
          </p:cNvPr>
          <p:cNvSpPr>
            <a:spLocks noGrp="1"/>
          </p:cNvSpPr>
          <p:nvPr>
            <p:ph idx="1"/>
          </p:nvPr>
        </p:nvSpPr>
        <p:spPr>
          <a:xfrm>
            <a:off x="704193" y="2102069"/>
            <a:ext cx="10794124" cy="3809628"/>
          </a:xfrm>
        </p:spPr>
        <p:txBody>
          <a:bodyPr/>
          <a:lstStyle/>
          <a:p>
            <a:r>
              <a:rPr lang="nb-NO" sz="1600" dirty="0"/>
              <a:t>Sysselsettingsandel i befolkningen har stor betydning for den økonomiske bærekraften. Agder har lavere andel sysselsatte enn landet som helhet (73,6 prosent </a:t>
            </a:r>
            <a:r>
              <a:rPr lang="nb-NO" sz="1600" dirty="0" err="1"/>
              <a:t>vs</a:t>
            </a:r>
            <a:r>
              <a:rPr lang="nb-NO" sz="1600" dirty="0"/>
              <a:t> 76,9 prosent i 2024). </a:t>
            </a:r>
          </a:p>
          <a:p>
            <a:r>
              <a:rPr lang="nb-NO" sz="1600" dirty="0"/>
              <a:t>Nasjonalt har andelen sysselsatte ikke vestlige innvandrere økt i perioden 2015-2024, fra 55 prosent i 2015 til 62 prosent i 2024. For Agder var tilsvarende andel 56 prosent i 2023, en liten økning fra 2023.  </a:t>
            </a:r>
          </a:p>
          <a:p>
            <a:r>
              <a:rPr lang="nb-NO" sz="1600" dirty="0"/>
              <a:t>For andel sysselsatte kvinner som jobber deltid er gapet til landet enda større, men andelen i Agder gikk ned fra 54,6 prosent i 2015 til 43,9 prosent i 2023 (landet gikk fra 43,0 prosent til 34,3 prosent). </a:t>
            </a:r>
          </a:p>
          <a:p>
            <a:r>
              <a:rPr lang="nb-NO" sz="1600" dirty="0"/>
              <a:t>Som en konsekvens av lav sysselsetting har Agder lavere BNP per innbygger enn landet. Betydelig vareeksport per innbygger, men sterk nedgang i 2024 gjør at Agder ligger på landsgjennomsnittet.  </a:t>
            </a:r>
          </a:p>
          <a:p>
            <a:r>
              <a:rPr lang="nb-NO" sz="1600" dirty="0"/>
              <a:t>Agder har over tid høyere antall igangsatte boliger enn landet for øvrig.</a:t>
            </a:r>
          </a:p>
          <a:p>
            <a:r>
              <a:rPr lang="nb-NO" sz="1600" dirty="0"/>
              <a:t>Agder har en lavere andel bedrifter med FoU enn landsgjennomsnittet og en lavere andel av befolkningen har mer enn 4 års universitets- eller høyskole. Andelen med høyere utdannelse øker.    </a:t>
            </a:r>
          </a:p>
          <a:p>
            <a:r>
              <a:rPr lang="nb-NO" sz="1600" dirty="0"/>
              <a:t>Agder har en høyere overlevelsesrate enn landsgjennomsnittet når det gjelder andel foretak som har overlevd i fem år fra etableringsåret. Trenden de siste 3 årene er svakt nedadgående i Agder.</a:t>
            </a:r>
          </a:p>
        </p:txBody>
      </p:sp>
      <p:sp>
        <p:nvSpPr>
          <p:cNvPr id="4" name="TekstSylinder 3">
            <a:extLst>
              <a:ext uri="{FF2B5EF4-FFF2-40B4-BE49-F238E27FC236}">
                <a16:creationId xmlns:a16="http://schemas.microsoft.com/office/drawing/2014/main" id="{135964C1-88B5-5D07-1FA2-4B5636F86CF3}"/>
              </a:ext>
            </a:extLst>
          </p:cNvPr>
          <p:cNvSpPr txBox="1"/>
          <p:nvPr/>
        </p:nvSpPr>
        <p:spPr>
          <a:xfrm>
            <a:off x="704193" y="924193"/>
            <a:ext cx="10794124" cy="1200329"/>
          </a:xfrm>
          <a:prstGeom prst="rect">
            <a:avLst/>
          </a:prstGeom>
          <a:solidFill>
            <a:srgbClr val="00B0F0">
              <a:alpha val="25000"/>
            </a:srgbClr>
          </a:solidFill>
          <a:ln>
            <a:solidFill>
              <a:schemeClr val="tx1">
                <a:alpha val="50000"/>
              </a:schemeClr>
            </a:solidFill>
          </a:ln>
        </p:spPr>
        <p:txBody>
          <a:bodyPr wrap="square" rtlCol="0">
            <a:spAutoFit/>
          </a:bodyPr>
          <a:lstStyle/>
          <a:p>
            <a:r>
              <a:rPr lang="nb-NO" i="1"/>
              <a:t>Agder scorer dårligere enn landet på flertallet av indikatorene i utvalget, herunder om sysselsetting, høyere kompetanse, verdiskaping og FoU. Agder scorer imidlertid bra på nyetableringer og overlevelse blant foretak. </a:t>
            </a:r>
            <a:r>
              <a:rPr lang="nb-NO"/>
              <a:t>Agder har over tid høyere antall igangsatte boliger enn landet for øvrig.</a:t>
            </a:r>
          </a:p>
          <a:p>
            <a:r>
              <a:rPr lang="nb-NO" i="1"/>
              <a:t> Mange av indikatorene synes å gå i </a:t>
            </a:r>
            <a:r>
              <a:rPr lang="nb-NO" b="1" i="1"/>
              <a:t>positiv retning</a:t>
            </a:r>
            <a:r>
              <a:rPr lang="nb-NO" i="1"/>
              <a:t>. </a:t>
            </a:r>
            <a:endParaRPr lang="nb-NO" i="1" dirty="0"/>
          </a:p>
        </p:txBody>
      </p:sp>
    </p:spTree>
    <p:extLst>
      <p:ext uri="{BB962C8B-B14F-4D97-AF65-F5344CB8AC3E}">
        <p14:creationId xmlns:p14="http://schemas.microsoft.com/office/powerpoint/2010/main" val="11322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59EF8D8-8653-41D6-D0B3-643D799848CA}"/>
              </a:ext>
            </a:extLst>
          </p:cNvPr>
          <p:cNvSpPr>
            <a:spLocks noGrp="1"/>
          </p:cNvSpPr>
          <p:nvPr>
            <p:ph type="ctrTitle"/>
          </p:nvPr>
        </p:nvSpPr>
        <p:spPr/>
        <p:txBody>
          <a:bodyPr/>
          <a:lstStyle/>
          <a:p>
            <a:pPr algn="ctr"/>
            <a:r>
              <a:rPr lang="nb-NO" sz="4400" b="1"/>
              <a:t>Sosiale forhold</a:t>
            </a:r>
          </a:p>
        </p:txBody>
      </p:sp>
      <p:sp>
        <p:nvSpPr>
          <p:cNvPr id="2" name="Undertittel 1">
            <a:extLst>
              <a:ext uri="{FF2B5EF4-FFF2-40B4-BE49-F238E27FC236}">
                <a16:creationId xmlns:a16="http://schemas.microsoft.com/office/drawing/2014/main" id="{31AD4289-A880-FBFE-AC2D-92792225C870}"/>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58086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FD77F42-9927-4917-6CF9-DAB3953E60B3}"/>
              </a:ext>
            </a:extLst>
          </p:cNvPr>
          <p:cNvSpPr>
            <a:spLocks noGrp="1"/>
          </p:cNvSpPr>
          <p:nvPr>
            <p:ph type="title"/>
          </p:nvPr>
        </p:nvSpPr>
        <p:spPr/>
        <p:txBody>
          <a:bodyPr/>
          <a:lstStyle/>
          <a:p>
            <a:endParaRPr lang="nb-NO"/>
          </a:p>
        </p:txBody>
      </p:sp>
      <p:graphicFrame>
        <p:nvGraphicFramePr>
          <p:cNvPr id="9" name="Plassholder for bilde 8">
            <a:extLst>
              <a:ext uri="{FF2B5EF4-FFF2-40B4-BE49-F238E27FC236}">
                <a16:creationId xmlns:a16="http://schemas.microsoft.com/office/drawing/2014/main" id="{6EE5B4A9-2088-41BF-A6E8-23941A4E0A51}"/>
              </a:ext>
            </a:extLst>
          </p:cNvPr>
          <p:cNvGraphicFramePr>
            <a:graphicFrameLocks noGrp="1"/>
          </p:cNvGraphicFramePr>
          <p:nvPr>
            <p:ph type="pic" sz="quarter" idx="13"/>
          </p:nvPr>
        </p:nvGraphicFramePr>
        <p:xfrm>
          <a:off x="0" y="9832"/>
          <a:ext cx="12192000" cy="605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1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Rapport slides">
  <a:themeElements>
    <a:clrScheme name="ÅEnergi">
      <a:dk1>
        <a:srgbClr val="3C000F"/>
      </a:dk1>
      <a:lt1>
        <a:srgbClr val="F7F7F7"/>
      </a:lt1>
      <a:dk2>
        <a:srgbClr val="3C000F"/>
      </a:dk2>
      <a:lt2>
        <a:srgbClr val="FFBBFC"/>
      </a:lt2>
      <a:accent1>
        <a:srgbClr val="3C000F"/>
      </a:accent1>
      <a:accent2>
        <a:srgbClr val="FF4115"/>
      </a:accent2>
      <a:accent3>
        <a:srgbClr val="FFBBFC"/>
      </a:accent3>
      <a:accent4>
        <a:srgbClr val="536AE6"/>
      </a:accent4>
      <a:accent5>
        <a:srgbClr val="8298FF"/>
      </a:accent5>
      <a:accent6>
        <a:srgbClr val="7DD27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ÅEnergi_PPT_26.01.23.potm" id="{862FE45C-CFB8-4BB9-8628-644942D2A557}" vid="{7C6FCF84-C017-4603-8717-FC7EAE1A79C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Mal PP_Agder fylkeskommune_V1</Template>
  <TotalTime>3</TotalTime>
  <Words>2242</Words>
  <Application>Microsoft Office PowerPoint</Application>
  <PresentationFormat>Widescreen</PresentationFormat>
  <Paragraphs>107</Paragraphs>
  <Slides>13</Slides>
  <Notes>11</Notes>
  <HiddenSlides>0</HiddenSlides>
  <MMClips>0</MMClips>
  <ScaleCrop>false</ScaleCrop>
  <HeadingPairs>
    <vt:vector size="8" baseType="variant">
      <vt:variant>
        <vt:lpstr>Brukte skrifter</vt:lpstr>
      </vt:variant>
      <vt:variant>
        <vt:i4>4</vt:i4>
      </vt:variant>
      <vt:variant>
        <vt:lpstr>Tema</vt:lpstr>
      </vt:variant>
      <vt:variant>
        <vt:i4>2</vt:i4>
      </vt:variant>
      <vt:variant>
        <vt:lpstr>Innebygde OLE-servere</vt:lpstr>
      </vt:variant>
      <vt:variant>
        <vt:i4>1</vt:i4>
      </vt:variant>
      <vt:variant>
        <vt:lpstr>Lysbildetitler</vt:lpstr>
      </vt:variant>
      <vt:variant>
        <vt:i4>13</vt:i4>
      </vt:variant>
    </vt:vector>
  </HeadingPairs>
  <TitlesOfParts>
    <vt:vector size="20" baseType="lpstr">
      <vt:lpstr>Arial</vt:lpstr>
      <vt:lpstr>Calibri</vt:lpstr>
      <vt:lpstr>EnergiGrotesk-Medium</vt:lpstr>
      <vt:lpstr>Wingdings</vt:lpstr>
      <vt:lpstr>Agder fylkeskommune PowerPointmal 16:9</vt:lpstr>
      <vt:lpstr>Rapport slides</vt:lpstr>
      <vt:lpstr>think-cell Slide</vt:lpstr>
      <vt:lpstr>PowerPoint-presentasjon</vt:lpstr>
      <vt:lpstr>PowerPoint-presentasjon</vt:lpstr>
      <vt:lpstr>Hvor står vi i forhold til «mulighetsbilde for et bærekraftig Agder i 2030»?</vt:lpstr>
      <vt:lpstr>Agder sammenlignet med landet</vt:lpstr>
      <vt:lpstr>      Økonomi</vt:lpstr>
      <vt:lpstr>PowerPoint-presentasjon</vt:lpstr>
      <vt:lpstr>Økonomisk bærekraft</vt:lpstr>
      <vt:lpstr>Sosiale forhold</vt:lpstr>
      <vt:lpstr>PowerPoint-presentasjon</vt:lpstr>
      <vt:lpstr>Sosial bærekraft</vt:lpstr>
      <vt:lpstr>PowerPoint-presentasjon</vt:lpstr>
      <vt:lpstr>PowerPoint-presentasjon</vt:lpstr>
      <vt:lpstr>Klima- og miljømessig bærekraft</vt:lpstr>
    </vt:vector>
  </TitlesOfParts>
  <Company>IKT 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Berglund, Rachel</dc:creator>
  <cp:lastModifiedBy>Michaelsen, Børje</cp:lastModifiedBy>
  <cp:revision>10</cp:revision>
  <cp:lastPrinted>2018-11-21T18:12:12Z</cp:lastPrinted>
  <dcterms:created xsi:type="dcterms:W3CDTF">2025-05-14T13:47:58Z</dcterms:created>
  <dcterms:modified xsi:type="dcterms:W3CDTF">2025-07-04T12:54:14Z</dcterms:modified>
</cp:coreProperties>
</file>