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Ex2.xml" ContentType="application/vnd.ms-office.chartex+xml"/>
  <Override PartName="/ppt/charts/style5.xml" ContentType="application/vnd.ms-office.chartstyle+xml"/>
  <Override PartName="/ppt/charts/colors5.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6" r:id="rId2"/>
    <p:sldId id="1092" r:id="rId3"/>
    <p:sldId id="1093" r:id="rId4"/>
    <p:sldId id="267" r:id="rId5"/>
    <p:sldId id="1096" r:id="rId6"/>
    <p:sldId id="270" r:id="rId7"/>
    <p:sldId id="1084" r:id="rId8"/>
    <p:sldId id="1091" r:id="rId9"/>
    <p:sldId id="1097" r:id="rId10"/>
    <p:sldId id="1099" r:id="rId11"/>
    <p:sldId id="265" r:id="rId12"/>
    <p:sldId id="1081" r:id="rId13"/>
  </p:sldIdLst>
  <p:sldSz cx="12192000" cy="6858000"/>
  <p:notesSz cx="6858000" cy="9144000"/>
  <p:custDataLst>
    <p:tags r:id="rId16"/>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90" y="228"/>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Birkenes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2"/>
              <c:delete val="1"/>
              <c:extLst>
                <c:ext xmlns:c15="http://schemas.microsoft.com/office/drawing/2012/chart" uri="{CE6537A1-D6FC-4f65-9D91-7224C49458BB}"/>
                <c:ext xmlns:c16="http://schemas.microsoft.com/office/drawing/2014/chart" uri="{C3380CC4-5D6E-409C-BE32-E72D297353CC}">
                  <c16:uniqueId val="{00000005-EADF-421E-B3AA-BAD2F19BC291}"/>
                </c:ext>
              </c:extLst>
            </c:dLbl>
            <c:dLbl>
              <c:idx val="3"/>
              <c:layout>
                <c:manualLayout>
                  <c:x val="1.8636491203612836E-2"/>
                  <c:y val="6.9085959034963812E-2"/>
                </c:manualLayout>
              </c:layout>
              <c:tx>
                <c:rich>
                  <a:bodyPr/>
                  <a:lstStyle/>
                  <a:p>
                    <a:r>
                      <a:rPr lang="en-US" baseline="0"/>
                      <a:t>Industri
</a:t>
                    </a:r>
                    <a:fld id="{A8035017-40C9-4BD8-A028-C375F09EBEED}" type="PERCENTAGE">
                      <a:rPr lang="en-US" baseline="0"/>
                      <a:pPr/>
                      <a:t>[PROSENT]</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dLbl>
              <c:idx val="7"/>
              <c:delete val="1"/>
              <c:extLst>
                <c:ext xmlns:c15="http://schemas.microsoft.com/office/drawing/2012/chart" uri="{CE6537A1-D6FC-4f65-9D91-7224C49458BB}"/>
                <c:ext xmlns:c16="http://schemas.microsoft.com/office/drawing/2014/chart" uri="{C3380CC4-5D6E-409C-BE32-E72D297353CC}">
                  <c16:uniqueId val="{0000000F-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2693.7764589120643</c:v>
                </c:pt>
                <c:pt idx="1">
                  <c:v>377.83591596066799</c:v>
                </c:pt>
                <c:pt idx="2">
                  <c:v>0</c:v>
                </c:pt>
                <c:pt idx="3">
                  <c:v>59.299106819500594</c:v>
                </c:pt>
                <c:pt idx="4">
                  <c:v>6157.2354174362154</c:v>
                </c:pt>
                <c:pt idx="5">
                  <c:v>0</c:v>
                </c:pt>
                <c:pt idx="6">
                  <c:v>562.12858459207939</c:v>
                </c:pt>
                <c:pt idx="7">
                  <c:v>0</c:v>
                </c:pt>
                <c:pt idx="8">
                  <c:v>7779.5504543593624</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Birkenes</c:v>
                </c:pt>
              </c:strCache>
            </c:strRef>
          </c:tx>
          <c:spPr>
            <a:ln w="12700">
              <a:solidFill>
                <a:schemeClr val="bg1"/>
              </a:solidFill>
            </a:ln>
          </c:spPr>
          <c:dLbls>
            <c:dLbl>
              <c:idx val="0"/>
              <c:spPr>
                <a:solidFill>
                  <a:srgbClr val="FFFFFF"/>
                </a:solidFill>
                <a:ln>
                  <a:solidFill>
                    <a:srgbClr val="323232">
                      <a:lumMod val="65000"/>
                      <a:lumOff val="35000"/>
                    </a:srgbClr>
                  </a:solidFill>
                </a:ln>
                <a:effectLst/>
              </c:spPr>
              <c:txPr>
                <a:bodyPr wrap="square" lIns="38100" tIns="19050" rIns="38100" bIns="19050" anchor="ctr">
                  <a:spAutoFit/>
                </a:bodyPr>
                <a:lstStyle/>
                <a:p>
                  <a:pPr>
                    <a:defRPr b="1"/>
                  </a:pPr>
                  <a:endParaRPr lang="nb-NO"/>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2-3074-4D3D-8665-91F0D2B5A024}"/>
                </c:ext>
              </c:extLst>
            </c:dLbl>
            <c:dLbl>
              <c:idx val="2"/>
              <c:delete val="1"/>
              <c:extLst>
                <c:ext xmlns:c15="http://schemas.microsoft.com/office/drawing/2012/chart" uri="{CE6537A1-D6FC-4f65-9D91-7224C49458BB}"/>
                <c:ext xmlns:c16="http://schemas.microsoft.com/office/drawing/2014/chart" uri="{C3380CC4-5D6E-409C-BE32-E72D297353CC}">
                  <c16:uniqueId val="{00000000-2AFA-4DBF-8080-6150E73F3A24}"/>
                </c:ext>
              </c:extLst>
            </c:dLbl>
            <c:dLbl>
              <c:idx val="3"/>
              <c:delete val="1"/>
              <c:extLst>
                <c:ext xmlns:c15="http://schemas.microsoft.com/office/drawing/2012/chart" uri="{CE6537A1-D6FC-4f65-9D91-7224C49458BB}"/>
                <c:ext xmlns:c16="http://schemas.microsoft.com/office/drawing/2014/chart" uri="{C3380CC4-5D6E-409C-BE32-E72D297353CC}">
                  <c16:uniqueId val="{00000001-2AFA-4DBF-8080-6150E73F3A24}"/>
                </c:ext>
              </c:extLst>
            </c:dLbl>
            <c:dLbl>
              <c:idx val="4"/>
              <c:layout>
                <c:manualLayout>
                  <c:x val="-0.12677954643938866"/>
                  <c:y val="2.9607399942565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10473.326913271427</c:v>
                </c:pt>
                <c:pt idx="1">
                  <c:v>377.83591596066799</c:v>
                </c:pt>
                <c:pt idx="2">
                  <c:v>0</c:v>
                </c:pt>
                <c:pt idx="3">
                  <c:v>59.299106819500594</c:v>
                </c:pt>
                <c:pt idx="4">
                  <c:v>6157.2354174362154</c:v>
                </c:pt>
                <c:pt idx="5">
                  <c:v>562.12858459207939</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1"/>
              <c:layout>
                <c:manualLayout>
                  <c:x val="-9.1203759346061342E-2"/>
                  <c:y val="-0.10377055289996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0.39045455008093966</c:v>
                </c:pt>
                <c:pt idx="1">
                  <c:v>9.7683996002489504E-2</c:v>
                </c:pt>
                <c:pt idx="2">
                  <c:v>0.51186145391657079</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numFmt formatCode="0.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4.5548907093617787E-2</c:v>
                </c:pt>
                <c:pt idx="1">
                  <c:v>0</c:v>
                </c:pt>
                <c:pt idx="2" formatCode="###0.000\ %_ ;_*\-###0.000\ %_ ;_*&quot;-&quot;">
                  <c:v>0</c:v>
                </c:pt>
                <c:pt idx="3">
                  <c:v>1</c:v>
                </c:pt>
                <c:pt idx="4">
                  <c:v>0.86786000920270145</c:v>
                </c:pt>
                <c:pt idx="5">
                  <c:v>0.51186145391657079</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0.12725458740776238</c:v>
                </c:pt>
                <c:pt idx="1">
                  <c:v>0</c:v>
                </c:pt>
                <c:pt idx="2">
                  <c:v>0</c:v>
                </c:pt>
                <c:pt idx="3">
                  <c:v>0</c:v>
                </c:pt>
                <c:pt idx="4">
                  <c:v>0.11370947555581071</c:v>
                </c:pt>
                <c:pt idx="5">
                  <c:v>9.7683996002489518E-2</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0.82719650549861978</c:v>
                </c:pt>
                <c:pt idx="1">
                  <c:v>1</c:v>
                </c:pt>
                <c:pt idx="2">
                  <c:v>0</c:v>
                </c:pt>
                <c:pt idx="3">
                  <c:v>0</c:v>
                </c:pt>
                <c:pt idx="4">
                  <c:v>1.8430515241487821E-2</c:v>
                </c:pt>
                <c:pt idx="5">
                  <c:v>0.39045455008093971</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notat'!$I$104</c:f>
              <c:strCache>
                <c:ptCount val="1"/>
                <c:pt idx="0">
                  <c:v>Kvotepliktig</c:v>
                </c:pt>
              </c:strCache>
            </c:strRef>
          </c:tx>
          <c:spPr>
            <a:solidFill>
              <a:schemeClr val="accent3"/>
            </a:solidFill>
            <a:ln>
              <a:noFill/>
            </a:ln>
            <a:effectLst/>
          </c:spPr>
          <c:invertIfNegative val="0"/>
          <c:cat>
            <c:strRef>
              <c:f>'Grafer til notat'!$G$105:$G$109</c:f>
              <c:strCache>
                <c:ptCount val="5"/>
                <c:pt idx="0">
                  <c:v>3B-Fibreglass Norway </c:v>
                </c:pt>
                <c:pt idx="1">
                  <c:v>#I/T</c:v>
                </c:pt>
                <c:pt idx="2">
                  <c:v>#I/T</c:v>
                </c:pt>
                <c:pt idx="3">
                  <c:v>#I/T</c:v>
                </c:pt>
                <c:pt idx="4">
                  <c:v>#I/T</c:v>
                </c:pt>
              </c:strCache>
            </c:strRef>
          </c:cat>
          <c:val>
            <c:numRef>
              <c:f>'Grafer til notat'!$I$105:$I$109</c:f>
              <c:numCache>
                <c:formatCode>General</c:formatCode>
                <c:ptCount val="5"/>
                <c:pt idx="0">
                  <c:v>28682</c:v>
                </c:pt>
                <c:pt idx="1">
                  <c:v>#N/A</c:v>
                </c:pt>
                <c:pt idx="2">
                  <c:v>#N/A</c:v>
                </c:pt>
                <c:pt idx="3">
                  <c:v>#N/A</c:v>
                </c:pt>
                <c:pt idx="4">
                  <c:v>#N/A</c:v>
                </c:pt>
              </c:numCache>
            </c:numRef>
          </c:val>
          <c:extLst>
            <c:ext xmlns:c16="http://schemas.microsoft.com/office/drawing/2014/chart" uri="{C3380CC4-5D6E-409C-BE32-E72D297353CC}">
              <c16:uniqueId val="{00000000-4717-470C-8047-DD5234F7B502}"/>
            </c:ext>
          </c:extLst>
        </c:ser>
        <c:ser>
          <c:idx val="1"/>
          <c:order val="1"/>
          <c:tx>
            <c:strRef>
              <c:f>'Grafer til notat'!$J$104</c:f>
              <c:strCache>
                <c:ptCount val="1"/>
                <c:pt idx="0">
                  <c:v>Ikke-kvotepliktig</c:v>
                </c:pt>
              </c:strCache>
            </c:strRef>
          </c:tx>
          <c:spPr>
            <a:solidFill>
              <a:schemeClr val="accent5"/>
            </a:solidFill>
            <a:ln>
              <a:noFill/>
            </a:ln>
            <a:effectLst/>
          </c:spPr>
          <c:invertIfNegative val="0"/>
          <c:cat>
            <c:strRef>
              <c:f>'Grafer til notat'!$G$105:$G$109</c:f>
              <c:strCache>
                <c:ptCount val="5"/>
                <c:pt idx="0">
                  <c:v>3B-Fibreglass Norway </c:v>
                </c:pt>
                <c:pt idx="1">
                  <c:v>#I/T</c:v>
                </c:pt>
                <c:pt idx="2">
                  <c:v>#I/T</c:v>
                </c:pt>
                <c:pt idx="3">
                  <c:v>#I/T</c:v>
                </c:pt>
                <c:pt idx="4">
                  <c:v>#I/T</c:v>
                </c:pt>
              </c:strCache>
            </c:strRef>
          </c:cat>
          <c:val>
            <c:numRef>
              <c:f>'Grafer til notat'!$J$105:$J$109</c:f>
              <c:numCache>
                <c:formatCode>General</c:formatCode>
                <c:ptCount val="5"/>
                <c:pt idx="0">
                  <c:v>0</c:v>
                </c:pt>
                <c:pt idx="1">
                  <c:v>#N/A</c:v>
                </c:pt>
                <c:pt idx="2">
                  <c:v>#N/A</c:v>
                </c:pt>
                <c:pt idx="3">
                  <c:v>#N/A</c:v>
                </c:pt>
                <c:pt idx="4">
                  <c:v>#N/A</c:v>
                </c:pt>
              </c:numCache>
            </c:numRef>
          </c:val>
          <c:extLst>
            <c:ext xmlns:c16="http://schemas.microsoft.com/office/drawing/2014/chart" uri="{C3380CC4-5D6E-409C-BE32-E72D297353CC}">
              <c16:uniqueId val="{00000001-4717-470C-8047-DD5234F7B502}"/>
            </c:ext>
          </c:extLst>
        </c:ser>
        <c:dLbls>
          <c:showLegendKey val="0"/>
          <c:showVal val="0"/>
          <c:showCatName val="0"/>
          <c:showSerName val="0"/>
          <c:showPercent val="0"/>
          <c:showBubbleSize val="0"/>
        </c:dLbls>
        <c:gapWidth val="150"/>
        <c:overlap val="100"/>
        <c:axId val="679571320"/>
        <c:axId val="679571976"/>
      </c:barChart>
      <c:catAx>
        <c:axId val="6795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976"/>
        <c:crosses val="autoZero"/>
        <c:auto val="1"/>
        <c:lblAlgn val="ctr"/>
        <c:lblOffset val="100"/>
        <c:noMultiLvlLbl val="0"/>
      </c:catAx>
      <c:valAx>
        <c:axId val="679571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a:t>
                </a:r>
                <a:r>
                  <a:rPr lang="nb-NO" sz="1400" baseline="0" dirty="0"/>
                  <a:t>n CO</a:t>
                </a:r>
                <a:r>
                  <a:rPr lang="nb-NO" sz="1400" baseline="-25000" dirty="0"/>
                  <a:t>2</a:t>
                </a:r>
                <a:r>
                  <a:rPr lang="nb-NO" sz="1400" baseline="0" dirty="0"/>
                  <a:t>-ekvivalenter</a:t>
                </a:r>
                <a:endParaRPr lang="nb-NO"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0</c:v>
                </c:pt>
                <c:pt idx="1">
                  <c:v>0</c:v>
                </c:pt>
                <c:pt idx="2">
                  <c:v>0</c:v>
                </c:pt>
                <c:pt idx="3">
                  <c:v>0</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342.769985136</c:v>
                </c:pt>
                <c:pt idx="2">
                  <c:v>342.769985136</c:v>
                </c:pt>
                <c:pt idx="3">
                  <c:v>342.769985136</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3299.1538803778503</c:v>
                </c:pt>
                <c:pt idx="2">
                  <c:v>3299.1538803778503</c:v>
                </c:pt>
                <c:pt idx="3">
                  <c:v>3299.1538803778503</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2981.8031128398111</c:v>
                </c:pt>
                <c:pt idx="2">
                  <c:v>2981.8031128398111</c:v>
                </c:pt>
                <c:pt idx="3">
                  <c:v>2981.8031128398111</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1155.8234760057007</c:v>
                </c:pt>
                <c:pt idx="2">
                  <c:v>1155.8234760057007</c:v>
                </c:pt>
                <c:pt idx="3">
                  <c:v>1155.8234760057007</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2693.7764589120643</c:v>
                </c:pt>
                <c:pt idx="3" formatCode="#,##0">
                  <c:v>2693.7764589120643</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33-6A1A-48D1-A2D8-FDEC6B9B2C5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32-6A1A-48D1-A2D8-FDEC6B9B2C5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31-6A1A-48D1-A2D8-FDEC6B9B2C5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30-6A1A-48D1-A2D8-FDEC6B9B2C5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elete val="1"/>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10473.326913271427</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2F-6A1A-48D1-A2D8-FDEC6B9B2C5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0</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2E-6A1A-48D1-A2D8-FDEC6B9B2C5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0</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0.59406865104943307</cx:pt>
          <cx:pt idx="1">0.03524865722408041</cx:pt>
          <cx:pt idx="2">0.37068269172648644</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17629.825938079892</cx:pt>
          <cx:pt idx="1">-4454.9773563835515</cx:pt>
          <cx:pt idx="2">-2981.8031128398111</cx:pt>
          <cx:pt idx="3">-342.769985136</cx:pt>
          <cx:pt idx="4">0</cx:pt>
          <cx:pt idx="5">0</cx:pt>
          <cx:pt idx="6">0</cx:pt>
          <cx:pt idx="7">0</cx:pt>
          <cx:pt idx="8">-2693.7764589120643</cx:pt>
          <cx:pt idx="9">7156.4990248084659</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12</a:t>
            </a:fld>
            <a:endParaRPr lang="nb-NO" dirty="0"/>
          </a:p>
        </p:txBody>
      </p:sp>
    </p:spTree>
    <p:extLst>
      <p:ext uri="{BB962C8B-B14F-4D97-AF65-F5344CB8AC3E}">
        <p14:creationId xmlns:p14="http://schemas.microsoft.com/office/powerpoint/2010/main" val="15045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85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slideLayout" Target="../slideLayouts/slideLayout16.xml"/><Relationship Id="rId21" Type="http://schemas.openxmlformats.org/officeDocument/2006/relationships/image" Target="../media/image35.svg"/><Relationship Id="rId7" Type="http://schemas.openxmlformats.org/officeDocument/2006/relationships/chart" Target="../charts/chart3.xml"/><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tags" Target="../tags/tag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tags" Target="../tags/tag12.xml"/><Relationship Id="rId6" Type="http://schemas.openxmlformats.org/officeDocument/2006/relationships/image" Target="../media/image23.png"/><Relationship Id="rId11" Type="http://schemas.openxmlformats.org/officeDocument/2006/relationships/image" Target="../media/image25.svg"/><Relationship Id="rId24" Type="http://schemas.openxmlformats.org/officeDocument/2006/relationships/image" Target="../media/image38.png"/><Relationship Id="rId5" Type="http://schemas.microsoft.com/office/2014/relationships/chartEx" Target="../charts/chartEx1.xml"/><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slideLayout" Target="../slideLayouts/slideLayout16.xml"/><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tags" Target="../tags/tag15.xml"/><Relationship Id="rId16" Type="http://schemas.openxmlformats.org/officeDocument/2006/relationships/image" Target="../media/image53.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8.png"/><Relationship Id="rId5" Type="http://schemas.openxmlformats.org/officeDocument/2006/relationships/oleObject" Target="../embeddings/oleObject6.bin"/><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6.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i</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4" name="Bilde 3">
            <a:extLst>
              <a:ext uri="{FF2B5EF4-FFF2-40B4-BE49-F238E27FC236}">
                <a16:creationId xmlns:a16="http://schemas.microsoft.com/office/drawing/2014/main" id="{4A28D7B8-DA7B-EE6C-AD5F-B338584792FC}"/>
              </a:ext>
            </a:extLst>
          </p:cNvPr>
          <p:cNvPicPr/>
          <p:nvPr/>
        </p:nvPicPr>
        <p:blipFill>
          <a:blip r:embed="rId7"/>
          <a:stretch>
            <a:fillRect/>
          </a:stretch>
        </p:blipFill>
        <p:spPr>
          <a:xfrm>
            <a:off x="9134475" y="2635250"/>
            <a:ext cx="3208338" cy="936625"/>
          </a:xfrm>
          <a:prstGeom prst="rect">
            <a:avLst/>
          </a:prstGeom>
        </p:spPr>
      </p:pic>
      <p:pic>
        <p:nvPicPr>
          <p:cNvPr id="6" name="Bilde 5">
            <a:extLst>
              <a:ext uri="{FF2B5EF4-FFF2-40B4-BE49-F238E27FC236}">
                <a16:creationId xmlns:a16="http://schemas.microsoft.com/office/drawing/2014/main" id="{F25E7C84-B177-D9B6-1A9E-9CE7995E8A81}"/>
              </a:ext>
            </a:extLst>
          </p:cNvPr>
          <p:cNvPicPr/>
          <p:nvPr/>
        </p:nvPicPr>
        <p:blipFill>
          <a:blip r:embed="rId8"/>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EC5F5677-5DBF-BD2D-DD56-B34161416D68}"/>
              </a:ext>
            </a:extLst>
          </p:cNvPr>
          <p:cNvPicPr/>
          <p:nvPr/>
        </p:nvPicPr>
        <p:blipFill>
          <a:blip r:embed="rId9"/>
          <a:stretch>
            <a:fillRect/>
          </a:stretch>
        </p:blipFill>
        <p:spPr>
          <a:xfrm>
            <a:off x="9875838" y="3213100"/>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414585538"/>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6ECEADBD-10EE-1CC6-62EA-96CA50123E7F}"/>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186637CA-5703-BB50-0AD0-E5D182DBACD6}"/>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921D2136-933D-8863-79C8-D7622C858F81}"/>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E8819A15-C02B-CF7B-7257-02339ECE4A39}"/>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D51A4190-D130-44D4-D51F-B1B8CFDBDFDA}"/>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CED7D44F-E89F-B860-3F00-93EF225E5E15}"/>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AB6EC9E8-36A7-2921-240A-9DAF167D888B}"/>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1DA7C146-7F6A-E89C-A878-79CA675C128E}"/>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2711321476"/>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2484489996"/>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05E8494F-C1AB-956C-FFCA-0BF5724BCF0F}"/>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3068638217"/>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3115743428"/>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46027970"/>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177068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de største industriaktørene </a:t>
            </a:r>
          </a:p>
        </p:txBody>
      </p:sp>
      <p:sp>
        <p:nvSpPr>
          <p:cNvPr id="10" name="TextBox 9">
            <a:extLst>
              <a:ext uri="{FF2B5EF4-FFF2-40B4-BE49-F238E27FC236}">
                <a16:creationId xmlns:a16="http://schemas.microsoft.com/office/drawing/2014/main" id="{AB89837B-74BD-4C0F-A4E5-1F5D44C9E3B7}"/>
              </a:ext>
            </a:extLst>
          </p:cNvPr>
          <p:cNvSpPr txBox="1"/>
          <p:nvPr/>
        </p:nvSpPr>
        <p:spPr>
          <a:xfrm>
            <a:off x="10571001" y="6562531"/>
            <a:ext cx="1620999" cy="261610"/>
          </a:xfrm>
          <a:prstGeom prst="rect">
            <a:avLst/>
          </a:prstGeom>
          <a:noFill/>
        </p:spPr>
        <p:txBody>
          <a:bodyPr wrap="square" rtlCol="0">
            <a:spAutoFit/>
          </a:bodyPr>
          <a:lstStyle/>
          <a:p>
            <a:pPr algn="l"/>
            <a:r>
              <a:rPr lang="nb-NO" sz="1100" dirty="0">
                <a:solidFill>
                  <a:schemeClr val="bg2">
                    <a:lumMod val="75000"/>
                  </a:schemeClr>
                </a:solidFill>
              </a:rPr>
              <a:t>Kilde: Miljødirektoratet</a:t>
            </a:r>
            <a:endParaRPr lang="nb-NO" dirty="0">
              <a:solidFill>
                <a:schemeClr val="bg2">
                  <a:lumMod val="75000"/>
                </a:schemeClr>
              </a:solidFill>
            </a:endParaRPr>
          </a:p>
        </p:txBody>
      </p:sp>
      <p:graphicFrame>
        <p:nvGraphicFramePr>
          <p:cNvPr id="13" name="Chart 12">
            <a:extLst>
              <a:ext uri="{FF2B5EF4-FFF2-40B4-BE49-F238E27FC236}">
                <a16:creationId xmlns:a16="http://schemas.microsoft.com/office/drawing/2014/main" id="{56615FA3-2FD3-49D9-9A45-AA98DE84C9DF}"/>
              </a:ext>
            </a:extLst>
          </p:cNvPr>
          <p:cNvGraphicFramePr>
            <a:graphicFrameLocks/>
          </p:cNvGraphicFramePr>
          <p:nvPr>
            <p:extLst>
              <p:ext uri="{D42A27DB-BD31-4B8C-83A1-F6EECF244321}">
                <p14:modId xmlns:p14="http://schemas.microsoft.com/office/powerpoint/2010/main" val="1892340939"/>
              </p:ext>
            </p:extLst>
          </p:nvPr>
        </p:nvGraphicFramePr>
        <p:xfrm>
          <a:off x="509954" y="1336431"/>
          <a:ext cx="11139854" cy="44518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737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192289530"/>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2328</TotalTime>
  <Words>610</Words>
  <Application>Microsoft Office PowerPoint</Application>
  <PresentationFormat>Widescreen</PresentationFormat>
  <Paragraphs>111</Paragraphs>
  <Slides>12</Slides>
  <Notes>10</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12</vt:i4>
      </vt:variant>
    </vt:vector>
  </HeadingPairs>
  <TitlesOfParts>
    <vt:vector size="18" baseType="lpstr">
      <vt:lpstr>Arial</vt:lpstr>
      <vt:lpstr>Arial Black</vt:lpstr>
      <vt:lpstr>Calibri</vt:lpstr>
      <vt:lpstr>Wingdings</vt:lpstr>
      <vt:lpstr>Agder fylkeskommune PowerPointmal 16:9</vt:lpstr>
      <vt:lpstr>think-cell Slide</vt:lpstr>
      <vt:lpstr>Klimagassutslipp og energiforbruk i</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 fra de største industriaktørene </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165</cp:revision>
  <cp:lastPrinted>2018-11-21T18:12:12Z</cp:lastPrinted>
  <dcterms:created xsi:type="dcterms:W3CDTF">2019-10-28T08:04:15Z</dcterms:created>
  <dcterms:modified xsi:type="dcterms:W3CDTF">2023-12-18T13:27:12Z</dcterms:modified>
</cp:coreProperties>
</file>