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charts/chartEx2.xml" ContentType="application/vnd.ms-office.chartex+xml"/>
  <Override PartName="/ppt/charts/style6.xml" ContentType="application/vnd.ms-office.chartstyle+xml"/>
  <Override PartName="/ppt/charts/colors6.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1092" r:id="rId3"/>
    <p:sldId id="1093" r:id="rId4"/>
    <p:sldId id="267" r:id="rId5"/>
    <p:sldId id="1096" r:id="rId6"/>
    <p:sldId id="270" r:id="rId7"/>
    <p:sldId id="1084" r:id="rId8"/>
    <p:sldId id="1085" r:id="rId9"/>
    <p:sldId id="1091" r:id="rId10"/>
    <p:sldId id="1097" r:id="rId11"/>
    <p:sldId id="1099" r:id="rId12"/>
    <p:sldId id="265" r:id="rId13"/>
    <p:sldId id="1081" r:id="rId14"/>
  </p:sldIdLst>
  <p:sldSz cx="12192000" cy="6858000"/>
  <p:notesSz cx="6858000" cy="9144000"/>
  <p:custDataLst>
    <p:tags r:id="rId1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F1D"/>
    <a:srgbClr val="DF1F1D"/>
    <a:srgbClr val="EBD7A4"/>
    <a:srgbClr val="C07D0C"/>
    <a:srgbClr val="EBDDA8"/>
    <a:srgbClr val="00695A"/>
    <a:srgbClr val="00A9DA"/>
    <a:srgbClr val="FAC800"/>
    <a:srgbClr val="5B4D46"/>
    <a:srgbClr val="34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p:restoredTop sz="96196" autoAdjust="0"/>
  </p:normalViewPr>
  <p:slideViewPr>
    <p:cSldViewPr snapToGrid="0" snapToObjects="1" showGuides="1">
      <p:cViewPr varScale="1">
        <p:scale>
          <a:sx n="122" d="100"/>
          <a:sy n="122" d="100"/>
        </p:scale>
        <p:origin x="90" y="228"/>
      </p:cViewPr>
      <p:guideLst>
        <p:guide orient="horz" pos="2160"/>
        <p:guide/>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Utslipp'!$Q$11</c:f>
              <c:strCache>
                <c:ptCount val="1"/>
                <c:pt idx="0">
                  <c:v>Kristiansand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21E-B3AA-BAD2F19BC2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21E-B3AA-BAD2F19BC2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21E-B3AA-BAD2F19BC2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21E-B3AA-BAD2F19BC2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F-421E-B3AA-BAD2F19BC291}"/>
              </c:ext>
            </c:extLst>
          </c:dPt>
          <c:dPt>
            <c:idx val="5"/>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B-EADF-421E-B3AA-BAD2F19BC291}"/>
              </c:ext>
            </c:extLst>
          </c:dPt>
          <c:dPt>
            <c:idx val="6"/>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D-EADF-421E-B3AA-BAD2F19BC291}"/>
              </c:ext>
            </c:extLst>
          </c:dPt>
          <c:dPt>
            <c:idx val="7"/>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F-EADF-421E-B3AA-BAD2F19BC291}"/>
              </c:ext>
            </c:extLst>
          </c:dPt>
          <c:dLbls>
            <c:dLbl>
              <c:idx val="0"/>
              <c:layout>
                <c:manualLayout>
                  <c:x val="5.7462514544472917E-2"/>
                  <c:y val="0"/>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DF-421E-B3AA-BAD2F19BC291}"/>
                </c:ext>
              </c:extLst>
            </c:dLbl>
            <c:dLbl>
              <c:idx val="1"/>
              <c:layout>
                <c:manualLayout>
                  <c:x val="6.678076014627933E-2"/>
                  <c:y val="7.4612835757760884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DF-421E-B3AA-BAD2F19BC291}"/>
                </c:ext>
              </c:extLst>
            </c:dLbl>
            <c:dLbl>
              <c:idx val="4"/>
              <c:layout>
                <c:manualLayout>
                  <c:x val="6.833380107991374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DF-421E-B3AA-BAD2F19BC291}"/>
                </c:ext>
              </c:extLst>
            </c:dLbl>
            <c:dLbl>
              <c:idx val="5"/>
              <c:delete val="1"/>
              <c:extLst>
                <c:ext xmlns:c15="http://schemas.microsoft.com/office/drawing/2012/chart" uri="{CE6537A1-D6FC-4f65-9D91-7224C49458BB}"/>
                <c:ext xmlns:c16="http://schemas.microsoft.com/office/drawing/2014/chart" uri="{C3380CC4-5D6E-409C-BE32-E72D297353CC}">
                  <c16:uniqueId val="{0000000B-EADF-421E-B3AA-BAD2F19BC291}"/>
                </c:ext>
              </c:extLst>
            </c:dLbl>
            <c:dLbl>
              <c:idx val="6"/>
              <c:layout>
                <c:manualLayout>
                  <c:x val="-4.037906427449453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ADF-421E-B3AA-BAD2F19BC291}"/>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Utslipp'!$P$12:$P$20</c:f>
              <c:strCache>
                <c:ptCount val="9"/>
                <c:pt idx="0">
                  <c:v>Annen mobil forbrenning</c:v>
                </c:pt>
                <c:pt idx="1">
                  <c:v>Avfall og avløp</c:v>
                </c:pt>
                <c:pt idx="2">
                  <c:v>Energiforsyning</c:v>
                </c:pt>
                <c:pt idx="3">
                  <c:v>Industri</c:v>
                </c:pt>
                <c:pt idx="4">
                  <c:v>Jordbruk</c:v>
                </c:pt>
                <c:pt idx="5">
                  <c:v>Luftfart</c:v>
                </c:pt>
                <c:pt idx="6">
                  <c:v>Oppvarming</c:v>
                </c:pt>
                <c:pt idx="7">
                  <c:v>Sjøfart</c:v>
                </c:pt>
                <c:pt idx="8">
                  <c:v>Veitrafikk</c:v>
                </c:pt>
              </c:strCache>
              <c:extLst/>
            </c:strRef>
          </c:cat>
          <c:val>
            <c:numRef>
              <c:f>'Sammendrag - Utslipp'!$Q$12:$Q$20</c:f>
              <c:numCache>
                <c:formatCode>_(* #,##0_);_(* \(#,##0\);_(* "-"_);_(@_)</c:formatCode>
                <c:ptCount val="9"/>
                <c:pt idx="0">
                  <c:v>39859.486842749633</c:v>
                </c:pt>
                <c:pt idx="1">
                  <c:v>17521.143224256295</c:v>
                </c:pt>
                <c:pt idx="2">
                  <c:v>62607.965367235156</c:v>
                </c:pt>
                <c:pt idx="3">
                  <c:v>72611.204008479996</c:v>
                </c:pt>
                <c:pt idx="4">
                  <c:v>12682.947555475967</c:v>
                </c:pt>
                <c:pt idx="5">
                  <c:v>0</c:v>
                </c:pt>
                <c:pt idx="6">
                  <c:v>9023.467607433151</c:v>
                </c:pt>
                <c:pt idx="7">
                  <c:v>73707.629681901177</c:v>
                </c:pt>
                <c:pt idx="8">
                  <c:v>126705.60135415256</c:v>
                </c:pt>
              </c:numCache>
              <c:extLst/>
            </c:numRef>
          </c:val>
          <c:extLst>
            <c:ext xmlns:c16="http://schemas.microsoft.com/office/drawing/2014/chart" uri="{C3380CC4-5D6E-409C-BE32-E72D297353CC}">
              <c16:uniqueId val="{00000010-EADF-421E-B3AA-BAD2F19BC2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nb-NO"/>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Utslipp'!$U$11</c:f>
              <c:strCache>
                <c:ptCount val="1"/>
                <c:pt idx="0">
                  <c:v>Kristiansand</c:v>
                </c:pt>
              </c:strCache>
            </c:strRef>
          </c:tx>
          <c:spPr>
            <a:ln w="12700">
              <a:solidFill>
                <a:schemeClr val="bg1"/>
              </a:solidFill>
            </a:ln>
          </c:spPr>
          <c:dLbls>
            <c:dLbl>
              <c:idx val="1"/>
              <c:layout>
                <c:manualLayout>
                  <c:x val="-3.1055900621117872E-3"/>
                  <c:y val="-2.7625511180718698E-3"/>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9A-427B-B896-6DE3B9ADFFFE}"/>
                </c:ext>
              </c:extLst>
            </c:dLbl>
            <c:dLbl>
              <c:idx val="4"/>
              <c:layout>
                <c:manualLayout>
                  <c:x val="-0.12677954643938866"/>
                  <c:y val="2.9607399942565459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074-4D3D-8665-91F0D2B5A024}"/>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15:spPr xmlns:c15="http://schemas.microsoft.com/office/drawing/2012/chart">
                  <a:prstGeom prst="wedgeRectCallout">
                    <a:avLst/>
                  </a:prstGeom>
                </c15:spPr>
              </c:ext>
            </c:extLst>
          </c:dLbls>
          <c:cat>
            <c:strRef>
              <c:f>'Sammendrag - Utslipp'!$T$12:$T$17</c:f>
              <c:strCache>
                <c:ptCount val="6"/>
                <c:pt idx="0">
                  <c:v>Transport og Annen mobil forbrenning</c:v>
                </c:pt>
                <c:pt idx="1">
                  <c:v>Avfall og avløp</c:v>
                </c:pt>
                <c:pt idx="2">
                  <c:v>Energiforsyning</c:v>
                </c:pt>
                <c:pt idx="3">
                  <c:v>Industri</c:v>
                </c:pt>
                <c:pt idx="4">
                  <c:v>Jordbruk</c:v>
                </c:pt>
                <c:pt idx="5">
                  <c:v>Oppvarming</c:v>
                </c:pt>
              </c:strCache>
            </c:strRef>
          </c:cat>
          <c:val>
            <c:numRef>
              <c:f>'Sammendrag - Utslipp'!$U$12:$U$17</c:f>
              <c:numCache>
                <c:formatCode>_(* #,##0_);_(* \(#,##0\);_(* "-"_);_(@_)</c:formatCode>
                <c:ptCount val="6"/>
                <c:pt idx="0">
                  <c:v>240272.71787880338</c:v>
                </c:pt>
                <c:pt idx="1">
                  <c:v>17521.143224256295</c:v>
                </c:pt>
                <c:pt idx="2">
                  <c:v>62607.965367235156</c:v>
                </c:pt>
                <c:pt idx="3">
                  <c:v>72611.204008479996</c:v>
                </c:pt>
                <c:pt idx="4">
                  <c:v>12682.947555475967</c:v>
                </c:pt>
                <c:pt idx="5">
                  <c:v>9023.467607433151</c:v>
                </c:pt>
              </c:numCache>
            </c:numRef>
          </c:val>
          <c:extLst>
            <c:ext xmlns:c16="http://schemas.microsoft.com/office/drawing/2014/chart" uri="{C3380CC4-5D6E-409C-BE32-E72D297353CC}">
              <c16:uniqueId val="{00000001-3074-4D3D-8665-91F0D2B5A0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lang="en-US" sz="1200" b="0" i="0" u="none" strike="noStrike" kern="1200" baseline="0">
          <a:solidFill>
            <a:schemeClr val="tx1"/>
          </a:solidFill>
          <a:latin typeface="+mn-lt"/>
          <a:ea typeface="+mn-ea"/>
          <a:cs typeface="+mn-cs"/>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2192213616382E-2"/>
          <c:y val="3.6455702016258668E-2"/>
          <c:w val="0.88907561557276726"/>
          <c:h val="0.72559907913470811"/>
        </c:manualLayout>
      </c:layout>
      <c:pieChart>
        <c:varyColors val="1"/>
        <c:ser>
          <c:idx val="1"/>
          <c:order val="0"/>
          <c:tx>
            <c:strRef>
              <c:f>'Sammendrag - Energiforbruk'!$Z$23</c:f>
              <c:strCache>
                <c:ptCount val="1"/>
                <c:pt idx="0">
                  <c:v> Andel [%] </c:v>
                </c:pt>
              </c:strCache>
            </c:strRef>
          </c:tx>
          <c:dPt>
            <c:idx val="0"/>
            <c:bubble3D val="0"/>
            <c:spPr>
              <a:solidFill>
                <a:schemeClr val="accent1"/>
              </a:solidFill>
              <a:ln>
                <a:noFill/>
              </a:ln>
              <a:effectLst/>
            </c:spPr>
            <c:extLst>
              <c:ext xmlns:c16="http://schemas.microsoft.com/office/drawing/2014/chart" uri="{C3380CC4-5D6E-409C-BE32-E72D297353CC}">
                <c16:uniqueId val="{00000001-AC8C-45B7-B9AA-CC9E9C7A8906}"/>
              </c:ext>
            </c:extLst>
          </c:dPt>
          <c:dPt>
            <c:idx val="1"/>
            <c:bubble3D val="0"/>
            <c:spPr>
              <a:solidFill>
                <a:schemeClr val="accent2"/>
              </a:solidFill>
              <a:ln>
                <a:noFill/>
              </a:ln>
              <a:effectLst/>
            </c:spPr>
            <c:extLst>
              <c:ext xmlns:c16="http://schemas.microsoft.com/office/drawing/2014/chart" uri="{C3380CC4-5D6E-409C-BE32-E72D297353CC}">
                <c16:uniqueId val="{00000003-AC8C-45B7-B9AA-CC9E9C7A8906}"/>
              </c:ext>
            </c:extLst>
          </c:dPt>
          <c:dPt>
            <c:idx val="2"/>
            <c:bubble3D val="0"/>
            <c:spPr>
              <a:solidFill>
                <a:schemeClr val="accent3"/>
              </a:solidFill>
              <a:ln>
                <a:noFill/>
              </a:ln>
              <a:effectLst/>
            </c:spPr>
            <c:extLst>
              <c:ext xmlns:c16="http://schemas.microsoft.com/office/drawing/2014/chart" uri="{C3380CC4-5D6E-409C-BE32-E72D297353CC}">
                <c16:uniqueId val="{00000005-AC8C-45B7-B9AA-CC9E9C7A8906}"/>
              </c:ext>
            </c:extLst>
          </c:dPt>
          <c:dLbls>
            <c:dLbl>
              <c:idx val="1"/>
              <c:layout>
                <c:manualLayout>
                  <c:x val="-0.11947007702386084"/>
                  <c:y val="-8.0503612787866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C-45B7-B9AA-CC9E9C7A8906}"/>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1446278416552043"/>
                      <c:h val="6.9800820336300196E-2"/>
                    </c:manualLayout>
                  </c15:layout>
                </c:ext>
                <c:ext xmlns:c16="http://schemas.microsoft.com/office/drawing/2014/chart" uri="{C3380CC4-5D6E-409C-BE32-E72D297353CC}">
                  <c16:uniqueId val="{00000005-AC8C-45B7-B9AA-CC9E9C7A89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'Sammendrag - Energiforbruk'!$AB$10:$AD$10</c:f>
              <c:strCache>
                <c:ptCount val="3"/>
                <c:pt idx="0">
                  <c:v>Fossilt energiforbruk</c:v>
                </c:pt>
                <c:pt idx="1">
                  <c:v>Bio- og annet energiforbruk</c:v>
                </c:pt>
                <c:pt idx="2">
                  <c:v>Elektristetforbruk</c:v>
                </c:pt>
              </c:strCache>
            </c:strRef>
          </c:cat>
          <c:val>
            <c:numRef>
              <c:f>'Sammendrag - Energiforbruk'!$AB$23:$AD$23</c:f>
              <c:numCache>
                <c:formatCode>###0\ %_ ;_*\-###0\ %_ ;_*"-"</c:formatCode>
                <c:ptCount val="3"/>
                <c:pt idx="0">
                  <c:v>0.28687547395145213</c:v>
                </c:pt>
                <c:pt idx="1">
                  <c:v>0.11187318458387628</c:v>
                </c:pt>
                <c:pt idx="2">
                  <c:v>0.60125134146467163</c:v>
                </c:pt>
              </c:numCache>
            </c:numRef>
          </c:val>
          <c:extLst>
            <c:ext xmlns:c16="http://schemas.microsoft.com/office/drawing/2014/chart" uri="{C3380CC4-5D6E-409C-BE32-E72D297353CC}">
              <c16:uniqueId val="{00000006-AC8C-45B7-B9AA-CC9E9C7A89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475978081362481E-2"/>
          <c:y val="0.779832819557436"/>
          <c:w val="0.83625937944675155"/>
          <c:h val="0.198972707805267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numFmt formatCode="0.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0-0855-48A4-9464-AFB5E37DBD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8.1965467395390096E-2</c:v>
                </c:pt>
                <c:pt idx="1">
                  <c:v>0</c:v>
                </c:pt>
                <c:pt idx="2" formatCode="###0.000\ %_ ;_*\-###0.000\ %_ ;_*&quot;-&quot;">
                  <c:v>2.2350658994390291E-2</c:v>
                </c:pt>
                <c:pt idx="3">
                  <c:v>0.81605421648677356</c:v>
                </c:pt>
                <c:pt idx="4">
                  <c:v>0.79822440994867305</c:v>
                </c:pt>
                <c:pt idx="5">
                  <c:v>0.60125134146467163</c:v>
                </c:pt>
              </c:numCache>
            </c:numRef>
          </c:val>
          <c:extLst>
            <c:ext xmlns:c16="http://schemas.microsoft.com/office/drawing/2014/chart" uri="{C3380CC4-5D6E-409C-BE32-E72D297353CC}">
              <c16:uniqueId val="{00000000-4A68-433F-96FF-A17E0CEC313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A68-433F-96FF-A17E0CEC3132}"/>
                </c:ext>
              </c:extLst>
            </c:dLbl>
            <c:dLbl>
              <c:idx val="2"/>
              <c:delete val="1"/>
              <c:extLst>
                <c:ext xmlns:c15="http://schemas.microsoft.com/office/drawing/2012/chart" uri="{CE6537A1-D6FC-4f65-9D91-7224C49458BB}"/>
                <c:ext xmlns:c16="http://schemas.microsoft.com/office/drawing/2014/chart" uri="{C3380CC4-5D6E-409C-BE32-E72D297353CC}">
                  <c16:uniqueId val="{00000002-4A68-433F-96FF-A17E0CEC3132}"/>
                </c:ext>
              </c:extLst>
            </c:dLbl>
            <c:dLbl>
              <c:idx val="3"/>
              <c:delete val="1"/>
              <c:extLst>
                <c:ext xmlns:c15="http://schemas.microsoft.com/office/drawing/2012/chart" uri="{CE6537A1-D6FC-4f65-9D91-7224C49458BB}"/>
                <c:ext xmlns:c16="http://schemas.microsoft.com/office/drawing/2014/chart" uri="{C3380CC4-5D6E-409C-BE32-E72D297353CC}">
                  <c16:uniqueId val="{00000003-4A68-433F-96FF-A17E0CEC31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0.11612546641576545</c:v>
                </c:pt>
                <c:pt idx="1">
                  <c:v>0</c:v>
                </c:pt>
                <c:pt idx="2">
                  <c:v>0</c:v>
                </c:pt>
                <c:pt idx="3">
                  <c:v>5.6055927859878105E-2</c:v>
                </c:pt>
                <c:pt idx="4">
                  <c:v>0.18583913541747291</c:v>
                </c:pt>
                <c:pt idx="5">
                  <c:v>0.1118731845838763</c:v>
                </c:pt>
              </c:numCache>
            </c:numRef>
          </c:val>
          <c:extLst>
            <c:ext xmlns:c16="http://schemas.microsoft.com/office/drawing/2014/chart" uri="{C3380CC4-5D6E-409C-BE32-E72D297353CC}">
              <c16:uniqueId val="{00000004-4A68-433F-96FF-A17E0CEC313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0.8019090661888445</c:v>
                </c:pt>
                <c:pt idx="1">
                  <c:v>1</c:v>
                </c:pt>
                <c:pt idx="2">
                  <c:v>0.97764934100560974</c:v>
                </c:pt>
                <c:pt idx="3">
                  <c:v>0.1278898556533484</c:v>
                </c:pt>
                <c:pt idx="4">
                  <c:v>1.5936454633854055E-2</c:v>
                </c:pt>
                <c:pt idx="5">
                  <c:v>0.28687547395145219</c:v>
                </c:pt>
              </c:numCache>
            </c:numRef>
          </c:val>
          <c:extLst>
            <c:ext xmlns:c16="http://schemas.microsoft.com/office/drawing/2014/chart" uri="{C3380CC4-5D6E-409C-BE32-E72D297353CC}">
              <c16:uniqueId val="{00000005-4A68-433F-96FF-A17E0CEC313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Sjøfart!$L$14:$L$28</c:f>
              <c:strCache>
                <c:ptCount val="15"/>
                <c:pt idx="0">
                  <c:v>Passasjer</c:v>
                </c:pt>
                <c:pt idx="1">
                  <c:v>Offshore supply skip</c:v>
                </c:pt>
                <c:pt idx="2">
                  <c:v>Cruiseskip</c:v>
                </c:pt>
                <c:pt idx="3">
                  <c:v>Stykkgodsskip</c:v>
                </c:pt>
                <c:pt idx="4">
                  <c:v>Andre aktiviteter sjøfart</c:v>
                </c:pt>
                <c:pt idx="5">
                  <c:v>Konteinerskip</c:v>
                </c:pt>
                <c:pt idx="6">
                  <c:v>Kjemikalietankere</c:v>
                </c:pt>
                <c:pt idx="7">
                  <c:v>Fiskefartøy</c:v>
                </c:pt>
                <c:pt idx="8">
                  <c:v>Bulkskip</c:v>
                </c:pt>
                <c:pt idx="9">
                  <c:v>Oljeprodukttankere</c:v>
                </c:pt>
                <c:pt idx="10">
                  <c:v>Kjøle-/ fryseskip</c:v>
                </c:pt>
                <c:pt idx="11">
                  <c:v>Ro Ro last</c:v>
                </c:pt>
                <c:pt idx="12">
                  <c:v>Gasstankere</c:v>
                </c:pt>
                <c:pt idx="13">
                  <c:v>Råoljetankere</c:v>
                </c:pt>
                <c:pt idx="14">
                  <c:v>Andre offshore service skip</c:v>
                </c:pt>
              </c:strCache>
            </c:strRef>
          </c:cat>
          <c:val>
            <c:numRef>
              <c:f>Sjøfart!$M$14:$M$28</c:f>
              <c:numCache>
                <c:formatCode>_(* #,##0_);_(* \(#,##0\);_(* "-"_);_(@_)</c:formatCode>
                <c:ptCount val="15"/>
                <c:pt idx="0">
                  <c:v>34859.395397709894</c:v>
                </c:pt>
                <c:pt idx="1">
                  <c:v>6049.9420783042997</c:v>
                </c:pt>
                <c:pt idx="2">
                  <c:v>5832.2326197407001</c:v>
                </c:pt>
                <c:pt idx="3">
                  <c:v>5646.9846900409002</c:v>
                </c:pt>
                <c:pt idx="4">
                  <c:v>3886.9359851181998</c:v>
                </c:pt>
                <c:pt idx="5">
                  <c:v>3164.5968062960001</c:v>
                </c:pt>
                <c:pt idx="6">
                  <c:v>2348.1745628302001</c:v>
                </c:pt>
                <c:pt idx="7">
                  <c:v>1391.4741394964999</c:v>
                </c:pt>
                <c:pt idx="8">
                  <c:v>1166.4638896073</c:v>
                </c:pt>
                <c:pt idx="9">
                  <c:v>513.10666798609998</c:v>
                </c:pt>
                <c:pt idx="10">
                  <c:v>358.57231219850001</c:v>
                </c:pt>
                <c:pt idx="11">
                  <c:v>242.9659456803</c:v>
                </c:pt>
                <c:pt idx="12">
                  <c:v>79.650832504899995</c:v>
                </c:pt>
                <c:pt idx="13">
                  <c:v>33.257319666899996</c:v>
                </c:pt>
                <c:pt idx="14">
                  <c:v>0</c:v>
                </c:pt>
              </c:numCache>
            </c:numRef>
          </c:val>
          <c:extLst>
            <c:ext xmlns:c16="http://schemas.microsoft.com/office/drawing/2014/chart" uri="{C3380CC4-5D6E-409C-BE32-E72D297353CC}">
              <c16:uniqueId val="{00000000-D53F-4036-BD81-E2C2D3A547DE}"/>
            </c:ext>
          </c:extLst>
        </c:ser>
        <c:dLbls>
          <c:showLegendKey val="0"/>
          <c:showVal val="0"/>
          <c:showCatName val="0"/>
          <c:showSerName val="0"/>
          <c:showPercent val="0"/>
          <c:showBubbleSize val="0"/>
        </c:dLbls>
        <c:gapWidth val="219"/>
        <c:overlap val="-27"/>
        <c:axId val="217187392"/>
        <c:axId val="217187720"/>
      </c:barChart>
      <c:catAx>
        <c:axId val="2171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7187720"/>
        <c:crosses val="autoZero"/>
        <c:auto val="1"/>
        <c:lblAlgn val="ctr"/>
        <c:lblOffset val="100"/>
        <c:noMultiLvlLbl val="0"/>
      </c:catAx>
      <c:valAx>
        <c:axId val="217187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b-NO" sz="1400" dirty="0"/>
                  <a:t>Tonn CO</a:t>
                </a:r>
                <a:r>
                  <a:rPr lang="nb-NO" sz="1400" baseline="-25000" dirty="0"/>
                  <a:t>2</a:t>
                </a:r>
                <a:r>
                  <a:rPr lang="nb-NO" sz="1400" dirty="0"/>
                  <a:t>-ekvivalenter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718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notat'!$I$104</c:f>
              <c:strCache>
                <c:ptCount val="1"/>
                <c:pt idx="0">
                  <c:v>Kvotepliktig</c:v>
                </c:pt>
              </c:strCache>
            </c:strRef>
          </c:tx>
          <c:spPr>
            <a:solidFill>
              <a:schemeClr val="accent3"/>
            </a:solidFill>
            <a:ln>
              <a:noFill/>
            </a:ln>
            <a:effectLst/>
          </c:spPr>
          <c:invertIfNegative val="0"/>
          <c:cat>
            <c:strRef>
              <c:f>'Grafer til notat'!$G$105:$G$109</c:f>
              <c:strCache>
                <c:ptCount val="5"/>
                <c:pt idx="0">
                  <c:v>REC Solar Norway avd. Kristiansand</c:v>
                </c:pt>
                <c:pt idx="1">
                  <c:v>Glencore Nikkelverk</c:v>
                </c:pt>
                <c:pt idx="2">
                  <c:v>Elkem Carbon</c:v>
                </c:pt>
                <c:pt idx="3">
                  <c:v>TINE Meieriet Sør - Kristiansand</c:v>
                </c:pt>
                <c:pt idx="4">
                  <c:v>Hennig-Olsen Is AS</c:v>
                </c:pt>
              </c:strCache>
            </c:strRef>
          </c:cat>
          <c:val>
            <c:numRef>
              <c:f>'Grafer til notat'!$I$105:$I$109</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4717-470C-8047-DD5234F7B502}"/>
            </c:ext>
          </c:extLst>
        </c:ser>
        <c:ser>
          <c:idx val="1"/>
          <c:order val="1"/>
          <c:tx>
            <c:strRef>
              <c:f>'Grafer til notat'!$J$104</c:f>
              <c:strCache>
                <c:ptCount val="1"/>
                <c:pt idx="0">
                  <c:v>Ikke-kvotepliktig</c:v>
                </c:pt>
              </c:strCache>
            </c:strRef>
          </c:tx>
          <c:spPr>
            <a:solidFill>
              <a:schemeClr val="accent5"/>
            </a:solidFill>
            <a:ln>
              <a:noFill/>
            </a:ln>
            <a:effectLst/>
          </c:spPr>
          <c:invertIfNegative val="0"/>
          <c:cat>
            <c:strRef>
              <c:f>'Grafer til notat'!$G$105:$G$109</c:f>
              <c:strCache>
                <c:ptCount val="5"/>
                <c:pt idx="0">
                  <c:v>REC Solar Norway avd. Kristiansand</c:v>
                </c:pt>
                <c:pt idx="1">
                  <c:v>Glencore Nikkelverk</c:v>
                </c:pt>
                <c:pt idx="2">
                  <c:v>Elkem Carbon</c:v>
                </c:pt>
                <c:pt idx="3">
                  <c:v>TINE Meieriet Sør - Kristiansand</c:v>
                </c:pt>
                <c:pt idx="4">
                  <c:v>Hennig-Olsen Is AS</c:v>
                </c:pt>
              </c:strCache>
            </c:strRef>
          </c:cat>
          <c:val>
            <c:numRef>
              <c:f>'Grafer til notat'!$J$105:$J$109</c:f>
              <c:numCache>
                <c:formatCode>General</c:formatCode>
                <c:ptCount val="5"/>
                <c:pt idx="0">
                  <c:v>34192.199999999997</c:v>
                </c:pt>
                <c:pt idx="1">
                  <c:v>23750</c:v>
                </c:pt>
                <c:pt idx="2">
                  <c:v>13389.04</c:v>
                </c:pt>
                <c:pt idx="3">
                  <c:v>234.67499999999998</c:v>
                </c:pt>
                <c:pt idx="4">
                  <c:v>105.84</c:v>
                </c:pt>
              </c:numCache>
            </c:numRef>
          </c:val>
          <c:extLst>
            <c:ext xmlns:c16="http://schemas.microsoft.com/office/drawing/2014/chart" uri="{C3380CC4-5D6E-409C-BE32-E72D297353CC}">
              <c16:uniqueId val="{00000001-4717-470C-8047-DD5234F7B502}"/>
            </c:ext>
          </c:extLst>
        </c:ser>
        <c:dLbls>
          <c:showLegendKey val="0"/>
          <c:showVal val="0"/>
          <c:showCatName val="0"/>
          <c:showSerName val="0"/>
          <c:showPercent val="0"/>
          <c:showBubbleSize val="0"/>
        </c:dLbls>
        <c:gapWidth val="150"/>
        <c:overlap val="100"/>
        <c:axId val="679571320"/>
        <c:axId val="679571976"/>
      </c:barChart>
      <c:catAx>
        <c:axId val="6795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9571976"/>
        <c:crosses val="autoZero"/>
        <c:auto val="1"/>
        <c:lblAlgn val="ctr"/>
        <c:lblOffset val="100"/>
        <c:noMultiLvlLbl val="0"/>
      </c:catAx>
      <c:valAx>
        <c:axId val="679571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b-NO" sz="1400" dirty="0"/>
                  <a:t>Ton</a:t>
                </a:r>
                <a:r>
                  <a:rPr lang="nb-NO" sz="1400" baseline="0" dirty="0"/>
                  <a:t>n CO</a:t>
                </a:r>
                <a:r>
                  <a:rPr lang="nb-NO" sz="1400" baseline="-25000" dirty="0"/>
                  <a:t>2</a:t>
                </a:r>
                <a:r>
                  <a:rPr lang="nb-NO" sz="1400" baseline="0" dirty="0"/>
                  <a:t>-ekvivalenter</a:t>
                </a:r>
                <a:endParaRPr lang="nb-NO"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9571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notat'!$F$169</c:f>
              <c:strCache>
                <c:ptCount val="1"/>
                <c:pt idx="0">
                  <c:v>Bulkskip</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A69-4A7E-9FE9-A434FD2D0D47}"/>
              </c:ext>
            </c:extLst>
          </c:dPt>
          <c:dPt>
            <c:idx val="1"/>
            <c:invertIfNegative val="0"/>
            <c:bubble3D val="0"/>
            <c:spPr>
              <a:noFill/>
              <a:ln>
                <a:noFill/>
              </a:ln>
              <a:effectLst/>
            </c:spPr>
            <c:extLst>
              <c:ext xmlns:c16="http://schemas.microsoft.com/office/drawing/2014/chart" uri="{C3380CC4-5D6E-409C-BE32-E72D297353CC}">
                <c16:uniqueId val="{00000003-0A69-4A7E-9FE9-A434FD2D0D47}"/>
              </c:ext>
            </c:extLst>
          </c:dPt>
          <c:dPt>
            <c:idx val="2"/>
            <c:invertIfNegative val="0"/>
            <c:bubble3D val="0"/>
            <c:spPr>
              <a:noFill/>
              <a:ln>
                <a:noFill/>
              </a:ln>
              <a:effectLst/>
            </c:spPr>
            <c:extLst>
              <c:ext xmlns:c16="http://schemas.microsoft.com/office/drawing/2014/chart" uri="{C3380CC4-5D6E-409C-BE32-E72D297353CC}">
                <c16:uniqueId val="{00000005-0A69-4A7E-9FE9-A434FD2D0D47}"/>
              </c:ext>
            </c:extLst>
          </c:dPt>
          <c:dPt>
            <c:idx val="3"/>
            <c:invertIfNegative val="0"/>
            <c:bubble3D val="0"/>
            <c:spPr>
              <a:noFill/>
              <a:ln>
                <a:noFill/>
              </a:ln>
              <a:effectLst/>
            </c:spPr>
            <c:extLst>
              <c:ext xmlns:c16="http://schemas.microsoft.com/office/drawing/2014/chart" uri="{C3380CC4-5D6E-409C-BE32-E72D297353CC}">
                <c16:uniqueId val="{00000007-0A69-4A7E-9FE9-A434FD2D0D47}"/>
              </c:ext>
            </c:extLst>
          </c:dPt>
          <c:dLbls>
            <c:dLbl>
              <c:idx val="1"/>
              <c:delete val="1"/>
              <c:extLst>
                <c:ext xmlns:c15="http://schemas.microsoft.com/office/drawing/2012/chart" uri="{CE6537A1-D6FC-4f65-9D91-7224C49458BB}"/>
                <c:ext xmlns:c16="http://schemas.microsoft.com/office/drawing/2014/chart" uri="{C3380CC4-5D6E-409C-BE32-E72D297353CC}">
                  <c16:uniqueId val="{00000003-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5-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7-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notat'!$G$169:$K$169</c:f>
              <c:numCache>
                <c:formatCode>#,##0</c:formatCode>
                <c:ptCount val="5"/>
                <c:pt idx="0">
                  <c:v>1166.4638896073</c:v>
                </c:pt>
                <c:pt idx="1">
                  <c:v>1166.4638896073</c:v>
                </c:pt>
                <c:pt idx="2">
                  <c:v>1166.4638896073</c:v>
                </c:pt>
                <c:pt idx="3">
                  <c:v>1166.4638896073</c:v>
                </c:pt>
              </c:numCache>
            </c:numRef>
          </c:val>
          <c:extLst>
            <c:ext xmlns:c16="http://schemas.microsoft.com/office/drawing/2014/chart" uri="{C3380CC4-5D6E-409C-BE32-E72D297353CC}">
              <c16:uniqueId val="{00000008-0A69-4A7E-9FE9-A434FD2D0D47}"/>
            </c:ext>
          </c:extLst>
        </c:ser>
        <c:ser>
          <c:idx val="1"/>
          <c:order val="1"/>
          <c:tx>
            <c:strRef>
              <c:f>'Grafer til notat'!$F$170</c:f>
              <c:strCache>
                <c:ptCount val="1"/>
                <c:pt idx="0">
                  <c:v>Busser</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A-0A69-4A7E-9FE9-A434FD2D0D47}"/>
              </c:ext>
            </c:extLst>
          </c:dPt>
          <c:dPt>
            <c:idx val="2"/>
            <c:invertIfNegative val="0"/>
            <c:bubble3D val="0"/>
            <c:spPr>
              <a:noFill/>
              <a:ln>
                <a:noFill/>
              </a:ln>
              <a:effectLst/>
            </c:spPr>
            <c:extLst>
              <c:ext xmlns:c16="http://schemas.microsoft.com/office/drawing/2014/chart" uri="{C3380CC4-5D6E-409C-BE32-E72D297353CC}">
                <c16:uniqueId val="{0000000C-0A69-4A7E-9FE9-A434FD2D0D47}"/>
              </c:ext>
            </c:extLst>
          </c:dPt>
          <c:dPt>
            <c:idx val="3"/>
            <c:invertIfNegative val="0"/>
            <c:bubble3D val="0"/>
            <c:spPr>
              <a:noFill/>
              <a:ln>
                <a:noFill/>
              </a:ln>
              <a:effectLst/>
            </c:spPr>
            <c:extLst>
              <c:ext xmlns:c16="http://schemas.microsoft.com/office/drawing/2014/chart" uri="{C3380CC4-5D6E-409C-BE32-E72D297353CC}">
                <c16:uniqueId val="{0000000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0F-0A69-4A7E-9FE9-A434FD2D0D47}"/>
                </c:ext>
              </c:extLst>
            </c:dLbl>
            <c:dLbl>
              <c:idx val="1"/>
              <c:layout>
                <c:manualLayout>
                  <c:x val="2.7895391549526767E-3"/>
                  <c:y val="9.89141873700784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notat'!$G$170:$K$170</c:f>
              <c:numCache>
                <c:formatCode>#,##0</c:formatCode>
                <c:ptCount val="5"/>
                <c:pt idx="0" formatCode="General">
                  <c:v>0</c:v>
                </c:pt>
                <c:pt idx="1">
                  <c:v>6720.5225132000005</c:v>
                </c:pt>
                <c:pt idx="2">
                  <c:v>6720.5225132000005</c:v>
                </c:pt>
                <c:pt idx="3">
                  <c:v>6720.5225132000005</c:v>
                </c:pt>
              </c:numCache>
            </c:numRef>
          </c:val>
          <c:extLst>
            <c:ext xmlns:c16="http://schemas.microsoft.com/office/drawing/2014/chart" uri="{C3380CC4-5D6E-409C-BE32-E72D297353CC}">
              <c16:uniqueId val="{00000010-0A69-4A7E-9FE9-A434FD2D0D47}"/>
            </c:ext>
          </c:extLst>
        </c:ser>
        <c:ser>
          <c:idx val="2"/>
          <c:order val="2"/>
          <c:tx>
            <c:strRef>
              <c:f>'Grafer til notat'!$F$171</c:f>
              <c:strCache>
                <c:ptCount val="1"/>
                <c:pt idx="0">
                  <c:v>Personbiler</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12-0A69-4A7E-9FE9-A434FD2D0D47}"/>
              </c:ext>
            </c:extLst>
          </c:dPt>
          <c:dPt>
            <c:idx val="2"/>
            <c:invertIfNegative val="0"/>
            <c:bubble3D val="0"/>
            <c:spPr>
              <a:noFill/>
              <a:ln>
                <a:noFill/>
              </a:ln>
              <a:effectLst/>
            </c:spPr>
            <c:extLst>
              <c:ext xmlns:c16="http://schemas.microsoft.com/office/drawing/2014/chart" uri="{C3380CC4-5D6E-409C-BE32-E72D297353CC}">
                <c16:uniqueId val="{00000014-0A69-4A7E-9FE9-A434FD2D0D47}"/>
              </c:ext>
            </c:extLst>
          </c:dPt>
          <c:dPt>
            <c:idx val="3"/>
            <c:invertIfNegative val="0"/>
            <c:bubble3D val="0"/>
            <c:spPr>
              <a:noFill/>
              <a:ln>
                <a:noFill/>
              </a:ln>
              <a:effectLst/>
            </c:spPr>
            <c:extLst>
              <c:ext xmlns:c16="http://schemas.microsoft.com/office/drawing/2014/chart" uri="{C3380CC4-5D6E-409C-BE32-E72D297353CC}">
                <c16:uniqueId val="{0000001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notat'!$G$171:$K$171</c:f>
              <c:numCache>
                <c:formatCode>#,##0</c:formatCode>
                <c:ptCount val="5"/>
                <c:pt idx="0" formatCode="General">
                  <c:v>0</c:v>
                </c:pt>
                <c:pt idx="1">
                  <c:v>65912.549011343697</c:v>
                </c:pt>
                <c:pt idx="2">
                  <c:v>65912.549011343697</c:v>
                </c:pt>
                <c:pt idx="3">
                  <c:v>65912.549011343697</c:v>
                </c:pt>
              </c:numCache>
            </c:numRef>
          </c:val>
          <c:extLst>
            <c:ext xmlns:c16="http://schemas.microsoft.com/office/drawing/2014/chart" uri="{C3380CC4-5D6E-409C-BE32-E72D297353CC}">
              <c16:uniqueId val="{00000018-0A69-4A7E-9FE9-A434FD2D0D47}"/>
            </c:ext>
          </c:extLst>
        </c:ser>
        <c:ser>
          <c:idx val="3"/>
          <c:order val="3"/>
          <c:tx>
            <c:strRef>
              <c:f>'Grafer til notat'!$F$172</c:f>
              <c:strCache>
                <c:ptCount val="1"/>
                <c:pt idx="0">
                  <c:v>Tunge kjøretøy</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1A-0A69-4A7E-9FE9-A434FD2D0D47}"/>
              </c:ext>
            </c:extLst>
          </c:dPt>
          <c:dPt>
            <c:idx val="2"/>
            <c:invertIfNegative val="0"/>
            <c:bubble3D val="0"/>
            <c:spPr>
              <a:noFill/>
              <a:ln>
                <a:noFill/>
              </a:ln>
              <a:effectLst/>
            </c:spPr>
            <c:extLst>
              <c:ext xmlns:c16="http://schemas.microsoft.com/office/drawing/2014/chart" uri="{C3380CC4-5D6E-409C-BE32-E72D297353CC}">
                <c16:uniqueId val="{0000001C-0A69-4A7E-9FE9-A434FD2D0D47}"/>
              </c:ext>
            </c:extLst>
          </c:dPt>
          <c:dPt>
            <c:idx val="3"/>
            <c:invertIfNegative val="0"/>
            <c:bubble3D val="0"/>
            <c:spPr>
              <a:noFill/>
              <a:ln>
                <a:noFill/>
              </a:ln>
              <a:effectLst/>
            </c:spPr>
            <c:extLst>
              <c:ext xmlns:c16="http://schemas.microsoft.com/office/drawing/2014/chart" uri="{C3380CC4-5D6E-409C-BE32-E72D297353CC}">
                <c16:uniqueId val="{0000001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F-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notat'!$G$172:$K$172</c:f>
              <c:numCache>
                <c:formatCode>#,##0</c:formatCode>
                <c:ptCount val="5"/>
                <c:pt idx="0" formatCode="General">
                  <c:v>0</c:v>
                </c:pt>
                <c:pt idx="1">
                  <c:v>35081.29995854236</c:v>
                </c:pt>
                <c:pt idx="2">
                  <c:v>35081.29995854236</c:v>
                </c:pt>
                <c:pt idx="3">
                  <c:v>35081.29995854236</c:v>
                </c:pt>
              </c:numCache>
            </c:numRef>
          </c:val>
          <c:extLst>
            <c:ext xmlns:c16="http://schemas.microsoft.com/office/drawing/2014/chart" uri="{C3380CC4-5D6E-409C-BE32-E72D297353CC}">
              <c16:uniqueId val="{00000020-0A69-4A7E-9FE9-A434FD2D0D47}"/>
            </c:ext>
          </c:extLst>
        </c:ser>
        <c:ser>
          <c:idx val="4"/>
          <c:order val="4"/>
          <c:tx>
            <c:strRef>
              <c:f>'Grafer til notat'!$F$173</c:f>
              <c:strCache>
                <c:ptCount val="1"/>
                <c:pt idx="0">
                  <c:v>Varebiler</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22-0A69-4A7E-9FE9-A434FD2D0D47}"/>
              </c:ext>
            </c:extLst>
          </c:dPt>
          <c:dPt>
            <c:idx val="2"/>
            <c:invertIfNegative val="0"/>
            <c:bubble3D val="0"/>
            <c:spPr>
              <a:noFill/>
              <a:ln>
                <a:noFill/>
              </a:ln>
              <a:effectLst/>
            </c:spPr>
            <c:extLst>
              <c:ext xmlns:c16="http://schemas.microsoft.com/office/drawing/2014/chart" uri="{C3380CC4-5D6E-409C-BE32-E72D297353CC}">
                <c16:uniqueId val="{00000024-0A69-4A7E-9FE9-A434FD2D0D47}"/>
              </c:ext>
            </c:extLst>
          </c:dPt>
          <c:dPt>
            <c:idx val="3"/>
            <c:invertIfNegative val="0"/>
            <c:bubble3D val="0"/>
            <c:spPr>
              <a:noFill/>
              <a:ln>
                <a:noFill/>
              </a:ln>
              <a:effectLst/>
            </c:spPr>
            <c:extLst>
              <c:ext xmlns:c16="http://schemas.microsoft.com/office/drawing/2014/chart" uri="{C3380CC4-5D6E-409C-BE32-E72D297353CC}">
                <c16:uniqueId val="{0000002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2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notat'!$G$173:$K$173</c:f>
              <c:numCache>
                <c:formatCode>#,##0</c:formatCode>
                <c:ptCount val="5"/>
                <c:pt idx="0" formatCode="General">
                  <c:v>0</c:v>
                </c:pt>
                <c:pt idx="1">
                  <c:v>18991.229871066498</c:v>
                </c:pt>
                <c:pt idx="2">
                  <c:v>18991.229871066498</c:v>
                </c:pt>
                <c:pt idx="3">
                  <c:v>18991.229871066498</c:v>
                </c:pt>
              </c:numCache>
            </c:numRef>
          </c:val>
          <c:extLst>
            <c:ext xmlns:c16="http://schemas.microsoft.com/office/drawing/2014/chart" uri="{C3380CC4-5D6E-409C-BE32-E72D297353CC}">
              <c16:uniqueId val="{00000028-0A69-4A7E-9FE9-A434FD2D0D47}"/>
            </c:ext>
          </c:extLst>
        </c:ser>
        <c:ser>
          <c:idx val="5"/>
          <c:order val="5"/>
          <c:tx>
            <c:strRef>
              <c:f>'Grafer til notat'!$F$174</c:f>
              <c:strCache>
                <c:ptCount val="1"/>
                <c:pt idx="0">
                  <c:v>Annen mobil forbrenning</c:v>
                </c:pt>
              </c:strCache>
            </c:strRef>
          </c:tx>
          <c:spPr>
            <a:solidFill>
              <a:schemeClr val="accent6">
                <a:lumMod val="60000"/>
                <a:lumOff val="40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A-0A69-4A7E-9FE9-A434FD2D0D47}"/>
              </c:ext>
            </c:extLst>
          </c:dPt>
          <c:dPt>
            <c:idx val="3"/>
            <c:invertIfNegative val="0"/>
            <c:bubble3D val="0"/>
            <c:spPr>
              <a:noFill/>
              <a:ln>
                <a:noFill/>
              </a:ln>
              <a:effectLst/>
            </c:spPr>
            <c:extLst>
              <c:ext xmlns:c16="http://schemas.microsoft.com/office/drawing/2014/chart" uri="{C3380CC4-5D6E-409C-BE32-E72D297353CC}">
                <c16:uniqueId val="{0000002C-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D-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2E-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C-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notat'!$G$174:$K$174</c:f>
              <c:numCache>
                <c:formatCode>General</c:formatCode>
                <c:ptCount val="5"/>
                <c:pt idx="0">
                  <c:v>0</c:v>
                </c:pt>
                <c:pt idx="1">
                  <c:v>0</c:v>
                </c:pt>
                <c:pt idx="2" formatCode="#,##0">
                  <c:v>39859.486842749626</c:v>
                </c:pt>
                <c:pt idx="3" formatCode="#,##0">
                  <c:v>39859.486842749626</c:v>
                </c:pt>
              </c:numCache>
            </c:numRef>
          </c:val>
          <c:extLst>
            <c:ext xmlns:c16="http://schemas.microsoft.com/office/drawing/2014/chart" uri="{C3380CC4-5D6E-409C-BE32-E72D297353CC}">
              <c16:uniqueId val="{0000002F-0A69-4A7E-9FE9-A434FD2D0D47}"/>
            </c:ext>
          </c:extLst>
        </c:ser>
        <c:ser>
          <c:idx val="6"/>
          <c:order val="6"/>
          <c:tx>
            <c:strRef>
              <c:f>'Grafer til notat'!$F$175</c:f>
              <c:strCache>
                <c:ptCount val="1"/>
                <c:pt idx="0">
                  <c:v>Offshore Supply skip</c:v>
                </c:pt>
              </c:strCache>
            </c:strRef>
          </c:tx>
          <c:spPr>
            <a:solidFill>
              <a:schemeClr val="accent1">
                <a:lumMod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1-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2-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3-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1-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notat'!$G$175:$K$175</c:f>
              <c:numCache>
                <c:formatCode>General</c:formatCode>
                <c:ptCount val="5"/>
                <c:pt idx="0">
                  <c:v>0</c:v>
                </c:pt>
                <c:pt idx="1">
                  <c:v>0</c:v>
                </c:pt>
                <c:pt idx="2" formatCode="#,##0">
                  <c:v>6049.9420783042997</c:v>
                </c:pt>
                <c:pt idx="3" formatCode="#,##0">
                  <c:v>6049.9420783042997</c:v>
                </c:pt>
              </c:numCache>
            </c:numRef>
          </c:val>
          <c:extLst>
            <c:ext xmlns:c16="http://schemas.microsoft.com/office/drawing/2014/chart" uri="{C3380CC4-5D6E-409C-BE32-E72D297353CC}">
              <c16:uniqueId val="{00000034-0A69-4A7E-9FE9-A434FD2D0D47}"/>
            </c:ext>
          </c:extLst>
        </c:ser>
        <c:ser>
          <c:idx val="7"/>
          <c:order val="7"/>
          <c:tx>
            <c:strRef>
              <c:f>'Grafer til notat'!$F$176</c:f>
              <c:strCache>
                <c:ptCount val="1"/>
                <c:pt idx="0">
                  <c:v>Godsskip</c:v>
                </c:pt>
              </c:strCache>
            </c:strRef>
          </c:tx>
          <c:spPr>
            <a:solidFill>
              <a:schemeClr val="tx2">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7-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8-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notat'!$G$176:$K$176</c:f>
              <c:numCache>
                <c:formatCode>General</c:formatCode>
                <c:ptCount val="5"/>
                <c:pt idx="0">
                  <c:v>0</c:v>
                </c:pt>
                <c:pt idx="1">
                  <c:v>0</c:v>
                </c:pt>
                <c:pt idx="2" formatCode="#,##0">
                  <c:v>9413.1197542156988</c:v>
                </c:pt>
                <c:pt idx="3" formatCode="#,##0">
                  <c:v>9413.1197542156988</c:v>
                </c:pt>
              </c:numCache>
            </c:numRef>
          </c:val>
          <c:extLst>
            <c:ext xmlns:c16="http://schemas.microsoft.com/office/drawing/2014/chart" uri="{C3380CC4-5D6E-409C-BE32-E72D297353CC}">
              <c16:uniqueId val="{00000039-0A69-4A7E-9FE9-A434FD2D0D47}"/>
            </c:ext>
          </c:extLst>
        </c:ser>
        <c:ser>
          <c:idx val="8"/>
          <c:order val="8"/>
          <c:tx>
            <c:strRef>
              <c:f>'Grafer til notat'!$F$177</c:f>
              <c:strCache>
                <c:ptCount val="1"/>
                <c:pt idx="0">
                  <c:v>Andre aktiviteter sjøfart</c:v>
                </c:pt>
              </c:strCache>
            </c:strRef>
          </c:tx>
          <c:spPr>
            <a:solidFill>
              <a:schemeClr val="accent3">
                <a:lumMod val="60000"/>
                <a:lumOff val="4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B-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C-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D-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B-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notat'!$G$177:$K$177</c:f>
              <c:numCache>
                <c:formatCode>General</c:formatCode>
                <c:ptCount val="5"/>
                <c:pt idx="0">
                  <c:v>0</c:v>
                </c:pt>
                <c:pt idx="1">
                  <c:v>0</c:v>
                </c:pt>
                <c:pt idx="2" formatCode="#,##0">
                  <c:v>3886.9359851181998</c:v>
                </c:pt>
                <c:pt idx="3" formatCode="#,##0">
                  <c:v>3886.9359851181998</c:v>
                </c:pt>
              </c:numCache>
            </c:numRef>
          </c:val>
          <c:extLst>
            <c:ext xmlns:c16="http://schemas.microsoft.com/office/drawing/2014/chart" uri="{C3380CC4-5D6E-409C-BE32-E72D297353CC}">
              <c16:uniqueId val="{0000003E-0A69-4A7E-9FE9-A434FD2D0D47}"/>
            </c:ext>
          </c:extLst>
        </c:ser>
        <c:ser>
          <c:idx val="9"/>
          <c:order val="9"/>
          <c:tx>
            <c:strRef>
              <c:f>'Grafer til notat'!$F$178</c:f>
              <c:strCache>
                <c:ptCount val="1"/>
                <c:pt idx="0">
                  <c:v>Fiskefartøy</c:v>
                </c:pt>
              </c:strCache>
            </c:strRef>
          </c:tx>
          <c:spPr>
            <a:solidFill>
              <a:schemeClr val="accent1">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0-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41-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42-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40-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notat'!$G$178:$K$178</c:f>
              <c:numCache>
                <c:formatCode>General</c:formatCode>
                <c:ptCount val="5"/>
                <c:pt idx="0">
                  <c:v>0</c:v>
                </c:pt>
                <c:pt idx="1">
                  <c:v>0</c:v>
                </c:pt>
                <c:pt idx="2" formatCode="#,##0">
                  <c:v>1391.4741394964999</c:v>
                </c:pt>
                <c:pt idx="3" formatCode="#,##0">
                  <c:v>1391.4741394964999</c:v>
                </c:pt>
              </c:numCache>
            </c:numRef>
          </c:val>
          <c:extLst>
            <c:ext xmlns:c16="http://schemas.microsoft.com/office/drawing/2014/chart" uri="{C3380CC4-5D6E-409C-BE32-E72D297353CC}">
              <c16:uniqueId val="{00000043-0A69-4A7E-9FE9-A434FD2D0D47}"/>
            </c:ext>
          </c:extLst>
        </c:ser>
        <c:ser>
          <c:idx val="10"/>
          <c:order val="10"/>
          <c:tx>
            <c:strRef>
              <c:f>'Grafer til notat'!$F$179</c:f>
              <c:strCache>
                <c:ptCount val="1"/>
                <c:pt idx="0">
                  <c:v>Cruiseskip</c:v>
                </c:pt>
              </c:strCache>
            </c:strRef>
          </c:tx>
          <c:spPr>
            <a:solidFill>
              <a:schemeClr val="tx2"/>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5-0A69-4A7E-9FE9-A434FD2D0D47}"/>
              </c:ext>
            </c:extLst>
          </c:dPt>
          <c:dLbls>
            <c:dLbl>
              <c:idx val="2"/>
              <c:layout>
                <c:manualLayout>
                  <c:x val="-7.7221788952857011E-17"/>
                  <c:y val="-1.6624802335027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0A69-4A7E-9FE9-A434FD2D0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notat'!$G$179:$K$179</c:f>
              <c:numCache>
                <c:formatCode>General</c:formatCode>
                <c:ptCount val="5"/>
                <c:pt idx="0">
                  <c:v>0</c:v>
                </c:pt>
                <c:pt idx="1">
                  <c:v>0</c:v>
                </c:pt>
                <c:pt idx="2" formatCode="#,##0">
                  <c:v>5832.2326197407001</c:v>
                </c:pt>
                <c:pt idx="3" formatCode="#,##0">
                  <c:v>5832.2326197407001</c:v>
                </c:pt>
              </c:numCache>
            </c:numRef>
          </c:val>
          <c:extLst>
            <c:ext xmlns:c16="http://schemas.microsoft.com/office/drawing/2014/chart" uri="{C3380CC4-5D6E-409C-BE32-E72D297353CC}">
              <c16:uniqueId val="{00000047-0A69-4A7E-9FE9-A434FD2D0D47}"/>
            </c:ext>
          </c:extLst>
        </c:ser>
        <c:ser>
          <c:idx val="11"/>
          <c:order val="11"/>
          <c:tx>
            <c:strRef>
              <c:f>'Grafer til notat'!$F$182</c:f>
              <c:strCache>
                <c:ptCount val="1"/>
                <c:pt idx="0">
                  <c:v>Total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notat'!$G$182:$K$182</c:f>
              <c:numCache>
                <c:formatCode>General</c:formatCode>
                <c:ptCount val="5"/>
                <c:pt idx="4" formatCode="#,##0">
                  <c:v>232138.84144408291</c:v>
                </c:pt>
              </c:numCache>
            </c:numRef>
          </c:val>
          <c:extLst>
            <c:ext xmlns:c16="http://schemas.microsoft.com/office/drawing/2014/chart" uri="{C3380CC4-5D6E-409C-BE32-E72D297353CC}">
              <c16:uniqueId val="{00000048-0A69-4A7E-9FE9-A434FD2D0D47}"/>
            </c:ext>
          </c:extLst>
        </c:ser>
        <c:ser>
          <c:idx val="12"/>
          <c:order val="12"/>
          <c:tx>
            <c:strRef>
              <c:f>'Grafer til notat'!$F$180</c:f>
              <c:strCache>
                <c:ptCount val="1"/>
                <c:pt idx="0">
                  <c:v>Passasjer</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notat'!$G$180:$K$180</c:f>
              <c:numCache>
                <c:formatCode>General</c:formatCode>
                <c:ptCount val="5"/>
                <c:pt idx="3" formatCode="#,##0">
                  <c:v>34859.395397709894</c:v>
                </c:pt>
              </c:numCache>
            </c:numRef>
          </c:val>
          <c:extLst>
            <c:ext xmlns:c16="http://schemas.microsoft.com/office/drawing/2014/chart" uri="{C3380CC4-5D6E-409C-BE32-E72D297353CC}">
              <c16:uniqueId val="{00000049-0A69-4A7E-9FE9-A434FD2D0D47}"/>
            </c:ext>
          </c:extLst>
        </c:ser>
        <c:ser>
          <c:idx val="13"/>
          <c:order val="13"/>
          <c:tx>
            <c:strRef>
              <c:f>'Grafer til notat'!$F$181</c:f>
              <c:strCache>
                <c:ptCount val="1"/>
                <c:pt idx="0">
                  <c:v>Resterende sjøfart</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notat'!$G$181:$K$181</c:f>
              <c:numCache>
                <c:formatCode>General</c:formatCode>
                <c:ptCount val="5"/>
                <c:pt idx="3" formatCode="#,##0">
                  <c:v>2974.1893829881155</c:v>
                </c:pt>
              </c:numCache>
            </c:numRef>
          </c:val>
          <c:extLst>
            <c:ext xmlns:c16="http://schemas.microsoft.com/office/drawing/2014/chart" uri="{C3380CC4-5D6E-409C-BE32-E72D297353CC}">
              <c16:uniqueId val="{0000004A-0A69-4A7E-9FE9-A434FD2D0D47}"/>
            </c:ext>
          </c:extLst>
        </c:ser>
        <c:dLbls>
          <c:showLegendKey val="0"/>
          <c:showVal val="1"/>
          <c:showCatName val="0"/>
          <c:showSerName val="0"/>
          <c:showPercent val="0"/>
          <c:showBubbleSize val="0"/>
        </c:dLbls>
        <c:gapWidth val="50"/>
        <c:overlap val="100"/>
        <c:axId val="834216016"/>
        <c:axId val="834216344"/>
      </c:barChart>
      <c:catAx>
        <c:axId val="834216016"/>
        <c:scaling>
          <c:orientation val="minMax"/>
        </c:scaling>
        <c:delete val="0"/>
        <c:axPos val="b"/>
        <c:title>
          <c:tx>
            <c:rich>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Tiltakskostnad</a:t>
                </a:r>
                <a:r>
                  <a:rPr lang="nb-NO" baseline="0"/>
                  <a:t> [NOK/tonn CO2]</a:t>
                </a:r>
                <a:endParaRPr lang="nb-NO"/>
              </a:p>
            </c:rich>
          </c:tx>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344"/>
        <c:crosses val="autoZero"/>
        <c:auto val="1"/>
        <c:lblAlgn val="ctr"/>
        <c:lblOffset val="100"/>
        <c:noMultiLvlLbl val="0"/>
      </c:catAx>
      <c:valAx>
        <c:axId val="834216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Tonn CO2-ekvivalenter</a:t>
                </a:r>
              </a:p>
            </c:rich>
          </c:tx>
          <c:overlay val="0"/>
          <c:spPr>
            <a:noFill/>
            <a:ln>
              <a:noFill/>
            </a:ln>
            <a:effectLst/>
          </c:spPr>
          <c:txPr>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016"/>
        <c:crosses val="autoZero"/>
        <c:crossBetween val="between"/>
      </c:valAx>
      <c:spPr>
        <a:noFill/>
        <a:ln>
          <a:noFill/>
        </a:ln>
        <a:effectLst/>
      </c:spPr>
    </c:plotArea>
    <c:legend>
      <c:legendPos val="t"/>
      <c:layout>
        <c:manualLayout>
          <c:xMode val="edge"/>
          <c:yMode val="edge"/>
          <c:x val="0.14473158346848683"/>
          <c:y val="2.8295824986647795E-2"/>
          <c:w val="0.7167530654142994"/>
          <c:h val="0.14252355149163187"/>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notat'!$I$61:$I$64</cx:f>
        <cx:lvl ptCount="4">
          <cx:pt idx="0">Transport og annen mobil forbrenning</cx:pt>
          <cx:pt idx="1">Industri, forsyning og oppvarming</cx:pt>
          <cx:pt idx="2">Avfall og jordbruk</cx:pt>
          <cx:pt idx="3">Totale utslipp</cx:pt>
        </cx:lvl>
      </cx:strDim>
      <cx:numDim type="val">
        <cx:f>'Grafer til notat'!$M$61:$M$64</cx:f>
        <cx:lvl ptCount="4" formatCode="###0\ %_ ;_*\-###0\ %_ ;_*&quot;-&quot;">
          <cx:pt idx="0">0.57936207333378364</cx:pt>
          <cx:pt idx="1">0.34780774930860947</cx:pt>
          <cx:pt idx="2">0.072830177357606926</cx:pt>
          <cx:pt idx="3">-1</cx:pt>
        </cx:lvl>
      </cx:numDim>
    </cx:data>
  </cx:chartData>
  <cx:chart>
    <cx:plotArea>
      <cx:plotAreaRegion>
        <cx:series layoutId="waterfall" uniqueId="{7195398C-9572-44C2-AEE5-DEA0D5A1A865}">
          <cx:dataPt idx="1">
            <cx:spPr>
              <a:solidFill>
                <a:srgbClr val="DF1F1D"/>
              </a:solidFill>
            </cx:spPr>
          </cx:dataPt>
          <cx:dataPt idx="2">
            <cx:spPr>
              <a:solidFill>
                <a:srgbClr val="FAC800"/>
              </a:solidFill>
            </cx:spPr>
          </cx:dataPt>
          <cx:dataPt idx="3">
            <cx:spPr>
              <a:solidFill>
                <a:srgbClr val="000000"/>
              </a:solidFill>
            </cx:spPr>
          </cx:dataPt>
          <cx:dataLabels pos="ctr">
            <cx:numFmt formatCode="###0 %_ ;_*###0 %_ ;" sourceLinked="0"/>
            <cx:txPr>
              <a:bodyPr vertOverflow="overflow" horzOverflow="overflow" wrap="square" lIns="0" tIns="0" rIns="0" bIns="0"/>
              <a:lstStyle/>
              <a:p>
                <a:pPr algn="ctr" rtl="0">
                  <a:defRPr sz="1400" b="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nb-NO" sz="1400">
                  <a:solidFill>
                    <a:schemeClr val="bg1"/>
                  </a:solidFill>
                </a:endParaRPr>
              </a:p>
            </cx:txPr>
            <cx:visibility seriesName="0" categoryName="0" value="1"/>
            <cx:separator>, </cx:separator>
          </cx:dataLabels>
          <cx:dataId val="0"/>
          <cx:layoutPr>
            <cx:subtotals/>
          </cx:layoutPr>
        </cx:series>
      </cx:plotAreaRegion>
      <cx:axis id="0">
        <cx:catScaling gapWidth="2"/>
        <cx:tickLabels/>
        <cx:txPr>
          <a:bodyPr vertOverflow="overflow" horzOverflow="overflow" wrap="square" lIns="0" tIns="0" rIns="0" bIns="0"/>
          <a:lstStyle/>
          <a:p>
            <a:pPr algn="ctr" rtl="0">
              <a:defRPr sz="11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100"/>
          </a:p>
        </cx:txPr>
      </cx:axis>
      <cx:axis id="1" hidden="1">
        <cx:valScaling max="1" min="0"/>
        <cx:tickLabels/>
        <cx:txPr>
          <a:bodyPr vertOverflow="overflow" horzOverflow="overflow" wrap="square" lIns="0" tIns="0" rIns="0" bIns="0"/>
          <a:lstStyle/>
          <a:p>
            <a:pPr algn="ctr" rtl="0">
              <a:defRPr sz="16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6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notat'!$F$145:$F$154</cx:f>
        <cx:lvl ptCount="10">
          <cx:pt idx="0">Dagens utslipp</cx:pt>
          <cx:pt idx="1">Person- og varebiler</cx:pt>
          <cx:pt idx="2">Tunge kjøretøy</cx:pt>
          <cx:pt idx="3">Busser</cx:pt>
          <cx:pt idx="4">Cruiseskip</cx:pt>
          <cx:pt idx="5">Passasjerskip</cx:pt>
          <cx:pt idx="6">Godsskip</cx:pt>
          <cx:pt idx="7">Annen sjøfart</cx:pt>
          <cx:pt idx="8">Annen mobil forbrenning</cx:pt>
          <cx:pt idx="9">Resterende utslipp</cx:pt>
        </cx:lvl>
      </cx:strDim>
      <cx:numDim type="val">
        <cx:f>'Grafer til notat'!$G$145:$G$154</cx:f>
        <cx:lvl ptCount="10" formatCode="_-* # ##0_-;\-* # ##0_-;_-* &quot;-&quot;_-;_-@_-">
          <cx:pt idx="0">414719.44564168388</cx:pt>
          <cx:pt idx="1">-84903.778882410203</cx:pt>
          <cx:pt idx="2">-35081.29995854236</cx:pt>
          <cx:pt idx="3">-6720.5225132000005</cx:pt>
          <cx:pt idx="4">-5832.2326197407001</cx:pt>
          <cx:pt idx="5">-34859.395397709894</cx:pt>
          <cx:pt idx="6">-9413.1197542156988</cx:pt>
          <cx:pt idx="7">-15469.005475514408</cx:pt>
          <cx:pt idx="8">-39859.486842749626</cx:pt>
          <cx:pt idx="9">182580.60419760097</cx:pt>
        </cx:lvl>
      </cx:numDim>
    </cx:data>
  </cx:chartData>
  <cx:chart>
    <cx:plotArea>
      <cx:plotAreaRegion>
        <cx:series layoutId="waterfall" uniqueId="{5FA2C69D-1A6A-484D-AD8F-07AF246B88AE}">
          <cx:dataLabels/>
          <cx:dataId val="0"/>
          <cx:layoutPr>
            <cx:subtotals>
              <cx:idx val="9"/>
              <cx:idx val="10"/>
            </cx:subtotals>
          </cx:layoutPr>
        </cx:series>
      </cx:plotAreaRegion>
      <cx:axis id="0">
        <cx:catScaling gapWidth="0.5"/>
        <cx:tickLabels/>
      </cx:axis>
      <cx:axis id="1">
        <cx:valScaling/>
        <cx:title>
          <cx:tx>
            <cx:rich>
              <a:bodyPr spcFirstLastPara="1" vertOverflow="ellipsis" horzOverflow="overflow" wrap="square" lIns="0" tIns="0" rIns="0" bIns="0" anchor="ctr" anchorCtr="1"/>
              <a:lstStyle/>
              <a:p>
                <a:pPr algn="ctr" rtl="0">
                  <a:defRPr sz="1400"/>
                </a:pPr>
                <a:r>
                  <a:rPr lang="en-US" sz="1400" b="0" i="0" u="none" strike="noStrike" baseline="0" dirty="0" err="1">
                    <a:solidFill>
                      <a:srgbClr val="323232">
                        <a:lumMod val="65000"/>
                        <a:lumOff val="35000"/>
                      </a:srgbClr>
                    </a:solidFill>
                    <a:latin typeface="+mj-lt"/>
                  </a:rPr>
                  <a:t>Tonn</a:t>
                </a:r>
                <a:r>
                  <a:rPr lang="en-US" sz="1400" b="0" i="0" u="none" strike="noStrike" baseline="0" dirty="0">
                    <a:solidFill>
                      <a:srgbClr val="323232">
                        <a:lumMod val="65000"/>
                        <a:lumOff val="35000"/>
                      </a:srgbClr>
                    </a:solidFill>
                    <a:latin typeface="+mj-lt"/>
                  </a:rPr>
                  <a:t> CO</a:t>
                </a:r>
                <a:r>
                  <a:rPr lang="en-US" sz="1400" b="0" i="0" u="none" strike="noStrike" baseline="-25000" dirty="0">
                    <a:solidFill>
                      <a:srgbClr val="323232">
                        <a:lumMod val="65000"/>
                        <a:lumOff val="35000"/>
                      </a:srgbClr>
                    </a:solidFill>
                    <a:latin typeface="+mj-lt"/>
                  </a:rPr>
                  <a:t>2</a:t>
                </a:r>
                <a:r>
                  <a:rPr lang="en-US" sz="1400" b="0" i="0" u="none" strike="noStrike" baseline="0" dirty="0">
                    <a:solidFill>
                      <a:srgbClr val="323232">
                        <a:lumMod val="65000"/>
                        <a:lumOff val="35000"/>
                      </a:srgbClr>
                    </a:solidFill>
                    <a:latin typeface="+mj-lt"/>
                  </a:rPr>
                  <a:t>-ekvivalenter</a:t>
                </a:r>
              </a:p>
            </cx:rich>
          </cx:tx>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ovdata.no/dokument/SF/forskrift/2004-12-23-1851/KAPITTEL_1#%C2%A71-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miljodirektoratet.no/contentassets/684ed944b61948e8adbef6f3f5b699f7/metodenotat_klimagasstatistikk-for-kommuner.pdf#page=1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12</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2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https://lovdata.no/dokument/SF/forskrift/2004-12-23-1851/KAPITTEL_1#%C2%A71-1</a:t>
            </a:r>
            <a:endParaRPr lang="nb-NO" dirty="0"/>
          </a:p>
          <a:p>
            <a:r>
              <a:rPr lang="nb-NO" dirty="0"/>
              <a:t>Avfall og avløp inkl. i andre kilder???</a:t>
            </a:r>
          </a:p>
          <a:p>
            <a:r>
              <a:rPr lang="nb-NO" dirty="0"/>
              <a:t>Hva betyr «rest industri, olje og gass, og energiforsyning»?</a:t>
            </a:r>
          </a:p>
          <a:p>
            <a:r>
              <a:rPr lang="nb-NO" dirty="0"/>
              <a:t>Rest industri, olje og gass, og energiforsyning. SSB beregner utslipp fra industri, olje og gass, og energiforsyning samlet i én sektor, for kommuner med over 20 000 innbyggere. I noen kommuner er disse utslippene større enn utslippene beregnet fra rapportering til Miljødirektoratet beskrevet over. For å få et best mulig totalbilde av utslippene i den enkelte kommune er differansen mellom utslippene beregnet av SSB og utslippene beregnet fra anleggenes innrapportering inkludert som en restpost. Dette gjelder kommuner der utslippene beregnet av SSB er mer enn 15 prosent høyere enn utslippene basert på rapportering til Miljødirektoratet. Utslippene beregnet av SSB kan være høyere enn det som er beregnet av Miljødirektoratet, fordi SSB har tilgang til mer detaljerte data. Dette gjelder særlig data fra undersøkelsen "energibruk i industrien". </a:t>
            </a:r>
            <a:r>
              <a:rPr lang="nb-NO" dirty="0" err="1"/>
              <a:t>Klimagasstatistikk</a:t>
            </a:r>
            <a:r>
              <a:rPr lang="nb-NO" dirty="0"/>
              <a:t> for kommuner og fylker | M-989 17 SSB beregner utslipp fra industri, olje og gass, og energiforsyning på følgende måte: For utslipp i 2009 brukes resultater fra undersøkelsen 'energibruk i industrien' som fordelingsnøkkel for å fordele det nasjonale utslippet, mens for perioden 2011-2017 blir utslippene fordelt ved bruk av SSBs energiregnskap og -balanse, som inneholder energiforbruk registrert på ulike industrinæringskoder. Her inngår også data fra 'energibruk i energien’. </a:t>
            </a:r>
          </a:p>
          <a:p>
            <a:r>
              <a:rPr lang="nb-NO" dirty="0"/>
              <a:t>Kilde: </a:t>
            </a:r>
            <a:r>
              <a:rPr lang="nb-NO" dirty="0">
                <a:hlinkClick r:id="rId4"/>
              </a:rPr>
              <a:t>https://www.miljodirektoratet.no/contentassets/684ed944b61948e8adbef6f3f5b699f7/metodenotat_klimagasstatistikk-for-kommuner.pdf#page=14</a:t>
            </a:r>
            <a:r>
              <a:rPr lang="nb-NO" dirty="0"/>
              <a:t> </a:t>
            </a:r>
          </a:p>
        </p:txBody>
      </p:sp>
      <p:sp>
        <p:nvSpPr>
          <p:cNvPr id="4" name="Slide Number Placeholder 3"/>
          <p:cNvSpPr>
            <a:spLocks noGrp="1"/>
          </p:cNvSpPr>
          <p:nvPr>
            <p:ph type="sldNum" sz="quarter" idx="5"/>
          </p:nvPr>
        </p:nvSpPr>
        <p:spPr/>
        <p:txBody>
          <a:bodyPr/>
          <a:lstStyle/>
          <a:p>
            <a:fld id="{6C424584-900E-4414-A98B-BE3F1BFDEDD0}" type="slidenum">
              <a:rPr lang="nb-NO" smtClean="0"/>
              <a:pPr/>
              <a:t>13</a:t>
            </a:fld>
            <a:endParaRPr lang="nb-NO" dirty="0"/>
          </a:p>
        </p:txBody>
      </p:sp>
    </p:spTree>
    <p:extLst>
      <p:ext uri="{BB962C8B-B14F-4D97-AF65-F5344CB8AC3E}">
        <p14:creationId xmlns:p14="http://schemas.microsoft.com/office/powerpoint/2010/main" val="15045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5</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47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6</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7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Sorteringen av datagrunnlaget skjer under fanen Sjøfart i ERA-modellen</a:t>
            </a:r>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78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9</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85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26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mailto:postmotak@vaf.n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en-US"/>
              <a:t>Click to edit Master title style</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en-US"/>
              <a:t>Click to edit Master text styles</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en-US"/>
              <a:t>Click to edit Master text styles</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18.12.2023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en-US"/>
              <a:t>Click to edit Master text styles</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18.12.2023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en-US"/>
              <a:t>Click to edit Master title style</a:t>
            </a:r>
            <a:endParaRPr lang="en-GB" dirty="0"/>
          </a:p>
        </p:txBody>
      </p:sp>
      <p:sp>
        <p:nvSpPr>
          <p:cNvPr id="10" name="TekstSylinder 9">
            <a:extLst>
              <a:ext uri="{FF2B5EF4-FFF2-40B4-BE49-F238E27FC236}">
                <a16:creationId xmlns:a16="http://schemas.microsoft.com/office/drawing/2014/main" id="{D1BD8F82-FB5A-7E4C-A45E-C621DF51D794}"/>
              </a:ext>
            </a:extLst>
          </p:cNvPr>
          <p:cNvSpPr txBox="1"/>
          <p:nvPr userDrawn="1"/>
        </p:nvSpPr>
        <p:spPr>
          <a:xfrm>
            <a:off x="1200149" y="3310615"/>
            <a:ext cx="4846639" cy="2215991"/>
          </a:xfrm>
          <a:prstGeom prst="rect">
            <a:avLst/>
          </a:prstGeom>
          <a:noFill/>
        </p:spPr>
        <p:txBody>
          <a:bodyPr wrap="square" lIns="0" tIns="0" rIns="0" bIns="0" rtlCol="0" anchor="b" anchorCtr="0">
            <a:spAutoFit/>
          </a:bodyPr>
          <a:lstStyle/>
          <a:p>
            <a:r>
              <a:rPr lang="nb-NO" sz="1600" b="1" i="0" u="none" strike="noStrike" kern="1200" dirty="0">
                <a:solidFill>
                  <a:schemeClr val="bg1"/>
                </a:solidFill>
                <a:effectLst/>
                <a:latin typeface="+mn-lt"/>
                <a:ea typeface="+mn-ea"/>
                <a:cs typeface="+mn-cs"/>
              </a:rPr>
              <a:t>Besøksadresse Kristiansand:</a:t>
            </a:r>
          </a:p>
          <a:p>
            <a:r>
              <a:rPr lang="nb-NO" sz="1600" b="0" i="0" u="none" strike="noStrike" kern="1200" dirty="0" err="1">
                <a:solidFill>
                  <a:schemeClr val="bg1"/>
                </a:solidFill>
                <a:effectLst/>
                <a:latin typeface="+mn-lt"/>
                <a:ea typeface="+mn-ea"/>
                <a:cs typeface="+mn-cs"/>
              </a:rPr>
              <a:t>Tordenskjoldsgate</a:t>
            </a:r>
            <a:r>
              <a:rPr lang="nb-NO" sz="1600" b="0" i="0" u="none" strike="noStrike" kern="1200" dirty="0">
                <a:solidFill>
                  <a:schemeClr val="bg1"/>
                </a:solidFill>
                <a:effectLst/>
                <a:latin typeface="+mn-lt"/>
                <a:ea typeface="+mn-ea"/>
                <a:cs typeface="+mn-cs"/>
              </a:rPr>
              <a:t> 65</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Postboks 517 Lund</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4605 Kristiansand </a:t>
            </a:r>
            <a:br>
              <a:rPr lang="nb-NO" sz="1600" b="0" i="0" u="none" strike="noStrike" kern="1200" dirty="0">
                <a:solidFill>
                  <a:schemeClr val="bg1"/>
                </a:solidFill>
                <a:effectLst/>
                <a:latin typeface="+mn-lt"/>
                <a:ea typeface="+mn-ea"/>
                <a:cs typeface="+mn-cs"/>
              </a:rPr>
            </a:br>
            <a:br>
              <a:rPr lang="nb-NO" sz="1600" b="0" i="0" u="none" strike="noStrike" kern="1200" dirty="0">
                <a:solidFill>
                  <a:schemeClr val="bg1"/>
                </a:solidFill>
                <a:effectLst/>
                <a:latin typeface="+mn-lt"/>
                <a:ea typeface="+mn-ea"/>
                <a:cs typeface="+mn-cs"/>
              </a:rPr>
            </a:br>
            <a:r>
              <a:rPr lang="nb-NO" sz="1600" b="1" i="0" u="none" strike="noStrike" kern="1200" dirty="0">
                <a:solidFill>
                  <a:schemeClr val="bg1"/>
                </a:solidFill>
                <a:effectLst/>
                <a:latin typeface="+mn-lt"/>
                <a:ea typeface="+mn-ea"/>
                <a:cs typeface="+mn-cs"/>
              </a:rPr>
              <a:t>Sentraladministrasjonen:</a:t>
            </a:r>
          </a:p>
          <a:p>
            <a:r>
              <a:rPr lang="nn-NO" sz="1600" b="0" i="0" u="none" strike="noStrike" kern="1200" dirty="0">
                <a:solidFill>
                  <a:schemeClr val="bg1"/>
                </a:solidFill>
                <a:effectLst/>
                <a:latin typeface="+mn-lt"/>
                <a:ea typeface="+mn-ea"/>
                <a:cs typeface="+mn-cs"/>
              </a:rPr>
              <a:t>Ragnvald </a:t>
            </a:r>
            <a:r>
              <a:rPr lang="nn-NO" sz="1600" b="0" i="0" u="none" strike="noStrike" kern="1200" dirty="0" err="1">
                <a:solidFill>
                  <a:schemeClr val="bg1"/>
                </a:solidFill>
                <a:effectLst/>
                <a:latin typeface="+mn-lt"/>
                <a:ea typeface="+mn-ea"/>
                <a:cs typeface="+mn-cs"/>
              </a:rPr>
              <a:t>Blakstadsvei</a:t>
            </a:r>
            <a:r>
              <a:rPr lang="nn-NO" sz="1600" b="0" i="0" u="none" strike="noStrike" kern="1200" dirty="0">
                <a:solidFill>
                  <a:schemeClr val="bg1"/>
                </a:solidFill>
                <a:effectLst/>
                <a:latin typeface="+mn-lt"/>
                <a:ea typeface="+mn-ea"/>
                <a:cs typeface="+mn-cs"/>
              </a:rPr>
              <a:t> 1</a:t>
            </a:r>
          </a:p>
          <a:p>
            <a:r>
              <a:rPr lang="nb-NO" sz="1600" b="0" i="0" u="none" strike="noStrike" kern="1200" dirty="0">
                <a:solidFill>
                  <a:schemeClr val="bg1"/>
                </a:solidFill>
                <a:effectLst/>
                <a:latin typeface="+mn-lt"/>
                <a:ea typeface="+mn-ea"/>
                <a:cs typeface="+mn-cs"/>
              </a:rPr>
              <a:t>Postboks 788 Stoa </a:t>
            </a:r>
          </a:p>
          <a:p>
            <a:r>
              <a:rPr lang="nb-NO" sz="1600" b="0" i="0" u="none" strike="noStrike" kern="1200" dirty="0">
                <a:solidFill>
                  <a:schemeClr val="bg1"/>
                </a:solidFill>
                <a:effectLst/>
                <a:latin typeface="+mn-lt"/>
                <a:ea typeface="+mn-ea"/>
                <a:cs typeface="+mn-cs"/>
              </a:rPr>
              <a:t>4809</a:t>
            </a:r>
            <a:r>
              <a:rPr lang="nn-NO" sz="1600" b="0" i="0" u="none" strike="noStrike" kern="1200" dirty="0">
                <a:solidFill>
                  <a:schemeClr val="bg1"/>
                </a:solidFill>
                <a:effectLst/>
                <a:latin typeface="+mn-lt"/>
                <a:ea typeface="+mn-ea"/>
                <a:cs typeface="+mn-cs"/>
              </a:rPr>
              <a:t> Arendal</a:t>
            </a:r>
            <a:endParaRPr lang="nb-NO" sz="1600" b="0" i="0" u="none" strike="noStrike" kern="1200" dirty="0">
              <a:solidFill>
                <a:schemeClr val="bg1"/>
              </a:solidFill>
              <a:effectLst/>
              <a:latin typeface="+mn-lt"/>
              <a:ea typeface="+mn-ea"/>
              <a:cs typeface="+mn-cs"/>
            </a:endParaRPr>
          </a:p>
        </p:txBody>
      </p:sp>
      <p:sp>
        <p:nvSpPr>
          <p:cNvPr id="13" name="TekstSylinder 12">
            <a:extLst>
              <a:ext uri="{FF2B5EF4-FFF2-40B4-BE49-F238E27FC236}">
                <a16:creationId xmlns:a16="http://schemas.microsoft.com/office/drawing/2014/main" id="{7FC732D3-58E0-5D4F-B595-F76C608AB98B}"/>
              </a:ext>
            </a:extLst>
          </p:cNvPr>
          <p:cNvSpPr txBox="1"/>
          <p:nvPr userDrawn="1"/>
        </p:nvSpPr>
        <p:spPr>
          <a:xfrm>
            <a:off x="6519875" y="5034163"/>
            <a:ext cx="4833924" cy="492443"/>
          </a:xfrm>
          <a:prstGeom prst="rect">
            <a:avLst/>
          </a:prstGeom>
          <a:noFill/>
        </p:spPr>
        <p:txBody>
          <a:bodyPr wrap="square" lIns="0" tIns="0" rIns="0" bIns="0" rtlCol="0" anchor="b" anchorCtr="0">
            <a:spAutoFit/>
          </a:bodyPr>
          <a:lstStyle/>
          <a:p>
            <a:r>
              <a:rPr lang="nb-NO" sz="1600" b="0" i="0" u="none" strike="noStrike" kern="1200" dirty="0">
                <a:solidFill>
                  <a:schemeClr val="bg1"/>
                </a:solidFill>
                <a:effectLst/>
                <a:latin typeface="+mn-lt"/>
                <a:ea typeface="+mn-ea"/>
                <a:cs typeface="+mn-cs"/>
              </a:rPr>
              <a:t>Sentralbord: 38 07 45 00 eller 37 01 73 00</a:t>
            </a:r>
          </a:p>
          <a:p>
            <a:r>
              <a:rPr lang="nb-NO" sz="1600" b="0" i="0" u="none" strike="noStrike"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postmotak@vaf.no</a:t>
            </a:r>
            <a:endParaRPr lang="nb-NO" sz="1600" b="0" i="0"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7F41821-5F0F-4833-AE97-3CEDDE684670}"/>
              </a:ext>
            </a:extLst>
          </p:cNvPr>
          <p:cNvGraphicFramePr>
            <a:graphicFrameLocks noChangeAspect="1"/>
          </p:cNvGraphicFramePr>
          <p:nvPr userDrawn="1">
            <p:custDataLst>
              <p:tags r:id="rId32"/>
            </p:custDataLst>
            <p:extLst>
              <p:ext uri="{D42A27DB-BD31-4B8C-83A1-F6EECF244321}">
                <p14:modId xmlns:p14="http://schemas.microsoft.com/office/powerpoint/2010/main" val="343604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2B2DA33-2C2E-4A30-BDBB-E09986BCF0D1}"/>
              </a:ext>
            </a:extLst>
          </p:cNvPr>
          <p:cNvSpPr/>
          <p:nvPr userDrawn="1">
            <p:custDataLst>
              <p:tags r:id="rId3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b-NO" sz="3400" b="0" i="0" baseline="0" dirty="0">
              <a:latin typeface="Arial" panose="020B0604020202020204" pitchFamily="34" charset="0"/>
              <a:ea typeface="+mj-ea"/>
              <a:cs typeface="+mj-cs"/>
              <a:sym typeface="Arial" panose="020B0604020202020204" pitchFamily="34" charset="0"/>
            </a:endParaRPr>
          </a:p>
        </p:txBody>
      </p:sp>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18.12.2023</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1.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6.xml"/><Relationship Id="rId7" Type="http://schemas.microsoft.com/office/2014/relationships/chartEx" Target="../charts/chartEx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6.xml"/><Relationship Id="rId7" Type="http://schemas.openxmlformats.org/officeDocument/2006/relationships/image" Target="../media/image22.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16.xml"/><Relationship Id="rId7" Type="http://schemas.openxmlformats.org/officeDocument/2006/relationships/chart" Target="../charts/char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slideLayout" Target="../slideLayouts/slideLayout16.xml"/><Relationship Id="rId21" Type="http://schemas.openxmlformats.org/officeDocument/2006/relationships/image" Target="../media/image35.svg"/><Relationship Id="rId7" Type="http://schemas.openxmlformats.org/officeDocument/2006/relationships/chart" Target="../charts/chart3.xml"/><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tags" Target="../tags/tag1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tags" Target="../tags/tag12.xml"/><Relationship Id="rId6" Type="http://schemas.openxmlformats.org/officeDocument/2006/relationships/image" Target="../media/image23.png"/><Relationship Id="rId11" Type="http://schemas.openxmlformats.org/officeDocument/2006/relationships/image" Target="../media/image25.svg"/><Relationship Id="rId24" Type="http://schemas.openxmlformats.org/officeDocument/2006/relationships/image" Target="../media/image38.png"/><Relationship Id="rId5" Type="http://schemas.microsoft.com/office/2014/relationships/chartEx" Target="../charts/chartEx1.xml"/><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notesSlide" Target="../notesSlides/notesSlide4.xml"/><Relationship Id="rId9" Type="http://schemas.openxmlformats.org/officeDocument/2006/relationships/image" Target="../media/image1.emf"/><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slideLayout" Target="../slideLayouts/slideLayout16.xml"/><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tags" Target="../tags/tag15.xml"/><Relationship Id="rId16" Type="http://schemas.openxmlformats.org/officeDocument/2006/relationships/image" Target="../media/image53.svg"/><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48.png"/><Relationship Id="rId5" Type="http://schemas.openxmlformats.org/officeDocument/2006/relationships/oleObject" Target="../embeddings/oleObject6.bin"/><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chart" Target="../charts/chart4.xml"/><Relationship Id="rId4" Type="http://schemas.openxmlformats.org/officeDocument/2006/relationships/notesSlide" Target="../notesSlides/notesSlide5.xml"/><Relationship Id="rId9" Type="http://schemas.openxmlformats.org/officeDocument/2006/relationships/image" Target="../media/image46.png"/><Relationship Id="rId14" Type="http://schemas.openxmlformats.org/officeDocument/2006/relationships/image" Target="../media/image51.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853059-4855-4DDB-9E59-E01ED8B3E653}"/>
              </a:ext>
            </a:extLst>
          </p:cNvPr>
          <p:cNvGraphicFramePr>
            <a:graphicFrameLocks noChangeAspect="1"/>
          </p:cNvGraphicFramePr>
          <p:nvPr>
            <p:custDataLst>
              <p:tags r:id="rId1"/>
            </p:custDataLst>
            <p:extLst>
              <p:ext uri="{D42A27DB-BD31-4B8C-83A1-F6EECF244321}">
                <p14:modId xmlns:p14="http://schemas.microsoft.com/office/powerpoint/2010/main" val="3129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A3F7A8E-9410-406E-BD51-3DE088FCB34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4000" dirty="0">
              <a:latin typeface="Arial" panose="020B0604020202020204" pitchFamily="34" charset="0"/>
              <a:ea typeface="+mj-ea"/>
              <a:cs typeface="+mj-cs"/>
              <a:sym typeface="Arial" panose="020B0604020202020204" pitchFamily="34" charset="0"/>
            </a:endParaRPr>
          </a:p>
        </p:txBody>
      </p:sp>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p:txBody>
          <a:bodyPr/>
          <a:lstStyle/>
          <a:p>
            <a:r>
              <a:rPr lang="nb-NO" dirty="0"/>
              <a:t>Klimagassutslipp og energiforbruk i</a:t>
            </a:r>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p:txBody>
          <a:bodyPr/>
          <a:lstStyle/>
          <a:p>
            <a:r>
              <a:rPr lang="nb-NO" dirty="0"/>
              <a:t>Oversikt over klimagassutslippene og energiforbruket per          i </a:t>
            </a:r>
          </a:p>
        </p:txBody>
      </p:sp>
      <p:pic>
        <p:nvPicPr>
          <p:cNvPr id="4" name="Bilde 3">
            <a:extLst>
              <a:ext uri="{FF2B5EF4-FFF2-40B4-BE49-F238E27FC236}">
                <a16:creationId xmlns:a16="http://schemas.microsoft.com/office/drawing/2014/main" id="{6F580180-268C-EEBB-6640-8B27A1166CD2}"/>
              </a:ext>
            </a:extLst>
          </p:cNvPr>
          <p:cNvPicPr/>
          <p:nvPr/>
        </p:nvPicPr>
        <p:blipFill>
          <a:blip r:embed="rId7"/>
          <a:stretch>
            <a:fillRect/>
          </a:stretch>
        </p:blipFill>
        <p:spPr>
          <a:xfrm>
            <a:off x="9134475" y="2635250"/>
            <a:ext cx="3208338" cy="936625"/>
          </a:xfrm>
          <a:prstGeom prst="rect">
            <a:avLst/>
          </a:prstGeom>
        </p:spPr>
      </p:pic>
      <p:pic>
        <p:nvPicPr>
          <p:cNvPr id="6" name="Bilde 5">
            <a:extLst>
              <a:ext uri="{FF2B5EF4-FFF2-40B4-BE49-F238E27FC236}">
                <a16:creationId xmlns:a16="http://schemas.microsoft.com/office/drawing/2014/main" id="{1076D370-71EE-4DAA-C7D5-E28D025E9951}"/>
              </a:ext>
            </a:extLst>
          </p:cNvPr>
          <p:cNvPicPr/>
          <p:nvPr/>
        </p:nvPicPr>
        <p:blipFill>
          <a:blip r:embed="rId8"/>
          <a:stretch>
            <a:fillRect/>
          </a:stretch>
        </p:blipFill>
        <p:spPr>
          <a:xfrm>
            <a:off x="6786563" y="3222625"/>
            <a:ext cx="2979737" cy="936625"/>
          </a:xfrm>
          <a:prstGeom prst="rect">
            <a:avLst/>
          </a:prstGeom>
        </p:spPr>
      </p:pic>
      <p:pic>
        <p:nvPicPr>
          <p:cNvPr id="7" name="Bilde 6">
            <a:extLst>
              <a:ext uri="{FF2B5EF4-FFF2-40B4-BE49-F238E27FC236}">
                <a16:creationId xmlns:a16="http://schemas.microsoft.com/office/drawing/2014/main" id="{E88AFD9C-5190-66A8-4D93-6FE6D537DCCC}"/>
              </a:ext>
            </a:extLst>
          </p:cNvPr>
          <p:cNvPicPr/>
          <p:nvPr/>
        </p:nvPicPr>
        <p:blipFill>
          <a:blip r:embed="rId9"/>
          <a:stretch>
            <a:fillRect/>
          </a:stretch>
        </p:blipFill>
        <p:spPr>
          <a:xfrm>
            <a:off x="9875838" y="3213100"/>
            <a:ext cx="2979737" cy="936625"/>
          </a:xfrm>
          <a:prstGeom prst="rect">
            <a:avLst/>
          </a:prstGeom>
        </p:spPr>
      </p:pic>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0604D-2091-4E9F-B1AE-085D367C6C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id="{5F30604D-2091-4E9F-B1AE-085D367C6C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5CEC2BF-937A-470C-9BDB-DB176BB99A04}"/>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663FF4-EB23-45A8-AAC6-F372854D9440}"/>
              </a:ext>
            </a:extLst>
          </p:cNvPr>
          <p:cNvSpPr>
            <a:spLocks noGrp="1"/>
          </p:cNvSpPr>
          <p:nvPr>
            <p:ph type="title"/>
          </p:nvPr>
        </p:nvSpPr>
        <p:spPr/>
        <p:txBody>
          <a:bodyPr/>
          <a:lstStyle/>
          <a:p>
            <a:r>
              <a:rPr lang="nb-NO" sz="2800" dirty="0"/>
              <a:t>Utslippsreduksjon ved fullelektrifisering i ikke-kvotepliktig sektor </a:t>
            </a:r>
          </a:p>
        </p:txBody>
      </p:sp>
      <p:sp>
        <p:nvSpPr>
          <p:cNvPr id="9" name="TextBox 8">
            <a:extLst>
              <a:ext uri="{FF2B5EF4-FFF2-40B4-BE49-F238E27FC236}">
                <a16:creationId xmlns:a16="http://schemas.microsoft.com/office/drawing/2014/main" id="{50A4FA6D-EEB9-426B-9943-EBDEFD523469}"/>
              </a:ext>
            </a:extLst>
          </p:cNvPr>
          <p:cNvSpPr txBox="1"/>
          <p:nvPr/>
        </p:nvSpPr>
        <p:spPr>
          <a:xfrm>
            <a:off x="8070980" y="6562531"/>
            <a:ext cx="4121022" cy="261610"/>
          </a:xfrm>
          <a:prstGeom prst="rect">
            <a:avLst/>
          </a:prstGeom>
          <a:noFill/>
        </p:spPr>
        <p:txBody>
          <a:bodyPr wrap="square" rtlCol="0">
            <a:spAutoFit/>
          </a:bodyPr>
          <a:lstStyle/>
          <a:p>
            <a:pPr algn="l"/>
            <a:r>
              <a:rPr lang="nb-NO" sz="1100" dirty="0">
                <a:solidFill>
                  <a:schemeClr val="bg2">
                    <a:lumMod val="75000"/>
                  </a:schemeClr>
                </a:solidFill>
              </a:rPr>
              <a:t>Figur 8 i ERA-modellen. Kilde: THEMA og Miljødirektoratet</a:t>
            </a:r>
            <a:endParaRPr lang="nb-NO" dirty="0">
              <a:solidFill>
                <a:schemeClr val="bg2">
                  <a:lumMod val="75000"/>
                </a:schemeClr>
              </a:solidFill>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0CFD953F-BB62-469E-B369-5D7A4E0B1933}"/>
                  </a:ext>
                </a:extLst>
              </p:cNvPr>
              <p:cNvGraphicFramePr/>
              <p:nvPr>
                <p:extLst>
                  <p:ext uri="{D42A27DB-BD31-4B8C-83A1-F6EECF244321}">
                    <p14:modId xmlns:p14="http://schemas.microsoft.com/office/powerpoint/2010/main" val="681302686"/>
                  </p:ext>
                </p:extLst>
              </p:nvPr>
            </p:nvGraphicFramePr>
            <p:xfrm>
              <a:off x="351693" y="1134208"/>
              <a:ext cx="11306908" cy="4950069"/>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Chart 9">
                <a:extLst>
                  <a:ext uri="{FF2B5EF4-FFF2-40B4-BE49-F238E27FC236}">
                    <a16:creationId xmlns:a16="http://schemas.microsoft.com/office/drawing/2014/main" id="{0CFD953F-BB62-469E-B369-5D7A4E0B1933}"/>
                  </a:ext>
                </a:extLst>
              </p:cNvPr>
              <p:cNvPicPr>
                <a:picLocks noGrp="1" noRot="1" noChangeAspect="1" noMove="1" noResize="1" noEditPoints="1" noAdjustHandles="1" noChangeArrowheads="1" noChangeShapeType="1"/>
              </p:cNvPicPr>
              <p:nvPr/>
            </p:nvPicPr>
            <p:blipFill>
              <a:blip r:embed="rId8"/>
              <a:stretch>
                <a:fillRect/>
              </a:stretch>
            </p:blipFill>
            <p:spPr>
              <a:xfrm>
                <a:off x="351693" y="1134208"/>
                <a:ext cx="11306908" cy="4950069"/>
              </a:xfrm>
              <a:prstGeom prst="rect">
                <a:avLst/>
              </a:prstGeom>
            </p:spPr>
          </p:pic>
        </mc:Fallback>
      </mc:AlternateContent>
    </p:spTree>
    <p:extLst>
      <p:ext uri="{BB962C8B-B14F-4D97-AF65-F5344CB8AC3E}">
        <p14:creationId xmlns:p14="http://schemas.microsoft.com/office/powerpoint/2010/main" val="5879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D542D3-AB1A-497D-B9BD-FA2CC48CBB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64D542D3-AB1A-497D-B9BD-FA2CC48CBB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1C2BE1C-0900-489A-BB57-CFCD5779401F}"/>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7FDCC78-0865-4C6A-B2FC-7C16168FBFE7}"/>
              </a:ext>
            </a:extLst>
          </p:cNvPr>
          <p:cNvSpPr>
            <a:spLocks noGrp="1"/>
          </p:cNvSpPr>
          <p:nvPr>
            <p:ph type="title"/>
          </p:nvPr>
        </p:nvSpPr>
        <p:spPr/>
        <p:txBody>
          <a:bodyPr/>
          <a:lstStyle/>
          <a:p>
            <a:r>
              <a:rPr lang="nb-NO" sz="2800" dirty="0"/>
              <a:t>Tiltakskostnader ved utslippskutt gjennom elektrifisering</a:t>
            </a:r>
          </a:p>
        </p:txBody>
      </p:sp>
      <p:sp>
        <p:nvSpPr>
          <p:cNvPr id="8" name="TextBox 7">
            <a:extLst>
              <a:ext uri="{FF2B5EF4-FFF2-40B4-BE49-F238E27FC236}">
                <a16:creationId xmlns:a16="http://schemas.microsoft.com/office/drawing/2014/main" id="{7A5E995A-35F6-44BA-96D2-A593E6071332}"/>
              </a:ext>
            </a:extLst>
          </p:cNvPr>
          <p:cNvSpPr txBox="1"/>
          <p:nvPr/>
        </p:nvSpPr>
        <p:spPr>
          <a:xfrm>
            <a:off x="4615963" y="6404275"/>
            <a:ext cx="7576040" cy="430887"/>
          </a:xfrm>
          <a:prstGeom prst="rect">
            <a:avLst/>
          </a:prstGeom>
          <a:noFill/>
        </p:spPr>
        <p:txBody>
          <a:bodyPr wrap="square" rtlCol="0">
            <a:spAutoFit/>
          </a:bodyPr>
          <a:lstStyle/>
          <a:p>
            <a:pPr algn="r"/>
            <a:r>
              <a:rPr lang="nb-NO" sz="1100" dirty="0">
                <a:solidFill>
                  <a:schemeClr val="bg2">
                    <a:lumMod val="75000"/>
                  </a:schemeClr>
                </a:solidFill>
              </a:rPr>
              <a:t>OBS: Viser bare kategorier hvor elektrifisering er et av mulige tiltak.</a:t>
            </a:r>
          </a:p>
          <a:p>
            <a:pPr algn="r"/>
            <a:r>
              <a:rPr lang="nb-NO" sz="1100" dirty="0">
                <a:solidFill>
                  <a:schemeClr val="bg2">
                    <a:lumMod val="75000"/>
                  </a:schemeClr>
                </a:solidFill>
              </a:rPr>
              <a:t>Figur 9 i ERA-modellen. Kilde: THEMA og Miljødirektoratet</a:t>
            </a:r>
            <a:endParaRPr lang="nb-NO" dirty="0">
              <a:solidFill>
                <a:schemeClr val="bg2">
                  <a:lumMod val="75000"/>
                </a:schemeClr>
              </a:solidFill>
            </a:endParaRPr>
          </a:p>
        </p:txBody>
      </p:sp>
      <p:sp>
        <p:nvSpPr>
          <p:cNvPr id="6" name="Speech Bubble: Rectangle with Corners Rounded 5">
            <a:extLst>
              <a:ext uri="{FF2B5EF4-FFF2-40B4-BE49-F238E27FC236}">
                <a16:creationId xmlns:a16="http://schemas.microsoft.com/office/drawing/2014/main" id="{9224DC9A-B909-4272-8D19-C9F72007CD6F}"/>
              </a:ext>
            </a:extLst>
          </p:cNvPr>
          <p:cNvSpPr/>
          <p:nvPr/>
        </p:nvSpPr>
        <p:spPr>
          <a:xfrm>
            <a:off x="1233565" y="2066925"/>
            <a:ext cx="1824116" cy="847726"/>
          </a:xfrm>
          <a:prstGeom prst="wedgeRoundRectCallout">
            <a:avLst>
              <a:gd name="adj1" fmla="val 73058"/>
              <a:gd name="adj2" fmla="val 40253"/>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accent5"/>
                </a:solidFill>
              </a:rPr>
              <a:t>Kostnadsintervaller for tiltakskostnader fra </a:t>
            </a:r>
            <a:r>
              <a:rPr lang="nb-NO" sz="1400" dirty="0" err="1">
                <a:solidFill>
                  <a:schemeClr val="accent5"/>
                </a:solidFill>
              </a:rPr>
              <a:t>Klimakur</a:t>
            </a:r>
            <a:r>
              <a:rPr lang="nb-NO" sz="1400" dirty="0">
                <a:solidFill>
                  <a:schemeClr val="accent5"/>
                </a:solidFill>
              </a:rPr>
              <a:t> 2030</a:t>
            </a:r>
          </a:p>
        </p:txBody>
      </p:sp>
      <p:graphicFrame>
        <p:nvGraphicFramePr>
          <p:cNvPr id="12" name="Chart 20">
            <a:extLst>
              <a:ext uri="{FF2B5EF4-FFF2-40B4-BE49-F238E27FC236}">
                <a16:creationId xmlns:a16="http://schemas.microsoft.com/office/drawing/2014/main" id="{96A4E5E5-C7F3-41F7-9118-CB3E28344B33}"/>
              </a:ext>
            </a:extLst>
          </p:cNvPr>
          <p:cNvGraphicFramePr>
            <a:graphicFrameLocks/>
          </p:cNvGraphicFramePr>
          <p:nvPr>
            <p:extLst>
              <p:ext uri="{D42A27DB-BD31-4B8C-83A1-F6EECF244321}">
                <p14:modId xmlns:p14="http://schemas.microsoft.com/office/powerpoint/2010/main" val="503096513"/>
              </p:ext>
            </p:extLst>
          </p:nvPr>
        </p:nvGraphicFramePr>
        <p:xfrm>
          <a:off x="73452" y="1062892"/>
          <a:ext cx="12045095" cy="50809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40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p:txBody>
          <a:bodyPr/>
          <a:lstStyle/>
          <a:p>
            <a:endParaRPr lang="nb-NO" dirty="0"/>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4672C-98B8-4345-9955-405F4B4C11F9}"/>
              </a:ext>
            </a:extLst>
          </p:cNvPr>
          <p:cNvGraphicFramePr>
            <a:graphicFrameLocks noChangeAspect="1"/>
          </p:cNvGraphicFramePr>
          <p:nvPr>
            <p:custDataLst>
              <p:tags r:id="rId1"/>
            </p:custDataLst>
            <p:extLst>
              <p:ext uri="{D42A27DB-BD31-4B8C-83A1-F6EECF244321}">
                <p14:modId xmlns:p14="http://schemas.microsoft.com/office/powerpoint/2010/main" val="663121566"/>
              </p:ext>
            </p:extLst>
          </p:nvPr>
        </p:nvGraphicFramePr>
        <p:xfrm>
          <a:off x="19204" y="21377"/>
          <a:ext cx="1581" cy="158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8A64672C-98B8-4345-9955-405F4B4C11F9}"/>
                          </a:ext>
                        </a:extLst>
                      </p:cNvPr>
                      <p:cNvPicPr/>
                      <p:nvPr/>
                    </p:nvPicPr>
                    <p:blipFill>
                      <a:blip r:embed="rId6"/>
                      <a:stretch>
                        <a:fillRect/>
                      </a:stretch>
                    </p:blipFill>
                    <p:spPr>
                      <a:xfrm>
                        <a:off x="19204" y="21377"/>
                        <a:ext cx="1581" cy="158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1E97278-A105-4A1C-A32C-0BB13EAA69B0}"/>
              </a:ext>
            </a:extLst>
          </p:cNvPr>
          <p:cNvSpPr/>
          <p:nvPr>
            <p:custDataLst>
              <p:tags r:id="rId2"/>
            </p:custDataLst>
          </p:nvPr>
        </p:nvSpPr>
        <p:spPr>
          <a:xfrm>
            <a:off x="17621" y="9912"/>
            <a:ext cx="158291" cy="158291"/>
          </a:xfrm>
          <a:prstGeom prst="rect">
            <a:avLst/>
          </a:prstGeom>
          <a:solidFill>
            <a:schemeClr val="bg1"/>
          </a:solidFill>
          <a:ln w="12700">
            <a:solidFill>
              <a:schemeClr val="tx2"/>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nb-NO" sz="280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A5E5F0C-19FE-446C-9825-F937138B560F}"/>
              </a:ext>
            </a:extLst>
          </p:cNvPr>
          <p:cNvSpPr>
            <a:spLocks noGrp="1"/>
          </p:cNvSpPr>
          <p:nvPr>
            <p:ph type="title"/>
          </p:nvPr>
        </p:nvSpPr>
        <p:spPr>
          <a:xfrm>
            <a:off x="269422" y="181486"/>
            <a:ext cx="11127866" cy="740536"/>
          </a:xfrm>
        </p:spPr>
        <p:txBody>
          <a:bodyPr/>
          <a:lstStyle/>
          <a:p>
            <a:r>
              <a:rPr lang="nb-NO" sz="2800" dirty="0"/>
              <a:t>Stor andel av utslippene er ikke-kvotepliktig basert på statistikken til miljøverndirektoratet</a:t>
            </a:r>
          </a:p>
        </p:txBody>
      </p:sp>
      <p:sp>
        <p:nvSpPr>
          <p:cNvPr id="4" name="Rectangle 3">
            <a:extLst>
              <a:ext uri="{FF2B5EF4-FFF2-40B4-BE49-F238E27FC236}">
                <a16:creationId xmlns:a16="http://schemas.microsoft.com/office/drawing/2014/main" id="{B1C1331D-4E6E-49C4-AF5C-7F44083E3AD5}"/>
              </a:ext>
            </a:extLst>
          </p:cNvPr>
          <p:cNvSpPr/>
          <p:nvPr/>
        </p:nvSpPr>
        <p:spPr>
          <a:xfrm>
            <a:off x="269422" y="3129134"/>
            <a:ext cx="1495164" cy="798385"/>
          </a:xfrm>
          <a:prstGeom prst="rect">
            <a:avLst/>
          </a:prstGeom>
          <a:solidFill>
            <a:schemeClr val="bg2"/>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b="1" dirty="0">
                <a:solidFill>
                  <a:schemeClr val="tx1"/>
                </a:solidFill>
              </a:rPr>
              <a:t>Utslippskilder i klimastatistikken</a:t>
            </a:r>
          </a:p>
        </p:txBody>
      </p:sp>
      <p:sp>
        <p:nvSpPr>
          <p:cNvPr id="5" name="Rectangle 4">
            <a:extLst>
              <a:ext uri="{FF2B5EF4-FFF2-40B4-BE49-F238E27FC236}">
                <a16:creationId xmlns:a16="http://schemas.microsoft.com/office/drawing/2014/main" id="{33C74D40-0F1C-4F6A-8643-F869FB653025}"/>
              </a:ext>
            </a:extLst>
          </p:cNvPr>
          <p:cNvSpPr/>
          <p:nvPr/>
        </p:nvSpPr>
        <p:spPr>
          <a:xfrm>
            <a:off x="2123733" y="1038263"/>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cxnSp>
        <p:nvCxnSpPr>
          <p:cNvPr id="14" name="Connector: Elbow 13">
            <a:extLst>
              <a:ext uri="{FF2B5EF4-FFF2-40B4-BE49-F238E27FC236}">
                <a16:creationId xmlns:a16="http://schemas.microsoft.com/office/drawing/2014/main" id="{473D9B27-1E50-4464-B840-152E74BAAC97}"/>
              </a:ext>
            </a:extLst>
          </p:cNvPr>
          <p:cNvCxnSpPr>
            <a:cxnSpLocks/>
            <a:stCxn id="4" idx="3"/>
            <a:endCxn id="5" idx="1"/>
          </p:cNvCxnSpPr>
          <p:nvPr/>
        </p:nvCxnSpPr>
        <p:spPr bwMode="auto">
          <a:xfrm flipV="1">
            <a:off x="1764586" y="1217743"/>
            <a:ext cx="359147" cy="231058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48D6DD05-B4DB-4932-97E2-149D7120EE0D}"/>
              </a:ext>
            </a:extLst>
          </p:cNvPr>
          <p:cNvSpPr/>
          <p:nvPr/>
        </p:nvSpPr>
        <p:spPr>
          <a:xfrm>
            <a:off x="2123733" y="1615644"/>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Energiforsyning</a:t>
            </a:r>
          </a:p>
        </p:txBody>
      </p:sp>
      <p:sp>
        <p:nvSpPr>
          <p:cNvPr id="38" name="Rectangle 37">
            <a:extLst>
              <a:ext uri="{FF2B5EF4-FFF2-40B4-BE49-F238E27FC236}">
                <a16:creationId xmlns:a16="http://schemas.microsoft.com/office/drawing/2014/main" id="{6CFD2975-957E-4B49-9A41-BA1658F582EF}"/>
              </a:ext>
            </a:extLst>
          </p:cNvPr>
          <p:cNvSpPr/>
          <p:nvPr/>
        </p:nvSpPr>
        <p:spPr>
          <a:xfrm>
            <a:off x="2123733" y="2193026"/>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Oppvarming</a:t>
            </a:r>
          </a:p>
        </p:txBody>
      </p:sp>
      <p:sp>
        <p:nvSpPr>
          <p:cNvPr id="39" name="Rectangle 38">
            <a:extLst>
              <a:ext uri="{FF2B5EF4-FFF2-40B4-BE49-F238E27FC236}">
                <a16:creationId xmlns:a16="http://schemas.microsoft.com/office/drawing/2014/main" id="{A03C1B87-6652-48D2-93D0-9EDE12E63778}"/>
              </a:ext>
            </a:extLst>
          </p:cNvPr>
          <p:cNvSpPr/>
          <p:nvPr/>
        </p:nvSpPr>
        <p:spPr>
          <a:xfrm>
            <a:off x="2123733" y="277040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Veitrafikk</a:t>
            </a:r>
          </a:p>
        </p:txBody>
      </p:sp>
      <p:sp>
        <p:nvSpPr>
          <p:cNvPr id="40" name="Rectangle 39">
            <a:extLst>
              <a:ext uri="{FF2B5EF4-FFF2-40B4-BE49-F238E27FC236}">
                <a16:creationId xmlns:a16="http://schemas.microsoft.com/office/drawing/2014/main" id="{21606BB2-1404-4769-B5E1-25127900AAF6}"/>
              </a:ext>
            </a:extLst>
          </p:cNvPr>
          <p:cNvSpPr/>
          <p:nvPr/>
        </p:nvSpPr>
        <p:spPr>
          <a:xfrm>
            <a:off x="2123733" y="3231994"/>
            <a:ext cx="2010173" cy="58680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Sjøfart</a:t>
            </a:r>
          </a:p>
        </p:txBody>
      </p:sp>
      <p:sp>
        <p:nvSpPr>
          <p:cNvPr id="41" name="Rectangle 40">
            <a:extLst>
              <a:ext uri="{FF2B5EF4-FFF2-40B4-BE49-F238E27FC236}">
                <a16:creationId xmlns:a16="http://schemas.microsoft.com/office/drawing/2014/main" id="{304810AF-04E9-44C8-A674-CCA528909FFA}"/>
              </a:ext>
            </a:extLst>
          </p:cNvPr>
          <p:cNvSpPr/>
          <p:nvPr/>
        </p:nvSpPr>
        <p:spPr>
          <a:xfrm>
            <a:off x="2123733" y="3925171"/>
            <a:ext cx="2010173" cy="358959"/>
          </a:xfrm>
          <a:prstGeom prst="rect">
            <a:avLst/>
          </a:prstGeom>
          <a:solidFill>
            <a:srgbClr val="00A9D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Luftfart</a:t>
            </a:r>
          </a:p>
        </p:txBody>
      </p:sp>
      <p:sp>
        <p:nvSpPr>
          <p:cNvPr id="42" name="Rectangle 41">
            <a:extLst>
              <a:ext uri="{FF2B5EF4-FFF2-40B4-BE49-F238E27FC236}">
                <a16:creationId xmlns:a16="http://schemas.microsoft.com/office/drawing/2014/main" id="{8A1BFF4A-D5D7-423B-B9D0-C44DF1B5837D}"/>
              </a:ext>
            </a:extLst>
          </p:cNvPr>
          <p:cNvSpPr/>
          <p:nvPr/>
        </p:nvSpPr>
        <p:spPr>
          <a:xfrm>
            <a:off x="2123733" y="4502553"/>
            <a:ext cx="2010173" cy="358959"/>
          </a:xfrm>
          <a:prstGeom prst="rect">
            <a:avLst/>
          </a:prstGeom>
          <a:solidFill>
            <a:srgbClr val="00695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Annen mobil forbrenning</a:t>
            </a:r>
          </a:p>
        </p:txBody>
      </p:sp>
      <p:sp>
        <p:nvSpPr>
          <p:cNvPr id="43" name="Rectangle 42">
            <a:extLst>
              <a:ext uri="{FF2B5EF4-FFF2-40B4-BE49-F238E27FC236}">
                <a16:creationId xmlns:a16="http://schemas.microsoft.com/office/drawing/2014/main" id="{08892FB1-EE7B-416D-A83C-A3E5DA2490C8}"/>
              </a:ext>
            </a:extLst>
          </p:cNvPr>
          <p:cNvSpPr/>
          <p:nvPr/>
        </p:nvSpPr>
        <p:spPr>
          <a:xfrm>
            <a:off x="2123733" y="5079935"/>
            <a:ext cx="2010173" cy="358959"/>
          </a:xfrm>
          <a:prstGeom prst="rect">
            <a:avLst/>
          </a:prstGeom>
          <a:solidFill>
            <a:schemeClr val="accent5"/>
          </a:solidFill>
          <a:ln w="762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 og avløp</a:t>
            </a:r>
          </a:p>
        </p:txBody>
      </p:sp>
      <p:sp>
        <p:nvSpPr>
          <p:cNvPr id="45" name="Rectangle 44">
            <a:extLst>
              <a:ext uri="{FF2B5EF4-FFF2-40B4-BE49-F238E27FC236}">
                <a16:creationId xmlns:a16="http://schemas.microsoft.com/office/drawing/2014/main" id="{42212B98-DC2D-4452-87B5-3FBCF3F7A21F}"/>
              </a:ext>
            </a:extLst>
          </p:cNvPr>
          <p:cNvSpPr/>
          <p:nvPr/>
        </p:nvSpPr>
        <p:spPr>
          <a:xfrm>
            <a:off x="435171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Personbiler</a:t>
            </a:r>
          </a:p>
        </p:txBody>
      </p:sp>
      <p:sp>
        <p:nvSpPr>
          <p:cNvPr id="46" name="Rectangle 45">
            <a:extLst>
              <a:ext uri="{FF2B5EF4-FFF2-40B4-BE49-F238E27FC236}">
                <a16:creationId xmlns:a16="http://schemas.microsoft.com/office/drawing/2014/main" id="{0ACA9CEF-CFC5-45CF-AD78-35A89A17EBFE}"/>
              </a:ext>
            </a:extLst>
          </p:cNvPr>
          <p:cNvSpPr/>
          <p:nvPr/>
        </p:nvSpPr>
        <p:spPr>
          <a:xfrm>
            <a:off x="9836813" y="2763917"/>
            <a:ext cx="1687110" cy="371473"/>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Varebiler</a:t>
            </a:r>
          </a:p>
        </p:txBody>
      </p:sp>
      <p:sp>
        <p:nvSpPr>
          <p:cNvPr id="47" name="Rectangle 46">
            <a:extLst>
              <a:ext uri="{FF2B5EF4-FFF2-40B4-BE49-F238E27FC236}">
                <a16:creationId xmlns:a16="http://schemas.microsoft.com/office/drawing/2014/main" id="{1DF1FDA7-95C3-470A-B06F-C4531B3237C4}"/>
              </a:ext>
            </a:extLst>
          </p:cNvPr>
          <p:cNvSpPr/>
          <p:nvPr/>
        </p:nvSpPr>
        <p:spPr>
          <a:xfrm>
            <a:off x="618282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Tunge Kjøretøy</a:t>
            </a:r>
          </a:p>
        </p:txBody>
      </p:sp>
      <p:sp>
        <p:nvSpPr>
          <p:cNvPr id="48" name="Rectangle 47">
            <a:extLst>
              <a:ext uri="{FF2B5EF4-FFF2-40B4-BE49-F238E27FC236}">
                <a16:creationId xmlns:a16="http://schemas.microsoft.com/office/drawing/2014/main" id="{9386AECF-53EB-416E-ABB3-8BBCB1703DD3}"/>
              </a:ext>
            </a:extLst>
          </p:cNvPr>
          <p:cNvSpPr/>
          <p:nvPr/>
        </p:nvSpPr>
        <p:spPr>
          <a:xfrm>
            <a:off x="8009820"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Busser</a:t>
            </a:r>
          </a:p>
        </p:txBody>
      </p:sp>
      <p:sp>
        <p:nvSpPr>
          <p:cNvPr id="49" name="Rectangle 48">
            <a:extLst>
              <a:ext uri="{FF2B5EF4-FFF2-40B4-BE49-F238E27FC236}">
                <a16:creationId xmlns:a16="http://schemas.microsoft.com/office/drawing/2014/main" id="{8300C349-7E42-46B5-B217-0EBED06F4391}"/>
              </a:ext>
            </a:extLst>
          </p:cNvPr>
          <p:cNvSpPr/>
          <p:nvPr/>
        </p:nvSpPr>
        <p:spPr>
          <a:xfrm>
            <a:off x="618282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Innenriks</a:t>
            </a:r>
          </a:p>
        </p:txBody>
      </p:sp>
      <p:sp>
        <p:nvSpPr>
          <p:cNvPr id="50" name="Rectangle 49">
            <a:extLst>
              <a:ext uri="{FF2B5EF4-FFF2-40B4-BE49-F238E27FC236}">
                <a16:creationId xmlns:a16="http://schemas.microsoft.com/office/drawing/2014/main" id="{5D2142A4-1E9E-4D99-8A9B-3A0CF5B892EA}"/>
              </a:ext>
            </a:extLst>
          </p:cNvPr>
          <p:cNvSpPr/>
          <p:nvPr/>
        </p:nvSpPr>
        <p:spPr>
          <a:xfrm>
            <a:off x="435171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Utenriks</a:t>
            </a:r>
          </a:p>
        </p:txBody>
      </p:sp>
      <p:sp>
        <p:nvSpPr>
          <p:cNvPr id="51" name="Rectangle 50">
            <a:extLst>
              <a:ext uri="{FF2B5EF4-FFF2-40B4-BE49-F238E27FC236}">
                <a16:creationId xmlns:a16="http://schemas.microsoft.com/office/drawing/2014/main" id="{61A37FEE-BBF7-4718-9480-87707B43550C}"/>
              </a:ext>
            </a:extLst>
          </p:cNvPr>
          <p:cNvSpPr/>
          <p:nvPr/>
        </p:nvSpPr>
        <p:spPr>
          <a:xfrm>
            <a:off x="435171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Dieseldrevne motorredskaper</a:t>
            </a:r>
          </a:p>
        </p:txBody>
      </p:sp>
      <p:sp>
        <p:nvSpPr>
          <p:cNvPr id="52" name="Rectangle 51">
            <a:extLst>
              <a:ext uri="{FF2B5EF4-FFF2-40B4-BE49-F238E27FC236}">
                <a16:creationId xmlns:a16="http://schemas.microsoft.com/office/drawing/2014/main" id="{A5D32EB6-4F8E-4803-B7AB-857B43B6E533}"/>
              </a:ext>
            </a:extLst>
          </p:cNvPr>
          <p:cNvSpPr/>
          <p:nvPr/>
        </p:nvSpPr>
        <p:spPr>
          <a:xfrm>
            <a:off x="618282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Snøscooter</a:t>
            </a:r>
          </a:p>
        </p:txBody>
      </p:sp>
      <p:sp>
        <p:nvSpPr>
          <p:cNvPr id="53" name="Rectangle 52">
            <a:extLst>
              <a:ext uri="{FF2B5EF4-FFF2-40B4-BE49-F238E27FC236}">
                <a16:creationId xmlns:a16="http://schemas.microsoft.com/office/drawing/2014/main" id="{E2719327-DAFB-4B3C-A10F-54135E711DFD}"/>
              </a:ext>
            </a:extLst>
          </p:cNvPr>
          <p:cNvSpPr/>
          <p:nvPr/>
        </p:nvSpPr>
        <p:spPr>
          <a:xfrm>
            <a:off x="435171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Fordøyelsesprosesser husdyr</a:t>
            </a:r>
          </a:p>
        </p:txBody>
      </p:sp>
      <p:sp>
        <p:nvSpPr>
          <p:cNvPr id="54" name="Rectangle 53">
            <a:extLst>
              <a:ext uri="{FF2B5EF4-FFF2-40B4-BE49-F238E27FC236}">
                <a16:creationId xmlns:a16="http://schemas.microsoft.com/office/drawing/2014/main" id="{02679A67-B28A-4E7B-9BD7-E84D418992AF}"/>
              </a:ext>
            </a:extLst>
          </p:cNvPr>
          <p:cNvSpPr/>
          <p:nvPr/>
        </p:nvSpPr>
        <p:spPr>
          <a:xfrm>
            <a:off x="2123733" y="565731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a:t>
            </a:r>
          </a:p>
        </p:txBody>
      </p:sp>
      <p:sp>
        <p:nvSpPr>
          <p:cNvPr id="55" name="Rectangle 54">
            <a:extLst>
              <a:ext uri="{FF2B5EF4-FFF2-40B4-BE49-F238E27FC236}">
                <a16:creationId xmlns:a16="http://schemas.microsoft.com/office/drawing/2014/main" id="{8007700A-D48E-4AD0-B17A-9F0C28FC4043}"/>
              </a:ext>
            </a:extLst>
          </p:cNvPr>
          <p:cNvSpPr/>
          <p:nvPr/>
        </p:nvSpPr>
        <p:spPr>
          <a:xfrm>
            <a:off x="618282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Jordbruksarealer</a:t>
            </a:r>
          </a:p>
        </p:txBody>
      </p:sp>
      <p:sp>
        <p:nvSpPr>
          <p:cNvPr id="56" name="Rectangle 55">
            <a:extLst>
              <a:ext uri="{FF2B5EF4-FFF2-40B4-BE49-F238E27FC236}">
                <a16:creationId xmlns:a16="http://schemas.microsoft.com/office/drawing/2014/main" id="{5022F826-39F4-400F-B907-C685D5A6F7D2}"/>
              </a:ext>
            </a:extLst>
          </p:cNvPr>
          <p:cNvSpPr/>
          <p:nvPr/>
        </p:nvSpPr>
        <p:spPr>
          <a:xfrm>
            <a:off x="8009820"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Gjødselhåndtering</a:t>
            </a:r>
          </a:p>
        </p:txBody>
      </p:sp>
      <p:sp>
        <p:nvSpPr>
          <p:cNvPr id="57" name="Rectangle 56">
            <a:extLst>
              <a:ext uri="{FF2B5EF4-FFF2-40B4-BE49-F238E27FC236}">
                <a16:creationId xmlns:a16="http://schemas.microsoft.com/office/drawing/2014/main" id="{0F9BE0DF-ED40-4307-B9F4-9EA7DB3D4560}"/>
              </a:ext>
            </a:extLst>
          </p:cNvPr>
          <p:cNvSpPr/>
          <p:nvPr/>
        </p:nvSpPr>
        <p:spPr>
          <a:xfrm>
            <a:off x="4351717"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Avfallsdeponigass</a:t>
            </a:r>
          </a:p>
        </p:txBody>
      </p:sp>
      <p:sp>
        <p:nvSpPr>
          <p:cNvPr id="59" name="Rectangle 58">
            <a:extLst>
              <a:ext uri="{FF2B5EF4-FFF2-40B4-BE49-F238E27FC236}">
                <a16:creationId xmlns:a16="http://schemas.microsoft.com/office/drawing/2014/main" id="{18DE422E-EB8E-46F2-AEFD-A4841327C938}"/>
              </a:ext>
            </a:extLst>
          </p:cNvPr>
          <p:cNvSpPr/>
          <p:nvPr/>
        </p:nvSpPr>
        <p:spPr>
          <a:xfrm>
            <a:off x="8009820"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Avløp</a:t>
            </a:r>
          </a:p>
        </p:txBody>
      </p:sp>
      <p:sp>
        <p:nvSpPr>
          <p:cNvPr id="60" name="Rectangle 59">
            <a:extLst>
              <a:ext uri="{FF2B5EF4-FFF2-40B4-BE49-F238E27FC236}">
                <a16:creationId xmlns:a16="http://schemas.microsoft.com/office/drawing/2014/main" id="{A04D97CB-84E5-40B4-B220-7C710429D01D}"/>
              </a:ext>
            </a:extLst>
          </p:cNvPr>
          <p:cNvSpPr/>
          <p:nvPr/>
        </p:nvSpPr>
        <p:spPr>
          <a:xfrm>
            <a:off x="4314811" y="1038976"/>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sp>
        <p:nvSpPr>
          <p:cNvPr id="61" name="Rectangle 60">
            <a:extLst>
              <a:ext uri="{FF2B5EF4-FFF2-40B4-BE49-F238E27FC236}">
                <a16:creationId xmlns:a16="http://schemas.microsoft.com/office/drawing/2014/main" id="{4BA8D2DF-8EA6-4BA9-A657-DACA370E46A8}"/>
              </a:ext>
            </a:extLst>
          </p:cNvPr>
          <p:cNvSpPr/>
          <p:nvPr/>
        </p:nvSpPr>
        <p:spPr>
          <a:xfrm>
            <a:off x="6180768" y="105074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Rest industri, olje energiforsyning</a:t>
            </a:r>
          </a:p>
        </p:txBody>
      </p:sp>
      <p:sp>
        <p:nvSpPr>
          <p:cNvPr id="62" name="Rectangle 61">
            <a:extLst>
              <a:ext uri="{FF2B5EF4-FFF2-40B4-BE49-F238E27FC236}">
                <a16:creationId xmlns:a16="http://schemas.microsoft.com/office/drawing/2014/main" id="{366BD166-E361-430A-86BE-C08F2761A217}"/>
              </a:ext>
            </a:extLst>
          </p:cNvPr>
          <p:cNvSpPr/>
          <p:nvPr/>
        </p:nvSpPr>
        <p:spPr>
          <a:xfrm>
            <a:off x="4351717" y="162221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Avfallsforbrenning</a:t>
            </a:r>
          </a:p>
        </p:txBody>
      </p:sp>
      <p:sp>
        <p:nvSpPr>
          <p:cNvPr id="63" name="Rectangle 62">
            <a:extLst>
              <a:ext uri="{FF2B5EF4-FFF2-40B4-BE49-F238E27FC236}">
                <a16:creationId xmlns:a16="http://schemas.microsoft.com/office/drawing/2014/main" id="{0A0A9034-0912-4BC6-A130-41DA85A04737}"/>
              </a:ext>
            </a:extLst>
          </p:cNvPr>
          <p:cNvSpPr/>
          <p:nvPr/>
        </p:nvSpPr>
        <p:spPr>
          <a:xfrm>
            <a:off x="6182827"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Fjernvarme unntatt avfallsforbrenning</a:t>
            </a:r>
          </a:p>
        </p:txBody>
      </p:sp>
      <p:sp>
        <p:nvSpPr>
          <p:cNvPr id="64" name="Rectangle 63">
            <a:extLst>
              <a:ext uri="{FF2B5EF4-FFF2-40B4-BE49-F238E27FC236}">
                <a16:creationId xmlns:a16="http://schemas.microsoft.com/office/drawing/2014/main" id="{44636FF6-6ECA-4C64-99D3-F28FFE5543DA}"/>
              </a:ext>
            </a:extLst>
          </p:cNvPr>
          <p:cNvSpPr/>
          <p:nvPr/>
        </p:nvSpPr>
        <p:spPr>
          <a:xfrm>
            <a:off x="8009820"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El. Produksjon og annen energiforsyning</a:t>
            </a:r>
          </a:p>
        </p:txBody>
      </p:sp>
      <p:sp>
        <p:nvSpPr>
          <p:cNvPr id="65" name="Rectangle 64">
            <a:extLst>
              <a:ext uri="{FF2B5EF4-FFF2-40B4-BE49-F238E27FC236}">
                <a16:creationId xmlns:a16="http://schemas.microsoft.com/office/drawing/2014/main" id="{260F98D7-2B95-4516-A929-04075A0B4A19}"/>
              </a:ext>
            </a:extLst>
          </p:cNvPr>
          <p:cNvSpPr/>
          <p:nvPr/>
        </p:nvSpPr>
        <p:spPr>
          <a:xfrm>
            <a:off x="435171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Fossil oppvarming</a:t>
            </a:r>
          </a:p>
        </p:txBody>
      </p:sp>
      <p:sp>
        <p:nvSpPr>
          <p:cNvPr id="66" name="Rectangle 65">
            <a:extLst>
              <a:ext uri="{FF2B5EF4-FFF2-40B4-BE49-F238E27FC236}">
                <a16:creationId xmlns:a16="http://schemas.microsoft.com/office/drawing/2014/main" id="{2F3C1D19-407B-4E58-9471-EDFD4D6E0A29}"/>
              </a:ext>
            </a:extLst>
          </p:cNvPr>
          <p:cNvSpPr/>
          <p:nvPr/>
        </p:nvSpPr>
        <p:spPr>
          <a:xfrm>
            <a:off x="618282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Vedfyring</a:t>
            </a:r>
          </a:p>
        </p:txBody>
      </p:sp>
      <p:sp>
        <p:nvSpPr>
          <p:cNvPr id="67" name="Rectangle 66">
            <a:extLst>
              <a:ext uri="{FF2B5EF4-FFF2-40B4-BE49-F238E27FC236}">
                <a16:creationId xmlns:a16="http://schemas.microsoft.com/office/drawing/2014/main" id="{D23A9AF8-3BA7-4D7C-89C6-EFFCBE711FE0}"/>
              </a:ext>
            </a:extLst>
          </p:cNvPr>
          <p:cNvSpPr/>
          <p:nvPr/>
        </p:nvSpPr>
        <p:spPr>
          <a:xfrm>
            <a:off x="435171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Bulkskip</a:t>
            </a:r>
          </a:p>
        </p:txBody>
      </p:sp>
      <p:sp>
        <p:nvSpPr>
          <p:cNvPr id="68" name="Rectangle 67">
            <a:extLst>
              <a:ext uri="{FF2B5EF4-FFF2-40B4-BE49-F238E27FC236}">
                <a16:creationId xmlns:a16="http://schemas.microsoft.com/office/drawing/2014/main" id="{BD254B53-F4C7-4F20-8CE7-1F1358464D1D}"/>
              </a:ext>
            </a:extLst>
          </p:cNvPr>
          <p:cNvSpPr/>
          <p:nvPr/>
        </p:nvSpPr>
        <p:spPr>
          <a:xfrm>
            <a:off x="435171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Cruiseskip</a:t>
            </a:r>
          </a:p>
        </p:txBody>
      </p:sp>
      <p:sp>
        <p:nvSpPr>
          <p:cNvPr id="69" name="Rectangle 68">
            <a:extLst>
              <a:ext uri="{FF2B5EF4-FFF2-40B4-BE49-F238E27FC236}">
                <a16:creationId xmlns:a16="http://schemas.microsoft.com/office/drawing/2014/main" id="{00E1199C-B029-44F1-84D6-636097734253}"/>
              </a:ext>
            </a:extLst>
          </p:cNvPr>
          <p:cNvSpPr/>
          <p:nvPr/>
        </p:nvSpPr>
        <p:spPr>
          <a:xfrm>
            <a:off x="618282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Fiskefartøy</a:t>
            </a:r>
          </a:p>
        </p:txBody>
      </p:sp>
      <p:sp>
        <p:nvSpPr>
          <p:cNvPr id="70" name="Rectangle 69">
            <a:extLst>
              <a:ext uri="{FF2B5EF4-FFF2-40B4-BE49-F238E27FC236}">
                <a16:creationId xmlns:a16="http://schemas.microsoft.com/office/drawing/2014/main" id="{ED66D6B6-6888-40F7-B101-CC7793394B20}"/>
              </a:ext>
            </a:extLst>
          </p:cNvPr>
          <p:cNvSpPr/>
          <p:nvPr/>
        </p:nvSpPr>
        <p:spPr>
          <a:xfrm>
            <a:off x="9836813"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Gasstankere</a:t>
            </a:r>
          </a:p>
        </p:txBody>
      </p:sp>
      <p:sp>
        <p:nvSpPr>
          <p:cNvPr id="71" name="Rectangle 70">
            <a:extLst>
              <a:ext uri="{FF2B5EF4-FFF2-40B4-BE49-F238E27FC236}">
                <a16:creationId xmlns:a16="http://schemas.microsoft.com/office/drawing/2014/main" id="{47D4B9C4-F943-4028-9D29-DABEE8EDD6BD}"/>
              </a:ext>
            </a:extLst>
          </p:cNvPr>
          <p:cNvSpPr/>
          <p:nvPr/>
        </p:nvSpPr>
        <p:spPr>
          <a:xfrm>
            <a:off x="8009820"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Kjemikalietankere</a:t>
            </a:r>
          </a:p>
        </p:txBody>
      </p:sp>
      <p:sp>
        <p:nvSpPr>
          <p:cNvPr id="74" name="Rectangle 73">
            <a:extLst>
              <a:ext uri="{FF2B5EF4-FFF2-40B4-BE49-F238E27FC236}">
                <a16:creationId xmlns:a16="http://schemas.microsoft.com/office/drawing/2014/main" id="{C4D6FCCB-60C8-4994-AD0E-DC20035CD62B}"/>
              </a:ext>
            </a:extLst>
          </p:cNvPr>
          <p:cNvSpPr/>
          <p:nvPr/>
        </p:nvSpPr>
        <p:spPr>
          <a:xfrm>
            <a:off x="9836813"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Kjøle-/fryseskip</a:t>
            </a:r>
          </a:p>
        </p:txBody>
      </p:sp>
      <p:sp>
        <p:nvSpPr>
          <p:cNvPr id="75" name="Rectangle 74">
            <a:extLst>
              <a:ext uri="{FF2B5EF4-FFF2-40B4-BE49-F238E27FC236}">
                <a16:creationId xmlns:a16="http://schemas.microsoft.com/office/drawing/2014/main" id="{8B32C8FF-BCC3-40B4-97EB-C6CF1F38BCA2}"/>
              </a:ext>
            </a:extLst>
          </p:cNvPr>
          <p:cNvSpPr/>
          <p:nvPr/>
        </p:nvSpPr>
        <p:spPr>
          <a:xfrm>
            <a:off x="435171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err="1">
                <a:solidFill>
                  <a:schemeClr val="bg1"/>
                </a:solidFill>
              </a:rPr>
              <a:t>Konteinerskip</a:t>
            </a:r>
            <a:endParaRPr lang="nb-NO" sz="1200" dirty="0">
              <a:solidFill>
                <a:schemeClr val="bg1"/>
              </a:solidFill>
            </a:endParaRPr>
          </a:p>
        </p:txBody>
      </p:sp>
      <p:sp>
        <p:nvSpPr>
          <p:cNvPr id="76" name="Rectangle 75">
            <a:extLst>
              <a:ext uri="{FF2B5EF4-FFF2-40B4-BE49-F238E27FC236}">
                <a16:creationId xmlns:a16="http://schemas.microsoft.com/office/drawing/2014/main" id="{9C6A11DF-D363-4932-984C-F3A537B070E8}"/>
              </a:ext>
            </a:extLst>
          </p:cNvPr>
          <p:cNvSpPr/>
          <p:nvPr/>
        </p:nvSpPr>
        <p:spPr>
          <a:xfrm>
            <a:off x="435171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Offshore </a:t>
            </a:r>
            <a:r>
              <a:rPr lang="nb-NO" sz="1200" dirty="0" err="1">
                <a:solidFill>
                  <a:schemeClr val="bg1"/>
                </a:solidFill>
              </a:rPr>
              <a:t>supplyskip</a:t>
            </a:r>
            <a:endParaRPr lang="nb-NO" sz="1200" dirty="0">
              <a:solidFill>
                <a:schemeClr val="bg1"/>
              </a:solidFill>
            </a:endParaRPr>
          </a:p>
        </p:txBody>
      </p:sp>
      <p:sp>
        <p:nvSpPr>
          <p:cNvPr id="77" name="Rectangle 76">
            <a:extLst>
              <a:ext uri="{FF2B5EF4-FFF2-40B4-BE49-F238E27FC236}">
                <a16:creationId xmlns:a16="http://schemas.microsoft.com/office/drawing/2014/main" id="{A311E42B-85F9-4C4E-9A88-D5645D7FB171}"/>
              </a:ext>
            </a:extLst>
          </p:cNvPr>
          <p:cNvSpPr/>
          <p:nvPr/>
        </p:nvSpPr>
        <p:spPr>
          <a:xfrm>
            <a:off x="8009820"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Oljeprodukttankere</a:t>
            </a:r>
          </a:p>
        </p:txBody>
      </p:sp>
      <p:sp>
        <p:nvSpPr>
          <p:cNvPr id="78" name="Rectangle 77">
            <a:extLst>
              <a:ext uri="{FF2B5EF4-FFF2-40B4-BE49-F238E27FC236}">
                <a16:creationId xmlns:a16="http://schemas.microsoft.com/office/drawing/2014/main" id="{1628970C-A637-487D-95EB-C395BC101778}"/>
              </a:ext>
            </a:extLst>
          </p:cNvPr>
          <p:cNvSpPr/>
          <p:nvPr/>
        </p:nvSpPr>
        <p:spPr>
          <a:xfrm>
            <a:off x="8009820"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Passasjer</a:t>
            </a:r>
          </a:p>
        </p:txBody>
      </p:sp>
      <p:sp>
        <p:nvSpPr>
          <p:cNvPr id="79" name="Rectangle 78">
            <a:extLst>
              <a:ext uri="{FF2B5EF4-FFF2-40B4-BE49-F238E27FC236}">
                <a16:creationId xmlns:a16="http://schemas.microsoft.com/office/drawing/2014/main" id="{C7B79D56-DF08-48F9-B5EE-3881AE1006DA}"/>
              </a:ext>
            </a:extLst>
          </p:cNvPr>
          <p:cNvSpPr/>
          <p:nvPr/>
        </p:nvSpPr>
        <p:spPr>
          <a:xfrm>
            <a:off x="618282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Ro </a:t>
            </a:r>
            <a:r>
              <a:rPr lang="nb-NO" sz="1200" dirty="0" err="1">
                <a:solidFill>
                  <a:schemeClr val="bg1"/>
                </a:solidFill>
              </a:rPr>
              <a:t>Ro</a:t>
            </a:r>
            <a:r>
              <a:rPr lang="nb-NO" sz="1200" dirty="0">
                <a:solidFill>
                  <a:schemeClr val="bg1"/>
                </a:solidFill>
              </a:rPr>
              <a:t> last</a:t>
            </a:r>
          </a:p>
        </p:txBody>
      </p:sp>
      <p:sp>
        <p:nvSpPr>
          <p:cNvPr id="80" name="Rectangle 79">
            <a:extLst>
              <a:ext uri="{FF2B5EF4-FFF2-40B4-BE49-F238E27FC236}">
                <a16:creationId xmlns:a16="http://schemas.microsoft.com/office/drawing/2014/main" id="{8B135E3C-A637-49B5-B6E9-67DA5726225E}"/>
              </a:ext>
            </a:extLst>
          </p:cNvPr>
          <p:cNvSpPr/>
          <p:nvPr/>
        </p:nvSpPr>
        <p:spPr>
          <a:xfrm>
            <a:off x="618282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Råoljetankere</a:t>
            </a:r>
          </a:p>
        </p:txBody>
      </p:sp>
      <p:sp>
        <p:nvSpPr>
          <p:cNvPr id="81" name="Rectangle 80">
            <a:extLst>
              <a:ext uri="{FF2B5EF4-FFF2-40B4-BE49-F238E27FC236}">
                <a16:creationId xmlns:a16="http://schemas.microsoft.com/office/drawing/2014/main" id="{73261506-4D5A-4AED-847F-50F49F9E6EA0}"/>
              </a:ext>
            </a:extLst>
          </p:cNvPr>
          <p:cNvSpPr/>
          <p:nvPr/>
        </p:nvSpPr>
        <p:spPr>
          <a:xfrm>
            <a:off x="8009820"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Stykkgodsskip</a:t>
            </a:r>
          </a:p>
        </p:txBody>
      </p:sp>
      <p:sp>
        <p:nvSpPr>
          <p:cNvPr id="82" name="Rectangle 81">
            <a:extLst>
              <a:ext uri="{FF2B5EF4-FFF2-40B4-BE49-F238E27FC236}">
                <a16:creationId xmlns:a16="http://schemas.microsoft.com/office/drawing/2014/main" id="{C7714369-0966-4C40-BE4F-1CD835931D8D}"/>
              </a:ext>
            </a:extLst>
          </p:cNvPr>
          <p:cNvSpPr/>
          <p:nvPr/>
        </p:nvSpPr>
        <p:spPr>
          <a:xfrm>
            <a:off x="9836813"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offshore ser.</a:t>
            </a:r>
          </a:p>
        </p:txBody>
      </p:sp>
      <p:sp>
        <p:nvSpPr>
          <p:cNvPr id="83" name="Rectangle 82">
            <a:extLst>
              <a:ext uri="{FF2B5EF4-FFF2-40B4-BE49-F238E27FC236}">
                <a16:creationId xmlns:a16="http://schemas.microsoft.com/office/drawing/2014/main" id="{4EF4FF6F-C286-4632-827F-7BA957ECF54A}"/>
              </a:ext>
            </a:extLst>
          </p:cNvPr>
          <p:cNvSpPr/>
          <p:nvPr/>
        </p:nvSpPr>
        <p:spPr>
          <a:xfrm>
            <a:off x="618282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aktiviteter </a:t>
            </a:r>
          </a:p>
        </p:txBody>
      </p:sp>
      <p:cxnSp>
        <p:nvCxnSpPr>
          <p:cNvPr id="86" name="Connector: Elbow 85">
            <a:extLst>
              <a:ext uri="{FF2B5EF4-FFF2-40B4-BE49-F238E27FC236}">
                <a16:creationId xmlns:a16="http://schemas.microsoft.com/office/drawing/2014/main" id="{947F1DA6-36F5-4187-8025-447803B3182C}"/>
              </a:ext>
            </a:extLst>
          </p:cNvPr>
          <p:cNvCxnSpPr>
            <a:cxnSpLocks/>
            <a:stCxn id="4" idx="3"/>
            <a:endCxn id="37" idx="1"/>
          </p:cNvCxnSpPr>
          <p:nvPr/>
        </p:nvCxnSpPr>
        <p:spPr bwMode="auto">
          <a:xfrm flipV="1">
            <a:off x="1764586" y="1795124"/>
            <a:ext cx="359147" cy="1733203"/>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9" name="Connector: Elbow 88">
            <a:extLst>
              <a:ext uri="{FF2B5EF4-FFF2-40B4-BE49-F238E27FC236}">
                <a16:creationId xmlns:a16="http://schemas.microsoft.com/office/drawing/2014/main" id="{B15C6318-8DE3-45AD-9C84-7E32058DE29F}"/>
              </a:ext>
            </a:extLst>
          </p:cNvPr>
          <p:cNvCxnSpPr>
            <a:cxnSpLocks/>
            <a:stCxn id="4" idx="3"/>
            <a:endCxn id="38" idx="1"/>
          </p:cNvCxnSpPr>
          <p:nvPr/>
        </p:nvCxnSpPr>
        <p:spPr bwMode="auto">
          <a:xfrm flipV="1">
            <a:off x="1764586" y="2372506"/>
            <a:ext cx="359147" cy="1155821"/>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BC099BB5-C10F-4D06-BD05-0C2B84FA79F0}"/>
              </a:ext>
            </a:extLst>
          </p:cNvPr>
          <p:cNvCxnSpPr>
            <a:cxnSpLocks/>
            <a:stCxn id="4" idx="3"/>
            <a:endCxn id="39" idx="1"/>
          </p:cNvCxnSpPr>
          <p:nvPr/>
        </p:nvCxnSpPr>
        <p:spPr bwMode="auto">
          <a:xfrm flipV="1">
            <a:off x="1764586" y="2949887"/>
            <a:ext cx="359147" cy="57844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33478960-FD65-4549-94DF-90DFFB0F5383}"/>
              </a:ext>
            </a:extLst>
          </p:cNvPr>
          <p:cNvCxnSpPr>
            <a:cxnSpLocks/>
            <a:stCxn id="4" idx="3"/>
            <a:endCxn id="40" idx="1"/>
          </p:cNvCxnSpPr>
          <p:nvPr/>
        </p:nvCxnSpPr>
        <p:spPr bwMode="auto">
          <a:xfrm flipV="1">
            <a:off x="1764586" y="3525397"/>
            <a:ext cx="359147" cy="293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8" name="Connector: Elbow 97">
            <a:extLst>
              <a:ext uri="{FF2B5EF4-FFF2-40B4-BE49-F238E27FC236}">
                <a16:creationId xmlns:a16="http://schemas.microsoft.com/office/drawing/2014/main" id="{B9DC831A-6EB1-445E-97DD-444A0A90F90B}"/>
              </a:ext>
            </a:extLst>
          </p:cNvPr>
          <p:cNvCxnSpPr>
            <a:cxnSpLocks/>
            <a:stCxn id="4" idx="3"/>
            <a:endCxn id="41" idx="1"/>
          </p:cNvCxnSpPr>
          <p:nvPr/>
        </p:nvCxnSpPr>
        <p:spPr bwMode="auto">
          <a:xfrm>
            <a:off x="1764586" y="3528326"/>
            <a:ext cx="359147" cy="57632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1" name="Connector: Elbow 100">
            <a:extLst>
              <a:ext uri="{FF2B5EF4-FFF2-40B4-BE49-F238E27FC236}">
                <a16:creationId xmlns:a16="http://schemas.microsoft.com/office/drawing/2014/main" id="{AF006DDC-DE9C-4F8E-B6A2-439294E9EC99}"/>
              </a:ext>
            </a:extLst>
          </p:cNvPr>
          <p:cNvCxnSpPr>
            <a:cxnSpLocks/>
            <a:stCxn id="4" idx="3"/>
            <a:endCxn id="42" idx="1"/>
          </p:cNvCxnSpPr>
          <p:nvPr/>
        </p:nvCxnSpPr>
        <p:spPr bwMode="auto">
          <a:xfrm>
            <a:off x="1764586" y="3528327"/>
            <a:ext cx="359147" cy="1153706"/>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4" name="Connector: Elbow 103">
            <a:extLst>
              <a:ext uri="{FF2B5EF4-FFF2-40B4-BE49-F238E27FC236}">
                <a16:creationId xmlns:a16="http://schemas.microsoft.com/office/drawing/2014/main" id="{47FAE4C3-6FE8-4BCB-B02B-6F6F4714BAE5}"/>
              </a:ext>
            </a:extLst>
          </p:cNvPr>
          <p:cNvCxnSpPr>
            <a:cxnSpLocks/>
            <a:stCxn id="4" idx="3"/>
            <a:endCxn id="43" idx="1"/>
          </p:cNvCxnSpPr>
          <p:nvPr/>
        </p:nvCxnSpPr>
        <p:spPr bwMode="auto">
          <a:xfrm>
            <a:off x="1764586" y="3528327"/>
            <a:ext cx="359147" cy="1731088"/>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7" name="Connector: Elbow 106">
            <a:extLst>
              <a:ext uri="{FF2B5EF4-FFF2-40B4-BE49-F238E27FC236}">
                <a16:creationId xmlns:a16="http://schemas.microsoft.com/office/drawing/2014/main" id="{AEF353F5-6E4C-4254-802F-8D8C901A2A15}"/>
              </a:ext>
            </a:extLst>
          </p:cNvPr>
          <p:cNvCxnSpPr>
            <a:cxnSpLocks/>
            <a:stCxn id="4" idx="3"/>
            <a:endCxn id="54" idx="1"/>
          </p:cNvCxnSpPr>
          <p:nvPr/>
        </p:nvCxnSpPr>
        <p:spPr bwMode="auto">
          <a:xfrm>
            <a:off x="1764586" y="3528327"/>
            <a:ext cx="359147" cy="230847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0" name="Rectangle 89">
            <a:extLst>
              <a:ext uri="{FF2B5EF4-FFF2-40B4-BE49-F238E27FC236}">
                <a16:creationId xmlns:a16="http://schemas.microsoft.com/office/drawing/2014/main" id="{FAB88C90-D769-4F8D-8DDD-775AD38CC397}"/>
              </a:ext>
            </a:extLst>
          </p:cNvPr>
          <p:cNvSpPr/>
          <p:nvPr/>
        </p:nvSpPr>
        <p:spPr>
          <a:xfrm>
            <a:off x="6180768" y="508430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Biologisk behandling av avfall</a:t>
            </a:r>
          </a:p>
        </p:txBody>
      </p:sp>
      <p:sp>
        <p:nvSpPr>
          <p:cNvPr id="84" name="Rectangle 83">
            <a:extLst>
              <a:ext uri="{FF2B5EF4-FFF2-40B4-BE49-F238E27FC236}">
                <a16:creationId xmlns:a16="http://schemas.microsoft.com/office/drawing/2014/main" id="{CE99A3E4-8C87-429A-9E3C-65218B7358E5}"/>
              </a:ext>
            </a:extLst>
          </p:cNvPr>
          <p:cNvSpPr/>
          <p:nvPr/>
        </p:nvSpPr>
        <p:spPr>
          <a:xfrm>
            <a:off x="9934893" y="4354221"/>
            <a:ext cx="345147" cy="12866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85" name="Rectangle 84">
            <a:extLst>
              <a:ext uri="{FF2B5EF4-FFF2-40B4-BE49-F238E27FC236}">
                <a16:creationId xmlns:a16="http://schemas.microsoft.com/office/drawing/2014/main" id="{A3A47F28-E74A-44FF-9F03-865A9AABF039}"/>
              </a:ext>
            </a:extLst>
          </p:cNvPr>
          <p:cNvSpPr/>
          <p:nvPr/>
        </p:nvSpPr>
        <p:spPr>
          <a:xfrm>
            <a:off x="9937140" y="4583109"/>
            <a:ext cx="342900" cy="12866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9" name="TextBox 8">
            <a:extLst>
              <a:ext uri="{FF2B5EF4-FFF2-40B4-BE49-F238E27FC236}">
                <a16:creationId xmlns:a16="http://schemas.microsoft.com/office/drawing/2014/main" id="{F4CBC31D-FDC1-4AAB-98B9-E30B3666224A}"/>
              </a:ext>
            </a:extLst>
          </p:cNvPr>
          <p:cNvSpPr txBox="1"/>
          <p:nvPr/>
        </p:nvSpPr>
        <p:spPr>
          <a:xfrm>
            <a:off x="10310520" y="4284130"/>
            <a:ext cx="1362891" cy="276999"/>
          </a:xfrm>
          <a:prstGeom prst="rect">
            <a:avLst/>
          </a:prstGeom>
          <a:noFill/>
        </p:spPr>
        <p:txBody>
          <a:bodyPr wrap="square" rtlCol="0">
            <a:spAutoFit/>
          </a:bodyPr>
          <a:lstStyle/>
          <a:p>
            <a:pPr algn="l"/>
            <a:r>
              <a:rPr lang="en-US" sz="1200" dirty="0" err="1"/>
              <a:t>Kvotepliktig</a:t>
            </a:r>
            <a:endParaRPr lang="en-US" sz="1200" dirty="0"/>
          </a:p>
        </p:txBody>
      </p:sp>
      <p:sp>
        <p:nvSpPr>
          <p:cNvPr id="87" name="TextBox 86">
            <a:extLst>
              <a:ext uri="{FF2B5EF4-FFF2-40B4-BE49-F238E27FC236}">
                <a16:creationId xmlns:a16="http://schemas.microsoft.com/office/drawing/2014/main" id="{0351BD8E-1AF3-4AED-890B-608D6EDC6923}"/>
              </a:ext>
            </a:extLst>
          </p:cNvPr>
          <p:cNvSpPr txBox="1"/>
          <p:nvPr/>
        </p:nvSpPr>
        <p:spPr>
          <a:xfrm>
            <a:off x="10310520" y="4508271"/>
            <a:ext cx="1362891" cy="276999"/>
          </a:xfrm>
          <a:prstGeom prst="rect">
            <a:avLst/>
          </a:prstGeom>
          <a:noFill/>
        </p:spPr>
        <p:txBody>
          <a:bodyPr wrap="square" rtlCol="0">
            <a:spAutoFit/>
          </a:bodyPr>
          <a:lstStyle/>
          <a:p>
            <a:pPr algn="l"/>
            <a:r>
              <a:rPr lang="en-US" sz="1200" dirty="0" err="1"/>
              <a:t>Ikke-kvotepliktig</a:t>
            </a:r>
            <a:endParaRPr lang="en-US" sz="1200" dirty="0"/>
          </a:p>
        </p:txBody>
      </p:sp>
      <p:sp>
        <p:nvSpPr>
          <p:cNvPr id="10" name="TextBox 9">
            <a:extLst>
              <a:ext uri="{FF2B5EF4-FFF2-40B4-BE49-F238E27FC236}">
                <a16:creationId xmlns:a16="http://schemas.microsoft.com/office/drawing/2014/main" id="{73927A61-A449-4E41-ABDC-48D9E3E19D34}"/>
              </a:ext>
            </a:extLst>
          </p:cNvPr>
          <p:cNvSpPr txBox="1"/>
          <p:nvPr/>
        </p:nvSpPr>
        <p:spPr>
          <a:xfrm>
            <a:off x="9848963" y="4284130"/>
            <a:ext cx="1785257" cy="511906"/>
          </a:xfrm>
          <a:prstGeom prst="rect">
            <a:avLst/>
          </a:prstGeom>
          <a:noFill/>
          <a:ln w="19050">
            <a:solidFill>
              <a:schemeClr val="accent2"/>
            </a:solidFill>
            <a:prstDash val="dash"/>
          </a:ln>
        </p:spPr>
        <p:txBody>
          <a:bodyPr wrap="square" rtlCol="0">
            <a:spAutoFit/>
          </a:bodyPr>
          <a:lstStyle/>
          <a:p>
            <a:pPr algn="l"/>
            <a:endParaRPr lang="en-US" dirty="0"/>
          </a:p>
        </p:txBody>
      </p:sp>
    </p:spTree>
    <p:extLst>
      <p:ext uri="{BB962C8B-B14F-4D97-AF65-F5344CB8AC3E}">
        <p14:creationId xmlns:p14="http://schemas.microsoft.com/office/powerpoint/2010/main" val="31937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417834"/>
            <a:ext cx="12212548" cy="5450440"/>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3086315" y="1327700"/>
            <a:ext cx="6386082"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Elektrifiseringen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 elektrifiserings-</a:t>
            </a:r>
          </a:p>
          <a:p>
            <a:pPr algn="ctr"/>
            <a:r>
              <a:rPr lang="nb-NO" dirty="0">
                <a:solidFill>
                  <a:schemeClr val="bg1"/>
                </a:solidFill>
              </a:rPr>
              <a:t>grad</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Maksimal elektrifiseringsgrad ved fullelektrifisering</a:t>
            </a:r>
          </a:p>
        </p:txBody>
      </p:sp>
      <p:pic>
        <p:nvPicPr>
          <p:cNvPr id="8" name="Bilde 7">
            <a:extLst>
              <a:ext uri="{FF2B5EF4-FFF2-40B4-BE49-F238E27FC236}">
                <a16:creationId xmlns:a16="http://schemas.microsoft.com/office/drawing/2014/main" id="{77B209F1-E1DE-8E6F-EEC6-D11346669937}"/>
              </a:ext>
            </a:extLst>
          </p:cNvPr>
          <p:cNvPicPr/>
          <p:nvPr/>
        </p:nvPicPr>
        <p:blipFill>
          <a:blip r:embed="rId4"/>
          <a:stretch>
            <a:fillRect/>
          </a:stretch>
        </p:blipFill>
        <p:spPr>
          <a:xfrm>
            <a:off x="2238375" y="1982788"/>
            <a:ext cx="8313738" cy="936625"/>
          </a:xfrm>
          <a:prstGeom prst="rect">
            <a:avLst/>
          </a:prstGeom>
        </p:spPr>
      </p:pic>
      <p:pic>
        <p:nvPicPr>
          <p:cNvPr id="9" name="Bilde 8">
            <a:extLst>
              <a:ext uri="{FF2B5EF4-FFF2-40B4-BE49-F238E27FC236}">
                <a16:creationId xmlns:a16="http://schemas.microsoft.com/office/drawing/2014/main" id="{D2AB8528-03D5-2CC8-7BA5-1F4512C2D7F2}"/>
              </a:ext>
            </a:extLst>
          </p:cNvPr>
          <p:cNvPicPr/>
          <p:nvPr/>
        </p:nvPicPr>
        <p:blipFill>
          <a:blip r:embed="rId5"/>
          <a:stretch>
            <a:fillRect/>
          </a:stretch>
        </p:blipFill>
        <p:spPr>
          <a:xfrm>
            <a:off x="344488" y="3197225"/>
            <a:ext cx="3208337" cy="784225"/>
          </a:xfrm>
          <a:prstGeom prst="rect">
            <a:avLst/>
          </a:prstGeom>
        </p:spPr>
      </p:pic>
      <p:pic>
        <p:nvPicPr>
          <p:cNvPr id="12" name="Bilde 11">
            <a:extLst>
              <a:ext uri="{FF2B5EF4-FFF2-40B4-BE49-F238E27FC236}">
                <a16:creationId xmlns:a16="http://schemas.microsoft.com/office/drawing/2014/main" id="{61DF3B18-707E-347E-A341-1F441B83A15F}"/>
              </a:ext>
            </a:extLst>
          </p:cNvPr>
          <p:cNvPicPr/>
          <p:nvPr/>
        </p:nvPicPr>
        <p:blipFill>
          <a:blip r:embed="rId6"/>
          <a:stretch>
            <a:fillRect/>
          </a:stretch>
        </p:blipFill>
        <p:spPr>
          <a:xfrm>
            <a:off x="9097963" y="3197225"/>
            <a:ext cx="2979737" cy="784225"/>
          </a:xfrm>
          <a:prstGeom prst="rect">
            <a:avLst/>
          </a:prstGeom>
        </p:spPr>
      </p:pic>
    </p:spTree>
    <p:extLst>
      <p:ext uri="{BB962C8B-B14F-4D97-AF65-F5344CB8AC3E}">
        <p14:creationId xmlns:p14="http://schemas.microsoft.com/office/powerpoint/2010/main" val="20757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2143232" y="1327700"/>
            <a:ext cx="7905536"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Klimagassreduksjon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pic>
        <p:nvPicPr>
          <p:cNvPr id="14" name="Bilde 13">
            <a:extLst>
              <a:ext uri="{FF2B5EF4-FFF2-40B4-BE49-F238E27FC236}">
                <a16:creationId xmlns:a16="http://schemas.microsoft.com/office/drawing/2014/main" id="{2797AC6D-D3C3-526A-6F5B-7EF448A5FC02}"/>
              </a:ext>
            </a:extLst>
          </p:cNvPr>
          <p:cNvPicPr/>
          <p:nvPr/>
        </p:nvPicPr>
        <p:blipFill>
          <a:blip r:embed="rId4"/>
          <a:stretch>
            <a:fillRect/>
          </a:stretch>
        </p:blipFill>
        <p:spPr>
          <a:xfrm>
            <a:off x="1939925" y="1982788"/>
            <a:ext cx="8313738" cy="936625"/>
          </a:xfrm>
          <a:prstGeom prst="rect">
            <a:avLst/>
          </a:prstGeom>
        </p:spPr>
      </p:pic>
      <p:pic>
        <p:nvPicPr>
          <p:cNvPr id="15" name="Bilde 14">
            <a:extLst>
              <a:ext uri="{FF2B5EF4-FFF2-40B4-BE49-F238E27FC236}">
                <a16:creationId xmlns:a16="http://schemas.microsoft.com/office/drawing/2014/main" id="{56ADC833-E71C-C887-81EF-3E6131DAD544}"/>
              </a:ext>
            </a:extLst>
          </p:cNvPr>
          <p:cNvPicPr/>
          <p:nvPr/>
        </p:nvPicPr>
        <p:blipFill>
          <a:blip r:embed="rId5"/>
          <a:stretch>
            <a:fillRect/>
          </a:stretch>
        </p:blipFill>
        <p:spPr>
          <a:xfrm>
            <a:off x="-1116013" y="3217863"/>
            <a:ext cx="4229101" cy="784225"/>
          </a:xfrm>
          <a:prstGeom prst="rect">
            <a:avLst/>
          </a:prstGeom>
        </p:spPr>
      </p:pic>
      <p:pic>
        <p:nvPicPr>
          <p:cNvPr id="16" name="Bilde 15">
            <a:extLst>
              <a:ext uri="{FF2B5EF4-FFF2-40B4-BE49-F238E27FC236}">
                <a16:creationId xmlns:a16="http://schemas.microsoft.com/office/drawing/2014/main" id="{9986A047-EE39-55E0-AA42-53F084716AB0}"/>
              </a:ext>
            </a:extLst>
          </p:cNvPr>
          <p:cNvPicPr/>
          <p:nvPr/>
        </p:nvPicPr>
        <p:blipFill>
          <a:blip r:embed="rId6"/>
          <a:stretch>
            <a:fillRect/>
          </a:stretch>
        </p:blipFill>
        <p:spPr>
          <a:xfrm>
            <a:off x="6635750" y="3222625"/>
            <a:ext cx="8313738" cy="784225"/>
          </a:xfrm>
          <a:prstGeom prst="rect">
            <a:avLst/>
          </a:prstGeom>
        </p:spPr>
      </p:pic>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17" name="Bilde 16">
            <a:extLst>
              <a:ext uri="{FF2B5EF4-FFF2-40B4-BE49-F238E27FC236}">
                <a16:creationId xmlns:a16="http://schemas.microsoft.com/office/drawing/2014/main" id="{606E8512-A38D-A390-D7CC-3393CE158626}"/>
              </a:ext>
            </a:extLst>
          </p:cNvPr>
          <p:cNvPicPr/>
          <p:nvPr/>
        </p:nvPicPr>
        <p:blipFill>
          <a:blip r:embed="rId7"/>
          <a:stretch>
            <a:fillRect/>
          </a:stretch>
        </p:blipFill>
        <p:spPr>
          <a:xfrm>
            <a:off x="2863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extLst>
              <p:ext uri="{D42A27DB-BD31-4B8C-83A1-F6EECF244321}">
                <p14:modId xmlns:p14="http://schemas.microsoft.com/office/powerpoint/2010/main" val="31168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pic>
        <p:nvPicPr>
          <p:cNvPr id="4" name="Bilde 3">
            <a:extLst>
              <a:ext uri="{FF2B5EF4-FFF2-40B4-BE49-F238E27FC236}">
                <a16:creationId xmlns:a16="http://schemas.microsoft.com/office/drawing/2014/main" id="{5D592412-2BEC-C633-E5E9-A5AFEC6C64C9}"/>
              </a:ext>
            </a:extLst>
          </p:cNvPr>
          <p:cNvPicPr/>
          <p:nvPr/>
        </p:nvPicPr>
        <p:blipFill>
          <a:blip r:embed="rId7"/>
          <a:stretch>
            <a:fillRect/>
          </a:stretch>
        </p:blipFill>
        <p:spPr>
          <a:xfrm>
            <a:off x="5757863" y="93663"/>
            <a:ext cx="4229100" cy="936625"/>
          </a:xfrm>
          <a:prstGeom prst="rect">
            <a:avLst/>
          </a:prstGeom>
        </p:spPr>
      </p:pic>
      <p:graphicFrame>
        <p:nvGraphicFramePr>
          <p:cNvPr id="10" name="Chart 9">
            <a:extLst>
              <a:ext uri="{FF2B5EF4-FFF2-40B4-BE49-F238E27FC236}">
                <a16:creationId xmlns:a16="http://schemas.microsoft.com/office/drawing/2014/main" id="{FB433393-999F-4F60-9FC1-AA561088F342}"/>
              </a:ext>
            </a:extLst>
          </p:cNvPr>
          <p:cNvGraphicFramePr>
            <a:graphicFrameLocks/>
          </p:cNvGraphicFramePr>
          <p:nvPr>
            <p:extLst>
              <p:ext uri="{D42A27DB-BD31-4B8C-83A1-F6EECF244321}">
                <p14:modId xmlns:p14="http://schemas.microsoft.com/office/powerpoint/2010/main" val="3745079941"/>
              </p:ext>
            </p:extLst>
          </p:nvPr>
        </p:nvGraphicFramePr>
        <p:xfrm>
          <a:off x="2007248" y="1473941"/>
          <a:ext cx="8177505" cy="45957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54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6E8764A5-BF61-4BE9-B533-46B7035439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graphicFrame>
        <p:nvGraphicFramePr>
          <p:cNvPr id="11" name="Chart 10">
            <a:extLst>
              <a:ext uri="{FF2B5EF4-FFF2-40B4-BE49-F238E27FC236}">
                <a16:creationId xmlns:a16="http://schemas.microsoft.com/office/drawing/2014/main" id="{54F11662-6563-42A2-A6C4-5AA786A820E2}"/>
              </a:ext>
            </a:extLst>
          </p:cNvPr>
          <p:cNvGraphicFramePr>
            <a:graphicFrameLocks/>
          </p:cNvGraphicFramePr>
          <p:nvPr>
            <p:extLst>
              <p:ext uri="{D42A27DB-BD31-4B8C-83A1-F6EECF244321}">
                <p14:modId xmlns:p14="http://schemas.microsoft.com/office/powerpoint/2010/main" val="1161380469"/>
              </p:ext>
            </p:extLst>
          </p:nvPr>
        </p:nvGraphicFramePr>
        <p:xfrm>
          <a:off x="2006600" y="1473941"/>
          <a:ext cx="8178800" cy="4597200"/>
        </p:xfrm>
        <a:graphic>
          <a:graphicData uri="http://schemas.openxmlformats.org/drawingml/2006/chart">
            <c:chart xmlns:c="http://schemas.openxmlformats.org/drawingml/2006/chart" xmlns:r="http://schemas.openxmlformats.org/officeDocument/2006/relationships" r:id="rId7"/>
          </a:graphicData>
        </a:graphic>
      </p:graphicFrame>
      <p:pic>
        <p:nvPicPr>
          <p:cNvPr id="3" name="Bilde 2">
            <a:extLst>
              <a:ext uri="{FF2B5EF4-FFF2-40B4-BE49-F238E27FC236}">
                <a16:creationId xmlns:a16="http://schemas.microsoft.com/office/drawing/2014/main" id="{9347E8D4-42DC-32A2-C8F5-13BFFBE8C40D}"/>
              </a:ext>
            </a:extLst>
          </p:cNvPr>
          <p:cNvPicPr/>
          <p:nvPr/>
        </p:nvPicPr>
        <p:blipFill>
          <a:blip r:embed="rId8"/>
          <a:stretch>
            <a:fillRect/>
          </a:stretch>
        </p:blipFill>
        <p:spPr>
          <a:xfrm>
            <a:off x="5688013" y="103188"/>
            <a:ext cx="4229100" cy="936625"/>
          </a:xfrm>
          <a:prstGeom prst="rect">
            <a:avLst/>
          </a:prstGeom>
        </p:spPr>
      </p:pic>
    </p:spTree>
    <p:extLst>
      <p:ext uri="{BB962C8B-B14F-4D97-AF65-F5344CB8AC3E}">
        <p14:creationId xmlns:p14="http://schemas.microsoft.com/office/powerpoint/2010/main" val="4970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2" name="Chart 21">
                <a:extLst>
                  <a:ext uri="{FF2B5EF4-FFF2-40B4-BE49-F238E27FC236}">
                    <a16:creationId xmlns:a16="http://schemas.microsoft.com/office/drawing/2014/main" id="{B9ED034F-1534-42FD-A45B-6F42C9DFEFEB}"/>
                  </a:ext>
                </a:extLst>
              </p:cNvPr>
              <p:cNvGraphicFramePr/>
              <p:nvPr>
                <p:extLst>
                  <p:ext uri="{D42A27DB-BD31-4B8C-83A1-F6EECF244321}">
                    <p14:modId xmlns:p14="http://schemas.microsoft.com/office/powerpoint/2010/main" val="9948716"/>
                  </p:ext>
                </p:extLst>
              </p:nvPr>
            </p:nvGraphicFramePr>
            <p:xfrm>
              <a:off x="3080142" y="1943100"/>
              <a:ext cx="9673833" cy="344752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2" name="Chart 21">
                <a:extLst>
                  <a:ext uri="{FF2B5EF4-FFF2-40B4-BE49-F238E27FC236}">
                    <a16:creationId xmlns:a16="http://schemas.microsoft.com/office/drawing/2014/main" id="{B9ED034F-1534-42FD-A45B-6F42C9DFEFEB}"/>
                  </a:ext>
                </a:extLst>
              </p:cNvPr>
              <p:cNvPicPr>
                <a:picLocks noGrp="1" noRot="1" noChangeAspect="1" noMove="1" noResize="1" noEditPoints="1" noAdjustHandles="1" noChangeArrowheads="1" noChangeShapeType="1"/>
              </p:cNvPicPr>
              <p:nvPr/>
            </p:nvPicPr>
            <p:blipFill>
              <a:blip r:embed="rId6"/>
              <a:stretch>
                <a:fillRect/>
              </a:stretch>
            </p:blipFill>
            <p:spPr>
              <a:xfrm>
                <a:off x="3080142" y="1943100"/>
                <a:ext cx="9673833" cy="3447523"/>
              </a:xfrm>
              <a:prstGeom prst="rect">
                <a:avLst/>
              </a:prstGeom>
            </p:spPr>
          </p:pic>
        </mc:Fallback>
      </mc:AlternateContent>
      <p:graphicFrame>
        <p:nvGraphicFramePr>
          <p:cNvPr id="20" name="Chart 19">
            <a:extLst>
              <a:ext uri="{FF2B5EF4-FFF2-40B4-BE49-F238E27FC236}">
                <a16:creationId xmlns:a16="http://schemas.microsoft.com/office/drawing/2014/main" id="{277BB2E6-C5B4-48CB-85B5-11C4A0DDE402}"/>
              </a:ext>
            </a:extLst>
          </p:cNvPr>
          <p:cNvGraphicFramePr>
            <a:graphicFrameLocks/>
          </p:cNvGraphicFramePr>
          <p:nvPr>
            <p:extLst>
              <p:ext uri="{D42A27DB-BD31-4B8C-83A1-F6EECF244321}">
                <p14:modId xmlns:p14="http://schemas.microsoft.com/office/powerpoint/2010/main" val="2100306535"/>
              </p:ext>
            </p:extLst>
          </p:nvPr>
        </p:nvGraphicFramePr>
        <p:xfrm>
          <a:off x="564954" y="2256078"/>
          <a:ext cx="2695788" cy="382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13" hidden="1">
            <a:extLst>
              <a:ext uri="{FF2B5EF4-FFF2-40B4-BE49-F238E27FC236}">
                <a16:creationId xmlns:a16="http://schemas.microsoft.com/office/drawing/2014/main" id="{9A326746-0E26-4A42-835F-D16175198D58}"/>
              </a:ext>
            </a:extLst>
          </p:cNvPr>
          <p:cNvGraphicFramePr>
            <a:graphicFrameLocks noChangeAspect="1"/>
          </p:cNvGraphicFramePr>
          <p:nvPr>
            <p:custDataLst>
              <p:tags r:id="rId1"/>
            </p:custDataLst>
            <p:extLst>
              <p:ext uri="{D42A27DB-BD31-4B8C-83A1-F6EECF244321}">
                <p14:modId xmlns:p14="http://schemas.microsoft.com/office/powerpoint/2010/main" val="240983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615C7CD6-7219-408E-9632-16F004577D1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47D01D8-A852-47EB-AF96-14E1E3EE04D2}"/>
              </a:ext>
            </a:extLst>
          </p:cNvPr>
          <p:cNvSpPr>
            <a:spLocks noGrp="1"/>
          </p:cNvSpPr>
          <p:nvPr>
            <p:ph type="title"/>
          </p:nvPr>
        </p:nvSpPr>
        <p:spPr/>
        <p:txBody>
          <a:bodyPr/>
          <a:lstStyle/>
          <a:p>
            <a:r>
              <a:rPr lang="nb-NO" sz="2800" dirty="0"/>
              <a:t>Oversikt over fordeling av energiforbruk på ulike energibærere og utslipp</a:t>
            </a:r>
          </a:p>
        </p:txBody>
      </p:sp>
      <p:sp>
        <p:nvSpPr>
          <p:cNvPr id="7" name="TextBox 6">
            <a:extLst>
              <a:ext uri="{FF2B5EF4-FFF2-40B4-BE49-F238E27FC236}">
                <a16:creationId xmlns:a16="http://schemas.microsoft.com/office/drawing/2014/main" id="{97FA49ED-1E5C-43C7-B10A-37B8AFC54BB0}"/>
              </a:ext>
            </a:extLst>
          </p:cNvPr>
          <p:cNvSpPr txBox="1"/>
          <p:nvPr/>
        </p:nvSpPr>
        <p:spPr>
          <a:xfrm>
            <a:off x="8176846" y="6562531"/>
            <a:ext cx="4015155" cy="261610"/>
          </a:xfrm>
          <a:prstGeom prst="rect">
            <a:avLst/>
          </a:prstGeom>
          <a:noFill/>
        </p:spPr>
        <p:txBody>
          <a:bodyPr wrap="square" rtlCol="0">
            <a:spAutoFit/>
          </a:bodyPr>
          <a:lstStyle/>
          <a:p>
            <a:pPr algn="l"/>
            <a:r>
              <a:rPr lang="nb-NO" sz="1100" dirty="0">
                <a:solidFill>
                  <a:schemeClr val="bg2">
                    <a:lumMod val="75000"/>
                  </a:schemeClr>
                </a:solidFill>
              </a:rPr>
              <a:t>Fig 3 og 4 i ERA-modellen. Kilde: THEMA og Miljødirektoratet</a:t>
            </a:r>
            <a:endParaRPr lang="nb-NO" dirty="0">
              <a:solidFill>
                <a:schemeClr val="bg2">
                  <a:lumMod val="75000"/>
                </a:schemeClr>
              </a:solidFill>
            </a:endParaRPr>
          </a:p>
        </p:txBody>
      </p:sp>
      <p:pic>
        <p:nvPicPr>
          <p:cNvPr id="8" name="Graphic 7" descr="Cow">
            <a:extLst>
              <a:ext uri="{FF2B5EF4-FFF2-40B4-BE49-F238E27FC236}">
                <a16:creationId xmlns:a16="http://schemas.microsoft.com/office/drawing/2014/main" id="{F2FD3DCE-E538-44C8-81AD-8817461FC6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9185" y="5498542"/>
            <a:ext cx="282554" cy="282554"/>
          </a:xfrm>
          <a:prstGeom prst="rect">
            <a:avLst/>
          </a:prstGeom>
        </p:spPr>
      </p:pic>
      <p:pic>
        <p:nvPicPr>
          <p:cNvPr id="9" name="Graphic 8" descr="Factory">
            <a:extLst>
              <a:ext uri="{FF2B5EF4-FFF2-40B4-BE49-F238E27FC236}">
                <a16:creationId xmlns:a16="http://schemas.microsoft.com/office/drawing/2014/main" id="{7F5E68A5-126F-4AA2-9BC3-962561DA80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6020" y="5446112"/>
            <a:ext cx="366290" cy="366290"/>
          </a:xfrm>
          <a:prstGeom prst="rect">
            <a:avLst/>
          </a:prstGeom>
        </p:spPr>
      </p:pic>
      <p:pic>
        <p:nvPicPr>
          <p:cNvPr id="10" name="Graphic 9" descr="City">
            <a:extLst>
              <a:ext uri="{FF2B5EF4-FFF2-40B4-BE49-F238E27FC236}">
                <a16:creationId xmlns:a16="http://schemas.microsoft.com/office/drawing/2014/main" id="{B9B15216-970D-4874-A137-EE4D481DE5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23959" y="5411721"/>
            <a:ext cx="423388" cy="423388"/>
          </a:xfrm>
          <a:prstGeom prst="rect">
            <a:avLst/>
          </a:prstGeom>
        </p:spPr>
      </p:pic>
      <p:pic>
        <p:nvPicPr>
          <p:cNvPr id="15" name="Graphic 14" descr="Truck">
            <a:extLst>
              <a:ext uri="{FF2B5EF4-FFF2-40B4-BE49-F238E27FC236}">
                <a16:creationId xmlns:a16="http://schemas.microsoft.com/office/drawing/2014/main" id="{1902D3B8-BB58-4533-9D98-3AA6281E51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76653" y="5453421"/>
            <a:ext cx="372796" cy="372796"/>
          </a:xfrm>
          <a:prstGeom prst="rect">
            <a:avLst/>
          </a:prstGeom>
        </p:spPr>
      </p:pic>
      <p:pic>
        <p:nvPicPr>
          <p:cNvPr id="16" name="Graphic 15" descr="Excavator">
            <a:extLst>
              <a:ext uri="{FF2B5EF4-FFF2-40B4-BE49-F238E27FC236}">
                <a16:creationId xmlns:a16="http://schemas.microsoft.com/office/drawing/2014/main" id="{3D9E98DC-44E7-4182-94F0-9C9F38C458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13210" y="5457298"/>
            <a:ext cx="329043" cy="329043"/>
          </a:xfrm>
          <a:prstGeom prst="rect">
            <a:avLst/>
          </a:prstGeom>
        </p:spPr>
      </p:pic>
      <p:pic>
        <p:nvPicPr>
          <p:cNvPr id="17" name="Content Placeholder 5" descr="Cruise ship">
            <a:extLst>
              <a:ext uri="{FF2B5EF4-FFF2-40B4-BE49-F238E27FC236}">
                <a16:creationId xmlns:a16="http://schemas.microsoft.com/office/drawing/2014/main" id="{DC1A7853-2851-4B86-BE43-4A7295760E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4591" y="5437334"/>
            <a:ext cx="372796" cy="372796"/>
          </a:xfrm>
          <a:prstGeom prst="rect">
            <a:avLst/>
          </a:prstGeom>
        </p:spPr>
      </p:pic>
      <p:pic>
        <p:nvPicPr>
          <p:cNvPr id="4" name="Graphic 3" descr="Car">
            <a:extLst>
              <a:ext uri="{FF2B5EF4-FFF2-40B4-BE49-F238E27FC236}">
                <a16:creationId xmlns:a16="http://schemas.microsoft.com/office/drawing/2014/main" id="{BB606D59-963D-4493-9F3C-CD42C70FF70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47981" y="5457298"/>
            <a:ext cx="372796" cy="372796"/>
          </a:xfrm>
          <a:prstGeom prst="rect">
            <a:avLst/>
          </a:prstGeom>
        </p:spPr>
      </p:pic>
      <p:pic>
        <p:nvPicPr>
          <p:cNvPr id="6" name="Graphic 5" descr="Battery charging">
            <a:extLst>
              <a:ext uri="{FF2B5EF4-FFF2-40B4-BE49-F238E27FC236}">
                <a16:creationId xmlns:a16="http://schemas.microsoft.com/office/drawing/2014/main" id="{05EAF1D6-E442-4054-9FE7-6211D8DE04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00790" y="5724672"/>
            <a:ext cx="264364" cy="264364"/>
          </a:xfrm>
          <a:prstGeom prst="rect">
            <a:avLst/>
          </a:prstGeom>
        </p:spPr>
      </p:pic>
      <p:pic>
        <p:nvPicPr>
          <p:cNvPr id="19" name="Graphic 18" descr="Sustainability">
            <a:extLst>
              <a:ext uri="{FF2B5EF4-FFF2-40B4-BE49-F238E27FC236}">
                <a16:creationId xmlns:a16="http://schemas.microsoft.com/office/drawing/2014/main" id="{23B8B443-9E60-4215-B763-76466978E25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39261" y="5525919"/>
            <a:ext cx="187422" cy="187422"/>
          </a:xfrm>
          <a:prstGeom prst="rect">
            <a:avLst/>
          </a:prstGeom>
        </p:spPr>
      </p:pic>
      <p:pic>
        <p:nvPicPr>
          <p:cNvPr id="21" name="Graphic 20" descr="Fire">
            <a:extLst>
              <a:ext uri="{FF2B5EF4-FFF2-40B4-BE49-F238E27FC236}">
                <a16:creationId xmlns:a16="http://schemas.microsoft.com/office/drawing/2014/main" id="{916C1127-3810-45AC-873E-3C7B0D19491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29679" y="5247464"/>
            <a:ext cx="206586" cy="206586"/>
          </a:xfrm>
          <a:prstGeom prst="rect">
            <a:avLst/>
          </a:prstGeom>
        </p:spPr>
      </p:pic>
      <p:sp>
        <p:nvSpPr>
          <p:cNvPr id="11" name="Arrow: Right 10">
            <a:extLst>
              <a:ext uri="{FF2B5EF4-FFF2-40B4-BE49-F238E27FC236}">
                <a16:creationId xmlns:a16="http://schemas.microsoft.com/office/drawing/2014/main" id="{292CF531-35C8-4BF2-8F89-DDE9E46F4882}"/>
              </a:ext>
            </a:extLst>
          </p:cNvPr>
          <p:cNvSpPr/>
          <p:nvPr/>
        </p:nvSpPr>
        <p:spPr>
          <a:xfrm>
            <a:off x="3093493" y="3102724"/>
            <a:ext cx="574651" cy="409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760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051822E-083B-4973-B0EE-6341967ECBA5}"/>
              </a:ext>
            </a:extLst>
          </p:cNvPr>
          <p:cNvGraphicFramePr>
            <a:graphicFrameLocks noChangeAspect="1"/>
          </p:cNvGraphicFramePr>
          <p:nvPr>
            <p:custDataLst>
              <p:tags r:id="rId1"/>
            </p:custDataLst>
            <p:extLst>
              <p:ext uri="{D42A27DB-BD31-4B8C-83A1-F6EECF244321}">
                <p14:modId xmlns:p14="http://schemas.microsoft.com/office/powerpoint/2010/main" val="22685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7051822E-083B-4973-B0EE-6341967ECB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DF61815-5CEC-4AFA-9376-E47D540B4A6A}"/>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E54A70F5-BC27-4263-8EA0-EE00E60FFB7B}"/>
              </a:ext>
            </a:extLst>
          </p:cNvPr>
          <p:cNvSpPr>
            <a:spLocks noGrp="1"/>
          </p:cNvSpPr>
          <p:nvPr>
            <p:ph type="title"/>
          </p:nvPr>
        </p:nvSpPr>
        <p:spPr/>
        <p:txBody>
          <a:bodyPr/>
          <a:lstStyle/>
          <a:p>
            <a:r>
              <a:rPr lang="nb-NO" sz="2800" dirty="0"/>
              <a:t>Elektrifiseringsgrad per sektor</a:t>
            </a:r>
          </a:p>
        </p:txBody>
      </p:sp>
      <p:sp>
        <p:nvSpPr>
          <p:cNvPr id="7" name="TextBox 6">
            <a:extLst>
              <a:ext uri="{FF2B5EF4-FFF2-40B4-BE49-F238E27FC236}">
                <a16:creationId xmlns:a16="http://schemas.microsoft.com/office/drawing/2014/main" id="{A2CD8BEE-8F98-4A06-B869-F4257B355E3D}"/>
              </a:ext>
            </a:extLst>
          </p:cNvPr>
          <p:cNvSpPr txBox="1"/>
          <p:nvPr/>
        </p:nvSpPr>
        <p:spPr>
          <a:xfrm>
            <a:off x="2313992" y="6151983"/>
            <a:ext cx="8752342" cy="461665"/>
          </a:xfrm>
          <a:prstGeom prst="rect">
            <a:avLst/>
          </a:prstGeom>
          <a:noFill/>
        </p:spPr>
        <p:txBody>
          <a:bodyPr wrap="square" rtlCol="0">
            <a:spAutoFit/>
          </a:bodyPr>
          <a:lstStyle/>
          <a:p>
            <a:pPr algn="l"/>
            <a:r>
              <a:rPr lang="nb-NO" sz="1200" dirty="0">
                <a:solidFill>
                  <a:schemeClr val="bg2">
                    <a:lumMod val="50000"/>
                  </a:schemeClr>
                </a:solidFill>
              </a:rPr>
              <a:t>Figur 5 i ERA-modellen. Kilde: THEMA Analyse, Miljødirektoratet og SSB. OBS: Her inkluderer kategorien Energiforsyning bade strømforsyning, oppvarming og fjernvarme.</a:t>
            </a:r>
          </a:p>
        </p:txBody>
      </p:sp>
      <p:pic>
        <p:nvPicPr>
          <p:cNvPr id="8" name="Graphic 7" descr="Truck">
            <a:extLst>
              <a:ext uri="{FF2B5EF4-FFF2-40B4-BE49-F238E27FC236}">
                <a16:creationId xmlns:a16="http://schemas.microsoft.com/office/drawing/2014/main" id="{5A4ADD9C-73B0-451F-9DFA-CEF89EC97F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8872" y="1215593"/>
            <a:ext cx="372796" cy="372796"/>
          </a:xfrm>
          <a:prstGeom prst="rect">
            <a:avLst/>
          </a:prstGeom>
        </p:spPr>
      </p:pic>
      <p:pic>
        <p:nvPicPr>
          <p:cNvPr id="9" name="Graphic 8" descr="Excavator">
            <a:extLst>
              <a:ext uri="{FF2B5EF4-FFF2-40B4-BE49-F238E27FC236}">
                <a16:creationId xmlns:a16="http://schemas.microsoft.com/office/drawing/2014/main" id="{4E5FAA72-3304-461E-BF4E-5F673E87C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45743" y="1178357"/>
            <a:ext cx="372796" cy="372796"/>
          </a:xfrm>
          <a:prstGeom prst="rect">
            <a:avLst/>
          </a:prstGeom>
        </p:spPr>
      </p:pic>
      <p:pic>
        <p:nvPicPr>
          <p:cNvPr id="10" name="Content Placeholder 5" descr="Cruise ship">
            <a:extLst>
              <a:ext uri="{FF2B5EF4-FFF2-40B4-BE49-F238E27FC236}">
                <a16:creationId xmlns:a16="http://schemas.microsoft.com/office/drawing/2014/main" id="{ED8C7726-7CC8-4D10-B933-4901FBD19E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45005" y="1183529"/>
            <a:ext cx="405419" cy="405419"/>
          </a:xfrm>
          <a:prstGeom prst="rect">
            <a:avLst/>
          </a:prstGeom>
        </p:spPr>
      </p:pic>
      <p:pic>
        <p:nvPicPr>
          <p:cNvPr id="11" name="Graphic 10" descr="Car">
            <a:extLst>
              <a:ext uri="{FF2B5EF4-FFF2-40B4-BE49-F238E27FC236}">
                <a16:creationId xmlns:a16="http://schemas.microsoft.com/office/drawing/2014/main" id="{B52387DE-8498-464B-9B42-1F3B9FD3E5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4225" y="1210421"/>
            <a:ext cx="372796" cy="372796"/>
          </a:xfrm>
          <a:prstGeom prst="rect">
            <a:avLst/>
          </a:prstGeom>
        </p:spPr>
      </p:pic>
      <p:pic>
        <p:nvPicPr>
          <p:cNvPr id="13" name="Graphic 12" descr="Factory">
            <a:extLst>
              <a:ext uri="{FF2B5EF4-FFF2-40B4-BE49-F238E27FC236}">
                <a16:creationId xmlns:a16="http://schemas.microsoft.com/office/drawing/2014/main" id="{25ACE315-ACFE-47F9-99D9-F8CEA46615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38639" y="1183529"/>
            <a:ext cx="366290" cy="366290"/>
          </a:xfrm>
          <a:prstGeom prst="rect">
            <a:avLst/>
          </a:prstGeom>
        </p:spPr>
      </p:pic>
      <p:pic>
        <p:nvPicPr>
          <p:cNvPr id="14" name="Graphic 13" descr="City">
            <a:extLst>
              <a:ext uri="{FF2B5EF4-FFF2-40B4-BE49-F238E27FC236}">
                <a16:creationId xmlns:a16="http://schemas.microsoft.com/office/drawing/2014/main" id="{B926342A-500E-4EEE-9CBD-45F0A64F3B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32855" y="1132915"/>
            <a:ext cx="423388" cy="423388"/>
          </a:xfrm>
          <a:prstGeom prst="rect">
            <a:avLst/>
          </a:prstGeom>
        </p:spPr>
      </p:pic>
      <p:graphicFrame>
        <p:nvGraphicFramePr>
          <p:cNvPr id="18" name="Chart 17">
            <a:extLst>
              <a:ext uri="{FF2B5EF4-FFF2-40B4-BE49-F238E27FC236}">
                <a16:creationId xmlns:a16="http://schemas.microsoft.com/office/drawing/2014/main" id="{DECED785-717E-4974-A6CD-CA2792FED753}"/>
              </a:ext>
            </a:extLst>
          </p:cNvPr>
          <p:cNvGraphicFramePr>
            <a:graphicFrameLocks/>
          </p:cNvGraphicFramePr>
          <p:nvPr>
            <p:extLst>
              <p:ext uri="{D42A27DB-BD31-4B8C-83A1-F6EECF244321}">
                <p14:modId xmlns:p14="http://schemas.microsoft.com/office/powerpoint/2010/main" val="3281339736"/>
              </p:ext>
            </p:extLst>
          </p:nvPr>
        </p:nvGraphicFramePr>
        <p:xfrm>
          <a:off x="1129699" y="1475117"/>
          <a:ext cx="10153651" cy="4637737"/>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166ED6-1D8E-47C6-9D7C-3298EC52962F}"/>
              </a:ext>
            </a:extLst>
          </p:cNvPr>
          <p:cNvGraphicFramePr>
            <a:graphicFrameLocks noChangeAspect="1"/>
          </p:cNvGraphicFramePr>
          <p:nvPr>
            <p:custDataLst>
              <p:tags r:id="rId1"/>
            </p:custDataLst>
            <p:extLst>
              <p:ext uri="{D42A27DB-BD31-4B8C-83A1-F6EECF244321}">
                <p14:modId xmlns:p14="http://schemas.microsoft.com/office/powerpoint/2010/main" val="73329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9" name="Object 8" hidden="1">
                        <a:extLst>
                          <a:ext uri="{FF2B5EF4-FFF2-40B4-BE49-F238E27FC236}">
                            <a16:creationId xmlns:a16="http://schemas.microsoft.com/office/drawing/2014/main" id="{79166ED6-1D8E-47C6-9D7C-3298EC5296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C93AB9D-9BD6-4400-9056-A488B8028E9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79B1625-C4DC-4E8F-B33B-9CE163A3D25D}"/>
              </a:ext>
            </a:extLst>
          </p:cNvPr>
          <p:cNvSpPr>
            <a:spLocks noGrp="1"/>
          </p:cNvSpPr>
          <p:nvPr>
            <p:ph type="title"/>
          </p:nvPr>
        </p:nvSpPr>
        <p:spPr/>
        <p:txBody>
          <a:bodyPr/>
          <a:lstStyle/>
          <a:p>
            <a:r>
              <a:rPr lang="nb-NO" sz="2800" dirty="0"/>
              <a:t>Utslipp fra sjøfart</a:t>
            </a:r>
          </a:p>
        </p:txBody>
      </p:sp>
      <p:sp>
        <p:nvSpPr>
          <p:cNvPr id="10" name="TextBox 9">
            <a:extLst>
              <a:ext uri="{FF2B5EF4-FFF2-40B4-BE49-F238E27FC236}">
                <a16:creationId xmlns:a16="http://schemas.microsoft.com/office/drawing/2014/main" id="{AB89837B-74BD-4C0F-A4E5-1F5D44C9E3B7}"/>
              </a:ext>
            </a:extLst>
          </p:cNvPr>
          <p:cNvSpPr txBox="1"/>
          <p:nvPr/>
        </p:nvSpPr>
        <p:spPr>
          <a:xfrm>
            <a:off x="9097347" y="6562531"/>
            <a:ext cx="3094654" cy="261610"/>
          </a:xfrm>
          <a:prstGeom prst="rect">
            <a:avLst/>
          </a:prstGeom>
          <a:noFill/>
        </p:spPr>
        <p:txBody>
          <a:bodyPr wrap="square" rtlCol="0">
            <a:spAutoFit/>
          </a:bodyPr>
          <a:lstStyle/>
          <a:p>
            <a:pPr algn="l"/>
            <a:r>
              <a:rPr lang="nb-NO" sz="1100" dirty="0">
                <a:solidFill>
                  <a:schemeClr val="bg2">
                    <a:lumMod val="75000"/>
                  </a:schemeClr>
                </a:solidFill>
              </a:rPr>
              <a:t>Figur 2 i ERA-modellen. Kilde: Miljødirektoratet</a:t>
            </a:r>
            <a:endParaRPr lang="nb-NO" dirty="0">
              <a:solidFill>
                <a:schemeClr val="bg2">
                  <a:lumMod val="75000"/>
                </a:schemeClr>
              </a:solidFill>
            </a:endParaRPr>
          </a:p>
        </p:txBody>
      </p:sp>
      <p:graphicFrame>
        <p:nvGraphicFramePr>
          <p:cNvPr id="12" name="Chart 11">
            <a:extLst>
              <a:ext uri="{FF2B5EF4-FFF2-40B4-BE49-F238E27FC236}">
                <a16:creationId xmlns:a16="http://schemas.microsoft.com/office/drawing/2014/main" id="{2215981E-83F4-43A3-86A5-16785E5E33DA}"/>
              </a:ext>
            </a:extLst>
          </p:cNvPr>
          <p:cNvGraphicFramePr>
            <a:graphicFrameLocks/>
          </p:cNvGraphicFramePr>
          <p:nvPr>
            <p:extLst>
              <p:ext uri="{D42A27DB-BD31-4B8C-83A1-F6EECF244321}">
                <p14:modId xmlns:p14="http://schemas.microsoft.com/office/powerpoint/2010/main" val="1979751706"/>
              </p:ext>
            </p:extLst>
          </p:nvPr>
        </p:nvGraphicFramePr>
        <p:xfrm>
          <a:off x="1052423" y="1444095"/>
          <a:ext cx="10757139" cy="45943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80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166ED6-1D8E-47C6-9D7C-3298EC52962F}"/>
              </a:ext>
            </a:extLst>
          </p:cNvPr>
          <p:cNvGraphicFramePr>
            <a:graphicFrameLocks noChangeAspect="1"/>
          </p:cNvGraphicFramePr>
          <p:nvPr>
            <p:custDataLst>
              <p:tags r:id="rId1"/>
            </p:custDataLst>
            <p:extLst>
              <p:ext uri="{D42A27DB-BD31-4B8C-83A1-F6EECF244321}">
                <p14:modId xmlns:p14="http://schemas.microsoft.com/office/powerpoint/2010/main" val="177068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9" name="Object 8" hidden="1">
                        <a:extLst>
                          <a:ext uri="{FF2B5EF4-FFF2-40B4-BE49-F238E27FC236}">
                            <a16:creationId xmlns:a16="http://schemas.microsoft.com/office/drawing/2014/main" id="{79166ED6-1D8E-47C6-9D7C-3298EC5296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C93AB9D-9BD6-4400-9056-A488B8028E9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79B1625-C4DC-4E8F-B33B-9CE163A3D25D}"/>
              </a:ext>
            </a:extLst>
          </p:cNvPr>
          <p:cNvSpPr>
            <a:spLocks noGrp="1"/>
          </p:cNvSpPr>
          <p:nvPr>
            <p:ph type="title"/>
          </p:nvPr>
        </p:nvSpPr>
        <p:spPr/>
        <p:txBody>
          <a:bodyPr/>
          <a:lstStyle/>
          <a:p>
            <a:r>
              <a:rPr lang="nb-NO" sz="2800" dirty="0"/>
              <a:t>Utslipp fra de største industriaktørene </a:t>
            </a:r>
          </a:p>
        </p:txBody>
      </p:sp>
      <p:sp>
        <p:nvSpPr>
          <p:cNvPr id="10" name="TextBox 9">
            <a:extLst>
              <a:ext uri="{FF2B5EF4-FFF2-40B4-BE49-F238E27FC236}">
                <a16:creationId xmlns:a16="http://schemas.microsoft.com/office/drawing/2014/main" id="{AB89837B-74BD-4C0F-A4E5-1F5D44C9E3B7}"/>
              </a:ext>
            </a:extLst>
          </p:cNvPr>
          <p:cNvSpPr txBox="1"/>
          <p:nvPr/>
        </p:nvSpPr>
        <p:spPr>
          <a:xfrm>
            <a:off x="10571001" y="6562531"/>
            <a:ext cx="1620999" cy="261610"/>
          </a:xfrm>
          <a:prstGeom prst="rect">
            <a:avLst/>
          </a:prstGeom>
          <a:noFill/>
        </p:spPr>
        <p:txBody>
          <a:bodyPr wrap="square" rtlCol="0">
            <a:spAutoFit/>
          </a:bodyPr>
          <a:lstStyle/>
          <a:p>
            <a:pPr algn="l"/>
            <a:r>
              <a:rPr lang="nb-NO" sz="1100" dirty="0">
                <a:solidFill>
                  <a:schemeClr val="bg2">
                    <a:lumMod val="75000"/>
                  </a:schemeClr>
                </a:solidFill>
              </a:rPr>
              <a:t>Kilde: Miljødirektoratet</a:t>
            </a:r>
            <a:endParaRPr lang="nb-NO" dirty="0">
              <a:solidFill>
                <a:schemeClr val="bg2">
                  <a:lumMod val="75000"/>
                </a:schemeClr>
              </a:solidFill>
            </a:endParaRPr>
          </a:p>
        </p:txBody>
      </p:sp>
      <p:graphicFrame>
        <p:nvGraphicFramePr>
          <p:cNvPr id="13" name="Chart 12">
            <a:extLst>
              <a:ext uri="{FF2B5EF4-FFF2-40B4-BE49-F238E27FC236}">
                <a16:creationId xmlns:a16="http://schemas.microsoft.com/office/drawing/2014/main" id="{56615FA3-2FD3-49D9-9A45-AA98DE84C9DF}"/>
              </a:ext>
            </a:extLst>
          </p:cNvPr>
          <p:cNvGraphicFramePr>
            <a:graphicFrameLocks/>
          </p:cNvGraphicFramePr>
          <p:nvPr>
            <p:extLst>
              <p:ext uri="{D42A27DB-BD31-4B8C-83A1-F6EECF244321}">
                <p14:modId xmlns:p14="http://schemas.microsoft.com/office/powerpoint/2010/main" val="310963576"/>
              </p:ext>
            </p:extLst>
          </p:nvPr>
        </p:nvGraphicFramePr>
        <p:xfrm>
          <a:off x="509954" y="1336431"/>
          <a:ext cx="11139854" cy="445189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737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3yw5qEO9vPvOTf9gvU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lvM15PKQNABGT.NsxUc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un1OyHFUDM2UQhZ0UbC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un1OyHFUDM2UQhZ0UbC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qN9.mL9ycLGaiWDZGPd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_vupdBhQtu8TQ.PWt8m9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59hYXFlhREGnnLEohTmA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vAaJL8t1smWmIDkOSr3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tPOK26c3UKHCKK47cpReA"/>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F_ppt mal_16 9.potx" id="{D6C7881B-2CBC-4F4D-8FD7-AF86A532446F}" vid="{41B233A4-F4A0-AE49-A5CE-0D651CF7EB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AF_ppt mal_16 9</Template>
  <TotalTime>2331</TotalTime>
  <Words>645</Words>
  <Application>Microsoft Office PowerPoint</Application>
  <PresentationFormat>Widescreen</PresentationFormat>
  <Paragraphs>122</Paragraphs>
  <Slides>13</Slides>
  <Notes>11</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13</vt:i4>
      </vt:variant>
    </vt:vector>
  </HeadingPairs>
  <TitlesOfParts>
    <vt:vector size="19" baseType="lpstr">
      <vt:lpstr>Arial</vt:lpstr>
      <vt:lpstr>Arial Black</vt:lpstr>
      <vt:lpstr>Calibri</vt:lpstr>
      <vt:lpstr>Wingdings</vt:lpstr>
      <vt:lpstr>Agder fylkeskommune PowerPointmal 16:9</vt:lpstr>
      <vt:lpstr>think-cell Slide</vt:lpstr>
      <vt:lpstr>Klimagassutslipp og energiforbruk i</vt:lpstr>
      <vt:lpstr>PowerPoint-presentasjon</vt:lpstr>
      <vt:lpstr>PowerPoint-presentasjon</vt:lpstr>
      <vt:lpstr>Klimagassutslipp per sektor i</vt:lpstr>
      <vt:lpstr>Klimagassutslipp per sektor i</vt:lpstr>
      <vt:lpstr>Oversikt over fordeling av energiforbruk på ulike energibærere og utslipp</vt:lpstr>
      <vt:lpstr>Elektrifiseringsgrad per sektor</vt:lpstr>
      <vt:lpstr>Utslipp fra sjøfart</vt:lpstr>
      <vt:lpstr>Utslipp fra de største industriaktørene </vt:lpstr>
      <vt:lpstr>Utslippsreduksjon ved fullelektrifisering i ikke-kvotepliktig sektor </vt:lpstr>
      <vt:lpstr>Tiltakskostnader ved utslippskutt gjennom elektrifisering</vt:lpstr>
      <vt:lpstr>PowerPoint-presentasjon</vt:lpstr>
      <vt:lpstr>Stor andel av utslippene er ikke-kvotepliktig basert på statistikken til miljøverndirektoratet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Klimagassutslipp og energiforbruk</dc:title>
  <dc:creator>Christoffer Noreng</dc:creator>
  <cp:lastModifiedBy>Michaelsen, Børje</cp:lastModifiedBy>
  <cp:revision>165</cp:revision>
  <cp:lastPrinted>2018-11-21T18:12:12Z</cp:lastPrinted>
  <dcterms:created xsi:type="dcterms:W3CDTF">2019-10-28T08:04:15Z</dcterms:created>
  <dcterms:modified xsi:type="dcterms:W3CDTF">2023-12-18T13:32:47Z</dcterms:modified>
</cp:coreProperties>
</file>