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charts/chart2.xml" ContentType="application/vnd.openxmlformats-officedocument.drawingml.chart+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ags/tag18.xml" ContentType="application/vnd.openxmlformats-officedocument.presentationml.tags+xml"/>
  <Override PartName="/ppt/tags/tag19.xml" ContentType="application/vnd.openxmlformats-officedocument.presentationml.tags+xml"/>
  <Override PartName="/ppt/notesSlides/notesSlide7.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ags/tag20.xml" ContentType="application/vnd.openxmlformats-officedocument.presentationml.tags+xml"/>
  <Override PartName="/ppt/tags/tag21.xml" ContentType="application/vnd.openxmlformats-officedocument.presentationml.tags+xml"/>
  <Override PartName="/ppt/notesSlides/notesSlide8.xml" ContentType="application/vnd.openxmlformats-officedocument.presentationml.notesSlide+xml"/>
  <Override PartName="/ppt/charts/chartEx2.xml" ContentType="application/vnd.ms-office.chartex+xml"/>
  <Override PartName="/ppt/charts/style6.xml" ContentType="application/vnd.ms-office.chartstyle+xml"/>
  <Override PartName="/ppt/charts/colors6.xml" ContentType="application/vnd.ms-office.chartcolorstyle+xml"/>
  <Override PartName="/ppt/tags/tag22.xml" ContentType="application/vnd.openxmlformats-officedocument.presentationml.tags+xml"/>
  <Override PartName="/ppt/tags/tag23.xml" ContentType="application/vnd.openxmlformats-officedocument.presentationml.tags+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256" r:id="rId2"/>
    <p:sldId id="1092" r:id="rId3"/>
    <p:sldId id="1093" r:id="rId4"/>
    <p:sldId id="267" r:id="rId5"/>
    <p:sldId id="1096" r:id="rId6"/>
    <p:sldId id="270" r:id="rId7"/>
    <p:sldId id="1084" r:id="rId8"/>
    <p:sldId id="1085" r:id="rId9"/>
    <p:sldId id="1091" r:id="rId10"/>
    <p:sldId id="1097" r:id="rId11"/>
    <p:sldId id="1099" r:id="rId12"/>
    <p:sldId id="265" r:id="rId13"/>
    <p:sldId id="1081" r:id="rId14"/>
  </p:sldIdLst>
  <p:sldSz cx="12192000" cy="6858000"/>
  <p:notesSz cx="6858000" cy="9144000"/>
  <p:custDataLst>
    <p:tags r:id="rId17"/>
  </p:custData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1F1D"/>
    <a:srgbClr val="DF1F1D"/>
    <a:srgbClr val="EBD7A4"/>
    <a:srgbClr val="C07D0C"/>
    <a:srgbClr val="EBDDA8"/>
    <a:srgbClr val="00695A"/>
    <a:srgbClr val="00A9DA"/>
    <a:srgbClr val="FAC800"/>
    <a:srgbClr val="5B4D46"/>
    <a:srgbClr val="342C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CAF9ED-07DC-4A11-8D7F-57B35C25682E}" styleName="Middels stil 1 – uthev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iddels stil 1 – uthev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iddels stil 1 – utheving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iddels stil 1 – uthevin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8"/>
    <p:restoredTop sz="96196" autoAdjust="0"/>
  </p:normalViewPr>
  <p:slideViewPr>
    <p:cSldViewPr snapToGrid="0" snapToObjects="1" showGuides="1">
      <p:cViewPr varScale="1">
        <p:scale>
          <a:sx n="122" d="100"/>
          <a:sy n="122" d="100"/>
        </p:scale>
        <p:origin x="90" y="228"/>
      </p:cViewPr>
      <p:guideLst>
        <p:guide orient="horz" pos="2160"/>
        <p:guide/>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260" d="100"/>
          <a:sy n="260" d="100"/>
        </p:scale>
        <p:origin x="558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xml"/><Relationship Id="rId1" Type="http://schemas.microsoft.com/office/2011/relationships/chartStyle" Target="style7.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NULL"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'Sammendrag - Utslipp'!$Q$11</c:f>
              <c:strCache>
                <c:ptCount val="1"/>
                <c:pt idx="0">
                  <c:v>Lister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ADF-421E-B3AA-BAD2F19BC29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ADF-421E-B3AA-BAD2F19BC29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ADF-421E-B3AA-BAD2F19BC29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ADF-421E-B3AA-BAD2F19BC29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ADF-421E-B3AA-BAD2F19BC291}"/>
              </c:ext>
            </c:extLst>
          </c:dPt>
          <c:dPt>
            <c:idx val="5"/>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B-EADF-421E-B3AA-BAD2F19BC291}"/>
              </c:ext>
            </c:extLst>
          </c:dPt>
          <c:dPt>
            <c:idx val="6"/>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D-EADF-421E-B3AA-BAD2F19BC291}"/>
              </c:ext>
            </c:extLst>
          </c:dPt>
          <c:dPt>
            <c:idx val="7"/>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F-EADF-421E-B3AA-BAD2F19BC291}"/>
              </c:ext>
            </c:extLst>
          </c:dPt>
          <c:dLbls>
            <c:dLbl>
              <c:idx val="0"/>
              <c:layout>
                <c:manualLayout>
                  <c:x val="5.7462514544472917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ADF-421E-B3AA-BAD2F19BC291}"/>
                </c:ext>
              </c:extLst>
            </c:dLbl>
            <c:dLbl>
              <c:idx val="1"/>
              <c:layout>
                <c:manualLayout>
                  <c:x val="6.678076014627933E-2"/>
                  <c:y val="7.461283575776088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ADF-421E-B3AA-BAD2F19BC291}"/>
                </c:ext>
              </c:extLst>
            </c:dLbl>
            <c:dLbl>
              <c:idx val="2"/>
              <c:delete val="1"/>
              <c:extLst>
                <c:ext xmlns:c15="http://schemas.microsoft.com/office/drawing/2012/chart" uri="{CE6537A1-D6FC-4f65-9D91-7224C49458BB}"/>
                <c:ext xmlns:c16="http://schemas.microsoft.com/office/drawing/2014/chart" uri="{C3380CC4-5D6E-409C-BE32-E72D297353CC}">
                  <c16:uniqueId val="{00000005-EADF-421E-B3AA-BAD2F19BC291}"/>
                </c:ext>
              </c:extLst>
            </c:dLbl>
            <c:dLbl>
              <c:idx val="3"/>
              <c:delete val="1"/>
              <c:extLst>
                <c:ext xmlns:c15="http://schemas.microsoft.com/office/drawing/2012/chart" uri="{CE6537A1-D6FC-4f65-9D91-7224C49458BB}"/>
                <c:ext xmlns:c16="http://schemas.microsoft.com/office/drawing/2014/chart" uri="{C3380CC4-5D6E-409C-BE32-E72D297353CC}">
                  <c16:uniqueId val="{00000007-EADF-421E-B3AA-BAD2F19BC291}"/>
                </c:ext>
              </c:extLst>
            </c:dLbl>
            <c:dLbl>
              <c:idx val="5"/>
              <c:delete val="1"/>
              <c:extLst>
                <c:ext xmlns:c15="http://schemas.microsoft.com/office/drawing/2012/chart" uri="{CE6537A1-D6FC-4f65-9D91-7224C49458BB}"/>
                <c:ext xmlns:c16="http://schemas.microsoft.com/office/drawing/2014/chart" uri="{C3380CC4-5D6E-409C-BE32-E72D297353CC}">
                  <c16:uniqueId val="{0000000B-EADF-421E-B3AA-BAD2F19BC291}"/>
                </c:ext>
              </c:extLst>
            </c:dLbl>
            <c:spPr>
              <a:solidFill>
                <a:srgbClr val="FFFFFF"/>
              </a:solidFill>
              <a:ln>
                <a:solidFill>
                  <a:srgbClr val="323232">
                    <a:lumMod val="65000"/>
                    <a:lumOff val="35000"/>
                  </a:srgbClr>
                </a:solid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'Sammendrag - Utslipp'!$P$12:$P$20</c:f>
              <c:strCache>
                <c:ptCount val="9"/>
                <c:pt idx="0">
                  <c:v>Annen mobil forbrenning</c:v>
                </c:pt>
                <c:pt idx="1">
                  <c:v>Avfall og avløp</c:v>
                </c:pt>
                <c:pt idx="2">
                  <c:v>Energiforsyning</c:v>
                </c:pt>
                <c:pt idx="3">
                  <c:v>Industri</c:v>
                </c:pt>
                <c:pt idx="4">
                  <c:v>Jordbruk</c:v>
                </c:pt>
                <c:pt idx="5">
                  <c:v>Luftfart</c:v>
                </c:pt>
                <c:pt idx="6">
                  <c:v>Oppvarming</c:v>
                </c:pt>
                <c:pt idx="7">
                  <c:v>Sjøfart</c:v>
                </c:pt>
                <c:pt idx="8">
                  <c:v>Veitrafikk</c:v>
                </c:pt>
              </c:strCache>
              <c:extLst/>
            </c:strRef>
          </c:cat>
          <c:val>
            <c:numRef>
              <c:f>'Sammendrag - Utslipp'!$Q$12:$Q$20</c:f>
              <c:numCache>
                <c:formatCode>_(* #,##0_);_(* \(#,##0\);_(* "-"_);_(@_)</c:formatCode>
                <c:ptCount val="9"/>
                <c:pt idx="0">
                  <c:v>21418.318260123782</c:v>
                </c:pt>
                <c:pt idx="1">
                  <c:v>13312.06175764105</c:v>
                </c:pt>
                <c:pt idx="2">
                  <c:v>0</c:v>
                </c:pt>
                <c:pt idx="3">
                  <c:v>412.40921471487053</c:v>
                </c:pt>
                <c:pt idx="4">
                  <c:v>86099.046211631736</c:v>
                </c:pt>
                <c:pt idx="5">
                  <c:v>0</c:v>
                </c:pt>
                <c:pt idx="6">
                  <c:v>6116.4117278450367</c:v>
                </c:pt>
                <c:pt idx="7">
                  <c:v>78996.749465853616</c:v>
                </c:pt>
                <c:pt idx="8">
                  <c:v>73267.491325488241</c:v>
                </c:pt>
              </c:numCache>
              <c:extLst/>
            </c:numRef>
          </c:val>
          <c:extLst>
            <c:ext xmlns:c16="http://schemas.microsoft.com/office/drawing/2014/chart" uri="{C3380CC4-5D6E-409C-BE32-E72D297353CC}">
              <c16:uniqueId val="{00000010-EADF-421E-B3AA-BAD2F19BC29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sz="1200"/>
      </a:pPr>
      <a:endParaRPr lang="nb-NO"/>
    </a:p>
  </c:txPr>
  <c:externalData r:id="rId1">
    <c:autoUpdate val="1"/>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'Sammendrag - Utslipp'!$U$11</c:f>
              <c:strCache>
                <c:ptCount val="1"/>
                <c:pt idx="0">
                  <c:v>Lister</c:v>
                </c:pt>
              </c:strCache>
            </c:strRef>
          </c:tx>
          <c:spPr>
            <a:ln w="12700">
              <a:solidFill>
                <a:schemeClr val="bg1"/>
              </a:solidFill>
            </a:ln>
          </c:spPr>
          <c:dLbls>
            <c:dLbl>
              <c:idx val="0"/>
              <c:spPr>
                <a:solidFill>
                  <a:srgbClr val="FFFFFF"/>
                </a:solidFill>
                <a:ln>
                  <a:solidFill>
                    <a:srgbClr val="323232">
                      <a:lumMod val="65000"/>
                      <a:lumOff val="35000"/>
                    </a:srgbClr>
                  </a:solidFill>
                </a:ln>
                <a:effectLst/>
              </c:spPr>
              <c:txPr>
                <a:bodyPr wrap="square" lIns="38100" tIns="19050" rIns="38100" bIns="19050" anchor="ctr">
                  <a:spAutoFit/>
                </a:bodyPr>
                <a:lstStyle/>
                <a:p>
                  <a:pPr>
                    <a:defRPr b="1"/>
                  </a:pPr>
                  <a:endParaRPr lang="nb-NO"/>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ext>
                <c:ext xmlns:c16="http://schemas.microsoft.com/office/drawing/2014/chart" uri="{C3380CC4-5D6E-409C-BE32-E72D297353CC}">
                  <c16:uniqueId val="{00000002-3074-4D3D-8665-91F0D2B5A024}"/>
                </c:ext>
              </c:extLst>
            </c:dLbl>
            <c:dLbl>
              <c:idx val="1"/>
              <c:layout>
                <c:manualLayout>
                  <c:x val="-3.1055900621117872E-3"/>
                  <c:y val="-2.7625511180718698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069A-427B-B896-6DE3B9ADFFFE}"/>
                </c:ext>
              </c:extLst>
            </c:dLbl>
            <c:dLbl>
              <c:idx val="2"/>
              <c:delete val="1"/>
              <c:extLst>
                <c:ext xmlns:c15="http://schemas.microsoft.com/office/drawing/2012/chart" uri="{CE6537A1-D6FC-4f65-9D91-7224C49458BB}"/>
                <c:ext xmlns:c16="http://schemas.microsoft.com/office/drawing/2014/chart" uri="{C3380CC4-5D6E-409C-BE32-E72D297353CC}">
                  <c16:uniqueId val="{00000001-98D7-473D-A87B-DB7B68DD19DF}"/>
                </c:ext>
              </c:extLst>
            </c:dLbl>
            <c:dLbl>
              <c:idx val="3"/>
              <c:delete val="1"/>
              <c:extLst>
                <c:ext xmlns:c15="http://schemas.microsoft.com/office/drawing/2012/chart" uri="{CE6537A1-D6FC-4f65-9D91-7224C49458BB}"/>
                <c:ext xmlns:c16="http://schemas.microsoft.com/office/drawing/2014/chart" uri="{C3380CC4-5D6E-409C-BE32-E72D297353CC}">
                  <c16:uniqueId val="{00000000-98D7-473D-A87B-DB7B68DD19DF}"/>
                </c:ext>
              </c:extLst>
            </c:dLbl>
            <c:dLbl>
              <c:idx val="4"/>
              <c:layout>
                <c:manualLayout>
                  <c:x val="-0.12677954643938866"/>
                  <c:y val="2.960739994256545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3074-4D3D-8665-91F0D2B5A024}"/>
                </c:ext>
              </c:extLst>
            </c:dLbl>
            <c:spPr>
              <a:solidFill>
                <a:srgbClr val="FFFFFF"/>
              </a:solidFill>
              <a:ln>
                <a:solidFill>
                  <a:srgbClr val="323232">
                    <a:lumMod val="65000"/>
                    <a:lumOff val="35000"/>
                  </a:srgbClr>
                </a:solidFill>
              </a:ln>
              <a:effectLst/>
            </c:spPr>
            <c:dLblPos val="outEnd"/>
            <c:showLegendKey val="0"/>
            <c:showVal val="0"/>
            <c:showCatName val="1"/>
            <c:showSerName val="0"/>
            <c:showPercent val="1"/>
            <c:showBubbleSize val="0"/>
            <c:showLeaderLines val="1"/>
            <c:extLst>
              <c:ext xmlns:c15="http://schemas.microsoft.com/office/drawing/2012/chart" uri="{CE6537A1-D6FC-4f65-9D91-7224C49458BB}">
                <c15:spPr xmlns:c15="http://schemas.microsoft.com/office/drawing/2012/chart">
                  <a:prstGeom prst="wedgeRectCallout">
                    <a:avLst/>
                  </a:prstGeom>
                </c15:spPr>
              </c:ext>
            </c:extLst>
          </c:dLbls>
          <c:cat>
            <c:strRef>
              <c:f>'Sammendrag - Utslipp'!$T$12:$T$17</c:f>
              <c:strCache>
                <c:ptCount val="6"/>
                <c:pt idx="0">
                  <c:v>Transport og Annen mobil forbrenning</c:v>
                </c:pt>
                <c:pt idx="1">
                  <c:v>Avfall og avløp</c:v>
                </c:pt>
                <c:pt idx="2">
                  <c:v>Energiforsyning</c:v>
                </c:pt>
                <c:pt idx="3">
                  <c:v>Industri</c:v>
                </c:pt>
                <c:pt idx="4">
                  <c:v>Jordbruk</c:v>
                </c:pt>
                <c:pt idx="5">
                  <c:v>Oppvarming</c:v>
                </c:pt>
              </c:strCache>
            </c:strRef>
          </c:cat>
          <c:val>
            <c:numRef>
              <c:f>'Sammendrag - Utslipp'!$U$12:$U$17</c:f>
              <c:numCache>
                <c:formatCode>_(* #,##0_);_(* \(#,##0\);_(* "-"_);_(@_)</c:formatCode>
                <c:ptCount val="6"/>
                <c:pt idx="0">
                  <c:v>173682.55905146565</c:v>
                </c:pt>
                <c:pt idx="1">
                  <c:v>13312.06175764105</c:v>
                </c:pt>
                <c:pt idx="2">
                  <c:v>0</c:v>
                </c:pt>
                <c:pt idx="3">
                  <c:v>412.40921471487053</c:v>
                </c:pt>
                <c:pt idx="4">
                  <c:v>86099.046211631736</c:v>
                </c:pt>
                <c:pt idx="5">
                  <c:v>6116.4117278450367</c:v>
                </c:pt>
              </c:numCache>
            </c:numRef>
          </c:val>
          <c:extLst>
            <c:ext xmlns:c16="http://schemas.microsoft.com/office/drawing/2014/chart" uri="{C3380CC4-5D6E-409C-BE32-E72D297353CC}">
              <c16:uniqueId val="{00000001-3074-4D3D-8665-91F0D2B5A02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lang="en-US" sz="1200" b="0" i="0" u="none" strike="noStrike" kern="1200" baseline="0">
          <a:solidFill>
            <a:schemeClr val="tx1"/>
          </a:solidFill>
          <a:latin typeface="+mn-lt"/>
          <a:ea typeface="+mn-ea"/>
          <a:cs typeface="+mn-cs"/>
        </a:defRPr>
      </a:pPr>
      <a:endParaRPr lang="nb-N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62192213616382E-2"/>
          <c:y val="3.6455702016258668E-2"/>
          <c:w val="0.88907561557276726"/>
          <c:h val="0.72559907913470811"/>
        </c:manualLayout>
      </c:layout>
      <c:pieChart>
        <c:varyColors val="1"/>
        <c:ser>
          <c:idx val="1"/>
          <c:order val="0"/>
          <c:tx>
            <c:strRef>
              <c:f>'Sammendrag - Energiforbruk'!$Z$23</c:f>
              <c:strCache>
                <c:ptCount val="1"/>
                <c:pt idx="0">
                  <c:v> Andel [%] </c:v>
                </c:pt>
              </c:strCache>
            </c:strRef>
          </c:tx>
          <c:dPt>
            <c:idx val="0"/>
            <c:bubble3D val="0"/>
            <c:spPr>
              <a:solidFill>
                <a:schemeClr val="accent1"/>
              </a:solidFill>
              <a:ln>
                <a:noFill/>
              </a:ln>
              <a:effectLst/>
            </c:spPr>
            <c:extLst>
              <c:ext xmlns:c16="http://schemas.microsoft.com/office/drawing/2014/chart" uri="{C3380CC4-5D6E-409C-BE32-E72D297353CC}">
                <c16:uniqueId val="{00000001-AC8C-45B7-B9AA-CC9E9C7A8906}"/>
              </c:ext>
            </c:extLst>
          </c:dPt>
          <c:dPt>
            <c:idx val="1"/>
            <c:bubble3D val="0"/>
            <c:spPr>
              <a:solidFill>
                <a:schemeClr val="accent2"/>
              </a:solidFill>
              <a:ln>
                <a:noFill/>
              </a:ln>
              <a:effectLst/>
            </c:spPr>
            <c:extLst>
              <c:ext xmlns:c16="http://schemas.microsoft.com/office/drawing/2014/chart" uri="{C3380CC4-5D6E-409C-BE32-E72D297353CC}">
                <c16:uniqueId val="{00000003-AC8C-45B7-B9AA-CC9E9C7A8906}"/>
              </c:ext>
            </c:extLst>
          </c:dPt>
          <c:dPt>
            <c:idx val="2"/>
            <c:bubble3D val="0"/>
            <c:spPr>
              <a:solidFill>
                <a:schemeClr val="accent3"/>
              </a:solidFill>
              <a:ln>
                <a:noFill/>
              </a:ln>
              <a:effectLst/>
            </c:spPr>
            <c:extLst>
              <c:ext xmlns:c16="http://schemas.microsoft.com/office/drawing/2014/chart" uri="{C3380CC4-5D6E-409C-BE32-E72D297353CC}">
                <c16:uniqueId val="{00000005-AC8C-45B7-B9AA-CC9E9C7A8906}"/>
              </c:ext>
            </c:extLst>
          </c:dPt>
          <c:dLbls>
            <c:dLbl>
              <c:idx val="0"/>
              <c:layout>
                <c:manualLayout>
                  <c:x val="-9.893211187229857E-2"/>
                  <c:y val="9.6950643727400448E-2"/>
                </c:manualLayout>
              </c:layout>
              <c:showLegendKey val="0"/>
              <c:showVal val="1"/>
              <c:showCatName val="0"/>
              <c:showSerName val="0"/>
              <c:showPercent val="0"/>
              <c:showBubbleSize val="0"/>
              <c:extLst>
                <c:ext xmlns:c15="http://schemas.microsoft.com/office/drawing/2012/chart" uri="{CE6537A1-D6FC-4f65-9D91-7224C49458BB}">
                  <c15:layout>
                    <c:manualLayout>
                      <c:w val="0.30394192718418511"/>
                      <c:h val="6.9800820336300196E-2"/>
                    </c:manualLayout>
                  </c15:layout>
                </c:ext>
                <c:ext xmlns:c16="http://schemas.microsoft.com/office/drawing/2014/chart" uri="{C3380CC4-5D6E-409C-BE32-E72D297353CC}">
                  <c16:uniqueId val="{00000001-AC8C-45B7-B9AA-CC9E9C7A8906}"/>
                </c:ext>
              </c:extLst>
            </c:dLbl>
            <c:dLbl>
              <c:idx val="1"/>
              <c:layout>
                <c:manualLayout>
                  <c:x val="-0.12889218291646079"/>
                  <c:y val="-8.38274613753090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8C-45B7-B9AA-CC9E9C7A8906}"/>
                </c:ext>
              </c:extLst>
            </c:dLbl>
            <c:dLbl>
              <c:idx val="2"/>
              <c:showLegendKey val="0"/>
              <c:showVal val="1"/>
              <c:showCatName val="0"/>
              <c:showSerName val="0"/>
              <c:showPercent val="0"/>
              <c:showBubbleSize val="0"/>
              <c:extLst>
                <c:ext xmlns:c15="http://schemas.microsoft.com/office/drawing/2012/chart" uri="{CE6537A1-D6FC-4f65-9D91-7224C49458BB}">
                  <c15:layout>
                    <c:manualLayout>
                      <c:w val="0.39572844748919428"/>
                      <c:h val="6.9800820336300196E-2"/>
                    </c:manualLayout>
                  </c15:layout>
                </c:ext>
                <c:ext xmlns:c16="http://schemas.microsoft.com/office/drawing/2014/chart" uri="{C3380CC4-5D6E-409C-BE32-E72D297353CC}">
                  <c16:uniqueId val="{00000005-AC8C-45B7-B9AA-CC9E9C7A890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2"/>
                    </a:solidFill>
                    <a:latin typeface="+mn-lt"/>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'Sammendrag - Energiforbruk'!$AB$10:$AD$10</c:f>
              <c:strCache>
                <c:ptCount val="3"/>
                <c:pt idx="0">
                  <c:v>Fossilt energiforbruk</c:v>
                </c:pt>
                <c:pt idx="1">
                  <c:v>Bio- og annet energiforbruk</c:v>
                </c:pt>
                <c:pt idx="2">
                  <c:v>Elektristetforbruk</c:v>
                </c:pt>
              </c:strCache>
            </c:strRef>
          </c:cat>
          <c:val>
            <c:numRef>
              <c:f>'Sammendrag - Energiforbruk'!$AB$23:$AD$23</c:f>
              <c:numCache>
                <c:formatCode>###0\ %_ ;_*\-###0\ %_ ;_*"-"</c:formatCode>
                <c:ptCount val="3"/>
                <c:pt idx="0">
                  <c:v>0.3598062686517835</c:v>
                </c:pt>
                <c:pt idx="1">
                  <c:v>4.6229565457629261E-2</c:v>
                </c:pt>
                <c:pt idx="2">
                  <c:v>0.59396416589058731</c:v>
                </c:pt>
              </c:numCache>
            </c:numRef>
          </c:val>
          <c:extLst>
            <c:ext xmlns:c16="http://schemas.microsoft.com/office/drawing/2014/chart" uri="{C3380CC4-5D6E-409C-BE32-E72D297353CC}">
              <c16:uniqueId val="{00000006-AC8C-45B7-B9AA-CC9E9C7A890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3.475978081362481E-2"/>
          <c:y val="0.779832819557436"/>
          <c:w val="0.83625937944675155"/>
          <c:h val="0.1989727078052678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2"/>
          <c:order val="0"/>
          <c:tx>
            <c:strRef>
              <c:f>'Grafer til notat'!$J$71</c:f>
              <c:strCache>
                <c:ptCount val="1"/>
                <c:pt idx="0">
                  <c:v>Elektristetforbruk</c:v>
                </c:pt>
              </c:strCache>
            </c:strRef>
          </c:tx>
          <c:spPr>
            <a:solidFill>
              <a:schemeClr val="accent3"/>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0855-48A4-9464-AFB5E37DBD1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notat'!$J$72:$J$77</c:f>
              <c:numCache>
                <c:formatCode>###0\ %_ ;_*\-###0\ %_ ;_*"-"</c:formatCode>
                <c:ptCount val="6"/>
                <c:pt idx="0">
                  <c:v>2.8484493402521481E-2</c:v>
                </c:pt>
                <c:pt idx="1">
                  <c:v>0</c:v>
                </c:pt>
                <c:pt idx="2" formatCode="###0.000\ %_ ;_*\-###0.000\ %_ ;_*&quot;-&quot;">
                  <c:v>0</c:v>
                </c:pt>
                <c:pt idx="3">
                  <c:v>0.98044663317210745</c:v>
                </c:pt>
                <c:pt idx="4">
                  <c:v>0.91806427086077935</c:v>
                </c:pt>
                <c:pt idx="5">
                  <c:v>0.59396416589058731</c:v>
                </c:pt>
              </c:numCache>
            </c:numRef>
          </c:val>
          <c:extLst>
            <c:ext xmlns:c16="http://schemas.microsoft.com/office/drawing/2014/chart" uri="{C3380CC4-5D6E-409C-BE32-E72D297353CC}">
              <c16:uniqueId val="{00000000-4A68-433F-96FF-A17E0CEC3132}"/>
            </c:ext>
          </c:extLst>
        </c:ser>
        <c:ser>
          <c:idx val="1"/>
          <c:order val="1"/>
          <c:tx>
            <c:strRef>
              <c:f>'Grafer til notat'!$I$71</c:f>
              <c:strCache>
                <c:ptCount val="1"/>
                <c:pt idx="0">
                  <c:v>Bio- og annet energiforbruk</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4A68-433F-96FF-A17E0CEC3132}"/>
                </c:ext>
              </c:extLst>
            </c:dLbl>
            <c:dLbl>
              <c:idx val="2"/>
              <c:delete val="1"/>
              <c:extLst>
                <c:ext xmlns:c15="http://schemas.microsoft.com/office/drawing/2012/chart" uri="{CE6537A1-D6FC-4f65-9D91-7224C49458BB}"/>
                <c:ext xmlns:c16="http://schemas.microsoft.com/office/drawing/2014/chart" uri="{C3380CC4-5D6E-409C-BE32-E72D297353CC}">
                  <c16:uniqueId val="{00000002-4A68-433F-96FF-A17E0CEC3132}"/>
                </c:ext>
              </c:extLst>
            </c:dLbl>
            <c:dLbl>
              <c:idx val="3"/>
              <c:delete val="1"/>
              <c:extLst>
                <c:ext xmlns:c15="http://schemas.microsoft.com/office/drawing/2012/chart" uri="{CE6537A1-D6FC-4f65-9D91-7224C49458BB}"/>
                <c:ext xmlns:c16="http://schemas.microsoft.com/office/drawing/2014/chart" uri="{C3380CC4-5D6E-409C-BE32-E72D297353CC}">
                  <c16:uniqueId val="{00000003-4A68-433F-96FF-A17E0CEC313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notat'!$I$72:$I$77</c:f>
              <c:numCache>
                <c:formatCode>###0\ %_ ;_*\-###0\ %_ ;_*"-"</c:formatCode>
                <c:ptCount val="6"/>
                <c:pt idx="0">
                  <c:v>0.12935581156450612</c:v>
                </c:pt>
                <c:pt idx="1">
                  <c:v>0</c:v>
                </c:pt>
                <c:pt idx="2">
                  <c:v>0</c:v>
                </c:pt>
                <c:pt idx="3">
                  <c:v>8.2509018180190793E-3</c:v>
                </c:pt>
                <c:pt idx="4">
                  <c:v>7.2685090750811407E-2</c:v>
                </c:pt>
                <c:pt idx="5">
                  <c:v>4.6229565457629254E-2</c:v>
                </c:pt>
              </c:numCache>
            </c:numRef>
          </c:val>
          <c:extLst>
            <c:ext xmlns:c16="http://schemas.microsoft.com/office/drawing/2014/chart" uri="{C3380CC4-5D6E-409C-BE32-E72D297353CC}">
              <c16:uniqueId val="{00000004-4A68-433F-96FF-A17E0CEC3132}"/>
            </c:ext>
          </c:extLst>
        </c:ser>
        <c:ser>
          <c:idx val="0"/>
          <c:order val="2"/>
          <c:tx>
            <c:strRef>
              <c:f>'Grafer til notat'!$H$71</c:f>
              <c:strCache>
                <c:ptCount val="1"/>
                <c:pt idx="0">
                  <c:v>Fossilt energiforbruk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notat'!$H$72:$H$77</c:f>
              <c:numCache>
                <c:formatCode>###0\ %_ ;_*\-###0\ %_ ;_*"-"</c:formatCode>
                <c:ptCount val="6"/>
                <c:pt idx="0">
                  <c:v>0.8421596950329725</c:v>
                </c:pt>
                <c:pt idx="1">
                  <c:v>1</c:v>
                </c:pt>
                <c:pt idx="2">
                  <c:v>1</c:v>
                </c:pt>
                <c:pt idx="3">
                  <c:v>1.130246500987349E-2</c:v>
                </c:pt>
                <c:pt idx="4">
                  <c:v>9.2506383884092217E-3</c:v>
                </c:pt>
                <c:pt idx="5">
                  <c:v>0.3598062686517835</c:v>
                </c:pt>
              </c:numCache>
            </c:numRef>
          </c:val>
          <c:extLst>
            <c:ext xmlns:c16="http://schemas.microsoft.com/office/drawing/2014/chart" uri="{C3380CC4-5D6E-409C-BE32-E72D297353CC}">
              <c16:uniqueId val="{00000005-4A68-433F-96FF-A17E0CEC3132}"/>
            </c:ext>
          </c:extLst>
        </c:ser>
        <c:dLbls>
          <c:showLegendKey val="0"/>
          <c:showVal val="0"/>
          <c:showCatName val="0"/>
          <c:showSerName val="0"/>
          <c:showPercent val="0"/>
          <c:showBubbleSize val="0"/>
        </c:dLbls>
        <c:gapWidth val="150"/>
        <c:overlap val="100"/>
        <c:axId val="830235296"/>
        <c:axId val="830236280"/>
      </c:barChart>
      <c:catAx>
        <c:axId val="83023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830236280"/>
        <c:crosses val="autoZero"/>
        <c:auto val="1"/>
        <c:lblAlgn val="ctr"/>
        <c:lblOffset val="100"/>
        <c:noMultiLvlLbl val="0"/>
      </c:catAx>
      <c:valAx>
        <c:axId val="83023628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830235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nb-NO"/>
    </a:p>
  </c:txPr>
  <c:externalData r:id="rId3">
    <c:autoUpdate val="1"/>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Sjøfart!$L$14:$L$28</c:f>
              <c:strCache>
                <c:ptCount val="15"/>
                <c:pt idx="0">
                  <c:v>Andre aktiviteter sjøfart</c:v>
                </c:pt>
                <c:pt idx="1">
                  <c:v>Stykkgodsskip</c:v>
                </c:pt>
                <c:pt idx="2">
                  <c:v>Passasjer</c:v>
                </c:pt>
                <c:pt idx="3">
                  <c:v>Offshore supply skip</c:v>
                </c:pt>
                <c:pt idx="4">
                  <c:v>Kjemikalietankere</c:v>
                </c:pt>
                <c:pt idx="5">
                  <c:v>Cruiseskip</c:v>
                </c:pt>
                <c:pt idx="6">
                  <c:v>Fiskefartøy</c:v>
                </c:pt>
                <c:pt idx="7">
                  <c:v>Bulkskip</c:v>
                </c:pt>
                <c:pt idx="8">
                  <c:v>Ro Ro last</c:v>
                </c:pt>
                <c:pt idx="9">
                  <c:v>Kjøle-/ fryseskip</c:v>
                </c:pt>
                <c:pt idx="10">
                  <c:v>Råoljetankere</c:v>
                </c:pt>
                <c:pt idx="11">
                  <c:v>Konteinerskip</c:v>
                </c:pt>
                <c:pt idx="12">
                  <c:v>Oljeprodukttankere</c:v>
                </c:pt>
                <c:pt idx="13">
                  <c:v>Gasstankere</c:v>
                </c:pt>
                <c:pt idx="14">
                  <c:v>Andre offshore service skip</c:v>
                </c:pt>
              </c:strCache>
            </c:strRef>
          </c:cat>
          <c:val>
            <c:numRef>
              <c:f>Sjøfart!$M$14:$M$28</c:f>
              <c:numCache>
                <c:formatCode>_(* #,##0_);_(* \(#,##0\);_(* "-"_);_(@_)</c:formatCode>
                <c:ptCount val="15"/>
                <c:pt idx="0">
                  <c:v>43564.525828072903</c:v>
                </c:pt>
                <c:pt idx="1">
                  <c:v>11294.5354271749</c:v>
                </c:pt>
                <c:pt idx="2">
                  <c:v>8702.2666452732992</c:v>
                </c:pt>
                <c:pt idx="3">
                  <c:v>2515.0139561240999</c:v>
                </c:pt>
                <c:pt idx="4">
                  <c:v>2415.1006610455001</c:v>
                </c:pt>
                <c:pt idx="5">
                  <c:v>2269.2937938656</c:v>
                </c:pt>
                <c:pt idx="6">
                  <c:v>2096.9268569685</c:v>
                </c:pt>
                <c:pt idx="7">
                  <c:v>1740.6681089076999</c:v>
                </c:pt>
                <c:pt idx="8">
                  <c:v>1080.2701342908001</c:v>
                </c:pt>
                <c:pt idx="9">
                  <c:v>870.7703999396</c:v>
                </c:pt>
                <c:pt idx="10">
                  <c:v>757.88097110939998</c:v>
                </c:pt>
                <c:pt idx="11">
                  <c:v>224.13805095960001</c:v>
                </c:pt>
                <c:pt idx="12">
                  <c:v>213.77193797309999</c:v>
                </c:pt>
                <c:pt idx="13">
                  <c:v>195.10233128520002</c:v>
                </c:pt>
                <c:pt idx="14">
                  <c:v>0</c:v>
                </c:pt>
              </c:numCache>
            </c:numRef>
          </c:val>
          <c:extLst>
            <c:ext xmlns:c16="http://schemas.microsoft.com/office/drawing/2014/chart" uri="{C3380CC4-5D6E-409C-BE32-E72D297353CC}">
              <c16:uniqueId val="{00000000-D53F-4036-BD81-E2C2D3A547DE}"/>
            </c:ext>
          </c:extLst>
        </c:ser>
        <c:dLbls>
          <c:showLegendKey val="0"/>
          <c:showVal val="0"/>
          <c:showCatName val="0"/>
          <c:showSerName val="0"/>
          <c:showPercent val="0"/>
          <c:showBubbleSize val="0"/>
        </c:dLbls>
        <c:gapWidth val="219"/>
        <c:overlap val="-27"/>
        <c:axId val="217187392"/>
        <c:axId val="217187720"/>
      </c:barChart>
      <c:catAx>
        <c:axId val="217187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17187720"/>
        <c:crosses val="autoZero"/>
        <c:auto val="1"/>
        <c:lblAlgn val="ctr"/>
        <c:lblOffset val="100"/>
        <c:noMultiLvlLbl val="0"/>
      </c:catAx>
      <c:valAx>
        <c:axId val="2171877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nb-NO" sz="1400" dirty="0"/>
                  <a:t>Tonn CO</a:t>
                </a:r>
                <a:r>
                  <a:rPr lang="nb-NO" sz="1400" baseline="-25000" dirty="0"/>
                  <a:t>2</a:t>
                </a:r>
                <a:r>
                  <a:rPr lang="nb-NO" sz="1400" dirty="0"/>
                  <a:t>-ekvivalenter</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17187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'Grafer til notat'!$I$104</c:f>
              <c:strCache>
                <c:ptCount val="1"/>
                <c:pt idx="0">
                  <c:v>Kvotepliktig</c:v>
                </c:pt>
              </c:strCache>
            </c:strRef>
          </c:tx>
          <c:spPr>
            <a:solidFill>
              <a:schemeClr val="accent3"/>
            </a:solidFill>
            <a:ln>
              <a:noFill/>
            </a:ln>
            <a:effectLst/>
          </c:spPr>
          <c:invertIfNegative val="0"/>
          <c:cat>
            <c:strRef>
              <c:f>'Grafer til notat'!$G$105:$G$109</c:f>
              <c:strCache>
                <c:ptCount val="5"/>
                <c:pt idx="0">
                  <c:v>Eramet Norway Kvinesdal</c:v>
                </c:pt>
                <c:pt idx="1">
                  <c:v>Alcoa Lista </c:v>
                </c:pt>
                <c:pt idx="2">
                  <c:v>Aludyne Norway</c:v>
                </c:pt>
                <c:pt idx="3">
                  <c:v>Finny Sirevaag AS</c:v>
                </c:pt>
                <c:pt idx="4">
                  <c:v>#I/T</c:v>
                </c:pt>
              </c:strCache>
            </c:strRef>
          </c:cat>
          <c:val>
            <c:numRef>
              <c:f>'Grafer til notat'!$I$105:$I$109</c:f>
              <c:numCache>
                <c:formatCode>General</c:formatCode>
                <c:ptCount val="5"/>
                <c:pt idx="0">
                  <c:v>241091</c:v>
                </c:pt>
                <c:pt idx="1">
                  <c:v>152402</c:v>
                </c:pt>
                <c:pt idx="2">
                  <c:v>0</c:v>
                </c:pt>
                <c:pt idx="3">
                  <c:v>0</c:v>
                </c:pt>
                <c:pt idx="4">
                  <c:v>#N/A</c:v>
                </c:pt>
              </c:numCache>
            </c:numRef>
          </c:val>
          <c:extLst>
            <c:ext xmlns:c16="http://schemas.microsoft.com/office/drawing/2014/chart" uri="{C3380CC4-5D6E-409C-BE32-E72D297353CC}">
              <c16:uniqueId val="{00000000-4717-470C-8047-DD5234F7B502}"/>
            </c:ext>
          </c:extLst>
        </c:ser>
        <c:ser>
          <c:idx val="1"/>
          <c:order val="1"/>
          <c:tx>
            <c:strRef>
              <c:f>'Grafer til notat'!$J$104</c:f>
              <c:strCache>
                <c:ptCount val="1"/>
                <c:pt idx="0">
                  <c:v>Ikke-kvotepliktig</c:v>
                </c:pt>
              </c:strCache>
            </c:strRef>
          </c:tx>
          <c:spPr>
            <a:solidFill>
              <a:schemeClr val="accent5"/>
            </a:solidFill>
            <a:ln>
              <a:noFill/>
            </a:ln>
            <a:effectLst/>
          </c:spPr>
          <c:invertIfNegative val="0"/>
          <c:cat>
            <c:strRef>
              <c:f>'Grafer til notat'!$G$105:$G$109</c:f>
              <c:strCache>
                <c:ptCount val="5"/>
                <c:pt idx="0">
                  <c:v>Eramet Norway Kvinesdal</c:v>
                </c:pt>
                <c:pt idx="1">
                  <c:v>Alcoa Lista </c:v>
                </c:pt>
                <c:pt idx="2">
                  <c:v>Aludyne Norway</c:v>
                </c:pt>
                <c:pt idx="3">
                  <c:v>Finny Sirevaag AS</c:v>
                </c:pt>
                <c:pt idx="4">
                  <c:v>#I/T</c:v>
                </c:pt>
              </c:strCache>
            </c:strRef>
          </c:cat>
          <c:val>
            <c:numRef>
              <c:f>'Grafer til notat'!$J$105:$J$109</c:f>
              <c:numCache>
                <c:formatCode>General</c:formatCode>
                <c:ptCount val="5"/>
                <c:pt idx="0">
                  <c:v>0</c:v>
                </c:pt>
                <c:pt idx="1">
                  <c:v>0</c:v>
                </c:pt>
                <c:pt idx="2">
                  <c:v>2055</c:v>
                </c:pt>
                <c:pt idx="3">
                  <c:v>273</c:v>
                </c:pt>
                <c:pt idx="4">
                  <c:v>#N/A</c:v>
                </c:pt>
              </c:numCache>
            </c:numRef>
          </c:val>
          <c:extLst>
            <c:ext xmlns:c16="http://schemas.microsoft.com/office/drawing/2014/chart" uri="{C3380CC4-5D6E-409C-BE32-E72D297353CC}">
              <c16:uniqueId val="{00000001-4717-470C-8047-DD5234F7B502}"/>
            </c:ext>
          </c:extLst>
        </c:ser>
        <c:dLbls>
          <c:showLegendKey val="0"/>
          <c:showVal val="0"/>
          <c:showCatName val="0"/>
          <c:showSerName val="0"/>
          <c:showPercent val="0"/>
          <c:showBubbleSize val="0"/>
        </c:dLbls>
        <c:gapWidth val="150"/>
        <c:overlap val="100"/>
        <c:axId val="679571320"/>
        <c:axId val="679571976"/>
      </c:barChart>
      <c:catAx>
        <c:axId val="679571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679571976"/>
        <c:crosses val="autoZero"/>
        <c:auto val="1"/>
        <c:lblAlgn val="ctr"/>
        <c:lblOffset val="100"/>
        <c:noMultiLvlLbl val="0"/>
      </c:catAx>
      <c:valAx>
        <c:axId val="679571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nb-NO" sz="1400" dirty="0"/>
                  <a:t>Ton</a:t>
                </a:r>
                <a:r>
                  <a:rPr lang="nb-NO" sz="1400" baseline="0" dirty="0"/>
                  <a:t>n CO</a:t>
                </a:r>
                <a:r>
                  <a:rPr lang="nb-NO" sz="1400" baseline="-25000" dirty="0"/>
                  <a:t>2</a:t>
                </a:r>
                <a:r>
                  <a:rPr lang="nb-NO" sz="1400" baseline="0" dirty="0"/>
                  <a:t>-ekvivalenter</a:t>
                </a:r>
                <a:endParaRPr lang="nb-NO" sz="1400"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67957132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1"/>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'Grafer til notat'!$F$169</c:f>
              <c:strCache>
                <c:ptCount val="1"/>
                <c:pt idx="0">
                  <c:v>Bulkskip</c:v>
                </c:pt>
              </c:strCache>
            </c:strRef>
          </c:tx>
          <c:spPr>
            <a:solidFill>
              <a:schemeClr val="tx2">
                <a:lumMod val="60000"/>
                <a:lumOff val="40000"/>
              </a:schemeClr>
            </a:solidFill>
            <a:ln>
              <a:noFill/>
            </a:ln>
            <a:effectLst/>
          </c:spPr>
          <c:invertIfNegative val="0"/>
          <c:dPt>
            <c:idx val="0"/>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1-0A69-4A7E-9FE9-A434FD2D0D47}"/>
              </c:ext>
            </c:extLst>
          </c:dPt>
          <c:dPt>
            <c:idx val="1"/>
            <c:invertIfNegative val="0"/>
            <c:bubble3D val="0"/>
            <c:spPr>
              <a:noFill/>
              <a:ln>
                <a:noFill/>
              </a:ln>
              <a:effectLst/>
            </c:spPr>
            <c:extLst>
              <c:ext xmlns:c16="http://schemas.microsoft.com/office/drawing/2014/chart" uri="{C3380CC4-5D6E-409C-BE32-E72D297353CC}">
                <c16:uniqueId val="{00000003-0A69-4A7E-9FE9-A434FD2D0D47}"/>
              </c:ext>
            </c:extLst>
          </c:dPt>
          <c:dPt>
            <c:idx val="2"/>
            <c:invertIfNegative val="0"/>
            <c:bubble3D val="0"/>
            <c:spPr>
              <a:noFill/>
              <a:ln>
                <a:noFill/>
              </a:ln>
              <a:effectLst/>
            </c:spPr>
            <c:extLst>
              <c:ext xmlns:c16="http://schemas.microsoft.com/office/drawing/2014/chart" uri="{C3380CC4-5D6E-409C-BE32-E72D297353CC}">
                <c16:uniqueId val="{00000005-0A69-4A7E-9FE9-A434FD2D0D47}"/>
              </c:ext>
            </c:extLst>
          </c:dPt>
          <c:dPt>
            <c:idx val="3"/>
            <c:invertIfNegative val="0"/>
            <c:bubble3D val="0"/>
            <c:spPr>
              <a:noFill/>
              <a:ln>
                <a:noFill/>
              </a:ln>
              <a:effectLst/>
            </c:spPr>
            <c:extLst>
              <c:ext xmlns:c16="http://schemas.microsoft.com/office/drawing/2014/chart" uri="{C3380CC4-5D6E-409C-BE32-E72D297353CC}">
                <c16:uniqueId val="{00000007-0A69-4A7E-9FE9-A434FD2D0D47}"/>
              </c:ext>
            </c:extLst>
          </c:dPt>
          <c:dLbls>
            <c:dLbl>
              <c:idx val="1"/>
              <c:delete val="1"/>
              <c:extLst>
                <c:ext xmlns:c15="http://schemas.microsoft.com/office/drawing/2012/chart" uri="{CE6537A1-D6FC-4f65-9D91-7224C49458BB}"/>
                <c:ext xmlns:c16="http://schemas.microsoft.com/office/drawing/2014/chart" uri="{C3380CC4-5D6E-409C-BE32-E72D297353CC}">
                  <c16:uniqueId val="{00000003-0A69-4A7E-9FE9-A434FD2D0D47}"/>
                </c:ext>
              </c:extLst>
            </c:dLbl>
            <c:dLbl>
              <c:idx val="2"/>
              <c:delete val="1"/>
              <c:extLst>
                <c:ext xmlns:c15="http://schemas.microsoft.com/office/drawing/2012/chart" uri="{CE6537A1-D6FC-4f65-9D91-7224C49458BB}"/>
                <c:ext xmlns:c16="http://schemas.microsoft.com/office/drawing/2014/chart" uri="{C3380CC4-5D6E-409C-BE32-E72D297353CC}">
                  <c16:uniqueId val="{00000005-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07-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notat'!$G$169:$K$169</c:f>
              <c:numCache>
                <c:formatCode>#,##0</c:formatCode>
                <c:ptCount val="5"/>
                <c:pt idx="0">
                  <c:v>1740.6681089076999</c:v>
                </c:pt>
                <c:pt idx="1">
                  <c:v>1740.6681089076999</c:v>
                </c:pt>
                <c:pt idx="2">
                  <c:v>1740.6681089076999</c:v>
                </c:pt>
                <c:pt idx="3">
                  <c:v>1740.6681089076999</c:v>
                </c:pt>
              </c:numCache>
            </c:numRef>
          </c:val>
          <c:extLst>
            <c:ext xmlns:c16="http://schemas.microsoft.com/office/drawing/2014/chart" uri="{C3380CC4-5D6E-409C-BE32-E72D297353CC}">
              <c16:uniqueId val="{00000008-0A69-4A7E-9FE9-A434FD2D0D47}"/>
            </c:ext>
          </c:extLst>
        </c:ser>
        <c:ser>
          <c:idx val="1"/>
          <c:order val="1"/>
          <c:tx>
            <c:strRef>
              <c:f>'Grafer til notat'!$F$170</c:f>
              <c:strCache>
                <c:ptCount val="1"/>
                <c:pt idx="0">
                  <c:v>Busser</c:v>
                </c:pt>
              </c:strCache>
            </c:strRef>
          </c:tx>
          <c:spPr>
            <a:solidFill>
              <a:schemeClr val="accent5"/>
            </a:solidFill>
            <a:ln>
              <a:noFill/>
            </a:ln>
            <a:effectLst/>
          </c:spPr>
          <c:invertIfNegative val="0"/>
          <c:dPt>
            <c:idx val="1"/>
            <c:invertIfNegative val="0"/>
            <c:bubble3D val="0"/>
            <c:spPr>
              <a:solidFill>
                <a:schemeClr val="accent5"/>
              </a:solidFill>
              <a:ln>
                <a:noFill/>
              </a:ln>
              <a:effectLst/>
            </c:spPr>
            <c:extLst>
              <c:ext xmlns:c16="http://schemas.microsoft.com/office/drawing/2014/chart" uri="{C3380CC4-5D6E-409C-BE32-E72D297353CC}">
                <c16:uniqueId val="{0000000A-0A69-4A7E-9FE9-A434FD2D0D47}"/>
              </c:ext>
            </c:extLst>
          </c:dPt>
          <c:dPt>
            <c:idx val="2"/>
            <c:invertIfNegative val="0"/>
            <c:bubble3D val="0"/>
            <c:spPr>
              <a:noFill/>
              <a:ln>
                <a:noFill/>
              </a:ln>
              <a:effectLst/>
            </c:spPr>
            <c:extLst>
              <c:ext xmlns:c16="http://schemas.microsoft.com/office/drawing/2014/chart" uri="{C3380CC4-5D6E-409C-BE32-E72D297353CC}">
                <c16:uniqueId val="{0000000C-0A69-4A7E-9FE9-A434FD2D0D47}"/>
              </c:ext>
            </c:extLst>
          </c:dPt>
          <c:dPt>
            <c:idx val="3"/>
            <c:invertIfNegative val="0"/>
            <c:bubble3D val="0"/>
            <c:spPr>
              <a:noFill/>
              <a:ln>
                <a:noFill/>
              </a:ln>
              <a:effectLst/>
            </c:spPr>
            <c:extLst>
              <c:ext xmlns:c16="http://schemas.microsoft.com/office/drawing/2014/chart" uri="{C3380CC4-5D6E-409C-BE32-E72D297353CC}">
                <c16:uniqueId val="{0000000E-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0F-0A69-4A7E-9FE9-A434FD2D0D47}"/>
                </c:ext>
              </c:extLst>
            </c:dLbl>
            <c:dLbl>
              <c:idx val="1"/>
              <c:layout>
                <c:manualLayout>
                  <c:x val="2.7895391549526767E-3"/>
                  <c:y val="9.891418737007841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A69-4A7E-9FE9-A434FD2D0D47}"/>
                </c:ext>
              </c:extLst>
            </c:dLbl>
            <c:dLbl>
              <c:idx val="2"/>
              <c:delete val="1"/>
              <c:extLst>
                <c:ext xmlns:c15="http://schemas.microsoft.com/office/drawing/2012/chart" uri="{CE6537A1-D6FC-4f65-9D91-7224C49458BB}"/>
                <c:ext xmlns:c16="http://schemas.microsoft.com/office/drawing/2014/chart" uri="{C3380CC4-5D6E-409C-BE32-E72D297353CC}">
                  <c16:uniqueId val="{0000000C-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0E-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notat'!$G$170:$K$170</c:f>
              <c:numCache>
                <c:formatCode>#,##0</c:formatCode>
                <c:ptCount val="5"/>
                <c:pt idx="0" formatCode="General">
                  <c:v>0</c:v>
                </c:pt>
                <c:pt idx="1">
                  <c:v>2087.5476545278257</c:v>
                </c:pt>
                <c:pt idx="2">
                  <c:v>2087.5476545278257</c:v>
                </c:pt>
                <c:pt idx="3">
                  <c:v>2087.5476545278257</c:v>
                </c:pt>
              </c:numCache>
            </c:numRef>
          </c:val>
          <c:extLst>
            <c:ext xmlns:c16="http://schemas.microsoft.com/office/drawing/2014/chart" uri="{C3380CC4-5D6E-409C-BE32-E72D297353CC}">
              <c16:uniqueId val="{00000010-0A69-4A7E-9FE9-A434FD2D0D47}"/>
            </c:ext>
          </c:extLst>
        </c:ser>
        <c:ser>
          <c:idx val="2"/>
          <c:order val="2"/>
          <c:tx>
            <c:strRef>
              <c:f>'Grafer til notat'!$F$171</c:f>
              <c:strCache>
                <c:ptCount val="1"/>
                <c:pt idx="0">
                  <c:v>Personbiler</c:v>
                </c:pt>
              </c:strCache>
            </c:strRef>
          </c:tx>
          <c:spPr>
            <a:solidFill>
              <a:schemeClr val="accent3"/>
            </a:solidFill>
            <a:ln>
              <a:noFill/>
            </a:ln>
            <a:effectLst/>
          </c:spPr>
          <c:invertIfNegative val="0"/>
          <c:dPt>
            <c:idx val="1"/>
            <c:invertIfNegative val="0"/>
            <c:bubble3D val="0"/>
            <c:spPr>
              <a:solidFill>
                <a:schemeClr val="accent3"/>
              </a:solidFill>
              <a:ln>
                <a:noFill/>
              </a:ln>
              <a:effectLst/>
            </c:spPr>
            <c:extLst>
              <c:ext xmlns:c16="http://schemas.microsoft.com/office/drawing/2014/chart" uri="{C3380CC4-5D6E-409C-BE32-E72D297353CC}">
                <c16:uniqueId val="{00000012-0A69-4A7E-9FE9-A434FD2D0D47}"/>
              </c:ext>
            </c:extLst>
          </c:dPt>
          <c:dPt>
            <c:idx val="2"/>
            <c:invertIfNegative val="0"/>
            <c:bubble3D val="0"/>
            <c:spPr>
              <a:noFill/>
              <a:ln>
                <a:noFill/>
              </a:ln>
              <a:effectLst/>
            </c:spPr>
            <c:extLst>
              <c:ext xmlns:c16="http://schemas.microsoft.com/office/drawing/2014/chart" uri="{C3380CC4-5D6E-409C-BE32-E72D297353CC}">
                <c16:uniqueId val="{00000014-0A69-4A7E-9FE9-A434FD2D0D47}"/>
              </c:ext>
            </c:extLst>
          </c:dPt>
          <c:dPt>
            <c:idx val="3"/>
            <c:invertIfNegative val="0"/>
            <c:bubble3D val="0"/>
            <c:spPr>
              <a:noFill/>
              <a:ln>
                <a:noFill/>
              </a:ln>
              <a:effectLst/>
            </c:spPr>
            <c:extLst>
              <c:ext xmlns:c16="http://schemas.microsoft.com/office/drawing/2014/chart" uri="{C3380CC4-5D6E-409C-BE32-E72D297353CC}">
                <c16:uniqueId val="{00000016-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17-0A69-4A7E-9FE9-A434FD2D0D47}"/>
                </c:ext>
              </c:extLst>
            </c:dLbl>
            <c:dLbl>
              <c:idx val="2"/>
              <c:delete val="1"/>
              <c:extLst>
                <c:ext xmlns:c15="http://schemas.microsoft.com/office/drawing/2012/chart" uri="{CE6537A1-D6FC-4f65-9D91-7224C49458BB}"/>
                <c:ext xmlns:c16="http://schemas.microsoft.com/office/drawing/2014/chart" uri="{C3380CC4-5D6E-409C-BE32-E72D297353CC}">
                  <c16:uniqueId val="{00000014-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16-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notat'!$G$171:$K$171</c:f>
              <c:numCache>
                <c:formatCode>#,##0</c:formatCode>
                <c:ptCount val="5"/>
                <c:pt idx="0" formatCode="General">
                  <c:v>0</c:v>
                </c:pt>
                <c:pt idx="1">
                  <c:v>30124.68150940078</c:v>
                </c:pt>
                <c:pt idx="2">
                  <c:v>30124.68150940078</c:v>
                </c:pt>
                <c:pt idx="3">
                  <c:v>30124.68150940078</c:v>
                </c:pt>
              </c:numCache>
            </c:numRef>
          </c:val>
          <c:extLst>
            <c:ext xmlns:c16="http://schemas.microsoft.com/office/drawing/2014/chart" uri="{C3380CC4-5D6E-409C-BE32-E72D297353CC}">
              <c16:uniqueId val="{00000018-0A69-4A7E-9FE9-A434FD2D0D47}"/>
            </c:ext>
          </c:extLst>
        </c:ser>
        <c:ser>
          <c:idx val="3"/>
          <c:order val="3"/>
          <c:tx>
            <c:strRef>
              <c:f>'Grafer til notat'!$F$172</c:f>
              <c:strCache>
                <c:ptCount val="1"/>
                <c:pt idx="0">
                  <c:v>Tunge kjøretøy</c:v>
                </c:pt>
              </c:strCache>
            </c:strRef>
          </c:tx>
          <c:spPr>
            <a:solidFill>
              <a:schemeClr val="tx2"/>
            </a:solidFill>
            <a:ln>
              <a:noFill/>
            </a:ln>
            <a:effectLst/>
          </c:spPr>
          <c:invertIfNegative val="0"/>
          <c:dPt>
            <c:idx val="1"/>
            <c:invertIfNegative val="0"/>
            <c:bubble3D val="0"/>
            <c:spPr>
              <a:solidFill>
                <a:schemeClr val="tx2"/>
              </a:solidFill>
              <a:ln>
                <a:noFill/>
              </a:ln>
              <a:effectLst/>
            </c:spPr>
            <c:extLst>
              <c:ext xmlns:c16="http://schemas.microsoft.com/office/drawing/2014/chart" uri="{C3380CC4-5D6E-409C-BE32-E72D297353CC}">
                <c16:uniqueId val="{0000001A-0A69-4A7E-9FE9-A434FD2D0D47}"/>
              </c:ext>
            </c:extLst>
          </c:dPt>
          <c:dPt>
            <c:idx val="2"/>
            <c:invertIfNegative val="0"/>
            <c:bubble3D val="0"/>
            <c:spPr>
              <a:noFill/>
              <a:ln>
                <a:noFill/>
              </a:ln>
              <a:effectLst/>
            </c:spPr>
            <c:extLst>
              <c:ext xmlns:c16="http://schemas.microsoft.com/office/drawing/2014/chart" uri="{C3380CC4-5D6E-409C-BE32-E72D297353CC}">
                <c16:uniqueId val="{0000001C-0A69-4A7E-9FE9-A434FD2D0D47}"/>
              </c:ext>
            </c:extLst>
          </c:dPt>
          <c:dPt>
            <c:idx val="3"/>
            <c:invertIfNegative val="0"/>
            <c:bubble3D val="0"/>
            <c:spPr>
              <a:noFill/>
              <a:ln>
                <a:noFill/>
              </a:ln>
              <a:effectLst/>
            </c:spPr>
            <c:extLst>
              <c:ext xmlns:c16="http://schemas.microsoft.com/office/drawing/2014/chart" uri="{C3380CC4-5D6E-409C-BE32-E72D297353CC}">
                <c16:uniqueId val="{0000001E-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1F-0A69-4A7E-9FE9-A434FD2D0D47}"/>
                </c:ext>
              </c:extLst>
            </c:dLbl>
            <c:dLbl>
              <c:idx val="2"/>
              <c:delete val="1"/>
              <c:extLst>
                <c:ext xmlns:c15="http://schemas.microsoft.com/office/drawing/2012/chart" uri="{CE6537A1-D6FC-4f65-9D91-7224C49458BB}"/>
                <c:ext xmlns:c16="http://schemas.microsoft.com/office/drawing/2014/chart" uri="{C3380CC4-5D6E-409C-BE32-E72D297353CC}">
                  <c16:uniqueId val="{0000001C-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1E-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notat'!$G$172:$K$172</c:f>
              <c:numCache>
                <c:formatCode>#,##0</c:formatCode>
                <c:ptCount val="5"/>
                <c:pt idx="0" formatCode="General">
                  <c:v>0</c:v>
                </c:pt>
                <c:pt idx="1">
                  <c:v>30364.019145669605</c:v>
                </c:pt>
                <c:pt idx="2">
                  <c:v>30364.019145669605</c:v>
                </c:pt>
                <c:pt idx="3">
                  <c:v>30364.019145669605</c:v>
                </c:pt>
              </c:numCache>
            </c:numRef>
          </c:val>
          <c:extLst>
            <c:ext xmlns:c16="http://schemas.microsoft.com/office/drawing/2014/chart" uri="{C3380CC4-5D6E-409C-BE32-E72D297353CC}">
              <c16:uniqueId val="{00000020-0A69-4A7E-9FE9-A434FD2D0D47}"/>
            </c:ext>
          </c:extLst>
        </c:ser>
        <c:ser>
          <c:idx val="4"/>
          <c:order val="4"/>
          <c:tx>
            <c:strRef>
              <c:f>'Grafer til notat'!$F$173</c:f>
              <c:strCache>
                <c:ptCount val="1"/>
                <c:pt idx="0">
                  <c:v>Varebiler</c:v>
                </c:pt>
              </c:strCache>
            </c:strRef>
          </c:tx>
          <c:spPr>
            <a:solidFill>
              <a:schemeClr val="accent1"/>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22-0A69-4A7E-9FE9-A434FD2D0D47}"/>
              </c:ext>
            </c:extLst>
          </c:dPt>
          <c:dPt>
            <c:idx val="2"/>
            <c:invertIfNegative val="0"/>
            <c:bubble3D val="0"/>
            <c:spPr>
              <a:noFill/>
              <a:ln>
                <a:noFill/>
              </a:ln>
              <a:effectLst/>
            </c:spPr>
            <c:extLst>
              <c:ext xmlns:c16="http://schemas.microsoft.com/office/drawing/2014/chart" uri="{C3380CC4-5D6E-409C-BE32-E72D297353CC}">
                <c16:uniqueId val="{00000024-0A69-4A7E-9FE9-A434FD2D0D47}"/>
              </c:ext>
            </c:extLst>
          </c:dPt>
          <c:dPt>
            <c:idx val="3"/>
            <c:invertIfNegative val="0"/>
            <c:bubble3D val="0"/>
            <c:spPr>
              <a:noFill/>
              <a:ln>
                <a:noFill/>
              </a:ln>
              <a:effectLst/>
            </c:spPr>
            <c:extLst>
              <c:ext xmlns:c16="http://schemas.microsoft.com/office/drawing/2014/chart" uri="{C3380CC4-5D6E-409C-BE32-E72D297353CC}">
                <c16:uniqueId val="{00000026-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27-0A69-4A7E-9FE9-A434FD2D0D47}"/>
                </c:ext>
              </c:extLst>
            </c:dLbl>
            <c:dLbl>
              <c:idx val="2"/>
              <c:delete val="1"/>
              <c:extLst>
                <c:ext xmlns:c15="http://schemas.microsoft.com/office/drawing/2012/chart" uri="{CE6537A1-D6FC-4f65-9D91-7224C49458BB}"/>
                <c:ext xmlns:c16="http://schemas.microsoft.com/office/drawing/2014/chart" uri="{C3380CC4-5D6E-409C-BE32-E72D297353CC}">
                  <c16:uniqueId val="{00000024-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26-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notat'!$G$173:$K$173</c:f>
              <c:numCache>
                <c:formatCode>#,##0</c:formatCode>
                <c:ptCount val="5"/>
                <c:pt idx="0" formatCode="General">
                  <c:v>0</c:v>
                </c:pt>
                <c:pt idx="1">
                  <c:v>10691.243015890026</c:v>
                </c:pt>
                <c:pt idx="2">
                  <c:v>10691.243015890026</c:v>
                </c:pt>
                <c:pt idx="3">
                  <c:v>10691.243015890026</c:v>
                </c:pt>
              </c:numCache>
            </c:numRef>
          </c:val>
          <c:extLst>
            <c:ext xmlns:c16="http://schemas.microsoft.com/office/drawing/2014/chart" uri="{C3380CC4-5D6E-409C-BE32-E72D297353CC}">
              <c16:uniqueId val="{00000028-0A69-4A7E-9FE9-A434FD2D0D47}"/>
            </c:ext>
          </c:extLst>
        </c:ser>
        <c:ser>
          <c:idx val="5"/>
          <c:order val="5"/>
          <c:tx>
            <c:strRef>
              <c:f>'Grafer til notat'!$F$174</c:f>
              <c:strCache>
                <c:ptCount val="1"/>
                <c:pt idx="0">
                  <c:v>Annen mobil forbrenning</c:v>
                </c:pt>
              </c:strCache>
            </c:strRef>
          </c:tx>
          <c:spPr>
            <a:solidFill>
              <a:schemeClr val="accent6">
                <a:lumMod val="60000"/>
                <a:lumOff val="40000"/>
              </a:schemeClr>
            </a:solidFill>
            <a:ln>
              <a:noFill/>
            </a:ln>
            <a:effectLst/>
          </c:spPr>
          <c:invertIfNegative val="0"/>
          <c:dPt>
            <c:idx val="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2A-0A69-4A7E-9FE9-A434FD2D0D47}"/>
              </c:ext>
            </c:extLst>
          </c:dPt>
          <c:dPt>
            <c:idx val="3"/>
            <c:invertIfNegative val="0"/>
            <c:bubble3D val="0"/>
            <c:spPr>
              <a:noFill/>
              <a:ln>
                <a:noFill/>
              </a:ln>
              <a:effectLst/>
            </c:spPr>
            <c:extLst>
              <c:ext xmlns:c16="http://schemas.microsoft.com/office/drawing/2014/chart" uri="{C3380CC4-5D6E-409C-BE32-E72D297353CC}">
                <c16:uniqueId val="{0000002C-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2D-0A69-4A7E-9FE9-A434FD2D0D47}"/>
                </c:ext>
              </c:extLst>
            </c:dLbl>
            <c:dLbl>
              <c:idx val="1"/>
              <c:delete val="1"/>
              <c:extLst>
                <c:ext xmlns:c15="http://schemas.microsoft.com/office/drawing/2012/chart" uri="{CE6537A1-D6FC-4f65-9D91-7224C49458BB}"/>
                <c:ext xmlns:c16="http://schemas.microsoft.com/office/drawing/2014/chart" uri="{C3380CC4-5D6E-409C-BE32-E72D297353CC}">
                  <c16:uniqueId val="{0000002E-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2C-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notat'!$G$174:$K$174</c:f>
              <c:numCache>
                <c:formatCode>General</c:formatCode>
                <c:ptCount val="5"/>
                <c:pt idx="0">
                  <c:v>0</c:v>
                </c:pt>
                <c:pt idx="1">
                  <c:v>0</c:v>
                </c:pt>
                <c:pt idx="2" formatCode="#,##0">
                  <c:v>21418.318260123779</c:v>
                </c:pt>
                <c:pt idx="3" formatCode="#,##0">
                  <c:v>21418.318260123779</c:v>
                </c:pt>
              </c:numCache>
            </c:numRef>
          </c:val>
          <c:extLst>
            <c:ext xmlns:c16="http://schemas.microsoft.com/office/drawing/2014/chart" uri="{C3380CC4-5D6E-409C-BE32-E72D297353CC}">
              <c16:uniqueId val="{0000002F-0A69-4A7E-9FE9-A434FD2D0D47}"/>
            </c:ext>
          </c:extLst>
        </c:ser>
        <c:ser>
          <c:idx val="6"/>
          <c:order val="6"/>
          <c:tx>
            <c:strRef>
              <c:f>'Grafer til notat'!$F$175</c:f>
              <c:strCache>
                <c:ptCount val="1"/>
                <c:pt idx="0">
                  <c:v>Offshore Supply skip</c:v>
                </c:pt>
              </c:strCache>
            </c:strRef>
          </c:tx>
          <c:spPr>
            <a:solidFill>
              <a:schemeClr val="accent1">
                <a:lumMod val="60000"/>
              </a:schemeClr>
            </a:solidFill>
            <a:ln>
              <a:noFill/>
            </a:ln>
            <a:effectLst/>
          </c:spPr>
          <c:invertIfNegative val="0"/>
          <c:dPt>
            <c:idx val="3"/>
            <c:invertIfNegative val="0"/>
            <c:bubble3D val="0"/>
            <c:spPr>
              <a:noFill/>
              <a:ln>
                <a:noFill/>
              </a:ln>
              <a:effectLst/>
            </c:spPr>
            <c:extLst>
              <c:ext xmlns:c16="http://schemas.microsoft.com/office/drawing/2014/chart" uri="{C3380CC4-5D6E-409C-BE32-E72D297353CC}">
                <c16:uniqueId val="{00000031-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32-0A69-4A7E-9FE9-A434FD2D0D47}"/>
                </c:ext>
              </c:extLst>
            </c:dLbl>
            <c:dLbl>
              <c:idx val="1"/>
              <c:delete val="1"/>
              <c:extLst>
                <c:ext xmlns:c15="http://schemas.microsoft.com/office/drawing/2012/chart" uri="{CE6537A1-D6FC-4f65-9D91-7224C49458BB}"/>
                <c:ext xmlns:c16="http://schemas.microsoft.com/office/drawing/2014/chart" uri="{C3380CC4-5D6E-409C-BE32-E72D297353CC}">
                  <c16:uniqueId val="{00000033-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31-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notat'!$G$175:$K$175</c:f>
              <c:numCache>
                <c:formatCode>General</c:formatCode>
                <c:ptCount val="5"/>
                <c:pt idx="0">
                  <c:v>0</c:v>
                </c:pt>
                <c:pt idx="1">
                  <c:v>0</c:v>
                </c:pt>
                <c:pt idx="2" formatCode="#,##0">
                  <c:v>2515.0139561240999</c:v>
                </c:pt>
                <c:pt idx="3" formatCode="#,##0">
                  <c:v>2515.0139561240999</c:v>
                </c:pt>
              </c:numCache>
            </c:numRef>
          </c:val>
          <c:extLst>
            <c:ext xmlns:c16="http://schemas.microsoft.com/office/drawing/2014/chart" uri="{C3380CC4-5D6E-409C-BE32-E72D297353CC}">
              <c16:uniqueId val="{00000034-0A69-4A7E-9FE9-A434FD2D0D47}"/>
            </c:ext>
          </c:extLst>
        </c:ser>
        <c:ser>
          <c:idx val="7"/>
          <c:order val="7"/>
          <c:tx>
            <c:strRef>
              <c:f>'Grafer til notat'!$F$176</c:f>
              <c:strCache>
                <c:ptCount val="1"/>
                <c:pt idx="0">
                  <c:v>Godsskip</c:v>
                </c:pt>
              </c:strCache>
            </c:strRef>
          </c:tx>
          <c:spPr>
            <a:solidFill>
              <a:schemeClr val="tx2">
                <a:lumMod val="40000"/>
                <a:lumOff val="60000"/>
              </a:schemeClr>
            </a:solidFill>
            <a:ln>
              <a:noFill/>
            </a:ln>
            <a:effectLst/>
          </c:spPr>
          <c:invertIfNegative val="0"/>
          <c:dPt>
            <c:idx val="3"/>
            <c:invertIfNegative val="0"/>
            <c:bubble3D val="0"/>
            <c:spPr>
              <a:noFill/>
              <a:ln>
                <a:noFill/>
              </a:ln>
              <a:effectLst/>
            </c:spPr>
            <c:extLst>
              <c:ext xmlns:c16="http://schemas.microsoft.com/office/drawing/2014/chart" uri="{C3380CC4-5D6E-409C-BE32-E72D297353CC}">
                <c16:uniqueId val="{00000036-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37-0A69-4A7E-9FE9-A434FD2D0D47}"/>
                </c:ext>
              </c:extLst>
            </c:dLbl>
            <c:dLbl>
              <c:idx val="1"/>
              <c:delete val="1"/>
              <c:extLst>
                <c:ext xmlns:c15="http://schemas.microsoft.com/office/drawing/2012/chart" uri="{CE6537A1-D6FC-4f65-9D91-7224C49458BB}"/>
                <c:ext xmlns:c16="http://schemas.microsoft.com/office/drawing/2014/chart" uri="{C3380CC4-5D6E-409C-BE32-E72D297353CC}">
                  <c16:uniqueId val="{00000038-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36-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notat'!$G$176:$K$176</c:f>
              <c:numCache>
                <c:formatCode>General</c:formatCode>
                <c:ptCount val="5"/>
                <c:pt idx="0">
                  <c:v>0</c:v>
                </c:pt>
                <c:pt idx="1">
                  <c:v>0</c:v>
                </c:pt>
                <c:pt idx="2" formatCode="#,##0">
                  <c:v>13469.714012364901</c:v>
                </c:pt>
                <c:pt idx="3" formatCode="#,##0">
                  <c:v>13469.714012364901</c:v>
                </c:pt>
              </c:numCache>
            </c:numRef>
          </c:val>
          <c:extLst>
            <c:ext xmlns:c16="http://schemas.microsoft.com/office/drawing/2014/chart" uri="{C3380CC4-5D6E-409C-BE32-E72D297353CC}">
              <c16:uniqueId val="{00000039-0A69-4A7E-9FE9-A434FD2D0D47}"/>
            </c:ext>
          </c:extLst>
        </c:ser>
        <c:ser>
          <c:idx val="8"/>
          <c:order val="8"/>
          <c:tx>
            <c:strRef>
              <c:f>'Grafer til notat'!$F$177</c:f>
              <c:strCache>
                <c:ptCount val="1"/>
                <c:pt idx="0">
                  <c:v>Andre aktiviteter sjøfart</c:v>
                </c:pt>
              </c:strCache>
            </c:strRef>
          </c:tx>
          <c:spPr>
            <a:solidFill>
              <a:schemeClr val="accent3">
                <a:lumMod val="60000"/>
                <a:lumOff val="40000"/>
              </a:schemeClr>
            </a:solidFill>
            <a:ln>
              <a:noFill/>
            </a:ln>
            <a:effectLst/>
          </c:spPr>
          <c:invertIfNegative val="0"/>
          <c:dPt>
            <c:idx val="3"/>
            <c:invertIfNegative val="0"/>
            <c:bubble3D val="0"/>
            <c:spPr>
              <a:noFill/>
              <a:ln>
                <a:noFill/>
              </a:ln>
              <a:effectLst/>
            </c:spPr>
            <c:extLst>
              <c:ext xmlns:c16="http://schemas.microsoft.com/office/drawing/2014/chart" uri="{C3380CC4-5D6E-409C-BE32-E72D297353CC}">
                <c16:uniqueId val="{0000003B-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3C-0A69-4A7E-9FE9-A434FD2D0D47}"/>
                </c:ext>
              </c:extLst>
            </c:dLbl>
            <c:dLbl>
              <c:idx val="1"/>
              <c:delete val="1"/>
              <c:extLst>
                <c:ext xmlns:c15="http://schemas.microsoft.com/office/drawing/2012/chart" uri="{CE6537A1-D6FC-4f65-9D91-7224C49458BB}"/>
                <c:ext xmlns:c16="http://schemas.microsoft.com/office/drawing/2014/chart" uri="{C3380CC4-5D6E-409C-BE32-E72D297353CC}">
                  <c16:uniqueId val="{0000003D-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3B-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notat'!$G$177:$K$177</c:f>
              <c:numCache>
                <c:formatCode>General</c:formatCode>
                <c:ptCount val="5"/>
                <c:pt idx="0">
                  <c:v>0</c:v>
                </c:pt>
                <c:pt idx="1">
                  <c:v>0</c:v>
                </c:pt>
                <c:pt idx="2" formatCode="#,##0">
                  <c:v>43564.525828072903</c:v>
                </c:pt>
                <c:pt idx="3" formatCode="#,##0">
                  <c:v>43564.525828072903</c:v>
                </c:pt>
              </c:numCache>
            </c:numRef>
          </c:val>
          <c:extLst>
            <c:ext xmlns:c16="http://schemas.microsoft.com/office/drawing/2014/chart" uri="{C3380CC4-5D6E-409C-BE32-E72D297353CC}">
              <c16:uniqueId val="{0000003E-0A69-4A7E-9FE9-A434FD2D0D47}"/>
            </c:ext>
          </c:extLst>
        </c:ser>
        <c:ser>
          <c:idx val="9"/>
          <c:order val="9"/>
          <c:tx>
            <c:strRef>
              <c:f>'Grafer til notat'!$F$178</c:f>
              <c:strCache>
                <c:ptCount val="1"/>
                <c:pt idx="0">
                  <c:v>Fiskefartøy</c:v>
                </c:pt>
              </c:strCache>
            </c:strRef>
          </c:tx>
          <c:spPr>
            <a:solidFill>
              <a:schemeClr val="accent1">
                <a:lumMod val="40000"/>
                <a:lumOff val="60000"/>
              </a:schemeClr>
            </a:solidFill>
            <a:ln>
              <a:noFill/>
            </a:ln>
            <a:effectLst/>
          </c:spPr>
          <c:invertIfNegative val="0"/>
          <c:dPt>
            <c:idx val="3"/>
            <c:invertIfNegative val="0"/>
            <c:bubble3D val="0"/>
            <c:spPr>
              <a:noFill/>
              <a:ln>
                <a:noFill/>
              </a:ln>
              <a:effectLst/>
            </c:spPr>
            <c:extLst>
              <c:ext xmlns:c16="http://schemas.microsoft.com/office/drawing/2014/chart" uri="{C3380CC4-5D6E-409C-BE32-E72D297353CC}">
                <c16:uniqueId val="{00000040-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41-0A69-4A7E-9FE9-A434FD2D0D47}"/>
                </c:ext>
              </c:extLst>
            </c:dLbl>
            <c:dLbl>
              <c:idx val="1"/>
              <c:delete val="1"/>
              <c:extLst>
                <c:ext xmlns:c15="http://schemas.microsoft.com/office/drawing/2012/chart" uri="{CE6537A1-D6FC-4f65-9D91-7224C49458BB}"/>
                <c:ext xmlns:c16="http://schemas.microsoft.com/office/drawing/2014/chart" uri="{C3380CC4-5D6E-409C-BE32-E72D297353CC}">
                  <c16:uniqueId val="{00000042-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40-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notat'!$G$178:$K$178</c:f>
              <c:numCache>
                <c:formatCode>General</c:formatCode>
                <c:ptCount val="5"/>
                <c:pt idx="0">
                  <c:v>0</c:v>
                </c:pt>
                <c:pt idx="1">
                  <c:v>0</c:v>
                </c:pt>
                <c:pt idx="2" formatCode="#,##0">
                  <c:v>2096.9268569685</c:v>
                </c:pt>
                <c:pt idx="3" formatCode="#,##0">
                  <c:v>2096.9268569685</c:v>
                </c:pt>
              </c:numCache>
            </c:numRef>
          </c:val>
          <c:extLst>
            <c:ext xmlns:c16="http://schemas.microsoft.com/office/drawing/2014/chart" uri="{C3380CC4-5D6E-409C-BE32-E72D297353CC}">
              <c16:uniqueId val="{00000043-0A69-4A7E-9FE9-A434FD2D0D47}"/>
            </c:ext>
          </c:extLst>
        </c:ser>
        <c:ser>
          <c:idx val="10"/>
          <c:order val="10"/>
          <c:tx>
            <c:strRef>
              <c:f>'Grafer til notat'!$F$179</c:f>
              <c:strCache>
                <c:ptCount val="1"/>
                <c:pt idx="0">
                  <c:v>Cruiseskip</c:v>
                </c:pt>
              </c:strCache>
            </c:strRef>
          </c:tx>
          <c:spPr>
            <a:solidFill>
              <a:schemeClr val="tx2"/>
            </a:solidFill>
            <a:ln>
              <a:noFill/>
            </a:ln>
            <a:effectLst/>
          </c:spPr>
          <c:invertIfNegative val="0"/>
          <c:dPt>
            <c:idx val="3"/>
            <c:invertIfNegative val="0"/>
            <c:bubble3D val="0"/>
            <c:spPr>
              <a:noFill/>
              <a:ln>
                <a:noFill/>
              </a:ln>
              <a:effectLst/>
            </c:spPr>
            <c:extLst>
              <c:ext xmlns:c16="http://schemas.microsoft.com/office/drawing/2014/chart" uri="{C3380CC4-5D6E-409C-BE32-E72D297353CC}">
                <c16:uniqueId val="{00000045-0A69-4A7E-9FE9-A434FD2D0D47}"/>
              </c:ext>
            </c:extLst>
          </c:dPt>
          <c:dLbls>
            <c:dLbl>
              <c:idx val="2"/>
              <c:layout>
                <c:manualLayout>
                  <c:x val="-7.7221788952857011E-17"/>
                  <c:y val="-1.66248023350273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6-0A69-4A7E-9FE9-A434FD2D0D4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notat'!$G$179:$K$179</c:f>
              <c:numCache>
                <c:formatCode>General</c:formatCode>
                <c:ptCount val="5"/>
                <c:pt idx="0">
                  <c:v>0</c:v>
                </c:pt>
                <c:pt idx="1">
                  <c:v>0</c:v>
                </c:pt>
                <c:pt idx="2" formatCode="#,##0">
                  <c:v>2269.2937938656</c:v>
                </c:pt>
                <c:pt idx="3" formatCode="#,##0">
                  <c:v>2269.2937938656</c:v>
                </c:pt>
              </c:numCache>
            </c:numRef>
          </c:val>
          <c:extLst>
            <c:ext xmlns:c16="http://schemas.microsoft.com/office/drawing/2014/chart" uri="{C3380CC4-5D6E-409C-BE32-E72D297353CC}">
              <c16:uniqueId val="{00000047-0A69-4A7E-9FE9-A434FD2D0D47}"/>
            </c:ext>
          </c:extLst>
        </c:ser>
        <c:ser>
          <c:idx val="11"/>
          <c:order val="11"/>
          <c:tx>
            <c:strRef>
              <c:f>'Grafer til notat'!$F$182</c:f>
              <c:strCache>
                <c:ptCount val="1"/>
                <c:pt idx="0">
                  <c:v>Total</c:v>
                </c:pt>
              </c:strCache>
            </c:strRef>
          </c:tx>
          <c:spPr>
            <a:solidFill>
              <a:schemeClr val="accent4">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notat'!$G$182:$K$182</c:f>
              <c:numCache>
                <c:formatCode>General</c:formatCode>
                <c:ptCount val="5"/>
                <c:pt idx="4" formatCode="#,##0">
                  <c:v>172626.07468860218</c:v>
                </c:pt>
              </c:numCache>
            </c:numRef>
          </c:val>
          <c:extLst>
            <c:ext xmlns:c16="http://schemas.microsoft.com/office/drawing/2014/chart" uri="{C3380CC4-5D6E-409C-BE32-E72D297353CC}">
              <c16:uniqueId val="{00000048-0A69-4A7E-9FE9-A434FD2D0D47}"/>
            </c:ext>
          </c:extLst>
        </c:ser>
        <c:ser>
          <c:idx val="12"/>
          <c:order val="12"/>
          <c:tx>
            <c:strRef>
              <c:f>'Grafer til notat'!$F$180</c:f>
              <c:strCache>
                <c:ptCount val="1"/>
                <c:pt idx="0">
                  <c:v>Passasjer</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'Grafer til notat'!$G$180:$K$180</c:f>
              <c:numCache>
                <c:formatCode>General</c:formatCode>
                <c:ptCount val="5"/>
                <c:pt idx="3" formatCode="#,##0">
                  <c:v>8702.2666452732992</c:v>
                </c:pt>
              </c:numCache>
            </c:numRef>
          </c:val>
          <c:extLst>
            <c:ext xmlns:c16="http://schemas.microsoft.com/office/drawing/2014/chart" uri="{C3380CC4-5D6E-409C-BE32-E72D297353CC}">
              <c16:uniqueId val="{00000049-0A69-4A7E-9FE9-A434FD2D0D47}"/>
            </c:ext>
          </c:extLst>
        </c:ser>
        <c:ser>
          <c:idx val="13"/>
          <c:order val="13"/>
          <c:tx>
            <c:strRef>
              <c:f>'Grafer til notat'!$F$181</c:f>
              <c:strCache>
                <c:ptCount val="1"/>
                <c:pt idx="0">
                  <c:v>Resterende sjøfart</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'Grafer til notat'!$G$181:$K$181</c:f>
              <c:numCache>
                <c:formatCode>General</c:formatCode>
                <c:ptCount val="5"/>
                <c:pt idx="3" formatCode="#,##0">
                  <c:v>3581.8559014131606</c:v>
                </c:pt>
              </c:numCache>
            </c:numRef>
          </c:val>
          <c:extLst>
            <c:ext xmlns:c16="http://schemas.microsoft.com/office/drawing/2014/chart" uri="{C3380CC4-5D6E-409C-BE32-E72D297353CC}">
              <c16:uniqueId val="{0000004A-0A69-4A7E-9FE9-A434FD2D0D47}"/>
            </c:ext>
          </c:extLst>
        </c:ser>
        <c:dLbls>
          <c:showLegendKey val="0"/>
          <c:showVal val="1"/>
          <c:showCatName val="0"/>
          <c:showSerName val="0"/>
          <c:showPercent val="0"/>
          <c:showBubbleSize val="0"/>
        </c:dLbls>
        <c:gapWidth val="50"/>
        <c:overlap val="100"/>
        <c:axId val="834216016"/>
        <c:axId val="834216344"/>
      </c:barChart>
      <c:catAx>
        <c:axId val="834216016"/>
        <c:scaling>
          <c:orientation val="minMax"/>
        </c:scaling>
        <c:delete val="0"/>
        <c:axPos val="b"/>
        <c:title>
          <c:tx>
            <c:rich>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r>
                  <a:rPr lang="nb-NO"/>
                  <a:t>Tiltakskostnad</a:t>
                </a:r>
                <a:r>
                  <a:rPr lang="nb-NO" baseline="0"/>
                  <a:t> [NOK/tonn CO2]</a:t>
                </a:r>
                <a:endParaRPr lang="nb-NO"/>
              </a:p>
            </c:rich>
          </c:tx>
          <c:overlay val="0"/>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crossAx val="834216344"/>
        <c:crosses val="autoZero"/>
        <c:auto val="1"/>
        <c:lblAlgn val="ctr"/>
        <c:lblOffset val="100"/>
        <c:noMultiLvlLbl val="0"/>
      </c:catAx>
      <c:valAx>
        <c:axId val="834216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r>
                  <a:rPr lang="nb-NO"/>
                  <a:t>Tonn CO2-ekvivalenter</a:t>
                </a:r>
              </a:p>
            </c:rich>
          </c:tx>
          <c:overlay val="0"/>
          <c:spPr>
            <a:noFill/>
            <a:ln>
              <a:noFill/>
            </a:ln>
            <a:effectLst/>
          </c:spPr>
          <c:txPr>
            <a:bodyPr rot="-540000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crossAx val="834216016"/>
        <c:crosses val="autoZero"/>
        <c:crossBetween val="between"/>
      </c:valAx>
      <c:spPr>
        <a:noFill/>
        <a:ln>
          <a:noFill/>
        </a:ln>
        <a:effectLst/>
      </c:spPr>
    </c:plotArea>
    <c:legend>
      <c:legendPos val="t"/>
      <c:layout>
        <c:manualLayout>
          <c:xMode val="edge"/>
          <c:yMode val="edge"/>
          <c:x val="0.14473158346848683"/>
          <c:y val="2.8295824986647795E-2"/>
          <c:w val="0.7167530654142994"/>
          <c:h val="0.14252355149163187"/>
        </c:manualLayout>
      </c:layout>
      <c:overlay val="0"/>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b-NO"/>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'Grafer til notat'!$I$61:$I$64</cx:f>
        <cx:lvl ptCount="4">
          <cx:pt idx="0">Transport og annen mobil forbrenning</cx:pt>
          <cx:pt idx="1">Industri, forsyning og oppvarming</cx:pt>
          <cx:pt idx="2">Avfall og jordbruk</cx:pt>
          <cx:pt idx="3">Totale utslipp</cx:pt>
        </cx:lvl>
      </cx:strDim>
      <cx:numDim type="val">
        <cx:f>'Grafer til notat'!$M$61:$M$64</cx:f>
        <cx:lvl ptCount="4" formatCode="###0\ %_ ;_*\-###0\ %_ ;_*&quot;-&quot;">
          <cx:pt idx="0">0.62113229989664576</cx:pt>
          <cx:pt idx="1">0.023348697703515331</cx:pt>
          <cx:pt idx="2">0.35551900239983886</cx:pt>
          <cx:pt idx="3">-1</cx:pt>
        </cx:lvl>
      </cx:numDim>
    </cx:data>
  </cx:chartData>
  <cx:chart>
    <cx:plotArea>
      <cx:plotAreaRegion>
        <cx:series layoutId="waterfall" uniqueId="{7195398C-9572-44C2-AEE5-DEA0D5A1A865}">
          <cx:dataPt idx="1">
            <cx:spPr>
              <a:solidFill>
                <a:srgbClr val="DF1F1D"/>
              </a:solidFill>
            </cx:spPr>
          </cx:dataPt>
          <cx:dataPt idx="2">
            <cx:spPr>
              <a:solidFill>
                <a:srgbClr val="FAC800"/>
              </a:solidFill>
            </cx:spPr>
          </cx:dataPt>
          <cx:dataPt idx="3">
            <cx:spPr>
              <a:solidFill>
                <a:srgbClr val="000000"/>
              </a:solidFill>
            </cx:spPr>
          </cx:dataPt>
          <cx:dataLabels pos="ctr">
            <cx:numFmt formatCode="###0 %_ ;_*###0 %_ ;" sourceLinked="0"/>
            <cx:txPr>
              <a:bodyPr vertOverflow="overflow" horzOverflow="overflow" wrap="square" lIns="0" tIns="0" rIns="0" bIns="0"/>
              <a:lstStyle/>
              <a:p>
                <a:pPr algn="ctr" rtl="0">
                  <a:defRPr sz="1400" b="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nb-NO" sz="1400">
                  <a:solidFill>
                    <a:schemeClr val="bg1"/>
                  </a:solidFill>
                </a:endParaRPr>
              </a:p>
            </cx:txPr>
            <cx:visibility seriesName="0" categoryName="0" value="1"/>
            <cx:separator>, </cx:separator>
          </cx:dataLabels>
          <cx:dataId val="0"/>
          <cx:layoutPr>
            <cx:subtotals/>
          </cx:layoutPr>
        </cx:series>
      </cx:plotAreaRegion>
      <cx:axis id="0">
        <cx:catScaling gapWidth="2"/>
        <cx:tickLabels/>
        <cx:txPr>
          <a:bodyPr vertOverflow="overflow" horzOverflow="overflow" wrap="square" lIns="0" tIns="0" rIns="0" bIns="0"/>
          <a:lstStyle/>
          <a:p>
            <a:pPr algn="ctr" rtl="0">
              <a:defRPr sz="1100" b="0">
                <a:solidFill>
                  <a:srgbClr val="7A7A7A"/>
                </a:solidFill>
                <a:latin typeface="Calibri" panose="020F0502020204030204" pitchFamily="34" charset="0"/>
                <a:ea typeface="Calibri" panose="020F0502020204030204" pitchFamily="34" charset="0"/>
                <a:cs typeface="Calibri" panose="020F0502020204030204" pitchFamily="34" charset="0"/>
              </a:defRPr>
            </a:pPr>
            <a:endParaRPr lang="nb-NO" sz="1100"/>
          </a:p>
        </cx:txPr>
      </cx:axis>
      <cx:axis id="1" hidden="1">
        <cx:valScaling max="1" min="0"/>
        <cx:tickLabels/>
        <cx:txPr>
          <a:bodyPr vertOverflow="overflow" horzOverflow="overflow" wrap="square" lIns="0" tIns="0" rIns="0" bIns="0"/>
          <a:lstStyle/>
          <a:p>
            <a:pPr algn="ctr" rtl="0">
              <a:defRPr sz="1600" b="0">
                <a:solidFill>
                  <a:srgbClr val="7A7A7A"/>
                </a:solidFill>
                <a:latin typeface="Calibri" panose="020F0502020204030204" pitchFamily="34" charset="0"/>
                <a:ea typeface="Calibri" panose="020F0502020204030204" pitchFamily="34" charset="0"/>
                <a:cs typeface="Calibri" panose="020F0502020204030204" pitchFamily="34" charset="0"/>
              </a:defRPr>
            </a:pPr>
            <a:endParaRPr lang="nb-NO" sz="1600"/>
          </a:p>
        </cx:txPr>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'Grafer til notat'!$F$145:$F$154</cx:f>
        <cx:lvl ptCount="10">
          <cx:pt idx="0">Dagens utslipp</cx:pt>
          <cx:pt idx="1">Person- og varebiler</cx:pt>
          <cx:pt idx="2">Tunge kjøretøy</cx:pt>
          <cx:pt idx="3">Busser</cx:pt>
          <cx:pt idx="4">Cruiseskip</cx:pt>
          <cx:pt idx="5">Passasjerskip</cx:pt>
          <cx:pt idx="6">Godsskip</cx:pt>
          <cx:pt idx="7">Annen sjøfart</cx:pt>
          <cx:pt idx="8">Annen mobil forbrenning</cx:pt>
          <cx:pt idx="9">Resterende utslipp</cx:pt>
        </cx:lvl>
      </cx:strDim>
      <cx:numDim type="val">
        <cx:f>'Grafer til notat'!$G$145:$G$154</cx:f>
        <cx:lvl ptCount="10" formatCode="_-* # ##0_-;\-* # ##0_-;_-* &quot;-&quot;_-;_-@_-">
          <cx:pt idx="0">279622.48796329834</cx:pt>
          <cx:pt idx="1">-40815.924525290808</cx:pt>
          <cx:pt idx="2">-30364.019145669605</cx:pt>
          <cx:pt idx="3">-2087.5476545278257</cx:pt>
          <cx:pt idx="4">-2269.2937938656</cx:pt>
          <cx:pt idx="5">-8702.2666452732992</cx:pt>
          <cx:pt idx="6">-13469.714012364901</cx:pt>
          <cx:pt idx="7">-53498.990651486376</cx:pt>
          <cx:pt idx="8">-21418.318260123779</cx:pt>
          <cx:pt idx="9">106996.4132746961</cx:pt>
        </cx:lvl>
      </cx:numDim>
    </cx:data>
  </cx:chartData>
  <cx:chart>
    <cx:plotArea>
      <cx:plotAreaRegion>
        <cx:series layoutId="waterfall" uniqueId="{5FA2C69D-1A6A-484D-AD8F-07AF246B88AE}">
          <cx:dataLabels/>
          <cx:dataId val="0"/>
          <cx:layoutPr>
            <cx:subtotals>
              <cx:idx val="9"/>
              <cx:idx val="10"/>
            </cx:subtotals>
          </cx:layoutPr>
        </cx:series>
      </cx:plotAreaRegion>
      <cx:axis id="0">
        <cx:catScaling gapWidth="0.5"/>
        <cx:tickLabels/>
      </cx:axis>
      <cx:axis id="1">
        <cx:valScaling/>
        <cx:title>
          <cx:tx>
            <cx:rich>
              <a:bodyPr spcFirstLastPara="1" vertOverflow="ellipsis" horzOverflow="overflow" wrap="square" lIns="0" tIns="0" rIns="0" bIns="0" anchor="ctr" anchorCtr="1"/>
              <a:lstStyle/>
              <a:p>
                <a:pPr algn="ctr" rtl="0">
                  <a:defRPr sz="1400"/>
                </a:pPr>
                <a:r>
                  <a:rPr lang="en-US" sz="1400" b="0" i="0" u="none" strike="noStrike" baseline="0" dirty="0" err="1">
                    <a:solidFill>
                      <a:srgbClr val="323232">
                        <a:lumMod val="65000"/>
                        <a:lumOff val="35000"/>
                      </a:srgbClr>
                    </a:solidFill>
                    <a:latin typeface="+mj-lt"/>
                  </a:rPr>
                  <a:t>Tonn</a:t>
                </a:r>
                <a:r>
                  <a:rPr lang="en-US" sz="1400" b="0" i="0" u="none" strike="noStrike" baseline="0" dirty="0">
                    <a:solidFill>
                      <a:srgbClr val="323232">
                        <a:lumMod val="65000"/>
                        <a:lumOff val="35000"/>
                      </a:srgbClr>
                    </a:solidFill>
                    <a:latin typeface="+mj-lt"/>
                  </a:rPr>
                  <a:t> CO</a:t>
                </a:r>
                <a:r>
                  <a:rPr lang="en-US" sz="1400" b="0" i="0" u="none" strike="noStrike" baseline="-25000" dirty="0">
                    <a:solidFill>
                      <a:srgbClr val="323232">
                        <a:lumMod val="65000"/>
                        <a:lumOff val="35000"/>
                      </a:srgbClr>
                    </a:solidFill>
                    <a:latin typeface="+mj-lt"/>
                  </a:rPr>
                  <a:t>2</a:t>
                </a:r>
                <a:r>
                  <a:rPr lang="en-US" sz="1400" b="0" i="0" u="none" strike="noStrike" baseline="0" dirty="0">
                    <a:solidFill>
                      <a:srgbClr val="323232">
                        <a:lumMod val="65000"/>
                        <a:lumOff val="35000"/>
                      </a:srgbClr>
                    </a:solidFill>
                    <a:latin typeface="+mj-lt"/>
                  </a:rPr>
                  <a:t>-ekvivalenter</a:t>
                </a:r>
              </a:p>
            </cx:rich>
          </cx:tx>
        </cx:title>
        <cx:majorGridlines/>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5933CFC4-F6B3-CA40-B922-5A7B7FFE2FD5}"/>
              </a:ext>
            </a:extLst>
          </p:cNvPr>
          <p:cNvSpPr>
            <a:spLocks noGrp="1"/>
          </p:cNvSpPr>
          <p:nvPr>
            <p:ph type="hdr" sz="quarter"/>
          </p:nvPr>
        </p:nvSpPr>
        <p:spPr>
          <a:xfrm>
            <a:off x="2252694" y="264560"/>
            <a:ext cx="4134753" cy="607005"/>
          </a:xfrm>
          <a:prstGeom prst="rect">
            <a:avLst/>
          </a:prstGeom>
        </p:spPr>
        <p:txBody>
          <a:bodyPr vert="horz" lIns="0" tIns="0" rIns="0" bIns="0" rtlCol="0" anchor="t" anchorCtr="0"/>
          <a:lstStyle>
            <a:lvl1pPr algn="l">
              <a:defRPr sz="1200"/>
            </a:lvl1pPr>
          </a:lstStyle>
          <a:p>
            <a:endParaRPr lang="nb-NO" sz="1100" b="1" dirty="0">
              <a:latin typeface="Arial" panose="020B0604020202020204" pitchFamily="34" charset="0"/>
              <a:cs typeface="Arial" panose="020B0604020202020204" pitchFamily="34" charset="0"/>
            </a:endParaRPr>
          </a:p>
        </p:txBody>
      </p:sp>
      <p:sp>
        <p:nvSpPr>
          <p:cNvPr id="3" name="Plassholder for dato 2">
            <a:extLst>
              <a:ext uri="{FF2B5EF4-FFF2-40B4-BE49-F238E27FC236}">
                <a16:creationId xmlns:a16="http://schemas.microsoft.com/office/drawing/2014/main" id="{7545CCE7-0AB3-974C-B32D-AA8986DCD861}"/>
              </a:ext>
            </a:extLst>
          </p:cNvPr>
          <p:cNvSpPr>
            <a:spLocks noGrp="1"/>
          </p:cNvSpPr>
          <p:nvPr>
            <p:ph type="dt" sz="quarter" idx="1"/>
          </p:nvPr>
        </p:nvSpPr>
        <p:spPr>
          <a:xfrm>
            <a:off x="5347121" y="8693155"/>
            <a:ext cx="1040326" cy="186285"/>
          </a:xfrm>
          <a:prstGeom prst="rect">
            <a:avLst/>
          </a:prstGeom>
        </p:spPr>
        <p:txBody>
          <a:bodyPr vert="horz" lIns="0" tIns="0" rIns="0" bIns="0" rtlCol="0" anchor="ctr" anchorCtr="0"/>
          <a:lstStyle>
            <a:lvl1pPr algn="r">
              <a:defRPr sz="1200"/>
            </a:lvl1pPr>
          </a:lstStyle>
          <a:p>
            <a:fld id="{FF52DC92-AE31-C54B-9164-5BCA08F2C5F4}"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4" name="Plassholder for bunntekst 3">
            <a:extLst>
              <a:ext uri="{FF2B5EF4-FFF2-40B4-BE49-F238E27FC236}">
                <a16:creationId xmlns:a16="http://schemas.microsoft.com/office/drawing/2014/main" id="{C0962DBA-38AA-1C46-AFD1-6742613E5AF1}"/>
              </a:ext>
            </a:extLst>
          </p:cNvPr>
          <p:cNvSpPr>
            <a:spLocks noGrp="1"/>
          </p:cNvSpPr>
          <p:nvPr>
            <p:ph type="ftr" sz="quarter" idx="2"/>
          </p:nvPr>
        </p:nvSpPr>
        <p:spPr>
          <a:xfrm>
            <a:off x="470553" y="8693155"/>
            <a:ext cx="4802660" cy="186285"/>
          </a:xfrm>
          <a:prstGeom prst="rect">
            <a:avLst/>
          </a:prstGeom>
        </p:spPr>
        <p:txBody>
          <a:bodyPr vert="horz" lIns="0" tIns="0" rIns="0" bIns="0" rtlCol="0" anchor="ctr" anchorCtr="0"/>
          <a:lstStyle>
            <a:lvl1pPr algn="l">
              <a:defRPr sz="1200"/>
            </a:lvl1pPr>
          </a:lstStyle>
          <a:p>
            <a:endParaRPr lang="nb-NO" sz="900">
              <a:latin typeface="Arial" panose="020B0604020202020204" pitchFamily="34" charset="0"/>
              <a:cs typeface="Arial" panose="020B0604020202020204" pitchFamily="34" charset="0"/>
            </a:endParaRPr>
          </a:p>
        </p:txBody>
      </p:sp>
      <p:sp>
        <p:nvSpPr>
          <p:cNvPr id="5" name="Plassholder for lysbildenummer 4">
            <a:extLst>
              <a:ext uri="{FF2B5EF4-FFF2-40B4-BE49-F238E27FC236}">
                <a16:creationId xmlns:a16="http://schemas.microsoft.com/office/drawing/2014/main" id="{09C63697-363D-B245-8BAF-228FABEFBC01}"/>
              </a:ext>
            </a:extLst>
          </p:cNvPr>
          <p:cNvSpPr>
            <a:spLocks noGrp="1"/>
          </p:cNvSpPr>
          <p:nvPr>
            <p:ph type="sldNum" sz="quarter" idx="3"/>
          </p:nvPr>
        </p:nvSpPr>
        <p:spPr>
          <a:xfrm>
            <a:off x="6461355" y="8693155"/>
            <a:ext cx="395057" cy="186285"/>
          </a:xfrm>
          <a:prstGeom prst="rect">
            <a:avLst/>
          </a:prstGeom>
        </p:spPr>
        <p:txBody>
          <a:bodyPr vert="horz" lIns="0" tIns="0" rIns="0" bIns="0" rtlCol="0" anchor="ctr" anchorCtr="0"/>
          <a:lstStyle>
            <a:lvl1pPr algn="r">
              <a:defRPr sz="1200"/>
            </a:lvl1pPr>
          </a:lstStyle>
          <a:p>
            <a:pPr algn="l"/>
            <a:fld id="{A14F1C72-229D-B04D-8A87-850C097B6329}" type="slidenum">
              <a:rPr lang="nb-NO" sz="900" smtClean="0">
                <a:latin typeface="Arial" panose="020B0604020202020204" pitchFamily="34" charset="0"/>
                <a:cs typeface="Arial" panose="020B0604020202020204" pitchFamily="34" charset="0"/>
              </a:rPr>
              <a:pPr algn="l"/>
              <a:t>‹#›</a:t>
            </a:fld>
            <a:endParaRPr lang="nb-NO" sz="900" dirty="0">
              <a:latin typeface="Arial" panose="020B0604020202020204" pitchFamily="34" charset="0"/>
              <a:cs typeface="Arial" panose="020B0604020202020204" pitchFamily="34" charset="0"/>
            </a:endParaRPr>
          </a:p>
        </p:txBody>
      </p:sp>
      <p:pic>
        <p:nvPicPr>
          <p:cNvPr id="8" name="Bilde 7">
            <a:extLst>
              <a:ext uri="{FF2B5EF4-FFF2-40B4-BE49-F238E27FC236}">
                <a16:creationId xmlns:a16="http://schemas.microsoft.com/office/drawing/2014/main" id="{7B78B332-EF42-2A47-8269-0E913B863AB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34282"/>
            <a:ext cx="1445105" cy="447779"/>
          </a:xfrm>
          <a:prstGeom prst="rect">
            <a:avLst/>
          </a:prstGeom>
        </p:spPr>
      </p:pic>
    </p:spTree>
    <p:extLst>
      <p:ext uri="{BB962C8B-B14F-4D97-AF65-F5344CB8AC3E}">
        <p14:creationId xmlns:p14="http://schemas.microsoft.com/office/powerpoint/2010/main" val="390535275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b-NO"/>
              <a:t>Rediger tekststiler i malen
Andre nivå
Tredje nivå
Fjerde nivå
Femte nivå</a:t>
            </a:r>
          </a:p>
        </p:txBody>
      </p:sp>
      <p:sp>
        <p:nvSpPr>
          <p:cNvPr id="11" name="Plassholder for dato 2">
            <a:extLst>
              <a:ext uri="{FF2B5EF4-FFF2-40B4-BE49-F238E27FC236}">
                <a16:creationId xmlns:a16="http://schemas.microsoft.com/office/drawing/2014/main" id="{79CD142F-2D9C-774B-8482-D0AE03FF2AB7}"/>
              </a:ext>
            </a:extLst>
          </p:cNvPr>
          <p:cNvSpPr>
            <a:spLocks noGrp="1"/>
          </p:cNvSpPr>
          <p:nvPr>
            <p:ph type="dt" sz="quarter" idx="1"/>
          </p:nvPr>
        </p:nvSpPr>
        <p:spPr>
          <a:xfrm>
            <a:off x="5159397" y="8693155"/>
            <a:ext cx="1012804" cy="186285"/>
          </a:xfrm>
          <a:prstGeom prst="rect">
            <a:avLst/>
          </a:prstGeom>
        </p:spPr>
        <p:txBody>
          <a:bodyPr vert="horz" lIns="0" tIns="0" rIns="0" bIns="0" rtlCol="0" anchor="ctr" anchorCtr="0"/>
          <a:lstStyle>
            <a:lvl1pPr algn="r">
              <a:defRPr sz="1200"/>
            </a:lvl1p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12" name="Plassholder for bunntekst 3">
            <a:extLst>
              <a:ext uri="{FF2B5EF4-FFF2-40B4-BE49-F238E27FC236}">
                <a16:creationId xmlns:a16="http://schemas.microsoft.com/office/drawing/2014/main" id="{DFE24522-C6A8-A84F-A227-DD92C1718BAA}"/>
              </a:ext>
            </a:extLst>
          </p:cNvPr>
          <p:cNvSpPr>
            <a:spLocks noGrp="1"/>
          </p:cNvSpPr>
          <p:nvPr>
            <p:ph type="ftr" sz="quarter" idx="4"/>
          </p:nvPr>
        </p:nvSpPr>
        <p:spPr>
          <a:xfrm>
            <a:off x="470553" y="8693155"/>
            <a:ext cx="4634342" cy="186285"/>
          </a:xfrm>
          <a:prstGeom prst="rect">
            <a:avLst/>
          </a:prstGeom>
        </p:spPr>
        <p:txBody>
          <a:bodyPr vert="horz" lIns="0" tIns="0" rIns="0" bIns="0" rtlCol="0" anchor="ctr" anchorCtr="0"/>
          <a:lstStyle>
            <a:lvl1pPr algn="l">
              <a:defRPr sz="1200"/>
            </a:lvl1pPr>
          </a:lstStyle>
          <a:p>
            <a:endParaRPr lang="nb-NO" sz="900" dirty="0">
              <a:latin typeface="Arial" panose="020B0604020202020204" pitchFamily="34" charset="0"/>
              <a:cs typeface="Arial" panose="020B0604020202020204" pitchFamily="34" charset="0"/>
            </a:endParaRPr>
          </a:p>
        </p:txBody>
      </p:sp>
      <p:sp>
        <p:nvSpPr>
          <p:cNvPr id="13" name="Plassholder for lysbildenummer 4">
            <a:extLst>
              <a:ext uri="{FF2B5EF4-FFF2-40B4-BE49-F238E27FC236}">
                <a16:creationId xmlns:a16="http://schemas.microsoft.com/office/drawing/2014/main" id="{D42E0F52-9A06-AF40-B3F2-6609E5968E52}"/>
              </a:ext>
            </a:extLst>
          </p:cNvPr>
          <p:cNvSpPr>
            <a:spLocks noGrp="1"/>
          </p:cNvSpPr>
          <p:nvPr>
            <p:ph type="sldNum" sz="quarter" idx="5"/>
          </p:nvPr>
        </p:nvSpPr>
        <p:spPr>
          <a:xfrm>
            <a:off x="6246109" y="8693155"/>
            <a:ext cx="610304" cy="186285"/>
          </a:xfrm>
          <a:prstGeom prst="rect">
            <a:avLst/>
          </a:prstGeom>
        </p:spPr>
        <p:txBody>
          <a:bodyPr vert="horz" lIns="0" tIns="0" rIns="0" bIns="0" rtlCol="0" anchor="ctr" anchorCtr="0"/>
          <a:lstStyle>
            <a:lvl1pPr algn="r">
              <a:defRPr sz="1200"/>
            </a:lvl1pPr>
          </a:lstStyle>
          <a:p>
            <a:pPr algn="l"/>
            <a:fld id="{A14F1C72-229D-B04D-8A87-850C097B6329}" type="slidenum">
              <a:rPr lang="nb-NO" sz="900" smtClean="0">
                <a:latin typeface="Arial" panose="020B0604020202020204" pitchFamily="34" charset="0"/>
                <a:cs typeface="Arial" panose="020B0604020202020204" pitchFamily="34" charset="0"/>
              </a:rPr>
              <a:pPr algn="l"/>
              <a:t>‹#›</a:t>
            </a:fld>
            <a:endParaRPr lang="nb-NO" sz="900" dirty="0">
              <a:latin typeface="Arial" panose="020B0604020202020204" pitchFamily="34" charset="0"/>
              <a:cs typeface="Arial" panose="020B0604020202020204" pitchFamily="34" charset="0"/>
            </a:endParaRPr>
          </a:p>
        </p:txBody>
      </p:sp>
      <p:sp>
        <p:nvSpPr>
          <p:cNvPr id="14" name="Plassholder for topptekst 1">
            <a:extLst>
              <a:ext uri="{FF2B5EF4-FFF2-40B4-BE49-F238E27FC236}">
                <a16:creationId xmlns:a16="http://schemas.microsoft.com/office/drawing/2014/main" id="{3B935A14-F688-6F43-B1AE-ED019381585C}"/>
              </a:ext>
            </a:extLst>
          </p:cNvPr>
          <p:cNvSpPr>
            <a:spLocks noGrp="1"/>
          </p:cNvSpPr>
          <p:nvPr>
            <p:ph type="hdr" sz="quarter"/>
          </p:nvPr>
        </p:nvSpPr>
        <p:spPr>
          <a:xfrm>
            <a:off x="2591809" y="358044"/>
            <a:ext cx="3580391" cy="449011"/>
          </a:xfrm>
          <a:prstGeom prst="rect">
            <a:avLst/>
          </a:prstGeom>
        </p:spPr>
        <p:txBody>
          <a:bodyPr vert="horz" lIns="0" tIns="0" rIns="0" bIns="0" rtlCol="0" anchor="t" anchorCtr="0"/>
          <a:lstStyle>
            <a:lvl1pPr algn="l">
              <a:defRPr sz="1200"/>
            </a:lvl1pPr>
          </a:lstStyle>
          <a:p>
            <a:endParaRPr lang="nb-NO" sz="1100" b="1" dirty="0">
              <a:latin typeface="Arial" panose="020B0604020202020204" pitchFamily="34" charset="0"/>
              <a:cs typeface="Arial" panose="020B0604020202020204" pitchFamily="34" charset="0"/>
            </a:endParaRPr>
          </a:p>
        </p:txBody>
      </p:sp>
      <p:pic>
        <p:nvPicPr>
          <p:cNvPr id="17" name="Bilde 16">
            <a:extLst>
              <a:ext uri="{FF2B5EF4-FFF2-40B4-BE49-F238E27FC236}">
                <a16:creationId xmlns:a16="http://schemas.microsoft.com/office/drawing/2014/main" id="{DEA7E9B0-02C2-3C46-A4A8-E2D09E7A723A}"/>
              </a:ext>
            </a:extLst>
          </p:cNvPr>
          <p:cNvPicPr>
            <a:picLocks noChangeAspect="1"/>
          </p:cNvPicPr>
          <p:nvPr/>
        </p:nvPicPr>
        <p:blipFill>
          <a:blip r:embed="rId2"/>
          <a:stretch>
            <a:fillRect/>
          </a:stretch>
        </p:blipFill>
        <p:spPr>
          <a:xfrm>
            <a:off x="685800" y="327766"/>
            <a:ext cx="1445105" cy="447779"/>
          </a:xfrm>
          <a:prstGeom prst="rect">
            <a:avLst/>
          </a:prstGeom>
        </p:spPr>
      </p:pic>
    </p:spTree>
    <p:extLst>
      <p:ext uri="{BB962C8B-B14F-4D97-AF65-F5344CB8AC3E}">
        <p14:creationId xmlns:p14="http://schemas.microsoft.com/office/powerpoint/2010/main" val="419240594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ovdata.no/dokument/SF/forskrift/2004-12-23-1851/KAPITTEL_1#%C2%A71-1"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miljodirektoratet.no/contentassets/684ed944b61948e8adbef6f3f5b699f7/metodenotat_klimagasstatistikk-for-kommuner.pdf#page=14"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1</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163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12</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7320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hlinkClick r:id="rId3"/>
              </a:rPr>
              <a:t>https://lovdata.no/dokument/SF/forskrift/2004-12-23-1851/KAPITTEL_1#%C2%A71-1</a:t>
            </a:r>
            <a:endParaRPr lang="nb-NO" dirty="0"/>
          </a:p>
          <a:p>
            <a:r>
              <a:rPr lang="nb-NO" dirty="0"/>
              <a:t>Avfall og avløp inkl. i andre kilder???</a:t>
            </a:r>
          </a:p>
          <a:p>
            <a:r>
              <a:rPr lang="nb-NO" dirty="0"/>
              <a:t>Hva betyr «rest industri, olje og gass, og energiforsyning»?</a:t>
            </a:r>
          </a:p>
          <a:p>
            <a:r>
              <a:rPr lang="nb-NO" dirty="0"/>
              <a:t>Rest industri, olje og gass, og energiforsyning. SSB beregner utslipp fra industri, olje og gass, og energiforsyning samlet i én sektor, for kommuner med over 20 000 innbyggere. I noen kommuner er disse utslippene større enn utslippene beregnet fra rapportering til Miljødirektoratet beskrevet over. For å få et best mulig totalbilde av utslippene i den enkelte kommune er differansen mellom utslippene beregnet av SSB og utslippene beregnet fra anleggenes innrapportering inkludert som en restpost. Dette gjelder kommuner der utslippene beregnet av SSB er mer enn 15 prosent høyere enn utslippene basert på rapportering til Miljødirektoratet. Utslippene beregnet av SSB kan være høyere enn det som er beregnet av Miljødirektoratet, fordi SSB har tilgang til mer detaljerte data. Dette gjelder særlig data fra undersøkelsen "energibruk i industrien". </a:t>
            </a:r>
            <a:r>
              <a:rPr lang="nb-NO" dirty="0" err="1"/>
              <a:t>Klimagasstatistikk</a:t>
            </a:r>
            <a:r>
              <a:rPr lang="nb-NO" dirty="0"/>
              <a:t> for kommuner og fylker | M-989 17 SSB beregner utslipp fra industri, olje og gass, og energiforsyning på følgende måte: For utslipp i 2009 brukes resultater fra undersøkelsen 'energibruk i industrien' som fordelingsnøkkel for å fordele det nasjonale utslippet, mens for perioden 2011-2017 blir utslippene fordelt ved bruk av SSBs energiregnskap og -balanse, som inneholder energiforbruk registrert på ulike industrinæringskoder. Her inngår også data fra 'energibruk i energien’. </a:t>
            </a:r>
          </a:p>
          <a:p>
            <a:r>
              <a:rPr lang="nb-NO" dirty="0"/>
              <a:t>Kilde: </a:t>
            </a:r>
            <a:r>
              <a:rPr lang="nb-NO" dirty="0">
                <a:hlinkClick r:id="rId4"/>
              </a:rPr>
              <a:t>https://www.miljodirektoratet.no/contentassets/684ed944b61948e8adbef6f3f5b699f7/metodenotat_klimagasstatistikk-for-kommuner.pdf#page=14</a:t>
            </a:r>
            <a:r>
              <a:rPr lang="nb-NO" dirty="0"/>
              <a:t> </a:t>
            </a:r>
          </a:p>
        </p:txBody>
      </p:sp>
      <p:sp>
        <p:nvSpPr>
          <p:cNvPr id="4" name="Slide Number Placeholder 3"/>
          <p:cNvSpPr>
            <a:spLocks noGrp="1"/>
          </p:cNvSpPr>
          <p:nvPr>
            <p:ph type="sldNum" sz="quarter" idx="5"/>
          </p:nvPr>
        </p:nvSpPr>
        <p:spPr/>
        <p:txBody>
          <a:bodyPr/>
          <a:lstStyle/>
          <a:p>
            <a:fld id="{6C424584-900E-4414-A98B-BE3F1BFDEDD0}" type="slidenum">
              <a:rPr lang="nb-NO" smtClean="0"/>
              <a:pPr/>
              <a:t>13</a:t>
            </a:fld>
            <a:endParaRPr lang="nb-NO" dirty="0"/>
          </a:p>
        </p:txBody>
      </p:sp>
    </p:spTree>
    <p:extLst>
      <p:ext uri="{BB962C8B-B14F-4D97-AF65-F5344CB8AC3E}">
        <p14:creationId xmlns:p14="http://schemas.microsoft.com/office/powerpoint/2010/main" val="150452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4</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6134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5</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9474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6</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8790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7</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969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Sorteringen av datagrunnlaget skjer under fanen Sjøfart i ERA-modellen</a:t>
            </a:r>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8</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6784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9</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4853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10</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73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11</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96269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hyperlink" Target="mailto:postmotak@vaf.no"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8" name="Bilde 7">
            <a:extLst>
              <a:ext uri="{FF2B5EF4-FFF2-40B4-BE49-F238E27FC236}">
                <a16:creationId xmlns:a16="http://schemas.microsoft.com/office/drawing/2014/main" id="{14FA9D77-7A69-6645-98FE-081527F902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57592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FFA7C488-802A-4D40-88AF-EEAEB3E47E52}" type="datetime1">
              <a:rPr lang="nb-NO" smtClean="0"/>
              <a:t>18.12.2023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55112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D99392B8-B263-E448-AAFE-8E50A9D1AEC4}" type="datetime1">
              <a:rPr lang="nb-NO" smtClean="0"/>
              <a:t>18.12.2023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04075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9D66E3F3-BFCE-4546-88BE-13B874C0026C}" type="datetime1">
              <a:rPr lang="nb-NO" smtClean="0"/>
              <a:t>18.12.2023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92312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2B8A2977-7AE5-2543-B2D1-1C475ACF0311}" type="datetime1">
              <a:rPr lang="nb-NO" smtClean="0"/>
              <a:t>18.12.2023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03233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19618BD1-5323-D247-92E3-796D4815D037}" type="datetime1">
              <a:rPr lang="nb-NO" smtClean="0"/>
              <a:t>18.12.2023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88124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en-US"/>
              <a:t>Click to edit Master title style</a:t>
            </a:r>
            <a:endParaRPr lang="en-GB" dirty="0"/>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en-US"/>
              <a:t>Click to edit Master text styles</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1859FF59-714F-F040-8F3B-B0A9A12BC4EC}" type="datetime1">
              <a:rPr lang="nb-NO" smtClean="0"/>
              <a:t>18.12.2023</a:t>
            </a:fld>
            <a:endParaRPr lang="en-GB"/>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69058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userDrawn="1"/>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en-US"/>
              <a:t>Click to edit Master title style</a:t>
            </a:r>
            <a:endParaRPr lang="en-GB" dirty="0"/>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en-US"/>
              <a:t>Click to edit Master text styles</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A02817B9-5504-114C-858A-25172CEE0384}" type="datetime1">
              <a:rPr lang="nb-NO" smtClean="0"/>
              <a:t>18.12.2023</a:t>
            </a:fld>
            <a:endParaRPr lang="en-GB"/>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136431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userDrawn="1"/>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en-US"/>
              <a:t>Click to edit Master text styles</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9978553-4FBC-1D4E-926A-2F125E0E1098}" type="datetime1">
              <a:rPr lang="nb-NO" smtClean="0"/>
              <a:t>18.12.2023</a:t>
            </a:fld>
            <a:endParaRPr lang="en-GB"/>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Tree>
    <p:extLst>
      <p:ext uri="{BB962C8B-B14F-4D97-AF65-F5344CB8AC3E}">
        <p14:creationId xmlns:p14="http://schemas.microsoft.com/office/powerpoint/2010/main" val="65506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userDrawn="1"/>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en-US"/>
              <a:t>Click to edit Master text styles</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en-US"/>
              <a:t>Click to edit Master text styles</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F2A38D45-90A1-2340-A9C8-184304C6C76C}" type="datetime1">
              <a:rPr lang="nb-NO" smtClean="0"/>
              <a:t>18.12.2023</a:t>
            </a:fld>
            <a:endParaRPr lang="en-GB"/>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r>
              <a:rPr lang="nb-NO"/>
              <a:t>Sett inn  navnet på presentasjonen</a:t>
            </a:r>
            <a:endParaRPr lang="en-GB"/>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108172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en-US"/>
              <a:t>Click to edit Master text styles</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en-US"/>
              <a:t>Click to edit Master text styles</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95C64DC1-151D-BA44-A5D2-4C17379FBE95}" type="datetime1">
              <a:rPr lang="nb-NO" smtClean="0"/>
              <a:t>18.12.2023</a:t>
            </a:fld>
            <a:endParaRPr lang="en-GB"/>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r>
              <a:rPr lang="nb-NO"/>
              <a:t>Sett inn  navnet på presentasjonen</a:t>
            </a:r>
            <a:endParaRPr lang="en-GB"/>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40500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6" name="Bilde 5">
            <a:extLst>
              <a:ext uri="{FF2B5EF4-FFF2-40B4-BE49-F238E27FC236}">
                <a16:creationId xmlns:a16="http://schemas.microsoft.com/office/drawing/2014/main" id="{FA094CD2-4DEF-2C40-81F7-50F084B5172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14131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en-US"/>
              <a:t>Click to edit Master title style</a:t>
            </a:r>
            <a:endParaRPr lang="en-GB" dirty="0"/>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en-US"/>
              <a:t>Click to edit Master text styles</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en-US"/>
              <a:t>Click to edit Master text styles</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66ECA8C3-DFC1-AA47-8AAF-68EA99F67A7A}" type="datetime1">
              <a:rPr lang="nb-NO" smtClean="0"/>
              <a:t>18.12.2023</a:t>
            </a:fld>
            <a:endParaRPr lang="en-GB"/>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r>
              <a:rPr lang="nb-NO"/>
              <a:t>Sett inn  navnet på presentasjonen</a:t>
            </a:r>
            <a:endParaRPr lang="en-GB"/>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104647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071B2351-3DBC-1E42-9EB7-3919101443EA}" type="datetime1">
              <a:rPr lang="nb-NO" smtClean="0"/>
              <a:t>18.12.2023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364928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B1B28A93-17DF-754D-BA19-80BFC329E1EE}" type="datetime1">
              <a:rPr lang="nb-NO" smtClean="0"/>
              <a:t>18.12.2023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Tree>
    <p:extLst>
      <p:ext uri="{BB962C8B-B14F-4D97-AF65-F5344CB8AC3E}">
        <p14:creationId xmlns:p14="http://schemas.microsoft.com/office/powerpoint/2010/main" val="425700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980DF309-5801-2E48-9DBB-0DF32B72E669}" type="datetime1">
              <a:rPr lang="nb-NO" smtClean="0"/>
              <a:t>18.12.2023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Tree>
    <p:extLst>
      <p:ext uri="{BB962C8B-B14F-4D97-AF65-F5344CB8AC3E}">
        <p14:creationId xmlns:p14="http://schemas.microsoft.com/office/powerpoint/2010/main" val="208722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C25C40AC-4FA0-734E-B722-435B02DE19E5}" type="datetime1">
              <a:rPr lang="nb-NO" smtClean="0"/>
              <a:t>18.12.2023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Tree>
    <p:extLst>
      <p:ext uri="{BB962C8B-B14F-4D97-AF65-F5344CB8AC3E}">
        <p14:creationId xmlns:p14="http://schemas.microsoft.com/office/powerpoint/2010/main" val="67404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C751DCF-1918-4C4C-9A69-41E3605AD29C}" type="datetime1">
              <a:rPr lang="nb-NO" smtClean="0"/>
              <a:t>18.12.2023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en-US"/>
              <a:t>Click icon to add picture</a:t>
            </a:r>
            <a:endParaRPr lang="nb-NO"/>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en-US"/>
              <a:t>Click icon to add picture</a:t>
            </a:r>
            <a:endParaRPr lang="nb-NO"/>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en-US"/>
              <a:t>Click icon to add picture</a:t>
            </a:r>
            <a:endParaRPr lang="nb-NO"/>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en-US"/>
              <a:t>Click icon to add picture</a:t>
            </a:r>
            <a:endParaRPr lang="nb-NO"/>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en-US"/>
              <a:t>Click icon to add picture</a:t>
            </a:r>
            <a:endParaRPr lang="nb-NO"/>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en-US"/>
              <a:t>Click to edit Master text styles</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en-US"/>
              <a:t>Click to edit Master text styles</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en-US"/>
              <a:t>Click to edit Master text styles</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en-US"/>
              <a:t>Click to edit Master text styles</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en-US"/>
              <a:t>Click to edit Master text styles</a:t>
            </a:r>
          </a:p>
        </p:txBody>
      </p:sp>
    </p:spTree>
    <p:extLst>
      <p:ext uri="{BB962C8B-B14F-4D97-AF65-F5344CB8AC3E}">
        <p14:creationId xmlns:p14="http://schemas.microsoft.com/office/powerpoint/2010/main" val="250808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04A188AF-94CD-3A41-B0C9-860355A484D9}" type="datetime1">
              <a:rPr lang="nb-NO" smtClean="0"/>
              <a:t>18.12.2023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en-US"/>
              <a:t>Click to edit Master text styles</a:t>
            </a:r>
          </a:p>
        </p:txBody>
      </p:sp>
    </p:spTree>
    <p:extLst>
      <p:ext uri="{BB962C8B-B14F-4D97-AF65-F5344CB8AC3E}">
        <p14:creationId xmlns:p14="http://schemas.microsoft.com/office/powerpoint/2010/main" val="361581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066D7781-5841-0545-94B4-A4AE503F6D37}" type="datetime1">
              <a:rPr lang="nb-NO" smtClean="0"/>
              <a:t>18.12.2023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Tree>
    <p:extLst>
      <p:ext uri="{BB962C8B-B14F-4D97-AF65-F5344CB8AC3E}">
        <p14:creationId xmlns:p14="http://schemas.microsoft.com/office/powerpoint/2010/main" val="102736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A63B9ACF-6715-4441-9984-DAFED964973A}" type="datetime1">
              <a:rPr lang="nb-NO" smtClean="0"/>
              <a:t>18.12.2023</a:t>
            </a:fld>
            <a:endParaRPr lang="en-GB"/>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r>
              <a:rPr lang="nb-NO"/>
              <a:t>Sett inn  navnet på presentasjonen</a:t>
            </a:r>
            <a:endParaRPr lang="en-GB"/>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258014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09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6" name="Bilde 5">
            <a:extLst>
              <a:ext uri="{FF2B5EF4-FFF2-40B4-BE49-F238E27FC236}">
                <a16:creationId xmlns:a16="http://schemas.microsoft.com/office/drawing/2014/main" id="{12DA26AB-4BA8-C441-8C3E-5DFBBA89671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91981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623FC395-3575-4948-81CC-66647015D2BE}" type="datetime1">
              <a:rPr lang="nb-NO" smtClean="0"/>
              <a:t>18.12.2023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dirty="0"/>
              <a:t>Sett inn  navnet på presentasjonen</a:t>
            </a:r>
            <a:endParaRPr lang="en-GB" dirty="0"/>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en-US"/>
              <a:t>Click to edit Master title style</a:t>
            </a:r>
            <a:endParaRPr lang="en-GB" dirty="0"/>
          </a:p>
        </p:txBody>
      </p:sp>
      <p:sp>
        <p:nvSpPr>
          <p:cNvPr id="10" name="TekstSylinder 9">
            <a:extLst>
              <a:ext uri="{FF2B5EF4-FFF2-40B4-BE49-F238E27FC236}">
                <a16:creationId xmlns:a16="http://schemas.microsoft.com/office/drawing/2014/main" id="{D1BD8F82-FB5A-7E4C-A45E-C621DF51D794}"/>
              </a:ext>
            </a:extLst>
          </p:cNvPr>
          <p:cNvSpPr txBox="1"/>
          <p:nvPr userDrawn="1"/>
        </p:nvSpPr>
        <p:spPr>
          <a:xfrm>
            <a:off x="1200149" y="3310615"/>
            <a:ext cx="4846639" cy="2215991"/>
          </a:xfrm>
          <a:prstGeom prst="rect">
            <a:avLst/>
          </a:prstGeom>
          <a:noFill/>
        </p:spPr>
        <p:txBody>
          <a:bodyPr wrap="square" lIns="0" tIns="0" rIns="0" bIns="0" rtlCol="0" anchor="b" anchorCtr="0">
            <a:spAutoFit/>
          </a:bodyPr>
          <a:lstStyle/>
          <a:p>
            <a:r>
              <a:rPr lang="nb-NO" sz="1600" b="1" i="0" u="none" strike="noStrike" kern="1200" dirty="0">
                <a:solidFill>
                  <a:schemeClr val="bg1"/>
                </a:solidFill>
                <a:effectLst/>
                <a:latin typeface="+mn-lt"/>
                <a:ea typeface="+mn-ea"/>
                <a:cs typeface="+mn-cs"/>
              </a:rPr>
              <a:t>Besøksadresse Kristiansand:</a:t>
            </a:r>
          </a:p>
          <a:p>
            <a:r>
              <a:rPr lang="nb-NO" sz="1600" b="0" i="0" u="none" strike="noStrike" kern="1200" dirty="0" err="1">
                <a:solidFill>
                  <a:schemeClr val="bg1"/>
                </a:solidFill>
                <a:effectLst/>
                <a:latin typeface="+mn-lt"/>
                <a:ea typeface="+mn-ea"/>
                <a:cs typeface="+mn-cs"/>
              </a:rPr>
              <a:t>Tordenskjoldsgate</a:t>
            </a:r>
            <a:r>
              <a:rPr lang="nb-NO" sz="1600" b="0" i="0" u="none" strike="noStrike" kern="1200" dirty="0">
                <a:solidFill>
                  <a:schemeClr val="bg1"/>
                </a:solidFill>
                <a:effectLst/>
                <a:latin typeface="+mn-lt"/>
                <a:ea typeface="+mn-ea"/>
                <a:cs typeface="+mn-cs"/>
              </a:rPr>
              <a:t> 65</a:t>
            </a:r>
            <a:br>
              <a:rPr lang="nb-NO" sz="1600" b="0" i="0" u="none" strike="noStrike" kern="1200" dirty="0">
                <a:solidFill>
                  <a:schemeClr val="bg1"/>
                </a:solidFill>
                <a:effectLst/>
                <a:latin typeface="+mn-lt"/>
                <a:ea typeface="+mn-ea"/>
                <a:cs typeface="+mn-cs"/>
              </a:rPr>
            </a:br>
            <a:r>
              <a:rPr lang="nb-NO" sz="1600" b="0" i="0" u="none" strike="noStrike" kern="1200" dirty="0">
                <a:solidFill>
                  <a:schemeClr val="bg1"/>
                </a:solidFill>
                <a:effectLst/>
                <a:latin typeface="+mn-lt"/>
                <a:ea typeface="+mn-ea"/>
                <a:cs typeface="+mn-cs"/>
              </a:rPr>
              <a:t>Postboks 517 Lund</a:t>
            </a:r>
            <a:br>
              <a:rPr lang="nb-NO" sz="1600" b="0" i="0" u="none" strike="noStrike" kern="1200" dirty="0">
                <a:solidFill>
                  <a:schemeClr val="bg1"/>
                </a:solidFill>
                <a:effectLst/>
                <a:latin typeface="+mn-lt"/>
                <a:ea typeface="+mn-ea"/>
                <a:cs typeface="+mn-cs"/>
              </a:rPr>
            </a:br>
            <a:r>
              <a:rPr lang="nb-NO" sz="1600" b="0" i="0" u="none" strike="noStrike" kern="1200" dirty="0">
                <a:solidFill>
                  <a:schemeClr val="bg1"/>
                </a:solidFill>
                <a:effectLst/>
                <a:latin typeface="+mn-lt"/>
                <a:ea typeface="+mn-ea"/>
                <a:cs typeface="+mn-cs"/>
              </a:rPr>
              <a:t>4605 Kristiansand </a:t>
            </a:r>
            <a:br>
              <a:rPr lang="nb-NO" sz="1600" b="0" i="0" u="none" strike="noStrike" kern="1200" dirty="0">
                <a:solidFill>
                  <a:schemeClr val="bg1"/>
                </a:solidFill>
                <a:effectLst/>
                <a:latin typeface="+mn-lt"/>
                <a:ea typeface="+mn-ea"/>
                <a:cs typeface="+mn-cs"/>
              </a:rPr>
            </a:br>
            <a:br>
              <a:rPr lang="nb-NO" sz="1600" b="0" i="0" u="none" strike="noStrike" kern="1200" dirty="0">
                <a:solidFill>
                  <a:schemeClr val="bg1"/>
                </a:solidFill>
                <a:effectLst/>
                <a:latin typeface="+mn-lt"/>
                <a:ea typeface="+mn-ea"/>
                <a:cs typeface="+mn-cs"/>
              </a:rPr>
            </a:br>
            <a:r>
              <a:rPr lang="nb-NO" sz="1600" b="1" i="0" u="none" strike="noStrike" kern="1200" dirty="0">
                <a:solidFill>
                  <a:schemeClr val="bg1"/>
                </a:solidFill>
                <a:effectLst/>
                <a:latin typeface="+mn-lt"/>
                <a:ea typeface="+mn-ea"/>
                <a:cs typeface="+mn-cs"/>
              </a:rPr>
              <a:t>Sentraladministrasjonen:</a:t>
            </a:r>
          </a:p>
          <a:p>
            <a:r>
              <a:rPr lang="nn-NO" sz="1600" b="0" i="0" u="none" strike="noStrike" kern="1200" dirty="0">
                <a:solidFill>
                  <a:schemeClr val="bg1"/>
                </a:solidFill>
                <a:effectLst/>
                <a:latin typeface="+mn-lt"/>
                <a:ea typeface="+mn-ea"/>
                <a:cs typeface="+mn-cs"/>
              </a:rPr>
              <a:t>Ragnvald </a:t>
            </a:r>
            <a:r>
              <a:rPr lang="nn-NO" sz="1600" b="0" i="0" u="none" strike="noStrike" kern="1200" dirty="0" err="1">
                <a:solidFill>
                  <a:schemeClr val="bg1"/>
                </a:solidFill>
                <a:effectLst/>
                <a:latin typeface="+mn-lt"/>
                <a:ea typeface="+mn-ea"/>
                <a:cs typeface="+mn-cs"/>
              </a:rPr>
              <a:t>Blakstadsvei</a:t>
            </a:r>
            <a:r>
              <a:rPr lang="nn-NO" sz="1600" b="0" i="0" u="none" strike="noStrike" kern="1200" dirty="0">
                <a:solidFill>
                  <a:schemeClr val="bg1"/>
                </a:solidFill>
                <a:effectLst/>
                <a:latin typeface="+mn-lt"/>
                <a:ea typeface="+mn-ea"/>
                <a:cs typeface="+mn-cs"/>
              </a:rPr>
              <a:t> 1</a:t>
            </a:r>
          </a:p>
          <a:p>
            <a:r>
              <a:rPr lang="nb-NO" sz="1600" b="0" i="0" u="none" strike="noStrike" kern="1200" dirty="0">
                <a:solidFill>
                  <a:schemeClr val="bg1"/>
                </a:solidFill>
                <a:effectLst/>
                <a:latin typeface="+mn-lt"/>
                <a:ea typeface="+mn-ea"/>
                <a:cs typeface="+mn-cs"/>
              </a:rPr>
              <a:t>Postboks 788 Stoa </a:t>
            </a:r>
          </a:p>
          <a:p>
            <a:r>
              <a:rPr lang="nb-NO" sz="1600" b="0" i="0" u="none" strike="noStrike" kern="1200" dirty="0">
                <a:solidFill>
                  <a:schemeClr val="bg1"/>
                </a:solidFill>
                <a:effectLst/>
                <a:latin typeface="+mn-lt"/>
                <a:ea typeface="+mn-ea"/>
                <a:cs typeface="+mn-cs"/>
              </a:rPr>
              <a:t>4809</a:t>
            </a:r>
            <a:r>
              <a:rPr lang="nn-NO" sz="1600" b="0" i="0" u="none" strike="noStrike" kern="1200" dirty="0">
                <a:solidFill>
                  <a:schemeClr val="bg1"/>
                </a:solidFill>
                <a:effectLst/>
                <a:latin typeface="+mn-lt"/>
                <a:ea typeface="+mn-ea"/>
                <a:cs typeface="+mn-cs"/>
              </a:rPr>
              <a:t> Arendal</a:t>
            </a:r>
            <a:endParaRPr lang="nb-NO" sz="1600" b="0" i="0" u="none" strike="noStrike" kern="1200" dirty="0">
              <a:solidFill>
                <a:schemeClr val="bg1"/>
              </a:solidFill>
              <a:effectLst/>
              <a:latin typeface="+mn-lt"/>
              <a:ea typeface="+mn-ea"/>
              <a:cs typeface="+mn-cs"/>
            </a:endParaRPr>
          </a:p>
        </p:txBody>
      </p:sp>
      <p:sp>
        <p:nvSpPr>
          <p:cNvPr id="13" name="TekstSylinder 12">
            <a:extLst>
              <a:ext uri="{FF2B5EF4-FFF2-40B4-BE49-F238E27FC236}">
                <a16:creationId xmlns:a16="http://schemas.microsoft.com/office/drawing/2014/main" id="{7FC732D3-58E0-5D4F-B595-F76C608AB98B}"/>
              </a:ext>
            </a:extLst>
          </p:cNvPr>
          <p:cNvSpPr txBox="1"/>
          <p:nvPr userDrawn="1"/>
        </p:nvSpPr>
        <p:spPr>
          <a:xfrm>
            <a:off x="6519875" y="5034163"/>
            <a:ext cx="4833924" cy="492443"/>
          </a:xfrm>
          <a:prstGeom prst="rect">
            <a:avLst/>
          </a:prstGeom>
          <a:noFill/>
        </p:spPr>
        <p:txBody>
          <a:bodyPr wrap="square" lIns="0" tIns="0" rIns="0" bIns="0" rtlCol="0" anchor="b" anchorCtr="0">
            <a:spAutoFit/>
          </a:bodyPr>
          <a:lstStyle/>
          <a:p>
            <a:r>
              <a:rPr lang="nb-NO" sz="1600" b="0" i="0" u="none" strike="noStrike" kern="1200" dirty="0">
                <a:solidFill>
                  <a:schemeClr val="bg1"/>
                </a:solidFill>
                <a:effectLst/>
                <a:latin typeface="+mn-lt"/>
                <a:ea typeface="+mn-ea"/>
                <a:cs typeface="+mn-cs"/>
              </a:rPr>
              <a:t>Sentralbord: 38 07 45 00 eller 37 01 73 00</a:t>
            </a:r>
          </a:p>
          <a:p>
            <a:r>
              <a:rPr lang="nb-NO" sz="1600" b="0" i="0" u="none" strike="noStrike" kern="1200" dirty="0">
                <a:solidFill>
                  <a:schemeClr val="bg1"/>
                </a:solidFill>
                <a:effectLst/>
                <a:latin typeface="+mn-lt"/>
                <a:ea typeface="+mn-ea"/>
                <a:cs typeface="+mn-cs"/>
                <a:hlinkClick r:id="rId2">
                  <a:extLst>
                    <a:ext uri="{A12FA001-AC4F-418D-AE19-62706E023703}">
                      <ahyp:hlinkClr xmlns:ahyp="http://schemas.microsoft.com/office/drawing/2018/hyperlinkcolor" val="tx"/>
                    </a:ext>
                  </a:extLst>
                </a:hlinkClick>
              </a:rPr>
              <a:t>postmotak@vaf.no</a:t>
            </a:r>
            <a:endParaRPr lang="nb-NO" sz="1600" b="0" i="0" u="none" strike="noStrike" kern="1200" dirty="0">
              <a:solidFill>
                <a:schemeClr val="bg1"/>
              </a:solidFill>
              <a:effectLst/>
              <a:latin typeface="+mn-lt"/>
              <a:ea typeface="+mn-ea"/>
              <a:cs typeface="+mn-cs"/>
            </a:endParaRPr>
          </a:p>
        </p:txBody>
      </p:sp>
    </p:spTree>
    <p:extLst>
      <p:ext uri="{BB962C8B-B14F-4D97-AF65-F5344CB8AC3E}">
        <p14:creationId xmlns:p14="http://schemas.microsoft.com/office/powerpoint/2010/main" val="266198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en-US"/>
              <a:t>Click to edit Master title style</a:t>
            </a:r>
            <a:endParaRPr lang="en-GB" dirty="0"/>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6" name="Bilde 5">
            <a:extLst>
              <a:ext uri="{FF2B5EF4-FFF2-40B4-BE49-F238E27FC236}">
                <a16:creationId xmlns:a16="http://schemas.microsoft.com/office/drawing/2014/main" id="{6CAAE06E-C3D0-0C4F-AEA8-38687E910F6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23994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en-US"/>
              <a:t>Click icon to add picture</a:t>
            </a:r>
            <a:endParaRPr lang="nb-NO" dirty="0"/>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en-US"/>
              <a:t>Click to edit Master title style</a:t>
            </a:r>
            <a:endParaRPr lang="en-GB" dirty="0"/>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1" name="Bilde 10">
            <a:extLst>
              <a:ext uri="{FF2B5EF4-FFF2-40B4-BE49-F238E27FC236}">
                <a16:creationId xmlns:a16="http://schemas.microsoft.com/office/drawing/2014/main" id="{69FC0B4B-00AB-8044-8BAF-EA14D4439A3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92888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en-US"/>
              <a:t>Click icon to add picture</a:t>
            </a:r>
            <a:endParaRPr lang="nb-NO" dirty="0"/>
          </a:p>
        </p:txBody>
      </p:sp>
      <p:pic>
        <p:nvPicPr>
          <p:cNvPr id="15" name="Bilde 14">
            <a:extLst>
              <a:ext uri="{FF2B5EF4-FFF2-40B4-BE49-F238E27FC236}">
                <a16:creationId xmlns:a16="http://schemas.microsoft.com/office/drawing/2014/main" id="{78B6C8F4-23A8-D24D-8CC4-81825D60092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1" name="Bilde 10">
            <a:extLst>
              <a:ext uri="{FF2B5EF4-FFF2-40B4-BE49-F238E27FC236}">
                <a16:creationId xmlns:a16="http://schemas.microsoft.com/office/drawing/2014/main" id="{69FC0B4B-00AB-8044-8BAF-EA14D4439A3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10621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en-US"/>
              <a:t>Click icon to add picture</a:t>
            </a:r>
            <a:endParaRPr lang="nb-NO" dirty="0"/>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1" name="Bilde 10">
            <a:extLst>
              <a:ext uri="{FF2B5EF4-FFF2-40B4-BE49-F238E27FC236}">
                <a16:creationId xmlns:a16="http://schemas.microsoft.com/office/drawing/2014/main" id="{69FC0B4B-00AB-8044-8BAF-EA14D4439A3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67448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en-US"/>
              <a:t>Click icon to add picture</a:t>
            </a:r>
            <a:endParaRPr lang="nb-NO" dirty="0"/>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1" name="Bilde 10">
            <a:extLst>
              <a:ext uri="{FF2B5EF4-FFF2-40B4-BE49-F238E27FC236}">
                <a16:creationId xmlns:a16="http://schemas.microsoft.com/office/drawing/2014/main" id="{69FC0B4B-00AB-8044-8BAF-EA14D4439A3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5240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D6CC4A6E-506E-C449-897F-F382653A532B}" type="datetime1">
              <a:rPr lang="nb-NO" smtClean="0"/>
              <a:t>18.12.2023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88603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7F41821-5F0F-4833-AE97-3CEDDE684670}"/>
              </a:ext>
            </a:extLst>
          </p:cNvPr>
          <p:cNvGraphicFramePr>
            <a:graphicFrameLocks noChangeAspect="1"/>
          </p:cNvGraphicFramePr>
          <p:nvPr userDrawn="1">
            <p:custDataLst>
              <p:tags r:id="rId32"/>
            </p:custDataLst>
            <p:extLst>
              <p:ext uri="{D42A27DB-BD31-4B8C-83A1-F6EECF244321}">
                <p14:modId xmlns:p14="http://schemas.microsoft.com/office/powerpoint/2010/main" val="34360459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4" imgW="592" imgH="591" progId="TCLayout.ActiveDocument.1">
                  <p:embed/>
                </p:oleObj>
              </mc:Choice>
              <mc:Fallback>
                <p:oleObj name="think-cell Slide" r:id="rId34" imgW="592" imgH="591" progId="TCLayout.ActiveDocument.1">
                  <p:embed/>
                  <p:pic>
                    <p:nvPicPr>
                      <p:cNvPr id="0" name=""/>
                      <p:cNvPicPr/>
                      <p:nvPr/>
                    </p:nvPicPr>
                    <p:blipFill>
                      <a:blip r:embed="rId3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2B2DA33-2C2E-4A30-BDBB-E09986BCF0D1}"/>
              </a:ext>
            </a:extLst>
          </p:cNvPr>
          <p:cNvSpPr/>
          <p:nvPr userDrawn="1">
            <p:custDataLst>
              <p:tags r:id="rId3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b-NO" sz="3400" b="0" i="0" baseline="0" dirty="0">
              <a:latin typeface="Arial" panose="020B0604020202020204" pitchFamily="34" charset="0"/>
              <a:ea typeface="+mj-ea"/>
              <a:cs typeface="+mj-cs"/>
              <a:sym typeface="Arial" panose="020B0604020202020204" pitchFamily="34" charset="0"/>
            </a:endParaRPr>
          </a:p>
        </p:txBody>
      </p:sp>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dirty="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dirty="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04411C24-D51B-E243-B43F-E5BB372B2132}" type="datetime1">
              <a:rPr lang="nb-NO" smtClean="0"/>
              <a:t>18.12.2023</a:t>
            </a:fld>
            <a:endParaRPr lang="nb-NO" dirty="0"/>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r>
              <a:rPr lang="nb-NO" dirty="0"/>
              <a:t>Sett inn  navnet på presentasjonen</a:t>
            </a:r>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D6D0BE5B-82D4-7B45-B621-F2930689C3E2}" type="slidenum">
              <a:rPr lang="nb-NO" smtClean="0"/>
              <a:pPr/>
              <a:t>‹#›</a:t>
            </a:fld>
            <a:endParaRPr lang="nb-NO" dirty="0"/>
          </a:p>
        </p:txBody>
      </p:sp>
      <p:pic>
        <p:nvPicPr>
          <p:cNvPr id="11" name="Bilde 10">
            <a:extLst>
              <a:ext uri="{FF2B5EF4-FFF2-40B4-BE49-F238E27FC236}">
                <a16:creationId xmlns:a16="http://schemas.microsoft.com/office/drawing/2014/main" id="{1D0E3B3F-98C2-D142-8A09-F609529E4E23}"/>
              </a:ext>
            </a:extLst>
          </p:cNvPr>
          <p:cNvPicPr>
            <a:picLocks noChangeAspect="1"/>
          </p:cNvPicPr>
          <p:nvPr userDrawn="1"/>
        </p:nvPicPr>
        <p:blipFill>
          <a:blip r:embed="rId36"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userDrawn="1"/>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5532212"/>
      </p:ext>
    </p:extLst>
  </p:cSld>
  <p:clrMap bg1="lt1" tx1="dk1" bg2="lt2" tx2="dk2" accent1="accent1" accent2="accent2" accent3="accent3" accent4="accent4" accent5="accent5" accent6="accent6" hlink="hlink" folHlink="folHlink"/>
  <p:sldLayoutIdLst>
    <p:sldLayoutId id="2147483675" r:id="rId1"/>
    <p:sldLayoutId id="2147483659" r:id="rId2"/>
    <p:sldLayoutId id="2147483657" r:id="rId3"/>
    <p:sldLayoutId id="2147483674" r:id="rId4"/>
    <p:sldLayoutId id="2147483679" r:id="rId5"/>
    <p:sldLayoutId id="2147483660" r:id="rId6"/>
    <p:sldLayoutId id="2147483676" r:id="rId7"/>
    <p:sldLayoutId id="2147483678" r:id="rId8"/>
    <p:sldLayoutId id="2147483649" r:id="rId9"/>
    <p:sldLayoutId id="2147483666" r:id="rId10"/>
    <p:sldLayoutId id="2147483667" r:id="rId11"/>
    <p:sldLayoutId id="2147483668" r:id="rId12"/>
    <p:sldLayoutId id="2147483669" r:id="rId13"/>
    <p:sldLayoutId id="2147483670" r:id="rId14"/>
    <p:sldLayoutId id="2147483650" r:id="rId15"/>
    <p:sldLayoutId id="2147483671" r:id="rId16"/>
    <p:sldLayoutId id="2147483672" r:id="rId17"/>
    <p:sldLayoutId id="2147483680" r:id="rId18"/>
    <p:sldLayoutId id="2147483652" r:id="rId19"/>
    <p:sldLayoutId id="2147483653" r:id="rId20"/>
    <p:sldLayoutId id="2147483654" r:id="rId21"/>
    <p:sldLayoutId id="2147483661" r:id="rId22"/>
    <p:sldLayoutId id="2147483663" r:id="rId23"/>
    <p:sldLayoutId id="2147483665" r:id="rId24"/>
    <p:sldLayoutId id="2147483681" r:id="rId25"/>
    <p:sldLayoutId id="2147483664" r:id="rId26"/>
    <p:sldLayoutId id="2147483662" r:id="rId27"/>
    <p:sldLayoutId id="2147483655" r:id="rId28"/>
    <p:sldLayoutId id="2147483656" r:id="rId29"/>
    <p:sldLayoutId id="2147483673"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userDrawn="1">
          <p15:clr>
            <a:srgbClr val="F26B43"/>
          </p15:clr>
        </p15:guide>
        <p15:guide id="2" pos="3953" userDrawn="1">
          <p15:clr>
            <a:srgbClr val="F26B43"/>
          </p15:clr>
        </p15:guide>
        <p15:guide id="3" pos="752" userDrawn="1">
          <p15:clr>
            <a:srgbClr val="F26B43"/>
          </p15:clr>
        </p15:guide>
        <p15:guide id="4" pos="7159" userDrawn="1">
          <p15:clr>
            <a:srgbClr val="F26B43"/>
          </p15:clr>
        </p15:guide>
        <p15:guide id="5" orient="horz" pos="890" userDrawn="1">
          <p15:clr>
            <a:srgbClr val="F26B43"/>
          </p15:clr>
        </p15:guide>
        <p15:guide id="6" orient="horz" pos="3816" userDrawn="1">
          <p15:clr>
            <a:srgbClr val="F26B43"/>
          </p15:clr>
        </p15:guide>
        <p15:guide id="7" orient="horz" pos="3725" userDrawn="1">
          <p15:clr>
            <a:srgbClr val="F26B43"/>
          </p15:clr>
        </p15:guide>
        <p15:guide id="8" pos="3809" userDrawn="1">
          <p15:clr>
            <a:srgbClr val="F26B43"/>
          </p15:clr>
        </p15:guide>
        <p15:guide id="9" pos="4099" userDrawn="1">
          <p15:clr>
            <a:srgbClr val="F26B43"/>
          </p15:clr>
        </p15:guide>
        <p15:guide id="10" orient="horz" pos="181" userDrawn="1">
          <p15:clr>
            <a:srgbClr val="F26B43"/>
          </p15:clr>
        </p15:guide>
        <p15:guide id="11" orient="horz" pos="697"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slideLayout" Target="../slideLayouts/slideLayout1.xml"/><Relationship Id="rId7" Type="http://schemas.openxmlformats.org/officeDocument/2006/relationships/image" Target="../media/image12.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1.xml"/><Relationship Id="rId9" Type="http://schemas.openxmlformats.org/officeDocument/2006/relationships/image" Target="../media/image14.emf"/></Relationships>
</file>

<file path=ppt/slides/_rels/slide1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slideLayout" Target="../slideLayouts/slideLayout16.xml"/><Relationship Id="rId7" Type="http://schemas.microsoft.com/office/2014/relationships/chartEx" Target="../charts/chartEx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chart" Target="../charts/chart7.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6.emf"/></Relationships>
</file>

<file path=ppt/slides/_rels/slide4.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slideLayout" Target="../slideLayouts/slideLayout16.xml"/><Relationship Id="rId7" Type="http://schemas.openxmlformats.org/officeDocument/2006/relationships/image" Target="../media/image22.emf"/><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slideLayout" Target="../slideLayouts/slideLayout16.xml"/><Relationship Id="rId7" Type="http://schemas.openxmlformats.org/officeDocument/2006/relationships/chart" Target="../charts/chart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27.svg"/><Relationship Id="rId18" Type="http://schemas.openxmlformats.org/officeDocument/2006/relationships/image" Target="../media/image32.png"/><Relationship Id="rId26" Type="http://schemas.openxmlformats.org/officeDocument/2006/relationships/image" Target="../media/image40.png"/><Relationship Id="rId3" Type="http://schemas.openxmlformats.org/officeDocument/2006/relationships/slideLayout" Target="../slideLayouts/slideLayout16.xml"/><Relationship Id="rId21" Type="http://schemas.openxmlformats.org/officeDocument/2006/relationships/image" Target="../media/image35.svg"/><Relationship Id="rId7" Type="http://schemas.openxmlformats.org/officeDocument/2006/relationships/chart" Target="../charts/chart3.xml"/><Relationship Id="rId12" Type="http://schemas.openxmlformats.org/officeDocument/2006/relationships/image" Target="../media/image26.png"/><Relationship Id="rId17" Type="http://schemas.openxmlformats.org/officeDocument/2006/relationships/image" Target="../media/image31.svg"/><Relationship Id="rId25" Type="http://schemas.openxmlformats.org/officeDocument/2006/relationships/image" Target="../media/image39.svg"/><Relationship Id="rId2" Type="http://schemas.openxmlformats.org/officeDocument/2006/relationships/tags" Target="../tags/tag13.xml"/><Relationship Id="rId16" Type="http://schemas.openxmlformats.org/officeDocument/2006/relationships/image" Target="../media/image30.png"/><Relationship Id="rId20" Type="http://schemas.openxmlformats.org/officeDocument/2006/relationships/image" Target="../media/image34.png"/><Relationship Id="rId29" Type="http://schemas.openxmlformats.org/officeDocument/2006/relationships/image" Target="../media/image43.svg"/><Relationship Id="rId1" Type="http://schemas.openxmlformats.org/officeDocument/2006/relationships/tags" Target="../tags/tag12.xml"/><Relationship Id="rId6" Type="http://schemas.openxmlformats.org/officeDocument/2006/relationships/image" Target="../media/image23.png"/><Relationship Id="rId11" Type="http://schemas.openxmlformats.org/officeDocument/2006/relationships/image" Target="../media/image25.svg"/><Relationship Id="rId24" Type="http://schemas.openxmlformats.org/officeDocument/2006/relationships/image" Target="../media/image38.png"/><Relationship Id="rId5" Type="http://schemas.microsoft.com/office/2014/relationships/chartEx" Target="../charts/chartEx1.xml"/><Relationship Id="rId15" Type="http://schemas.openxmlformats.org/officeDocument/2006/relationships/image" Target="../media/image29.svg"/><Relationship Id="rId23" Type="http://schemas.openxmlformats.org/officeDocument/2006/relationships/image" Target="../media/image37.svg"/><Relationship Id="rId28" Type="http://schemas.openxmlformats.org/officeDocument/2006/relationships/image" Target="../media/image42.png"/><Relationship Id="rId10" Type="http://schemas.openxmlformats.org/officeDocument/2006/relationships/image" Target="../media/image24.png"/><Relationship Id="rId19" Type="http://schemas.openxmlformats.org/officeDocument/2006/relationships/image" Target="../media/image33.svg"/><Relationship Id="rId4" Type="http://schemas.openxmlformats.org/officeDocument/2006/relationships/notesSlide" Target="../notesSlides/notesSlide4.xml"/><Relationship Id="rId9" Type="http://schemas.openxmlformats.org/officeDocument/2006/relationships/image" Target="../media/image1.emf"/><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svg"/></Relationships>
</file>

<file path=ppt/slides/_rels/slide7.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18" Type="http://schemas.openxmlformats.org/officeDocument/2006/relationships/image" Target="../media/image55.svg"/><Relationship Id="rId3" Type="http://schemas.openxmlformats.org/officeDocument/2006/relationships/slideLayout" Target="../slideLayouts/slideLayout16.xml"/><Relationship Id="rId7" Type="http://schemas.openxmlformats.org/officeDocument/2006/relationships/image" Target="../media/image44.png"/><Relationship Id="rId12" Type="http://schemas.openxmlformats.org/officeDocument/2006/relationships/image" Target="../media/image49.svg"/><Relationship Id="rId17" Type="http://schemas.openxmlformats.org/officeDocument/2006/relationships/image" Target="../media/image54.png"/><Relationship Id="rId2" Type="http://schemas.openxmlformats.org/officeDocument/2006/relationships/tags" Target="../tags/tag15.xml"/><Relationship Id="rId16" Type="http://schemas.openxmlformats.org/officeDocument/2006/relationships/image" Target="../media/image53.svg"/><Relationship Id="rId1" Type="http://schemas.openxmlformats.org/officeDocument/2006/relationships/tags" Target="../tags/tag14.xml"/><Relationship Id="rId6" Type="http://schemas.openxmlformats.org/officeDocument/2006/relationships/image" Target="../media/image1.emf"/><Relationship Id="rId11" Type="http://schemas.openxmlformats.org/officeDocument/2006/relationships/image" Target="../media/image48.png"/><Relationship Id="rId5" Type="http://schemas.openxmlformats.org/officeDocument/2006/relationships/oleObject" Target="../embeddings/oleObject6.bin"/><Relationship Id="rId15" Type="http://schemas.openxmlformats.org/officeDocument/2006/relationships/image" Target="../media/image52.png"/><Relationship Id="rId10" Type="http://schemas.openxmlformats.org/officeDocument/2006/relationships/image" Target="../media/image47.svg"/><Relationship Id="rId19" Type="http://schemas.openxmlformats.org/officeDocument/2006/relationships/chart" Target="../charts/chart4.xml"/><Relationship Id="rId4" Type="http://schemas.openxmlformats.org/officeDocument/2006/relationships/notesSlide" Target="../notesSlides/notesSlide5.xml"/><Relationship Id="rId9" Type="http://schemas.openxmlformats.org/officeDocument/2006/relationships/image" Target="../media/image46.png"/><Relationship Id="rId14" Type="http://schemas.openxmlformats.org/officeDocument/2006/relationships/image" Target="../media/image51.sv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chart" Target="../charts/chart5.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chart" Target="../charts/chart6.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B853059-4855-4DDB-9E59-E01ED8B3E653}"/>
              </a:ext>
            </a:extLst>
          </p:cNvPr>
          <p:cNvGraphicFramePr>
            <a:graphicFrameLocks noChangeAspect="1"/>
          </p:cNvGraphicFramePr>
          <p:nvPr>
            <p:custDataLst>
              <p:tags r:id="rId1"/>
            </p:custDataLst>
            <p:extLst>
              <p:ext uri="{D42A27DB-BD31-4B8C-83A1-F6EECF244321}">
                <p14:modId xmlns:p14="http://schemas.microsoft.com/office/powerpoint/2010/main" val="3129139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A3F7A8E-9410-406E-BD51-3DE088FCB34B}"/>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nb-NO" sz="4000" dirty="0">
              <a:latin typeface="Arial" panose="020B0604020202020204" pitchFamily="34" charset="0"/>
              <a:ea typeface="+mj-ea"/>
              <a:cs typeface="+mj-cs"/>
              <a:sym typeface="Arial" panose="020B0604020202020204" pitchFamily="34" charset="0"/>
            </a:endParaRPr>
          </a:p>
        </p:txBody>
      </p:sp>
      <p:sp>
        <p:nvSpPr>
          <p:cNvPr id="8" name="Tittel 7">
            <a:extLst>
              <a:ext uri="{FF2B5EF4-FFF2-40B4-BE49-F238E27FC236}">
                <a16:creationId xmlns:a16="http://schemas.microsoft.com/office/drawing/2014/main" id="{ED0768B2-3EC7-4C48-A26D-CC56A9F3EB75}"/>
              </a:ext>
            </a:extLst>
          </p:cNvPr>
          <p:cNvSpPr>
            <a:spLocks noGrp="1"/>
          </p:cNvSpPr>
          <p:nvPr>
            <p:ph type="ctrTitle"/>
          </p:nvPr>
        </p:nvSpPr>
        <p:spPr/>
        <p:txBody>
          <a:bodyPr/>
          <a:lstStyle/>
          <a:p>
            <a:r>
              <a:rPr lang="nb-NO" dirty="0"/>
              <a:t>Klimagassutslipp og energiforbruk i</a:t>
            </a:r>
          </a:p>
        </p:txBody>
      </p:sp>
      <p:sp>
        <p:nvSpPr>
          <p:cNvPr id="9" name="Undertittel 8">
            <a:extLst>
              <a:ext uri="{FF2B5EF4-FFF2-40B4-BE49-F238E27FC236}">
                <a16:creationId xmlns:a16="http://schemas.microsoft.com/office/drawing/2014/main" id="{C110059B-9E94-F94D-A8CE-3C9D9F2FFAB9}"/>
              </a:ext>
            </a:extLst>
          </p:cNvPr>
          <p:cNvSpPr>
            <a:spLocks noGrp="1"/>
          </p:cNvSpPr>
          <p:nvPr>
            <p:ph type="subTitle" idx="1"/>
          </p:nvPr>
        </p:nvSpPr>
        <p:spPr/>
        <p:txBody>
          <a:bodyPr/>
          <a:lstStyle/>
          <a:p>
            <a:r>
              <a:rPr lang="nb-NO" dirty="0"/>
              <a:t>Oversikt over klimagassutslippene og energiforbruket per          i </a:t>
            </a:r>
          </a:p>
        </p:txBody>
      </p:sp>
      <p:pic>
        <p:nvPicPr>
          <p:cNvPr id="4" name="Bilde 3">
            <a:extLst>
              <a:ext uri="{FF2B5EF4-FFF2-40B4-BE49-F238E27FC236}">
                <a16:creationId xmlns:a16="http://schemas.microsoft.com/office/drawing/2014/main" id="{5DCBD77C-6054-1523-761E-0ECCF4F32245}"/>
              </a:ext>
            </a:extLst>
          </p:cNvPr>
          <p:cNvPicPr/>
          <p:nvPr/>
        </p:nvPicPr>
        <p:blipFill>
          <a:blip r:embed="rId7"/>
          <a:stretch>
            <a:fillRect/>
          </a:stretch>
        </p:blipFill>
        <p:spPr>
          <a:xfrm>
            <a:off x="9134475" y="2635250"/>
            <a:ext cx="3208338" cy="936625"/>
          </a:xfrm>
          <a:prstGeom prst="rect">
            <a:avLst/>
          </a:prstGeom>
        </p:spPr>
      </p:pic>
      <p:pic>
        <p:nvPicPr>
          <p:cNvPr id="6" name="Bilde 5">
            <a:extLst>
              <a:ext uri="{FF2B5EF4-FFF2-40B4-BE49-F238E27FC236}">
                <a16:creationId xmlns:a16="http://schemas.microsoft.com/office/drawing/2014/main" id="{39981D1F-88BD-ACBA-E0EC-218CBF278247}"/>
              </a:ext>
            </a:extLst>
          </p:cNvPr>
          <p:cNvPicPr/>
          <p:nvPr/>
        </p:nvPicPr>
        <p:blipFill>
          <a:blip r:embed="rId8"/>
          <a:stretch>
            <a:fillRect/>
          </a:stretch>
        </p:blipFill>
        <p:spPr>
          <a:xfrm>
            <a:off x="6786563" y="3222625"/>
            <a:ext cx="2979737" cy="936625"/>
          </a:xfrm>
          <a:prstGeom prst="rect">
            <a:avLst/>
          </a:prstGeom>
        </p:spPr>
      </p:pic>
      <p:pic>
        <p:nvPicPr>
          <p:cNvPr id="7" name="Bilde 6">
            <a:extLst>
              <a:ext uri="{FF2B5EF4-FFF2-40B4-BE49-F238E27FC236}">
                <a16:creationId xmlns:a16="http://schemas.microsoft.com/office/drawing/2014/main" id="{68B734C8-3229-FD76-5B5D-2B6FC7238D4C}"/>
              </a:ext>
            </a:extLst>
          </p:cNvPr>
          <p:cNvPicPr/>
          <p:nvPr/>
        </p:nvPicPr>
        <p:blipFill>
          <a:blip r:embed="rId9"/>
          <a:stretch>
            <a:fillRect/>
          </a:stretch>
        </p:blipFill>
        <p:spPr>
          <a:xfrm>
            <a:off x="9875838" y="3213100"/>
            <a:ext cx="2979737" cy="936625"/>
          </a:xfrm>
          <a:prstGeom prst="rect">
            <a:avLst/>
          </a:prstGeom>
        </p:spPr>
      </p:pic>
    </p:spTree>
    <p:extLst>
      <p:ext uri="{BB962C8B-B14F-4D97-AF65-F5344CB8AC3E}">
        <p14:creationId xmlns:p14="http://schemas.microsoft.com/office/powerpoint/2010/main" val="160900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5F30604D-2091-4E9F-B1AE-085D367C6CA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8" name="Object 7" hidden="1">
                        <a:extLst>
                          <a:ext uri="{FF2B5EF4-FFF2-40B4-BE49-F238E27FC236}">
                            <a16:creationId xmlns:a16="http://schemas.microsoft.com/office/drawing/2014/main" id="{5F30604D-2091-4E9F-B1AE-085D367C6CA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55CEC2BF-937A-470C-9BDB-DB176BB99A04}"/>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nb-NO" sz="2800"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76663FF4-EB23-45A8-AAC6-F372854D9440}"/>
              </a:ext>
            </a:extLst>
          </p:cNvPr>
          <p:cNvSpPr>
            <a:spLocks noGrp="1"/>
          </p:cNvSpPr>
          <p:nvPr>
            <p:ph type="title"/>
          </p:nvPr>
        </p:nvSpPr>
        <p:spPr/>
        <p:txBody>
          <a:bodyPr/>
          <a:lstStyle/>
          <a:p>
            <a:r>
              <a:rPr lang="nb-NO" sz="2800" dirty="0"/>
              <a:t>Utslippsreduksjon ved fullelektrifisering i ikke-kvotepliktig sektor </a:t>
            </a:r>
          </a:p>
        </p:txBody>
      </p:sp>
      <p:sp>
        <p:nvSpPr>
          <p:cNvPr id="9" name="TextBox 8">
            <a:extLst>
              <a:ext uri="{FF2B5EF4-FFF2-40B4-BE49-F238E27FC236}">
                <a16:creationId xmlns:a16="http://schemas.microsoft.com/office/drawing/2014/main" id="{50A4FA6D-EEB9-426B-9943-EBDEFD523469}"/>
              </a:ext>
            </a:extLst>
          </p:cNvPr>
          <p:cNvSpPr txBox="1"/>
          <p:nvPr/>
        </p:nvSpPr>
        <p:spPr>
          <a:xfrm>
            <a:off x="8070980" y="6562531"/>
            <a:ext cx="4121022" cy="261610"/>
          </a:xfrm>
          <a:prstGeom prst="rect">
            <a:avLst/>
          </a:prstGeom>
          <a:noFill/>
        </p:spPr>
        <p:txBody>
          <a:bodyPr wrap="square" rtlCol="0">
            <a:spAutoFit/>
          </a:bodyPr>
          <a:lstStyle/>
          <a:p>
            <a:pPr algn="l"/>
            <a:r>
              <a:rPr lang="nb-NO" sz="1100" dirty="0">
                <a:solidFill>
                  <a:schemeClr val="bg2">
                    <a:lumMod val="75000"/>
                  </a:schemeClr>
                </a:solidFill>
              </a:rPr>
              <a:t>Figur 8 i ERA-modellen. Kilde: THEMA og Miljødirektoratet</a:t>
            </a:r>
            <a:endParaRPr lang="nb-NO" dirty="0">
              <a:solidFill>
                <a:schemeClr val="bg2">
                  <a:lumMod val="75000"/>
                </a:schemeClr>
              </a:solidFill>
            </a:endParaRPr>
          </a:p>
        </p:txBody>
      </p:sp>
      <mc:AlternateContent xmlns:mc="http://schemas.openxmlformats.org/markup-compatibility/2006" xmlns:cx1="http://schemas.microsoft.com/office/drawing/2015/9/8/chartex">
        <mc:Choice Requires="cx1">
          <p:graphicFrame>
            <p:nvGraphicFramePr>
              <p:cNvPr id="10" name="Chart 9">
                <a:extLst>
                  <a:ext uri="{FF2B5EF4-FFF2-40B4-BE49-F238E27FC236}">
                    <a16:creationId xmlns:a16="http://schemas.microsoft.com/office/drawing/2014/main" id="{0CFD953F-BB62-469E-B369-5D7A4E0B1933}"/>
                  </a:ext>
                </a:extLst>
              </p:cNvPr>
              <p:cNvGraphicFramePr/>
              <p:nvPr>
                <p:extLst>
                  <p:ext uri="{D42A27DB-BD31-4B8C-83A1-F6EECF244321}">
                    <p14:modId xmlns:p14="http://schemas.microsoft.com/office/powerpoint/2010/main" val="3244346301"/>
                  </p:ext>
                </p:extLst>
              </p:nvPr>
            </p:nvGraphicFramePr>
            <p:xfrm>
              <a:off x="351693" y="1134208"/>
              <a:ext cx="11306908" cy="4950069"/>
            </p:xfrm>
            <a:graphic>
              <a:graphicData uri="http://schemas.microsoft.com/office/drawing/2014/chartex">
                <cx:chart xmlns:cx="http://schemas.microsoft.com/office/drawing/2014/chartex" xmlns:r="http://schemas.openxmlformats.org/officeDocument/2006/relationships" r:id="rId7"/>
              </a:graphicData>
            </a:graphic>
          </p:graphicFrame>
        </mc:Choice>
        <mc:Fallback xmlns="">
          <p:pic>
            <p:nvPicPr>
              <p:cNvPr id="10" name="Chart 9">
                <a:extLst>
                  <a:ext uri="{FF2B5EF4-FFF2-40B4-BE49-F238E27FC236}">
                    <a16:creationId xmlns:a16="http://schemas.microsoft.com/office/drawing/2014/main" id="{0CFD953F-BB62-469E-B369-5D7A4E0B1933}"/>
                  </a:ext>
                </a:extLst>
              </p:cNvPr>
              <p:cNvPicPr>
                <a:picLocks noGrp="1" noRot="1" noChangeAspect="1" noMove="1" noResize="1" noEditPoints="1" noAdjustHandles="1" noChangeArrowheads="1" noChangeShapeType="1"/>
              </p:cNvPicPr>
              <p:nvPr/>
            </p:nvPicPr>
            <p:blipFill>
              <a:blip r:embed="rId8"/>
              <a:stretch>
                <a:fillRect/>
              </a:stretch>
            </p:blipFill>
            <p:spPr>
              <a:xfrm>
                <a:off x="351693" y="1134208"/>
                <a:ext cx="11306908" cy="4950069"/>
              </a:xfrm>
              <a:prstGeom prst="rect">
                <a:avLst/>
              </a:prstGeom>
            </p:spPr>
          </p:pic>
        </mc:Fallback>
      </mc:AlternateContent>
    </p:spTree>
    <p:extLst>
      <p:ext uri="{BB962C8B-B14F-4D97-AF65-F5344CB8AC3E}">
        <p14:creationId xmlns:p14="http://schemas.microsoft.com/office/powerpoint/2010/main" val="58797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D542D3-AB1A-497D-B9BD-FA2CC48CBBA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4" name="Object 3" hidden="1">
                        <a:extLst>
                          <a:ext uri="{FF2B5EF4-FFF2-40B4-BE49-F238E27FC236}">
                            <a16:creationId xmlns:a16="http://schemas.microsoft.com/office/drawing/2014/main" id="{64D542D3-AB1A-497D-B9BD-FA2CC48CBBA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1C2BE1C-0900-489A-BB57-CFCD5779401F}"/>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nb-NO" sz="2800"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37FDCC78-0865-4C6A-B2FC-7C16168FBFE7}"/>
              </a:ext>
            </a:extLst>
          </p:cNvPr>
          <p:cNvSpPr>
            <a:spLocks noGrp="1"/>
          </p:cNvSpPr>
          <p:nvPr>
            <p:ph type="title"/>
          </p:nvPr>
        </p:nvSpPr>
        <p:spPr/>
        <p:txBody>
          <a:bodyPr/>
          <a:lstStyle/>
          <a:p>
            <a:r>
              <a:rPr lang="nb-NO" sz="2800" dirty="0"/>
              <a:t>Tiltakskostnader ved utslippskutt gjennom elektrifisering</a:t>
            </a:r>
          </a:p>
        </p:txBody>
      </p:sp>
      <p:sp>
        <p:nvSpPr>
          <p:cNvPr id="8" name="TextBox 7">
            <a:extLst>
              <a:ext uri="{FF2B5EF4-FFF2-40B4-BE49-F238E27FC236}">
                <a16:creationId xmlns:a16="http://schemas.microsoft.com/office/drawing/2014/main" id="{7A5E995A-35F6-44BA-96D2-A593E6071332}"/>
              </a:ext>
            </a:extLst>
          </p:cNvPr>
          <p:cNvSpPr txBox="1"/>
          <p:nvPr/>
        </p:nvSpPr>
        <p:spPr>
          <a:xfrm>
            <a:off x="4615963" y="6404275"/>
            <a:ext cx="7576040" cy="430887"/>
          </a:xfrm>
          <a:prstGeom prst="rect">
            <a:avLst/>
          </a:prstGeom>
          <a:noFill/>
        </p:spPr>
        <p:txBody>
          <a:bodyPr wrap="square" rtlCol="0">
            <a:spAutoFit/>
          </a:bodyPr>
          <a:lstStyle/>
          <a:p>
            <a:pPr algn="r"/>
            <a:r>
              <a:rPr lang="nb-NO" sz="1100" dirty="0">
                <a:solidFill>
                  <a:schemeClr val="bg2">
                    <a:lumMod val="75000"/>
                  </a:schemeClr>
                </a:solidFill>
              </a:rPr>
              <a:t>OBS: Viser bare kategorier hvor elektrifisering er et av mulige tiltak.</a:t>
            </a:r>
          </a:p>
          <a:p>
            <a:pPr algn="r"/>
            <a:r>
              <a:rPr lang="nb-NO" sz="1100" dirty="0">
                <a:solidFill>
                  <a:schemeClr val="bg2">
                    <a:lumMod val="75000"/>
                  </a:schemeClr>
                </a:solidFill>
              </a:rPr>
              <a:t>Figur 9 i ERA-modellen. Kilde: THEMA og Miljødirektoratet</a:t>
            </a:r>
            <a:endParaRPr lang="nb-NO" dirty="0">
              <a:solidFill>
                <a:schemeClr val="bg2">
                  <a:lumMod val="75000"/>
                </a:schemeClr>
              </a:solidFill>
            </a:endParaRPr>
          </a:p>
        </p:txBody>
      </p:sp>
      <p:sp>
        <p:nvSpPr>
          <p:cNvPr id="6" name="Speech Bubble: Rectangle with Corners Rounded 5">
            <a:extLst>
              <a:ext uri="{FF2B5EF4-FFF2-40B4-BE49-F238E27FC236}">
                <a16:creationId xmlns:a16="http://schemas.microsoft.com/office/drawing/2014/main" id="{9224DC9A-B909-4272-8D19-C9F72007CD6F}"/>
              </a:ext>
            </a:extLst>
          </p:cNvPr>
          <p:cNvSpPr/>
          <p:nvPr/>
        </p:nvSpPr>
        <p:spPr>
          <a:xfrm>
            <a:off x="1233565" y="2066925"/>
            <a:ext cx="1824116" cy="847726"/>
          </a:xfrm>
          <a:prstGeom prst="wedgeRoundRectCallout">
            <a:avLst>
              <a:gd name="adj1" fmla="val 73058"/>
              <a:gd name="adj2" fmla="val 40253"/>
              <a:gd name="adj3" fmla="val 16667"/>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accent5"/>
                </a:solidFill>
              </a:rPr>
              <a:t>Kostnadsintervaller for tiltakskostnader fra </a:t>
            </a:r>
            <a:r>
              <a:rPr lang="nb-NO" sz="1400" dirty="0" err="1">
                <a:solidFill>
                  <a:schemeClr val="accent5"/>
                </a:solidFill>
              </a:rPr>
              <a:t>Klimakur</a:t>
            </a:r>
            <a:r>
              <a:rPr lang="nb-NO" sz="1400" dirty="0">
                <a:solidFill>
                  <a:schemeClr val="accent5"/>
                </a:solidFill>
              </a:rPr>
              <a:t> 2030</a:t>
            </a:r>
          </a:p>
        </p:txBody>
      </p:sp>
      <p:graphicFrame>
        <p:nvGraphicFramePr>
          <p:cNvPr id="12" name="Chart 20">
            <a:extLst>
              <a:ext uri="{FF2B5EF4-FFF2-40B4-BE49-F238E27FC236}">
                <a16:creationId xmlns:a16="http://schemas.microsoft.com/office/drawing/2014/main" id="{96A4E5E5-C7F3-41F7-9118-CB3E28344B33}"/>
              </a:ext>
            </a:extLst>
          </p:cNvPr>
          <p:cNvGraphicFramePr>
            <a:graphicFrameLocks/>
          </p:cNvGraphicFramePr>
          <p:nvPr>
            <p:extLst>
              <p:ext uri="{D42A27DB-BD31-4B8C-83A1-F6EECF244321}">
                <p14:modId xmlns:p14="http://schemas.microsoft.com/office/powerpoint/2010/main" val="229606368"/>
              </p:ext>
            </p:extLst>
          </p:nvPr>
        </p:nvGraphicFramePr>
        <p:xfrm>
          <a:off x="73452" y="1062892"/>
          <a:ext cx="12045095" cy="508097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440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0473F99A-2477-664A-B44B-746BE1346F7A}"/>
              </a:ext>
            </a:extLst>
          </p:cNvPr>
          <p:cNvSpPr>
            <a:spLocks noGrp="1"/>
          </p:cNvSpPr>
          <p:nvPr>
            <p:ph type="ctrTitle"/>
          </p:nvPr>
        </p:nvSpPr>
        <p:spPr/>
        <p:txBody>
          <a:bodyPr/>
          <a:lstStyle/>
          <a:p>
            <a:endParaRPr lang="nb-NO" dirty="0"/>
          </a:p>
        </p:txBody>
      </p:sp>
    </p:spTree>
    <p:extLst>
      <p:ext uri="{BB962C8B-B14F-4D97-AF65-F5344CB8AC3E}">
        <p14:creationId xmlns:p14="http://schemas.microsoft.com/office/powerpoint/2010/main" val="52465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A64672C-98B8-4345-9955-405F4B4C11F9}"/>
              </a:ext>
            </a:extLst>
          </p:cNvPr>
          <p:cNvGraphicFramePr>
            <a:graphicFrameLocks noChangeAspect="1"/>
          </p:cNvGraphicFramePr>
          <p:nvPr>
            <p:custDataLst>
              <p:tags r:id="rId1"/>
            </p:custDataLst>
            <p:extLst>
              <p:ext uri="{D42A27DB-BD31-4B8C-83A1-F6EECF244321}">
                <p14:modId xmlns:p14="http://schemas.microsoft.com/office/powerpoint/2010/main" val="663121566"/>
              </p:ext>
            </p:extLst>
          </p:nvPr>
        </p:nvGraphicFramePr>
        <p:xfrm>
          <a:off x="19204" y="21377"/>
          <a:ext cx="1581" cy="1581"/>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3" name="Object 2" hidden="1">
                        <a:extLst>
                          <a:ext uri="{FF2B5EF4-FFF2-40B4-BE49-F238E27FC236}">
                            <a16:creationId xmlns:a16="http://schemas.microsoft.com/office/drawing/2014/main" id="{8A64672C-98B8-4345-9955-405F4B4C11F9}"/>
                          </a:ext>
                        </a:extLst>
                      </p:cNvPr>
                      <p:cNvPicPr/>
                      <p:nvPr/>
                    </p:nvPicPr>
                    <p:blipFill>
                      <a:blip r:embed="rId6"/>
                      <a:stretch>
                        <a:fillRect/>
                      </a:stretch>
                    </p:blipFill>
                    <p:spPr>
                      <a:xfrm>
                        <a:off x="19204" y="21377"/>
                        <a:ext cx="1581" cy="1581"/>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D1E97278-A105-4A1C-A32C-0BB13EAA69B0}"/>
              </a:ext>
            </a:extLst>
          </p:cNvPr>
          <p:cNvSpPr/>
          <p:nvPr>
            <p:custDataLst>
              <p:tags r:id="rId2"/>
            </p:custDataLst>
          </p:nvPr>
        </p:nvSpPr>
        <p:spPr>
          <a:xfrm>
            <a:off x="17621" y="9912"/>
            <a:ext cx="158291" cy="158291"/>
          </a:xfrm>
          <a:prstGeom prst="rect">
            <a:avLst/>
          </a:prstGeom>
          <a:solidFill>
            <a:schemeClr val="bg1"/>
          </a:solidFill>
          <a:ln w="12700">
            <a:solidFill>
              <a:schemeClr val="tx2"/>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endParaRPr lang="nb-NO" sz="2800" dirty="0">
              <a:solidFill>
                <a:schemeClr val="tx1"/>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3A5E5F0C-19FE-446C-9825-F937138B560F}"/>
              </a:ext>
            </a:extLst>
          </p:cNvPr>
          <p:cNvSpPr>
            <a:spLocks noGrp="1"/>
          </p:cNvSpPr>
          <p:nvPr>
            <p:ph type="title"/>
          </p:nvPr>
        </p:nvSpPr>
        <p:spPr>
          <a:xfrm>
            <a:off x="269422" y="181486"/>
            <a:ext cx="11127866" cy="740536"/>
          </a:xfrm>
        </p:spPr>
        <p:txBody>
          <a:bodyPr/>
          <a:lstStyle/>
          <a:p>
            <a:r>
              <a:rPr lang="nb-NO" sz="2800" dirty="0"/>
              <a:t>Stor andel av utslippene er ikke-kvotepliktig basert på statistikken til miljøverndirektoratet</a:t>
            </a:r>
          </a:p>
        </p:txBody>
      </p:sp>
      <p:sp>
        <p:nvSpPr>
          <p:cNvPr id="4" name="Rectangle 3">
            <a:extLst>
              <a:ext uri="{FF2B5EF4-FFF2-40B4-BE49-F238E27FC236}">
                <a16:creationId xmlns:a16="http://schemas.microsoft.com/office/drawing/2014/main" id="{B1C1331D-4E6E-49C4-AF5C-7F44083E3AD5}"/>
              </a:ext>
            </a:extLst>
          </p:cNvPr>
          <p:cNvSpPr/>
          <p:nvPr/>
        </p:nvSpPr>
        <p:spPr>
          <a:xfrm>
            <a:off x="269422" y="3129134"/>
            <a:ext cx="1495164" cy="798385"/>
          </a:xfrm>
          <a:prstGeom prst="rect">
            <a:avLst/>
          </a:prstGeom>
          <a:solidFill>
            <a:schemeClr val="bg2"/>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b="1" dirty="0">
                <a:solidFill>
                  <a:schemeClr val="tx1"/>
                </a:solidFill>
              </a:rPr>
              <a:t>Utslippskilder i klimastatistikken</a:t>
            </a:r>
          </a:p>
        </p:txBody>
      </p:sp>
      <p:sp>
        <p:nvSpPr>
          <p:cNvPr id="5" name="Rectangle 4">
            <a:extLst>
              <a:ext uri="{FF2B5EF4-FFF2-40B4-BE49-F238E27FC236}">
                <a16:creationId xmlns:a16="http://schemas.microsoft.com/office/drawing/2014/main" id="{33C74D40-0F1C-4F6A-8643-F869FB653025}"/>
              </a:ext>
            </a:extLst>
          </p:cNvPr>
          <p:cNvSpPr/>
          <p:nvPr/>
        </p:nvSpPr>
        <p:spPr>
          <a:xfrm>
            <a:off x="2123733" y="1038263"/>
            <a:ext cx="2010173" cy="35895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Industri, Olje og Gass</a:t>
            </a:r>
          </a:p>
        </p:txBody>
      </p:sp>
      <p:cxnSp>
        <p:nvCxnSpPr>
          <p:cNvPr id="14" name="Connector: Elbow 13">
            <a:extLst>
              <a:ext uri="{FF2B5EF4-FFF2-40B4-BE49-F238E27FC236}">
                <a16:creationId xmlns:a16="http://schemas.microsoft.com/office/drawing/2014/main" id="{473D9B27-1E50-4464-B840-152E74BAAC97}"/>
              </a:ext>
            </a:extLst>
          </p:cNvPr>
          <p:cNvCxnSpPr>
            <a:cxnSpLocks/>
            <a:stCxn id="4" idx="3"/>
            <a:endCxn id="5" idx="1"/>
          </p:cNvCxnSpPr>
          <p:nvPr/>
        </p:nvCxnSpPr>
        <p:spPr bwMode="auto">
          <a:xfrm flipV="1">
            <a:off x="1764586" y="1217743"/>
            <a:ext cx="359147" cy="2310584"/>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sp>
        <p:nvSpPr>
          <p:cNvPr id="37" name="Rectangle 36">
            <a:extLst>
              <a:ext uri="{FF2B5EF4-FFF2-40B4-BE49-F238E27FC236}">
                <a16:creationId xmlns:a16="http://schemas.microsoft.com/office/drawing/2014/main" id="{48D6DD05-B4DB-4932-97E2-149D7120EE0D}"/>
              </a:ext>
            </a:extLst>
          </p:cNvPr>
          <p:cNvSpPr/>
          <p:nvPr/>
        </p:nvSpPr>
        <p:spPr>
          <a:xfrm>
            <a:off x="2123733" y="1615644"/>
            <a:ext cx="2010173" cy="35895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Energiforsyning</a:t>
            </a:r>
          </a:p>
        </p:txBody>
      </p:sp>
      <p:sp>
        <p:nvSpPr>
          <p:cNvPr id="38" name="Rectangle 37">
            <a:extLst>
              <a:ext uri="{FF2B5EF4-FFF2-40B4-BE49-F238E27FC236}">
                <a16:creationId xmlns:a16="http://schemas.microsoft.com/office/drawing/2014/main" id="{6CFD2975-957E-4B49-9A41-BA1658F582EF}"/>
              </a:ext>
            </a:extLst>
          </p:cNvPr>
          <p:cNvSpPr/>
          <p:nvPr/>
        </p:nvSpPr>
        <p:spPr>
          <a:xfrm>
            <a:off x="2123733" y="2193026"/>
            <a:ext cx="2010173"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Oppvarming</a:t>
            </a:r>
          </a:p>
        </p:txBody>
      </p:sp>
      <p:sp>
        <p:nvSpPr>
          <p:cNvPr id="39" name="Rectangle 38">
            <a:extLst>
              <a:ext uri="{FF2B5EF4-FFF2-40B4-BE49-F238E27FC236}">
                <a16:creationId xmlns:a16="http://schemas.microsoft.com/office/drawing/2014/main" id="{A03C1B87-6652-48D2-93D0-9EDE12E63778}"/>
              </a:ext>
            </a:extLst>
          </p:cNvPr>
          <p:cNvSpPr/>
          <p:nvPr/>
        </p:nvSpPr>
        <p:spPr>
          <a:xfrm>
            <a:off x="2123733" y="2770407"/>
            <a:ext cx="2010173"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Veitrafikk</a:t>
            </a:r>
          </a:p>
        </p:txBody>
      </p:sp>
      <p:sp>
        <p:nvSpPr>
          <p:cNvPr id="40" name="Rectangle 39">
            <a:extLst>
              <a:ext uri="{FF2B5EF4-FFF2-40B4-BE49-F238E27FC236}">
                <a16:creationId xmlns:a16="http://schemas.microsoft.com/office/drawing/2014/main" id="{21606BB2-1404-4769-B5E1-25127900AAF6}"/>
              </a:ext>
            </a:extLst>
          </p:cNvPr>
          <p:cNvSpPr/>
          <p:nvPr/>
        </p:nvSpPr>
        <p:spPr>
          <a:xfrm>
            <a:off x="2123733" y="3231994"/>
            <a:ext cx="2010173" cy="58680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Sjøfart</a:t>
            </a:r>
          </a:p>
        </p:txBody>
      </p:sp>
      <p:sp>
        <p:nvSpPr>
          <p:cNvPr id="41" name="Rectangle 40">
            <a:extLst>
              <a:ext uri="{FF2B5EF4-FFF2-40B4-BE49-F238E27FC236}">
                <a16:creationId xmlns:a16="http://schemas.microsoft.com/office/drawing/2014/main" id="{304810AF-04E9-44C8-A674-CCA528909FFA}"/>
              </a:ext>
            </a:extLst>
          </p:cNvPr>
          <p:cNvSpPr/>
          <p:nvPr/>
        </p:nvSpPr>
        <p:spPr>
          <a:xfrm>
            <a:off x="2123733" y="3925171"/>
            <a:ext cx="2010173" cy="358959"/>
          </a:xfrm>
          <a:prstGeom prst="rect">
            <a:avLst/>
          </a:prstGeom>
          <a:solidFill>
            <a:srgbClr val="00A9DA"/>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Luftfart</a:t>
            </a:r>
          </a:p>
        </p:txBody>
      </p:sp>
      <p:sp>
        <p:nvSpPr>
          <p:cNvPr id="42" name="Rectangle 41">
            <a:extLst>
              <a:ext uri="{FF2B5EF4-FFF2-40B4-BE49-F238E27FC236}">
                <a16:creationId xmlns:a16="http://schemas.microsoft.com/office/drawing/2014/main" id="{8A1BFF4A-D5D7-423B-B9D0-C44DF1B5837D}"/>
              </a:ext>
            </a:extLst>
          </p:cNvPr>
          <p:cNvSpPr/>
          <p:nvPr/>
        </p:nvSpPr>
        <p:spPr>
          <a:xfrm>
            <a:off x="2123733" y="4502553"/>
            <a:ext cx="2010173" cy="358959"/>
          </a:xfrm>
          <a:prstGeom prst="rect">
            <a:avLst/>
          </a:prstGeom>
          <a:solidFill>
            <a:srgbClr val="00695A"/>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Annen mobil forbrenning</a:t>
            </a:r>
          </a:p>
        </p:txBody>
      </p:sp>
      <p:sp>
        <p:nvSpPr>
          <p:cNvPr id="43" name="Rectangle 42">
            <a:extLst>
              <a:ext uri="{FF2B5EF4-FFF2-40B4-BE49-F238E27FC236}">
                <a16:creationId xmlns:a16="http://schemas.microsoft.com/office/drawing/2014/main" id="{08892FB1-EE7B-416D-A83C-A3E5DA2490C8}"/>
              </a:ext>
            </a:extLst>
          </p:cNvPr>
          <p:cNvSpPr/>
          <p:nvPr/>
        </p:nvSpPr>
        <p:spPr>
          <a:xfrm>
            <a:off x="2123733" y="5079935"/>
            <a:ext cx="2010173" cy="358959"/>
          </a:xfrm>
          <a:prstGeom prst="rect">
            <a:avLst/>
          </a:prstGeom>
          <a:solidFill>
            <a:schemeClr val="accent5"/>
          </a:solidFill>
          <a:ln w="762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Avfall og avløp</a:t>
            </a:r>
          </a:p>
        </p:txBody>
      </p:sp>
      <p:sp>
        <p:nvSpPr>
          <p:cNvPr id="45" name="Rectangle 44">
            <a:extLst>
              <a:ext uri="{FF2B5EF4-FFF2-40B4-BE49-F238E27FC236}">
                <a16:creationId xmlns:a16="http://schemas.microsoft.com/office/drawing/2014/main" id="{42212B98-DC2D-4452-87B5-3FBCF3F7A21F}"/>
              </a:ext>
            </a:extLst>
          </p:cNvPr>
          <p:cNvSpPr/>
          <p:nvPr/>
        </p:nvSpPr>
        <p:spPr>
          <a:xfrm>
            <a:off x="4351717" y="2770175"/>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Personbiler</a:t>
            </a:r>
          </a:p>
        </p:txBody>
      </p:sp>
      <p:sp>
        <p:nvSpPr>
          <p:cNvPr id="46" name="Rectangle 45">
            <a:extLst>
              <a:ext uri="{FF2B5EF4-FFF2-40B4-BE49-F238E27FC236}">
                <a16:creationId xmlns:a16="http://schemas.microsoft.com/office/drawing/2014/main" id="{0ACA9CEF-CFC5-45CF-AD78-35A89A17EBFE}"/>
              </a:ext>
            </a:extLst>
          </p:cNvPr>
          <p:cNvSpPr/>
          <p:nvPr/>
        </p:nvSpPr>
        <p:spPr>
          <a:xfrm>
            <a:off x="9836813" y="2763917"/>
            <a:ext cx="1687110" cy="371473"/>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Varebiler</a:t>
            </a:r>
          </a:p>
        </p:txBody>
      </p:sp>
      <p:sp>
        <p:nvSpPr>
          <p:cNvPr id="47" name="Rectangle 46">
            <a:extLst>
              <a:ext uri="{FF2B5EF4-FFF2-40B4-BE49-F238E27FC236}">
                <a16:creationId xmlns:a16="http://schemas.microsoft.com/office/drawing/2014/main" id="{1DF1FDA7-95C3-470A-B06F-C4531B3237C4}"/>
              </a:ext>
            </a:extLst>
          </p:cNvPr>
          <p:cNvSpPr/>
          <p:nvPr/>
        </p:nvSpPr>
        <p:spPr>
          <a:xfrm>
            <a:off x="6182827" y="2770175"/>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Tunge Kjøretøy</a:t>
            </a:r>
          </a:p>
        </p:txBody>
      </p:sp>
      <p:sp>
        <p:nvSpPr>
          <p:cNvPr id="48" name="Rectangle 47">
            <a:extLst>
              <a:ext uri="{FF2B5EF4-FFF2-40B4-BE49-F238E27FC236}">
                <a16:creationId xmlns:a16="http://schemas.microsoft.com/office/drawing/2014/main" id="{9386AECF-53EB-416E-ABB3-8BBCB1703DD3}"/>
              </a:ext>
            </a:extLst>
          </p:cNvPr>
          <p:cNvSpPr/>
          <p:nvPr/>
        </p:nvSpPr>
        <p:spPr>
          <a:xfrm>
            <a:off x="8009820" y="2770175"/>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Busser</a:t>
            </a:r>
          </a:p>
        </p:txBody>
      </p:sp>
      <p:sp>
        <p:nvSpPr>
          <p:cNvPr id="49" name="Rectangle 48">
            <a:extLst>
              <a:ext uri="{FF2B5EF4-FFF2-40B4-BE49-F238E27FC236}">
                <a16:creationId xmlns:a16="http://schemas.microsoft.com/office/drawing/2014/main" id="{8300C349-7E42-46B5-B217-0EBED06F4391}"/>
              </a:ext>
            </a:extLst>
          </p:cNvPr>
          <p:cNvSpPr/>
          <p:nvPr/>
        </p:nvSpPr>
        <p:spPr>
          <a:xfrm>
            <a:off x="6182827" y="3925171"/>
            <a:ext cx="1687110" cy="35895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Innenriks</a:t>
            </a:r>
          </a:p>
        </p:txBody>
      </p:sp>
      <p:sp>
        <p:nvSpPr>
          <p:cNvPr id="50" name="Rectangle 49">
            <a:extLst>
              <a:ext uri="{FF2B5EF4-FFF2-40B4-BE49-F238E27FC236}">
                <a16:creationId xmlns:a16="http://schemas.microsoft.com/office/drawing/2014/main" id="{5D2142A4-1E9E-4D99-8A9B-3A0CF5B892EA}"/>
              </a:ext>
            </a:extLst>
          </p:cNvPr>
          <p:cNvSpPr/>
          <p:nvPr/>
        </p:nvSpPr>
        <p:spPr>
          <a:xfrm>
            <a:off x="4351717" y="3925171"/>
            <a:ext cx="1687110" cy="35895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Utenriks</a:t>
            </a:r>
          </a:p>
        </p:txBody>
      </p:sp>
      <p:sp>
        <p:nvSpPr>
          <p:cNvPr id="51" name="Rectangle 50">
            <a:extLst>
              <a:ext uri="{FF2B5EF4-FFF2-40B4-BE49-F238E27FC236}">
                <a16:creationId xmlns:a16="http://schemas.microsoft.com/office/drawing/2014/main" id="{61A37FEE-BBF7-4718-9480-87707B43550C}"/>
              </a:ext>
            </a:extLst>
          </p:cNvPr>
          <p:cNvSpPr/>
          <p:nvPr/>
        </p:nvSpPr>
        <p:spPr>
          <a:xfrm>
            <a:off x="4351717" y="4487690"/>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Dieseldrevne motorredskaper</a:t>
            </a:r>
          </a:p>
        </p:txBody>
      </p:sp>
      <p:sp>
        <p:nvSpPr>
          <p:cNvPr id="52" name="Rectangle 51">
            <a:extLst>
              <a:ext uri="{FF2B5EF4-FFF2-40B4-BE49-F238E27FC236}">
                <a16:creationId xmlns:a16="http://schemas.microsoft.com/office/drawing/2014/main" id="{A5D32EB6-4F8E-4803-B7AB-857B43B6E533}"/>
              </a:ext>
            </a:extLst>
          </p:cNvPr>
          <p:cNvSpPr/>
          <p:nvPr/>
        </p:nvSpPr>
        <p:spPr>
          <a:xfrm>
            <a:off x="6182827" y="4487690"/>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Snøscooter</a:t>
            </a:r>
          </a:p>
        </p:txBody>
      </p:sp>
      <p:sp>
        <p:nvSpPr>
          <p:cNvPr id="53" name="Rectangle 52">
            <a:extLst>
              <a:ext uri="{FF2B5EF4-FFF2-40B4-BE49-F238E27FC236}">
                <a16:creationId xmlns:a16="http://schemas.microsoft.com/office/drawing/2014/main" id="{E2719327-DAFB-4B3C-A10F-54135E711DFD}"/>
              </a:ext>
            </a:extLst>
          </p:cNvPr>
          <p:cNvSpPr/>
          <p:nvPr/>
        </p:nvSpPr>
        <p:spPr>
          <a:xfrm>
            <a:off x="4351717" y="5657317"/>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Fordøyelsesprosesser husdyr</a:t>
            </a:r>
          </a:p>
        </p:txBody>
      </p:sp>
      <p:sp>
        <p:nvSpPr>
          <p:cNvPr id="54" name="Rectangle 53">
            <a:extLst>
              <a:ext uri="{FF2B5EF4-FFF2-40B4-BE49-F238E27FC236}">
                <a16:creationId xmlns:a16="http://schemas.microsoft.com/office/drawing/2014/main" id="{02679A67-B28A-4E7B-9BD7-E84D418992AF}"/>
              </a:ext>
            </a:extLst>
          </p:cNvPr>
          <p:cNvSpPr/>
          <p:nvPr/>
        </p:nvSpPr>
        <p:spPr>
          <a:xfrm>
            <a:off x="2123733" y="5657317"/>
            <a:ext cx="2010173"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Jordbruk</a:t>
            </a:r>
          </a:p>
        </p:txBody>
      </p:sp>
      <p:sp>
        <p:nvSpPr>
          <p:cNvPr id="55" name="Rectangle 54">
            <a:extLst>
              <a:ext uri="{FF2B5EF4-FFF2-40B4-BE49-F238E27FC236}">
                <a16:creationId xmlns:a16="http://schemas.microsoft.com/office/drawing/2014/main" id="{8007700A-D48E-4AD0-B17A-9F0C28FC4043}"/>
              </a:ext>
            </a:extLst>
          </p:cNvPr>
          <p:cNvSpPr/>
          <p:nvPr/>
        </p:nvSpPr>
        <p:spPr>
          <a:xfrm>
            <a:off x="6182827" y="5657317"/>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Jordbruksarealer</a:t>
            </a:r>
          </a:p>
        </p:txBody>
      </p:sp>
      <p:sp>
        <p:nvSpPr>
          <p:cNvPr id="56" name="Rectangle 55">
            <a:extLst>
              <a:ext uri="{FF2B5EF4-FFF2-40B4-BE49-F238E27FC236}">
                <a16:creationId xmlns:a16="http://schemas.microsoft.com/office/drawing/2014/main" id="{5022F826-39F4-400F-B907-C685D5A6F7D2}"/>
              </a:ext>
            </a:extLst>
          </p:cNvPr>
          <p:cNvSpPr/>
          <p:nvPr/>
        </p:nvSpPr>
        <p:spPr>
          <a:xfrm>
            <a:off x="8009820" y="5657317"/>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Gjødselhåndtering</a:t>
            </a:r>
          </a:p>
        </p:txBody>
      </p:sp>
      <p:sp>
        <p:nvSpPr>
          <p:cNvPr id="57" name="Rectangle 56">
            <a:extLst>
              <a:ext uri="{FF2B5EF4-FFF2-40B4-BE49-F238E27FC236}">
                <a16:creationId xmlns:a16="http://schemas.microsoft.com/office/drawing/2014/main" id="{0F9BE0DF-ED40-4307-B9F4-9EA7DB3D4560}"/>
              </a:ext>
            </a:extLst>
          </p:cNvPr>
          <p:cNvSpPr/>
          <p:nvPr/>
        </p:nvSpPr>
        <p:spPr>
          <a:xfrm>
            <a:off x="4351717" y="5077832"/>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Avfallsdeponigass</a:t>
            </a:r>
          </a:p>
        </p:txBody>
      </p:sp>
      <p:sp>
        <p:nvSpPr>
          <p:cNvPr id="59" name="Rectangle 58">
            <a:extLst>
              <a:ext uri="{FF2B5EF4-FFF2-40B4-BE49-F238E27FC236}">
                <a16:creationId xmlns:a16="http://schemas.microsoft.com/office/drawing/2014/main" id="{18DE422E-EB8E-46F2-AEFD-A4841327C938}"/>
              </a:ext>
            </a:extLst>
          </p:cNvPr>
          <p:cNvSpPr/>
          <p:nvPr/>
        </p:nvSpPr>
        <p:spPr>
          <a:xfrm>
            <a:off x="8009820" y="5077832"/>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Avløp</a:t>
            </a:r>
          </a:p>
        </p:txBody>
      </p:sp>
      <p:sp>
        <p:nvSpPr>
          <p:cNvPr id="60" name="Rectangle 59">
            <a:extLst>
              <a:ext uri="{FF2B5EF4-FFF2-40B4-BE49-F238E27FC236}">
                <a16:creationId xmlns:a16="http://schemas.microsoft.com/office/drawing/2014/main" id="{A04D97CB-84E5-40B4-B220-7C710429D01D}"/>
              </a:ext>
            </a:extLst>
          </p:cNvPr>
          <p:cNvSpPr/>
          <p:nvPr/>
        </p:nvSpPr>
        <p:spPr>
          <a:xfrm>
            <a:off x="4314811" y="1038976"/>
            <a:ext cx="1687110" cy="35895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Industri, olje og gass</a:t>
            </a:r>
          </a:p>
        </p:txBody>
      </p:sp>
      <p:sp>
        <p:nvSpPr>
          <p:cNvPr id="61" name="Rectangle 60">
            <a:extLst>
              <a:ext uri="{FF2B5EF4-FFF2-40B4-BE49-F238E27FC236}">
                <a16:creationId xmlns:a16="http://schemas.microsoft.com/office/drawing/2014/main" id="{4BA8D2DF-8EA6-4BA9-A657-DACA370E46A8}"/>
              </a:ext>
            </a:extLst>
          </p:cNvPr>
          <p:cNvSpPr/>
          <p:nvPr/>
        </p:nvSpPr>
        <p:spPr>
          <a:xfrm>
            <a:off x="6180768" y="1050742"/>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Rest industri, olje energiforsyning</a:t>
            </a:r>
          </a:p>
        </p:txBody>
      </p:sp>
      <p:sp>
        <p:nvSpPr>
          <p:cNvPr id="62" name="Rectangle 61">
            <a:extLst>
              <a:ext uri="{FF2B5EF4-FFF2-40B4-BE49-F238E27FC236}">
                <a16:creationId xmlns:a16="http://schemas.microsoft.com/office/drawing/2014/main" id="{366BD166-E361-430A-86BE-C08F2761A217}"/>
              </a:ext>
            </a:extLst>
          </p:cNvPr>
          <p:cNvSpPr/>
          <p:nvPr/>
        </p:nvSpPr>
        <p:spPr>
          <a:xfrm>
            <a:off x="4351717" y="1622213"/>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Avfallsforbrenning</a:t>
            </a:r>
          </a:p>
        </p:txBody>
      </p:sp>
      <p:sp>
        <p:nvSpPr>
          <p:cNvPr id="63" name="Rectangle 62">
            <a:extLst>
              <a:ext uri="{FF2B5EF4-FFF2-40B4-BE49-F238E27FC236}">
                <a16:creationId xmlns:a16="http://schemas.microsoft.com/office/drawing/2014/main" id="{0A0A9034-0912-4BC6-A130-41DA85A04737}"/>
              </a:ext>
            </a:extLst>
          </p:cNvPr>
          <p:cNvSpPr/>
          <p:nvPr/>
        </p:nvSpPr>
        <p:spPr>
          <a:xfrm>
            <a:off x="6182827" y="1622213"/>
            <a:ext cx="1687110" cy="35895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Fjernvarme unntatt avfallsforbrenning</a:t>
            </a:r>
          </a:p>
        </p:txBody>
      </p:sp>
      <p:sp>
        <p:nvSpPr>
          <p:cNvPr id="64" name="Rectangle 63">
            <a:extLst>
              <a:ext uri="{FF2B5EF4-FFF2-40B4-BE49-F238E27FC236}">
                <a16:creationId xmlns:a16="http://schemas.microsoft.com/office/drawing/2014/main" id="{44636FF6-6ECA-4C64-99D3-F28FFE5543DA}"/>
              </a:ext>
            </a:extLst>
          </p:cNvPr>
          <p:cNvSpPr/>
          <p:nvPr/>
        </p:nvSpPr>
        <p:spPr>
          <a:xfrm>
            <a:off x="8009820" y="1622213"/>
            <a:ext cx="1687110" cy="35895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El. Produksjon og annen energiforsyning</a:t>
            </a:r>
          </a:p>
        </p:txBody>
      </p:sp>
      <p:sp>
        <p:nvSpPr>
          <p:cNvPr id="65" name="Rectangle 64">
            <a:extLst>
              <a:ext uri="{FF2B5EF4-FFF2-40B4-BE49-F238E27FC236}">
                <a16:creationId xmlns:a16="http://schemas.microsoft.com/office/drawing/2014/main" id="{260F98D7-2B95-4516-A929-04075A0B4A19}"/>
              </a:ext>
            </a:extLst>
          </p:cNvPr>
          <p:cNvSpPr/>
          <p:nvPr/>
        </p:nvSpPr>
        <p:spPr>
          <a:xfrm>
            <a:off x="4351717" y="2195243"/>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Fossil oppvarming</a:t>
            </a:r>
          </a:p>
        </p:txBody>
      </p:sp>
      <p:sp>
        <p:nvSpPr>
          <p:cNvPr id="66" name="Rectangle 65">
            <a:extLst>
              <a:ext uri="{FF2B5EF4-FFF2-40B4-BE49-F238E27FC236}">
                <a16:creationId xmlns:a16="http://schemas.microsoft.com/office/drawing/2014/main" id="{2F3C1D19-407B-4E58-9471-EDFD4D6E0A29}"/>
              </a:ext>
            </a:extLst>
          </p:cNvPr>
          <p:cNvSpPr/>
          <p:nvPr/>
        </p:nvSpPr>
        <p:spPr>
          <a:xfrm>
            <a:off x="6182827" y="2195243"/>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Vedfyring</a:t>
            </a:r>
          </a:p>
        </p:txBody>
      </p:sp>
      <p:sp>
        <p:nvSpPr>
          <p:cNvPr id="67" name="Rectangle 66">
            <a:extLst>
              <a:ext uri="{FF2B5EF4-FFF2-40B4-BE49-F238E27FC236}">
                <a16:creationId xmlns:a16="http://schemas.microsoft.com/office/drawing/2014/main" id="{D23A9AF8-3BA7-4D7C-89C6-EFFCBE711FE0}"/>
              </a:ext>
            </a:extLst>
          </p:cNvPr>
          <p:cNvSpPr/>
          <p:nvPr/>
        </p:nvSpPr>
        <p:spPr>
          <a:xfrm>
            <a:off x="4351717" y="3231993"/>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Bulkskip</a:t>
            </a:r>
          </a:p>
        </p:txBody>
      </p:sp>
      <p:sp>
        <p:nvSpPr>
          <p:cNvPr id="68" name="Rectangle 67">
            <a:extLst>
              <a:ext uri="{FF2B5EF4-FFF2-40B4-BE49-F238E27FC236}">
                <a16:creationId xmlns:a16="http://schemas.microsoft.com/office/drawing/2014/main" id="{BD254B53-F4C7-4F20-8CE7-1F1358464D1D}"/>
              </a:ext>
            </a:extLst>
          </p:cNvPr>
          <p:cNvSpPr/>
          <p:nvPr/>
        </p:nvSpPr>
        <p:spPr>
          <a:xfrm>
            <a:off x="4351717" y="3376786"/>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Cruiseskip</a:t>
            </a:r>
          </a:p>
        </p:txBody>
      </p:sp>
      <p:sp>
        <p:nvSpPr>
          <p:cNvPr id="69" name="Rectangle 68">
            <a:extLst>
              <a:ext uri="{FF2B5EF4-FFF2-40B4-BE49-F238E27FC236}">
                <a16:creationId xmlns:a16="http://schemas.microsoft.com/office/drawing/2014/main" id="{00E1199C-B029-44F1-84D6-636097734253}"/>
              </a:ext>
            </a:extLst>
          </p:cNvPr>
          <p:cNvSpPr/>
          <p:nvPr/>
        </p:nvSpPr>
        <p:spPr>
          <a:xfrm>
            <a:off x="6182827" y="3231993"/>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Fiskefartøy</a:t>
            </a:r>
          </a:p>
        </p:txBody>
      </p:sp>
      <p:sp>
        <p:nvSpPr>
          <p:cNvPr id="70" name="Rectangle 69">
            <a:extLst>
              <a:ext uri="{FF2B5EF4-FFF2-40B4-BE49-F238E27FC236}">
                <a16:creationId xmlns:a16="http://schemas.microsoft.com/office/drawing/2014/main" id="{ED66D6B6-6888-40F7-B101-CC7793394B20}"/>
              </a:ext>
            </a:extLst>
          </p:cNvPr>
          <p:cNvSpPr/>
          <p:nvPr/>
        </p:nvSpPr>
        <p:spPr>
          <a:xfrm>
            <a:off x="9836813" y="3376786"/>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Gasstankere</a:t>
            </a:r>
          </a:p>
        </p:txBody>
      </p:sp>
      <p:sp>
        <p:nvSpPr>
          <p:cNvPr id="71" name="Rectangle 70">
            <a:extLst>
              <a:ext uri="{FF2B5EF4-FFF2-40B4-BE49-F238E27FC236}">
                <a16:creationId xmlns:a16="http://schemas.microsoft.com/office/drawing/2014/main" id="{47D4B9C4-F943-4028-9D29-DABEE8EDD6BD}"/>
              </a:ext>
            </a:extLst>
          </p:cNvPr>
          <p:cNvSpPr/>
          <p:nvPr/>
        </p:nvSpPr>
        <p:spPr>
          <a:xfrm>
            <a:off x="8009820" y="3531599"/>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Kjemikalietankere</a:t>
            </a:r>
          </a:p>
        </p:txBody>
      </p:sp>
      <p:sp>
        <p:nvSpPr>
          <p:cNvPr id="74" name="Rectangle 73">
            <a:extLst>
              <a:ext uri="{FF2B5EF4-FFF2-40B4-BE49-F238E27FC236}">
                <a16:creationId xmlns:a16="http://schemas.microsoft.com/office/drawing/2014/main" id="{C4D6FCCB-60C8-4994-AD0E-DC20035CD62B}"/>
              </a:ext>
            </a:extLst>
          </p:cNvPr>
          <p:cNvSpPr/>
          <p:nvPr/>
        </p:nvSpPr>
        <p:spPr>
          <a:xfrm>
            <a:off x="9836813" y="3231993"/>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Kjøle-/fryseskip</a:t>
            </a:r>
          </a:p>
        </p:txBody>
      </p:sp>
      <p:sp>
        <p:nvSpPr>
          <p:cNvPr id="75" name="Rectangle 74">
            <a:extLst>
              <a:ext uri="{FF2B5EF4-FFF2-40B4-BE49-F238E27FC236}">
                <a16:creationId xmlns:a16="http://schemas.microsoft.com/office/drawing/2014/main" id="{8B32C8FF-BCC3-40B4-97EB-C6CF1F38BCA2}"/>
              </a:ext>
            </a:extLst>
          </p:cNvPr>
          <p:cNvSpPr/>
          <p:nvPr/>
        </p:nvSpPr>
        <p:spPr>
          <a:xfrm>
            <a:off x="4351717" y="3531599"/>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err="1">
                <a:solidFill>
                  <a:schemeClr val="bg1"/>
                </a:solidFill>
              </a:rPr>
              <a:t>Konteinerskip</a:t>
            </a:r>
            <a:endParaRPr lang="nb-NO" sz="1200" dirty="0">
              <a:solidFill>
                <a:schemeClr val="bg1"/>
              </a:solidFill>
            </a:endParaRPr>
          </a:p>
        </p:txBody>
      </p:sp>
      <p:sp>
        <p:nvSpPr>
          <p:cNvPr id="76" name="Rectangle 75">
            <a:extLst>
              <a:ext uri="{FF2B5EF4-FFF2-40B4-BE49-F238E27FC236}">
                <a16:creationId xmlns:a16="http://schemas.microsoft.com/office/drawing/2014/main" id="{9C6A11DF-D363-4932-984C-F3A537B070E8}"/>
              </a:ext>
            </a:extLst>
          </p:cNvPr>
          <p:cNvSpPr/>
          <p:nvPr/>
        </p:nvSpPr>
        <p:spPr>
          <a:xfrm>
            <a:off x="4351717" y="3693162"/>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Offshore </a:t>
            </a:r>
            <a:r>
              <a:rPr lang="nb-NO" sz="1200" dirty="0" err="1">
                <a:solidFill>
                  <a:schemeClr val="bg1"/>
                </a:solidFill>
              </a:rPr>
              <a:t>supplyskip</a:t>
            </a:r>
            <a:endParaRPr lang="nb-NO" sz="1200" dirty="0">
              <a:solidFill>
                <a:schemeClr val="bg1"/>
              </a:solidFill>
            </a:endParaRPr>
          </a:p>
        </p:txBody>
      </p:sp>
      <p:sp>
        <p:nvSpPr>
          <p:cNvPr id="77" name="Rectangle 76">
            <a:extLst>
              <a:ext uri="{FF2B5EF4-FFF2-40B4-BE49-F238E27FC236}">
                <a16:creationId xmlns:a16="http://schemas.microsoft.com/office/drawing/2014/main" id="{A311E42B-85F9-4C4E-9A88-D5645D7FB171}"/>
              </a:ext>
            </a:extLst>
          </p:cNvPr>
          <p:cNvSpPr/>
          <p:nvPr/>
        </p:nvSpPr>
        <p:spPr>
          <a:xfrm>
            <a:off x="8009820" y="3376786"/>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Oljeprodukttankere</a:t>
            </a:r>
          </a:p>
        </p:txBody>
      </p:sp>
      <p:sp>
        <p:nvSpPr>
          <p:cNvPr id="78" name="Rectangle 77">
            <a:extLst>
              <a:ext uri="{FF2B5EF4-FFF2-40B4-BE49-F238E27FC236}">
                <a16:creationId xmlns:a16="http://schemas.microsoft.com/office/drawing/2014/main" id="{1628970C-A637-487D-95EB-C395BC101778}"/>
              </a:ext>
            </a:extLst>
          </p:cNvPr>
          <p:cNvSpPr/>
          <p:nvPr/>
        </p:nvSpPr>
        <p:spPr>
          <a:xfrm>
            <a:off x="8009820" y="3693162"/>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Passasjer</a:t>
            </a:r>
          </a:p>
        </p:txBody>
      </p:sp>
      <p:sp>
        <p:nvSpPr>
          <p:cNvPr id="79" name="Rectangle 78">
            <a:extLst>
              <a:ext uri="{FF2B5EF4-FFF2-40B4-BE49-F238E27FC236}">
                <a16:creationId xmlns:a16="http://schemas.microsoft.com/office/drawing/2014/main" id="{C7B79D56-DF08-48F9-B5EE-3881AE1006DA}"/>
              </a:ext>
            </a:extLst>
          </p:cNvPr>
          <p:cNvSpPr/>
          <p:nvPr/>
        </p:nvSpPr>
        <p:spPr>
          <a:xfrm>
            <a:off x="6182827" y="3531599"/>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Ro </a:t>
            </a:r>
            <a:r>
              <a:rPr lang="nb-NO" sz="1200" dirty="0" err="1">
                <a:solidFill>
                  <a:schemeClr val="bg1"/>
                </a:solidFill>
              </a:rPr>
              <a:t>Ro</a:t>
            </a:r>
            <a:r>
              <a:rPr lang="nb-NO" sz="1200" dirty="0">
                <a:solidFill>
                  <a:schemeClr val="bg1"/>
                </a:solidFill>
              </a:rPr>
              <a:t> last</a:t>
            </a:r>
          </a:p>
        </p:txBody>
      </p:sp>
      <p:sp>
        <p:nvSpPr>
          <p:cNvPr id="80" name="Rectangle 79">
            <a:extLst>
              <a:ext uri="{FF2B5EF4-FFF2-40B4-BE49-F238E27FC236}">
                <a16:creationId xmlns:a16="http://schemas.microsoft.com/office/drawing/2014/main" id="{8B135E3C-A637-49B5-B6E9-67DA5726225E}"/>
              </a:ext>
            </a:extLst>
          </p:cNvPr>
          <p:cNvSpPr/>
          <p:nvPr/>
        </p:nvSpPr>
        <p:spPr>
          <a:xfrm>
            <a:off x="6182827" y="3693162"/>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Råoljetankere</a:t>
            </a:r>
          </a:p>
        </p:txBody>
      </p:sp>
      <p:sp>
        <p:nvSpPr>
          <p:cNvPr id="81" name="Rectangle 80">
            <a:extLst>
              <a:ext uri="{FF2B5EF4-FFF2-40B4-BE49-F238E27FC236}">
                <a16:creationId xmlns:a16="http://schemas.microsoft.com/office/drawing/2014/main" id="{73261506-4D5A-4AED-847F-50F49F9E6EA0}"/>
              </a:ext>
            </a:extLst>
          </p:cNvPr>
          <p:cNvSpPr/>
          <p:nvPr/>
        </p:nvSpPr>
        <p:spPr>
          <a:xfrm>
            <a:off x="8009820" y="3231993"/>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Stykkgodsskip</a:t>
            </a:r>
          </a:p>
        </p:txBody>
      </p:sp>
      <p:sp>
        <p:nvSpPr>
          <p:cNvPr id="82" name="Rectangle 81">
            <a:extLst>
              <a:ext uri="{FF2B5EF4-FFF2-40B4-BE49-F238E27FC236}">
                <a16:creationId xmlns:a16="http://schemas.microsoft.com/office/drawing/2014/main" id="{C7714369-0966-4C40-BE4F-1CD835931D8D}"/>
              </a:ext>
            </a:extLst>
          </p:cNvPr>
          <p:cNvSpPr/>
          <p:nvPr/>
        </p:nvSpPr>
        <p:spPr>
          <a:xfrm>
            <a:off x="9836813" y="3531599"/>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Andre offshore ser.</a:t>
            </a:r>
          </a:p>
        </p:txBody>
      </p:sp>
      <p:sp>
        <p:nvSpPr>
          <p:cNvPr id="83" name="Rectangle 82">
            <a:extLst>
              <a:ext uri="{FF2B5EF4-FFF2-40B4-BE49-F238E27FC236}">
                <a16:creationId xmlns:a16="http://schemas.microsoft.com/office/drawing/2014/main" id="{4EF4FF6F-C286-4632-827F-7BA957ECF54A}"/>
              </a:ext>
            </a:extLst>
          </p:cNvPr>
          <p:cNvSpPr/>
          <p:nvPr/>
        </p:nvSpPr>
        <p:spPr>
          <a:xfrm>
            <a:off x="6182827" y="3376786"/>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Andre aktiviteter </a:t>
            </a:r>
          </a:p>
        </p:txBody>
      </p:sp>
      <p:cxnSp>
        <p:nvCxnSpPr>
          <p:cNvPr id="86" name="Connector: Elbow 85">
            <a:extLst>
              <a:ext uri="{FF2B5EF4-FFF2-40B4-BE49-F238E27FC236}">
                <a16:creationId xmlns:a16="http://schemas.microsoft.com/office/drawing/2014/main" id="{947F1DA6-36F5-4187-8025-447803B3182C}"/>
              </a:ext>
            </a:extLst>
          </p:cNvPr>
          <p:cNvCxnSpPr>
            <a:cxnSpLocks/>
            <a:stCxn id="4" idx="3"/>
            <a:endCxn id="37" idx="1"/>
          </p:cNvCxnSpPr>
          <p:nvPr/>
        </p:nvCxnSpPr>
        <p:spPr bwMode="auto">
          <a:xfrm flipV="1">
            <a:off x="1764586" y="1795124"/>
            <a:ext cx="359147" cy="1733203"/>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89" name="Connector: Elbow 88">
            <a:extLst>
              <a:ext uri="{FF2B5EF4-FFF2-40B4-BE49-F238E27FC236}">
                <a16:creationId xmlns:a16="http://schemas.microsoft.com/office/drawing/2014/main" id="{B15C6318-8DE3-45AD-9C84-7E32058DE29F}"/>
              </a:ext>
            </a:extLst>
          </p:cNvPr>
          <p:cNvCxnSpPr>
            <a:cxnSpLocks/>
            <a:stCxn id="4" idx="3"/>
            <a:endCxn id="38" idx="1"/>
          </p:cNvCxnSpPr>
          <p:nvPr/>
        </p:nvCxnSpPr>
        <p:spPr bwMode="auto">
          <a:xfrm flipV="1">
            <a:off x="1764586" y="2372506"/>
            <a:ext cx="359147" cy="1155821"/>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92" name="Connector: Elbow 91">
            <a:extLst>
              <a:ext uri="{FF2B5EF4-FFF2-40B4-BE49-F238E27FC236}">
                <a16:creationId xmlns:a16="http://schemas.microsoft.com/office/drawing/2014/main" id="{BC099BB5-C10F-4D06-BD05-0C2B84FA79F0}"/>
              </a:ext>
            </a:extLst>
          </p:cNvPr>
          <p:cNvCxnSpPr>
            <a:cxnSpLocks/>
            <a:stCxn id="4" idx="3"/>
            <a:endCxn id="39" idx="1"/>
          </p:cNvCxnSpPr>
          <p:nvPr/>
        </p:nvCxnSpPr>
        <p:spPr bwMode="auto">
          <a:xfrm flipV="1">
            <a:off x="1764586" y="2949887"/>
            <a:ext cx="359147" cy="578440"/>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95" name="Connector: Elbow 94">
            <a:extLst>
              <a:ext uri="{FF2B5EF4-FFF2-40B4-BE49-F238E27FC236}">
                <a16:creationId xmlns:a16="http://schemas.microsoft.com/office/drawing/2014/main" id="{33478960-FD65-4549-94DF-90DFFB0F5383}"/>
              </a:ext>
            </a:extLst>
          </p:cNvPr>
          <p:cNvCxnSpPr>
            <a:cxnSpLocks/>
            <a:stCxn id="4" idx="3"/>
            <a:endCxn id="40" idx="1"/>
          </p:cNvCxnSpPr>
          <p:nvPr/>
        </p:nvCxnSpPr>
        <p:spPr bwMode="auto">
          <a:xfrm flipV="1">
            <a:off x="1764586" y="3525397"/>
            <a:ext cx="359147" cy="2930"/>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98" name="Connector: Elbow 97">
            <a:extLst>
              <a:ext uri="{FF2B5EF4-FFF2-40B4-BE49-F238E27FC236}">
                <a16:creationId xmlns:a16="http://schemas.microsoft.com/office/drawing/2014/main" id="{B9DC831A-6EB1-445E-97DD-444A0A90F90B}"/>
              </a:ext>
            </a:extLst>
          </p:cNvPr>
          <p:cNvCxnSpPr>
            <a:cxnSpLocks/>
            <a:stCxn id="4" idx="3"/>
            <a:endCxn id="41" idx="1"/>
          </p:cNvCxnSpPr>
          <p:nvPr/>
        </p:nvCxnSpPr>
        <p:spPr bwMode="auto">
          <a:xfrm>
            <a:off x="1764586" y="3528326"/>
            <a:ext cx="359147" cy="576324"/>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101" name="Connector: Elbow 100">
            <a:extLst>
              <a:ext uri="{FF2B5EF4-FFF2-40B4-BE49-F238E27FC236}">
                <a16:creationId xmlns:a16="http://schemas.microsoft.com/office/drawing/2014/main" id="{AF006DDC-DE9C-4F8E-B6A2-439294E9EC99}"/>
              </a:ext>
            </a:extLst>
          </p:cNvPr>
          <p:cNvCxnSpPr>
            <a:cxnSpLocks/>
            <a:stCxn id="4" idx="3"/>
            <a:endCxn id="42" idx="1"/>
          </p:cNvCxnSpPr>
          <p:nvPr/>
        </p:nvCxnSpPr>
        <p:spPr bwMode="auto">
          <a:xfrm>
            <a:off x="1764586" y="3528327"/>
            <a:ext cx="359147" cy="1153706"/>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104" name="Connector: Elbow 103">
            <a:extLst>
              <a:ext uri="{FF2B5EF4-FFF2-40B4-BE49-F238E27FC236}">
                <a16:creationId xmlns:a16="http://schemas.microsoft.com/office/drawing/2014/main" id="{47FAE4C3-6FE8-4BCB-B02B-6F6F4714BAE5}"/>
              </a:ext>
            </a:extLst>
          </p:cNvPr>
          <p:cNvCxnSpPr>
            <a:cxnSpLocks/>
            <a:stCxn id="4" idx="3"/>
            <a:endCxn id="43" idx="1"/>
          </p:cNvCxnSpPr>
          <p:nvPr/>
        </p:nvCxnSpPr>
        <p:spPr bwMode="auto">
          <a:xfrm>
            <a:off x="1764586" y="3528327"/>
            <a:ext cx="359147" cy="1731088"/>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107" name="Connector: Elbow 106">
            <a:extLst>
              <a:ext uri="{FF2B5EF4-FFF2-40B4-BE49-F238E27FC236}">
                <a16:creationId xmlns:a16="http://schemas.microsoft.com/office/drawing/2014/main" id="{AEF353F5-6E4C-4254-802F-8D8C901A2A15}"/>
              </a:ext>
            </a:extLst>
          </p:cNvPr>
          <p:cNvCxnSpPr>
            <a:cxnSpLocks/>
            <a:stCxn id="4" idx="3"/>
            <a:endCxn id="54" idx="1"/>
          </p:cNvCxnSpPr>
          <p:nvPr/>
        </p:nvCxnSpPr>
        <p:spPr bwMode="auto">
          <a:xfrm>
            <a:off x="1764586" y="3528327"/>
            <a:ext cx="359147" cy="2308470"/>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sp>
        <p:nvSpPr>
          <p:cNvPr id="90" name="Rectangle 89">
            <a:extLst>
              <a:ext uri="{FF2B5EF4-FFF2-40B4-BE49-F238E27FC236}">
                <a16:creationId xmlns:a16="http://schemas.microsoft.com/office/drawing/2014/main" id="{FAB88C90-D769-4F8D-8DDD-775AD38CC397}"/>
              </a:ext>
            </a:extLst>
          </p:cNvPr>
          <p:cNvSpPr/>
          <p:nvPr/>
        </p:nvSpPr>
        <p:spPr>
          <a:xfrm>
            <a:off x="6180768" y="5084305"/>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Biologisk behandling av avfall</a:t>
            </a:r>
          </a:p>
        </p:txBody>
      </p:sp>
      <p:sp>
        <p:nvSpPr>
          <p:cNvPr id="84" name="Rectangle 83">
            <a:extLst>
              <a:ext uri="{FF2B5EF4-FFF2-40B4-BE49-F238E27FC236}">
                <a16:creationId xmlns:a16="http://schemas.microsoft.com/office/drawing/2014/main" id="{CE99A3E4-8C87-429A-9E3C-65218B7358E5}"/>
              </a:ext>
            </a:extLst>
          </p:cNvPr>
          <p:cNvSpPr/>
          <p:nvPr/>
        </p:nvSpPr>
        <p:spPr>
          <a:xfrm>
            <a:off x="9934893" y="4354221"/>
            <a:ext cx="345147" cy="12866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endParaRPr lang="nb-NO" sz="1200" dirty="0">
              <a:solidFill>
                <a:schemeClr val="bg1"/>
              </a:solidFill>
            </a:endParaRPr>
          </a:p>
        </p:txBody>
      </p:sp>
      <p:sp>
        <p:nvSpPr>
          <p:cNvPr id="85" name="Rectangle 84">
            <a:extLst>
              <a:ext uri="{FF2B5EF4-FFF2-40B4-BE49-F238E27FC236}">
                <a16:creationId xmlns:a16="http://schemas.microsoft.com/office/drawing/2014/main" id="{A3A47F28-E74A-44FF-9F03-865A9AABF039}"/>
              </a:ext>
            </a:extLst>
          </p:cNvPr>
          <p:cNvSpPr/>
          <p:nvPr/>
        </p:nvSpPr>
        <p:spPr>
          <a:xfrm>
            <a:off x="9937140" y="4583109"/>
            <a:ext cx="342900" cy="12866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endParaRPr lang="nb-NO" sz="1200" dirty="0">
              <a:solidFill>
                <a:schemeClr val="bg1"/>
              </a:solidFill>
            </a:endParaRPr>
          </a:p>
        </p:txBody>
      </p:sp>
      <p:sp>
        <p:nvSpPr>
          <p:cNvPr id="9" name="TextBox 8">
            <a:extLst>
              <a:ext uri="{FF2B5EF4-FFF2-40B4-BE49-F238E27FC236}">
                <a16:creationId xmlns:a16="http://schemas.microsoft.com/office/drawing/2014/main" id="{F4CBC31D-FDC1-4AAB-98B9-E30B3666224A}"/>
              </a:ext>
            </a:extLst>
          </p:cNvPr>
          <p:cNvSpPr txBox="1"/>
          <p:nvPr/>
        </p:nvSpPr>
        <p:spPr>
          <a:xfrm>
            <a:off x="10310520" y="4284130"/>
            <a:ext cx="1362891" cy="276999"/>
          </a:xfrm>
          <a:prstGeom prst="rect">
            <a:avLst/>
          </a:prstGeom>
          <a:noFill/>
        </p:spPr>
        <p:txBody>
          <a:bodyPr wrap="square" rtlCol="0">
            <a:spAutoFit/>
          </a:bodyPr>
          <a:lstStyle/>
          <a:p>
            <a:pPr algn="l"/>
            <a:r>
              <a:rPr lang="en-US" sz="1200" dirty="0" err="1"/>
              <a:t>Kvotepliktig</a:t>
            </a:r>
            <a:endParaRPr lang="en-US" sz="1200" dirty="0"/>
          </a:p>
        </p:txBody>
      </p:sp>
      <p:sp>
        <p:nvSpPr>
          <p:cNvPr id="87" name="TextBox 86">
            <a:extLst>
              <a:ext uri="{FF2B5EF4-FFF2-40B4-BE49-F238E27FC236}">
                <a16:creationId xmlns:a16="http://schemas.microsoft.com/office/drawing/2014/main" id="{0351BD8E-1AF3-4AED-890B-608D6EDC6923}"/>
              </a:ext>
            </a:extLst>
          </p:cNvPr>
          <p:cNvSpPr txBox="1"/>
          <p:nvPr/>
        </p:nvSpPr>
        <p:spPr>
          <a:xfrm>
            <a:off x="10310520" y="4508271"/>
            <a:ext cx="1362891" cy="276999"/>
          </a:xfrm>
          <a:prstGeom prst="rect">
            <a:avLst/>
          </a:prstGeom>
          <a:noFill/>
        </p:spPr>
        <p:txBody>
          <a:bodyPr wrap="square" rtlCol="0">
            <a:spAutoFit/>
          </a:bodyPr>
          <a:lstStyle/>
          <a:p>
            <a:pPr algn="l"/>
            <a:r>
              <a:rPr lang="en-US" sz="1200" dirty="0" err="1"/>
              <a:t>Ikke-kvotepliktig</a:t>
            </a:r>
            <a:endParaRPr lang="en-US" sz="1200" dirty="0"/>
          </a:p>
        </p:txBody>
      </p:sp>
      <p:sp>
        <p:nvSpPr>
          <p:cNvPr id="10" name="TextBox 9">
            <a:extLst>
              <a:ext uri="{FF2B5EF4-FFF2-40B4-BE49-F238E27FC236}">
                <a16:creationId xmlns:a16="http://schemas.microsoft.com/office/drawing/2014/main" id="{73927A61-A449-4E41-ABDC-48D9E3E19D34}"/>
              </a:ext>
            </a:extLst>
          </p:cNvPr>
          <p:cNvSpPr txBox="1"/>
          <p:nvPr/>
        </p:nvSpPr>
        <p:spPr>
          <a:xfrm>
            <a:off x="9848963" y="4284130"/>
            <a:ext cx="1785257" cy="511906"/>
          </a:xfrm>
          <a:prstGeom prst="rect">
            <a:avLst/>
          </a:prstGeom>
          <a:noFill/>
          <a:ln w="19050">
            <a:solidFill>
              <a:schemeClr val="accent2"/>
            </a:solidFill>
            <a:prstDash val="dash"/>
          </a:ln>
        </p:spPr>
        <p:txBody>
          <a:bodyPr wrap="square" rtlCol="0">
            <a:spAutoFit/>
          </a:bodyPr>
          <a:lstStyle/>
          <a:p>
            <a:pPr algn="l"/>
            <a:endParaRPr lang="en-US" dirty="0"/>
          </a:p>
        </p:txBody>
      </p:sp>
    </p:spTree>
    <p:extLst>
      <p:ext uri="{BB962C8B-B14F-4D97-AF65-F5344CB8AC3E}">
        <p14:creationId xmlns:p14="http://schemas.microsoft.com/office/powerpoint/2010/main" val="319375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A4F69-0A00-457E-97C8-8D999E84DC62}"/>
              </a:ext>
            </a:extLst>
          </p:cNvPr>
          <p:cNvSpPr>
            <a:spLocks noGrp="1"/>
          </p:cNvSpPr>
          <p:nvPr>
            <p:ph type="ctrTitle"/>
          </p:nvPr>
        </p:nvSpPr>
        <p:spPr/>
        <p:txBody>
          <a:bodyPr/>
          <a:lstStyle/>
          <a:p>
            <a:endParaRPr lang="nb-NO"/>
          </a:p>
        </p:txBody>
      </p:sp>
      <p:sp>
        <p:nvSpPr>
          <p:cNvPr id="3" name="Subtitle 2">
            <a:extLst>
              <a:ext uri="{FF2B5EF4-FFF2-40B4-BE49-F238E27FC236}">
                <a16:creationId xmlns:a16="http://schemas.microsoft.com/office/drawing/2014/main" id="{3C75413D-B741-4BCE-8D4A-86EFA4899773}"/>
              </a:ext>
            </a:extLst>
          </p:cNvPr>
          <p:cNvSpPr>
            <a:spLocks noGrp="1"/>
          </p:cNvSpPr>
          <p:nvPr>
            <p:ph type="subTitle" idx="1"/>
          </p:nvPr>
        </p:nvSpPr>
        <p:spPr/>
        <p:txBody>
          <a:bodyPr/>
          <a:lstStyle/>
          <a:p>
            <a:endParaRPr lang="nb-NO"/>
          </a:p>
        </p:txBody>
      </p:sp>
      <p:pic>
        <p:nvPicPr>
          <p:cNvPr id="5" name="Picture 4" descr="A sunset over a body of water&#10;&#10;Description automatically generated">
            <a:extLst>
              <a:ext uri="{FF2B5EF4-FFF2-40B4-BE49-F238E27FC236}">
                <a16:creationId xmlns:a16="http://schemas.microsoft.com/office/drawing/2014/main" id="{ED8D46D5-65B2-4C20-A99F-362A277E9657}"/>
              </a:ext>
            </a:extLst>
          </p:cNvPr>
          <p:cNvPicPr>
            <a:picLocks noChangeAspect="1"/>
          </p:cNvPicPr>
          <p:nvPr/>
        </p:nvPicPr>
        <p:blipFill rotWithShape="1">
          <a:blip r:embed="rId3"/>
          <a:srcRect l="1083" t="8500" r="-167" b="25190"/>
          <a:stretch/>
        </p:blipFill>
        <p:spPr>
          <a:xfrm>
            <a:off x="0" y="1417834"/>
            <a:ext cx="12212548" cy="5450440"/>
          </a:xfrm>
          <a:prstGeom prst="rect">
            <a:avLst/>
          </a:prstGeom>
        </p:spPr>
      </p:pic>
      <p:sp>
        <p:nvSpPr>
          <p:cNvPr id="6" name="Rectangle 3">
            <a:extLst>
              <a:ext uri="{FF2B5EF4-FFF2-40B4-BE49-F238E27FC236}">
                <a16:creationId xmlns:a16="http://schemas.microsoft.com/office/drawing/2014/main" id="{E6AD9810-77AD-40A7-B695-CF94C0980126}"/>
              </a:ext>
            </a:extLst>
          </p:cNvPr>
          <p:cNvSpPr txBox="1">
            <a:spLocks noChangeArrowheads="1"/>
          </p:cNvSpPr>
          <p:nvPr>
            <p:custDataLst>
              <p:tags r:id="rId1"/>
            </p:custDataLst>
          </p:nvPr>
        </p:nvSpPr>
        <p:spPr bwMode="auto">
          <a:xfrm>
            <a:off x="3086315" y="1327700"/>
            <a:ext cx="6386082" cy="1169953"/>
          </a:xfrm>
          <a:prstGeom prst="rect">
            <a:avLst/>
          </a:prstGeom>
          <a:noFill/>
          <a:ln w="9525">
            <a:noFill/>
            <a:miter lim="800000"/>
            <a:headEnd/>
            <a:tailEnd/>
          </a:ln>
          <a:effectLst/>
        </p:spPr>
        <p:txBody>
          <a:bodyPr vert="horz" wrap="square" lIns="90011" tIns="108014" rIns="90011" bIns="46806" numCol="1" anchor="t" anchorCtr="0" compatLnSpc="1">
            <a:prstTxWarp prst="textNoShape">
              <a:avLst/>
            </a:prstTxWarp>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0" lvl="1" indent="0" algn="ctr">
              <a:buClr>
                <a:schemeClr val="accent1">
                  <a:lumMod val="100000"/>
                </a:schemeClr>
              </a:buClr>
              <a:buSzPct val="100000"/>
              <a:buNone/>
            </a:pPr>
            <a:r>
              <a:rPr lang="nb-NO" sz="4800" b="0" dirty="0">
                <a:solidFill>
                  <a:srgbClr val="EBDDA8"/>
                </a:solidFill>
                <a:latin typeface="Arial Black" panose="020B0A04020102020204" pitchFamily="34" charset="0"/>
              </a:rPr>
              <a:t>Elektrifiseringen i  </a:t>
            </a:r>
          </a:p>
        </p:txBody>
      </p:sp>
      <p:sp>
        <p:nvSpPr>
          <p:cNvPr id="10" name="TextBox 9">
            <a:extLst>
              <a:ext uri="{FF2B5EF4-FFF2-40B4-BE49-F238E27FC236}">
                <a16:creationId xmlns:a16="http://schemas.microsoft.com/office/drawing/2014/main" id="{8B338CC7-BC1C-4B77-B410-1E0ACF9F090E}"/>
              </a:ext>
            </a:extLst>
          </p:cNvPr>
          <p:cNvSpPr txBox="1"/>
          <p:nvPr/>
        </p:nvSpPr>
        <p:spPr>
          <a:xfrm>
            <a:off x="454681" y="3957020"/>
            <a:ext cx="2394857" cy="923330"/>
          </a:xfrm>
          <a:prstGeom prst="rect">
            <a:avLst/>
          </a:prstGeom>
          <a:noFill/>
        </p:spPr>
        <p:txBody>
          <a:bodyPr wrap="square" rtlCol="0">
            <a:spAutoFit/>
          </a:bodyPr>
          <a:lstStyle/>
          <a:p>
            <a:pPr algn="ctr"/>
            <a:r>
              <a:rPr lang="nb-NO" dirty="0">
                <a:solidFill>
                  <a:schemeClr val="bg1"/>
                </a:solidFill>
              </a:rPr>
              <a:t>Dagens elektrifiserings-</a:t>
            </a:r>
          </a:p>
          <a:p>
            <a:pPr algn="ctr"/>
            <a:r>
              <a:rPr lang="nb-NO" dirty="0">
                <a:solidFill>
                  <a:schemeClr val="bg1"/>
                </a:solidFill>
              </a:rPr>
              <a:t>grad</a:t>
            </a:r>
          </a:p>
        </p:txBody>
      </p:sp>
      <p:sp>
        <p:nvSpPr>
          <p:cNvPr id="11" name="TextBox 10">
            <a:extLst>
              <a:ext uri="{FF2B5EF4-FFF2-40B4-BE49-F238E27FC236}">
                <a16:creationId xmlns:a16="http://schemas.microsoft.com/office/drawing/2014/main" id="{513F4438-2141-4D3B-8A0D-6AB4BADF781A}"/>
              </a:ext>
            </a:extLst>
          </p:cNvPr>
          <p:cNvSpPr txBox="1"/>
          <p:nvPr/>
        </p:nvSpPr>
        <p:spPr>
          <a:xfrm>
            <a:off x="9342462" y="3957020"/>
            <a:ext cx="2394857" cy="923330"/>
          </a:xfrm>
          <a:prstGeom prst="rect">
            <a:avLst/>
          </a:prstGeom>
          <a:noFill/>
        </p:spPr>
        <p:txBody>
          <a:bodyPr wrap="square" rtlCol="0">
            <a:spAutoFit/>
          </a:bodyPr>
          <a:lstStyle/>
          <a:p>
            <a:pPr algn="ctr"/>
            <a:r>
              <a:rPr lang="nb-NO" dirty="0">
                <a:solidFill>
                  <a:schemeClr val="bg1"/>
                </a:solidFill>
              </a:rPr>
              <a:t>Maksimal elektrifiseringsgrad ved fullelektrifisering</a:t>
            </a:r>
          </a:p>
        </p:txBody>
      </p:sp>
      <p:pic>
        <p:nvPicPr>
          <p:cNvPr id="8" name="Bilde 7">
            <a:extLst>
              <a:ext uri="{FF2B5EF4-FFF2-40B4-BE49-F238E27FC236}">
                <a16:creationId xmlns:a16="http://schemas.microsoft.com/office/drawing/2014/main" id="{2B685612-5C4A-214C-373B-250A58407E5B}"/>
              </a:ext>
            </a:extLst>
          </p:cNvPr>
          <p:cNvPicPr/>
          <p:nvPr/>
        </p:nvPicPr>
        <p:blipFill>
          <a:blip r:embed="rId4"/>
          <a:stretch>
            <a:fillRect/>
          </a:stretch>
        </p:blipFill>
        <p:spPr>
          <a:xfrm>
            <a:off x="2238375" y="1982788"/>
            <a:ext cx="8313738" cy="936625"/>
          </a:xfrm>
          <a:prstGeom prst="rect">
            <a:avLst/>
          </a:prstGeom>
        </p:spPr>
      </p:pic>
      <p:pic>
        <p:nvPicPr>
          <p:cNvPr id="9" name="Bilde 8">
            <a:extLst>
              <a:ext uri="{FF2B5EF4-FFF2-40B4-BE49-F238E27FC236}">
                <a16:creationId xmlns:a16="http://schemas.microsoft.com/office/drawing/2014/main" id="{526FFFCD-5A22-99D8-5575-64B99A029F4D}"/>
              </a:ext>
            </a:extLst>
          </p:cNvPr>
          <p:cNvPicPr/>
          <p:nvPr/>
        </p:nvPicPr>
        <p:blipFill>
          <a:blip r:embed="rId5"/>
          <a:stretch>
            <a:fillRect/>
          </a:stretch>
        </p:blipFill>
        <p:spPr>
          <a:xfrm>
            <a:off x="344488" y="3197225"/>
            <a:ext cx="3208337" cy="784225"/>
          </a:xfrm>
          <a:prstGeom prst="rect">
            <a:avLst/>
          </a:prstGeom>
        </p:spPr>
      </p:pic>
      <p:pic>
        <p:nvPicPr>
          <p:cNvPr id="12" name="Bilde 11">
            <a:extLst>
              <a:ext uri="{FF2B5EF4-FFF2-40B4-BE49-F238E27FC236}">
                <a16:creationId xmlns:a16="http://schemas.microsoft.com/office/drawing/2014/main" id="{B5424B77-62FC-AF08-2255-D6B0AF7A9255}"/>
              </a:ext>
            </a:extLst>
          </p:cNvPr>
          <p:cNvPicPr/>
          <p:nvPr/>
        </p:nvPicPr>
        <p:blipFill>
          <a:blip r:embed="rId6"/>
          <a:stretch>
            <a:fillRect/>
          </a:stretch>
        </p:blipFill>
        <p:spPr>
          <a:xfrm>
            <a:off x="9097963" y="3197225"/>
            <a:ext cx="2979737" cy="784225"/>
          </a:xfrm>
          <a:prstGeom prst="rect">
            <a:avLst/>
          </a:prstGeom>
        </p:spPr>
      </p:pic>
    </p:spTree>
    <p:extLst>
      <p:ext uri="{BB962C8B-B14F-4D97-AF65-F5344CB8AC3E}">
        <p14:creationId xmlns:p14="http://schemas.microsoft.com/office/powerpoint/2010/main" val="2075745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A4F69-0A00-457E-97C8-8D999E84DC62}"/>
              </a:ext>
            </a:extLst>
          </p:cNvPr>
          <p:cNvSpPr>
            <a:spLocks noGrp="1"/>
          </p:cNvSpPr>
          <p:nvPr>
            <p:ph type="ctrTitle"/>
          </p:nvPr>
        </p:nvSpPr>
        <p:spPr/>
        <p:txBody>
          <a:bodyPr/>
          <a:lstStyle/>
          <a:p>
            <a:endParaRPr lang="nb-NO"/>
          </a:p>
        </p:txBody>
      </p:sp>
      <p:sp>
        <p:nvSpPr>
          <p:cNvPr id="3" name="Subtitle 2">
            <a:extLst>
              <a:ext uri="{FF2B5EF4-FFF2-40B4-BE49-F238E27FC236}">
                <a16:creationId xmlns:a16="http://schemas.microsoft.com/office/drawing/2014/main" id="{3C75413D-B741-4BCE-8D4A-86EFA4899773}"/>
              </a:ext>
            </a:extLst>
          </p:cNvPr>
          <p:cNvSpPr>
            <a:spLocks noGrp="1"/>
          </p:cNvSpPr>
          <p:nvPr>
            <p:ph type="subTitle" idx="1"/>
          </p:nvPr>
        </p:nvSpPr>
        <p:spPr/>
        <p:txBody>
          <a:bodyPr/>
          <a:lstStyle/>
          <a:p>
            <a:endParaRPr lang="nb-NO"/>
          </a:p>
        </p:txBody>
      </p:sp>
      <p:pic>
        <p:nvPicPr>
          <p:cNvPr id="5" name="Picture 4" descr="A sunset over a body of water&#10;&#10;Description automatically generated">
            <a:extLst>
              <a:ext uri="{FF2B5EF4-FFF2-40B4-BE49-F238E27FC236}">
                <a16:creationId xmlns:a16="http://schemas.microsoft.com/office/drawing/2014/main" id="{ED8D46D5-65B2-4C20-A99F-362A277E9657}"/>
              </a:ext>
            </a:extLst>
          </p:cNvPr>
          <p:cNvPicPr>
            <a:picLocks noChangeAspect="1"/>
          </p:cNvPicPr>
          <p:nvPr/>
        </p:nvPicPr>
        <p:blipFill rotWithShape="1">
          <a:blip r:embed="rId3"/>
          <a:srcRect l="1083" t="8500" r="-167" b="25190"/>
          <a:stretch/>
        </p:blipFill>
        <p:spPr>
          <a:xfrm>
            <a:off x="0" y="1327700"/>
            <a:ext cx="12212548" cy="5567468"/>
          </a:xfrm>
          <a:prstGeom prst="rect">
            <a:avLst/>
          </a:prstGeom>
        </p:spPr>
      </p:pic>
      <p:sp>
        <p:nvSpPr>
          <p:cNvPr id="6" name="Rectangle 3">
            <a:extLst>
              <a:ext uri="{FF2B5EF4-FFF2-40B4-BE49-F238E27FC236}">
                <a16:creationId xmlns:a16="http://schemas.microsoft.com/office/drawing/2014/main" id="{E6AD9810-77AD-40A7-B695-CF94C0980126}"/>
              </a:ext>
            </a:extLst>
          </p:cNvPr>
          <p:cNvSpPr txBox="1">
            <a:spLocks noChangeArrowheads="1"/>
          </p:cNvSpPr>
          <p:nvPr>
            <p:custDataLst>
              <p:tags r:id="rId1"/>
            </p:custDataLst>
          </p:nvPr>
        </p:nvSpPr>
        <p:spPr bwMode="auto">
          <a:xfrm>
            <a:off x="2143232" y="1327700"/>
            <a:ext cx="7905536" cy="1169953"/>
          </a:xfrm>
          <a:prstGeom prst="rect">
            <a:avLst/>
          </a:prstGeom>
          <a:noFill/>
          <a:ln w="9525">
            <a:noFill/>
            <a:miter lim="800000"/>
            <a:headEnd/>
            <a:tailEnd/>
          </a:ln>
          <a:effectLst/>
        </p:spPr>
        <p:txBody>
          <a:bodyPr vert="horz" wrap="square" lIns="90011" tIns="108014" rIns="90011" bIns="46806" numCol="1" anchor="t" anchorCtr="0" compatLnSpc="1">
            <a:prstTxWarp prst="textNoShape">
              <a:avLst/>
            </a:prstTxWarp>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0" lvl="1" indent="0" algn="ctr">
              <a:buClr>
                <a:schemeClr val="accent1">
                  <a:lumMod val="100000"/>
                </a:schemeClr>
              </a:buClr>
              <a:buSzPct val="100000"/>
              <a:buNone/>
            </a:pPr>
            <a:r>
              <a:rPr lang="nb-NO" sz="4800" b="0" dirty="0">
                <a:solidFill>
                  <a:srgbClr val="EBDDA8"/>
                </a:solidFill>
                <a:latin typeface="Arial Black" panose="020B0A04020102020204" pitchFamily="34" charset="0"/>
              </a:rPr>
              <a:t>Klimagassreduksjon i  </a:t>
            </a:r>
          </a:p>
        </p:txBody>
      </p:sp>
      <p:sp>
        <p:nvSpPr>
          <p:cNvPr id="10" name="TextBox 9">
            <a:extLst>
              <a:ext uri="{FF2B5EF4-FFF2-40B4-BE49-F238E27FC236}">
                <a16:creationId xmlns:a16="http://schemas.microsoft.com/office/drawing/2014/main" id="{8B338CC7-BC1C-4B77-B410-1E0ACF9F090E}"/>
              </a:ext>
            </a:extLst>
          </p:cNvPr>
          <p:cNvSpPr txBox="1"/>
          <p:nvPr/>
        </p:nvSpPr>
        <p:spPr>
          <a:xfrm>
            <a:off x="454681" y="3957020"/>
            <a:ext cx="2394857" cy="923330"/>
          </a:xfrm>
          <a:prstGeom prst="rect">
            <a:avLst/>
          </a:prstGeom>
          <a:noFill/>
        </p:spPr>
        <p:txBody>
          <a:bodyPr wrap="square" rtlCol="0">
            <a:spAutoFit/>
          </a:bodyPr>
          <a:lstStyle/>
          <a:p>
            <a:pPr algn="ctr"/>
            <a:r>
              <a:rPr lang="nb-NO" dirty="0">
                <a:solidFill>
                  <a:schemeClr val="bg1"/>
                </a:solidFill>
              </a:rPr>
              <a:t>Dagens</a:t>
            </a:r>
          </a:p>
          <a:p>
            <a:pPr algn="ctr"/>
            <a:r>
              <a:rPr lang="nb-NO" dirty="0">
                <a:solidFill>
                  <a:schemeClr val="bg1"/>
                </a:solidFill>
              </a:rPr>
              <a:t>Klimagassutslipp (tonn CO2-ekv)</a:t>
            </a:r>
          </a:p>
        </p:txBody>
      </p:sp>
      <p:sp>
        <p:nvSpPr>
          <p:cNvPr id="11" name="TextBox 10">
            <a:extLst>
              <a:ext uri="{FF2B5EF4-FFF2-40B4-BE49-F238E27FC236}">
                <a16:creationId xmlns:a16="http://schemas.microsoft.com/office/drawing/2014/main" id="{513F4438-2141-4D3B-8A0D-6AB4BADF781A}"/>
              </a:ext>
            </a:extLst>
          </p:cNvPr>
          <p:cNvSpPr txBox="1"/>
          <p:nvPr/>
        </p:nvSpPr>
        <p:spPr>
          <a:xfrm>
            <a:off x="9342462" y="3957020"/>
            <a:ext cx="2394857" cy="923330"/>
          </a:xfrm>
          <a:prstGeom prst="rect">
            <a:avLst/>
          </a:prstGeom>
          <a:noFill/>
        </p:spPr>
        <p:txBody>
          <a:bodyPr wrap="square" rtlCol="0">
            <a:spAutoFit/>
          </a:bodyPr>
          <a:lstStyle/>
          <a:p>
            <a:pPr algn="ctr"/>
            <a:r>
              <a:rPr lang="nb-NO" dirty="0">
                <a:solidFill>
                  <a:schemeClr val="bg1"/>
                </a:solidFill>
              </a:rPr>
              <a:t>Redusert klimagassutslipp etter elektrifisering</a:t>
            </a:r>
          </a:p>
        </p:txBody>
      </p:sp>
      <p:pic>
        <p:nvPicPr>
          <p:cNvPr id="14" name="Bilde 13">
            <a:extLst>
              <a:ext uri="{FF2B5EF4-FFF2-40B4-BE49-F238E27FC236}">
                <a16:creationId xmlns:a16="http://schemas.microsoft.com/office/drawing/2014/main" id="{0FBD12C1-F391-876F-710F-1BB16A32E9C5}"/>
              </a:ext>
            </a:extLst>
          </p:cNvPr>
          <p:cNvPicPr/>
          <p:nvPr/>
        </p:nvPicPr>
        <p:blipFill>
          <a:blip r:embed="rId4"/>
          <a:stretch>
            <a:fillRect/>
          </a:stretch>
        </p:blipFill>
        <p:spPr>
          <a:xfrm>
            <a:off x="1939925" y="1982788"/>
            <a:ext cx="8313738" cy="936625"/>
          </a:xfrm>
          <a:prstGeom prst="rect">
            <a:avLst/>
          </a:prstGeom>
        </p:spPr>
      </p:pic>
      <p:pic>
        <p:nvPicPr>
          <p:cNvPr id="15" name="Bilde 14">
            <a:extLst>
              <a:ext uri="{FF2B5EF4-FFF2-40B4-BE49-F238E27FC236}">
                <a16:creationId xmlns:a16="http://schemas.microsoft.com/office/drawing/2014/main" id="{0294BD89-C503-2C17-4188-028D37B4A7A7}"/>
              </a:ext>
            </a:extLst>
          </p:cNvPr>
          <p:cNvPicPr/>
          <p:nvPr/>
        </p:nvPicPr>
        <p:blipFill>
          <a:blip r:embed="rId5"/>
          <a:stretch>
            <a:fillRect/>
          </a:stretch>
        </p:blipFill>
        <p:spPr>
          <a:xfrm>
            <a:off x="-1116013" y="3217863"/>
            <a:ext cx="4229101" cy="784225"/>
          </a:xfrm>
          <a:prstGeom prst="rect">
            <a:avLst/>
          </a:prstGeom>
        </p:spPr>
      </p:pic>
      <p:pic>
        <p:nvPicPr>
          <p:cNvPr id="16" name="Bilde 15">
            <a:extLst>
              <a:ext uri="{FF2B5EF4-FFF2-40B4-BE49-F238E27FC236}">
                <a16:creationId xmlns:a16="http://schemas.microsoft.com/office/drawing/2014/main" id="{D8A773BC-4CB7-A702-C35B-FA3E3C7352B3}"/>
              </a:ext>
            </a:extLst>
          </p:cNvPr>
          <p:cNvPicPr/>
          <p:nvPr/>
        </p:nvPicPr>
        <p:blipFill>
          <a:blip r:embed="rId6"/>
          <a:stretch>
            <a:fillRect/>
          </a:stretch>
        </p:blipFill>
        <p:spPr>
          <a:xfrm>
            <a:off x="6635750" y="3222625"/>
            <a:ext cx="8313738" cy="784225"/>
          </a:xfrm>
          <a:prstGeom prst="rect">
            <a:avLst/>
          </a:prstGeom>
        </p:spPr>
      </p:pic>
      <p:sp>
        <p:nvSpPr>
          <p:cNvPr id="13" name="TextBox 12">
            <a:extLst>
              <a:ext uri="{FF2B5EF4-FFF2-40B4-BE49-F238E27FC236}">
                <a16:creationId xmlns:a16="http://schemas.microsoft.com/office/drawing/2014/main" id="{0CE86C2E-3F6D-47F7-BCB9-A448CABB2558}"/>
              </a:ext>
            </a:extLst>
          </p:cNvPr>
          <p:cNvSpPr txBox="1"/>
          <p:nvPr/>
        </p:nvSpPr>
        <p:spPr>
          <a:xfrm>
            <a:off x="4618835" y="3957020"/>
            <a:ext cx="2394857" cy="923330"/>
          </a:xfrm>
          <a:prstGeom prst="rect">
            <a:avLst/>
          </a:prstGeom>
          <a:noFill/>
        </p:spPr>
        <p:txBody>
          <a:bodyPr wrap="square" rtlCol="0">
            <a:spAutoFit/>
          </a:bodyPr>
          <a:lstStyle/>
          <a:p>
            <a:pPr algn="ctr"/>
            <a:r>
              <a:rPr lang="nb-NO" dirty="0">
                <a:solidFill>
                  <a:schemeClr val="bg1"/>
                </a:solidFill>
              </a:rPr>
              <a:t>Klimagassutslipp ved fullelektrifisering* (tonn CO2-ekv)</a:t>
            </a:r>
          </a:p>
        </p:txBody>
      </p:sp>
      <p:sp>
        <p:nvSpPr>
          <p:cNvPr id="8" name="TextBox 7">
            <a:extLst>
              <a:ext uri="{FF2B5EF4-FFF2-40B4-BE49-F238E27FC236}">
                <a16:creationId xmlns:a16="http://schemas.microsoft.com/office/drawing/2014/main" id="{48239D78-0D45-4521-89A9-49C29BD45219}"/>
              </a:ext>
            </a:extLst>
          </p:cNvPr>
          <p:cNvSpPr txBox="1"/>
          <p:nvPr/>
        </p:nvSpPr>
        <p:spPr>
          <a:xfrm>
            <a:off x="8401377" y="6577339"/>
            <a:ext cx="5927070" cy="261610"/>
          </a:xfrm>
          <a:prstGeom prst="rect">
            <a:avLst/>
          </a:prstGeom>
          <a:noFill/>
        </p:spPr>
        <p:txBody>
          <a:bodyPr wrap="square" rtlCol="0">
            <a:spAutoFit/>
          </a:bodyPr>
          <a:lstStyle/>
          <a:p>
            <a:pPr algn="l"/>
            <a:r>
              <a:rPr lang="en-US" sz="1100" dirty="0">
                <a:solidFill>
                  <a:schemeClr val="bg1"/>
                </a:solidFill>
              </a:rPr>
              <a:t>*</a:t>
            </a:r>
            <a:r>
              <a:rPr lang="en-US" sz="1100" dirty="0" err="1">
                <a:solidFill>
                  <a:schemeClr val="bg1"/>
                </a:solidFill>
              </a:rPr>
              <a:t>Elektrisifisering</a:t>
            </a:r>
            <a:r>
              <a:rPr lang="en-US" sz="1100" dirty="0">
                <a:solidFill>
                  <a:schemeClr val="bg1"/>
                </a:solidFill>
              </a:rPr>
              <a:t> av Transport </a:t>
            </a:r>
            <a:r>
              <a:rPr lang="en-US" sz="1100" dirty="0" err="1">
                <a:solidFill>
                  <a:schemeClr val="bg1"/>
                </a:solidFill>
              </a:rPr>
              <a:t>og</a:t>
            </a:r>
            <a:r>
              <a:rPr lang="en-US" sz="1100" dirty="0">
                <a:solidFill>
                  <a:schemeClr val="bg1"/>
                </a:solidFill>
              </a:rPr>
              <a:t> </a:t>
            </a:r>
            <a:r>
              <a:rPr lang="en-US" sz="1100" dirty="0" err="1">
                <a:solidFill>
                  <a:schemeClr val="bg1"/>
                </a:solidFill>
              </a:rPr>
              <a:t>annen</a:t>
            </a:r>
            <a:r>
              <a:rPr lang="en-US" sz="1100" dirty="0">
                <a:solidFill>
                  <a:schemeClr val="bg1"/>
                </a:solidFill>
              </a:rPr>
              <a:t> </a:t>
            </a:r>
            <a:r>
              <a:rPr lang="en-US" sz="1100" dirty="0" err="1">
                <a:solidFill>
                  <a:schemeClr val="bg1"/>
                </a:solidFill>
              </a:rPr>
              <a:t>mobil</a:t>
            </a:r>
            <a:r>
              <a:rPr lang="en-US" sz="1100" dirty="0">
                <a:solidFill>
                  <a:schemeClr val="bg1"/>
                </a:solidFill>
              </a:rPr>
              <a:t> </a:t>
            </a:r>
            <a:r>
              <a:rPr lang="en-US" sz="1100" dirty="0" err="1">
                <a:solidFill>
                  <a:schemeClr val="bg1"/>
                </a:solidFill>
              </a:rPr>
              <a:t>forbrenning</a:t>
            </a:r>
            <a:endParaRPr lang="en-US" sz="1100" dirty="0">
              <a:solidFill>
                <a:schemeClr val="bg1"/>
              </a:solidFill>
            </a:endParaRPr>
          </a:p>
        </p:txBody>
      </p:sp>
      <p:pic>
        <p:nvPicPr>
          <p:cNvPr id="17" name="Bilde 16">
            <a:extLst>
              <a:ext uri="{FF2B5EF4-FFF2-40B4-BE49-F238E27FC236}">
                <a16:creationId xmlns:a16="http://schemas.microsoft.com/office/drawing/2014/main" id="{25228C4F-FD70-4249-9254-734EF6BFD6A6}"/>
              </a:ext>
            </a:extLst>
          </p:cNvPr>
          <p:cNvPicPr/>
          <p:nvPr/>
        </p:nvPicPr>
        <p:blipFill>
          <a:blip r:embed="rId7"/>
          <a:stretch>
            <a:fillRect/>
          </a:stretch>
        </p:blipFill>
        <p:spPr>
          <a:xfrm>
            <a:off x="2863850" y="3222625"/>
            <a:ext cx="4251325" cy="784225"/>
          </a:xfrm>
          <a:prstGeom prst="rect">
            <a:avLst/>
          </a:prstGeom>
        </p:spPr>
      </p:pic>
    </p:spTree>
    <p:extLst>
      <p:ext uri="{BB962C8B-B14F-4D97-AF65-F5344CB8AC3E}">
        <p14:creationId xmlns:p14="http://schemas.microsoft.com/office/powerpoint/2010/main" val="55924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E8764A5-BF61-4BE9-B533-46B703543995}"/>
              </a:ext>
            </a:extLst>
          </p:cNvPr>
          <p:cNvGraphicFramePr>
            <a:graphicFrameLocks noChangeAspect="1"/>
          </p:cNvGraphicFramePr>
          <p:nvPr>
            <p:custDataLst>
              <p:tags r:id="rId1"/>
            </p:custDataLst>
            <p:extLst>
              <p:ext uri="{D42A27DB-BD31-4B8C-83A1-F6EECF244321}">
                <p14:modId xmlns:p14="http://schemas.microsoft.com/office/powerpoint/2010/main" val="3116890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803EB062-9F1C-475B-A1BB-CEE9DEECE953}"/>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nb-NO" sz="2800" dirty="0">
              <a:latin typeface="Arial" panose="020B0604020202020204" pitchFamily="34" charset="0"/>
              <a:ea typeface="+mj-ea"/>
              <a:cs typeface="+mj-cs"/>
              <a:sym typeface="Arial" panose="020B0604020202020204" pitchFamily="34" charset="0"/>
            </a:endParaRPr>
          </a:p>
        </p:txBody>
      </p:sp>
      <p:sp>
        <p:nvSpPr>
          <p:cNvPr id="2" name="Tittel 1">
            <a:extLst>
              <a:ext uri="{FF2B5EF4-FFF2-40B4-BE49-F238E27FC236}">
                <a16:creationId xmlns:a16="http://schemas.microsoft.com/office/drawing/2014/main" id="{77D75683-4E7C-6A47-8A60-10FCE79CF88F}"/>
              </a:ext>
            </a:extLst>
          </p:cNvPr>
          <p:cNvSpPr>
            <a:spLocks noGrp="1"/>
          </p:cNvSpPr>
          <p:nvPr>
            <p:ph type="title"/>
          </p:nvPr>
        </p:nvSpPr>
        <p:spPr/>
        <p:txBody>
          <a:bodyPr/>
          <a:lstStyle/>
          <a:p>
            <a:r>
              <a:rPr lang="nb-NO" sz="2800" dirty="0"/>
              <a:t>Klimagassutslipp per sektor i</a:t>
            </a:r>
          </a:p>
        </p:txBody>
      </p:sp>
      <p:sp>
        <p:nvSpPr>
          <p:cNvPr id="8" name="TextBox 7">
            <a:extLst>
              <a:ext uri="{FF2B5EF4-FFF2-40B4-BE49-F238E27FC236}">
                <a16:creationId xmlns:a16="http://schemas.microsoft.com/office/drawing/2014/main" id="{CD3B526D-AB83-4AC5-8689-3CF53DB02443}"/>
              </a:ext>
            </a:extLst>
          </p:cNvPr>
          <p:cNvSpPr txBox="1"/>
          <p:nvPr/>
        </p:nvSpPr>
        <p:spPr>
          <a:xfrm>
            <a:off x="9064869" y="6562531"/>
            <a:ext cx="3127131" cy="261610"/>
          </a:xfrm>
          <a:prstGeom prst="rect">
            <a:avLst/>
          </a:prstGeom>
          <a:noFill/>
        </p:spPr>
        <p:txBody>
          <a:bodyPr wrap="square" rtlCol="0">
            <a:spAutoFit/>
          </a:bodyPr>
          <a:lstStyle/>
          <a:p>
            <a:pPr algn="l"/>
            <a:r>
              <a:rPr lang="nb-NO" sz="1100" dirty="0">
                <a:solidFill>
                  <a:schemeClr val="bg2">
                    <a:lumMod val="75000"/>
                  </a:schemeClr>
                </a:solidFill>
              </a:rPr>
              <a:t>Figur 1 i ERA-modellen. Kilde: Miljødirektoratet</a:t>
            </a:r>
            <a:endParaRPr lang="nb-NO" dirty="0">
              <a:solidFill>
                <a:schemeClr val="bg2">
                  <a:lumMod val="75000"/>
                </a:schemeClr>
              </a:solidFill>
            </a:endParaRPr>
          </a:p>
        </p:txBody>
      </p:sp>
      <p:pic>
        <p:nvPicPr>
          <p:cNvPr id="4" name="Bilde 3">
            <a:extLst>
              <a:ext uri="{FF2B5EF4-FFF2-40B4-BE49-F238E27FC236}">
                <a16:creationId xmlns:a16="http://schemas.microsoft.com/office/drawing/2014/main" id="{A31707BC-A945-5A1C-D8D3-68BCD5EEC584}"/>
              </a:ext>
            </a:extLst>
          </p:cNvPr>
          <p:cNvPicPr/>
          <p:nvPr/>
        </p:nvPicPr>
        <p:blipFill>
          <a:blip r:embed="rId7"/>
          <a:stretch>
            <a:fillRect/>
          </a:stretch>
        </p:blipFill>
        <p:spPr>
          <a:xfrm>
            <a:off x="5757863" y="93663"/>
            <a:ext cx="4229100" cy="936625"/>
          </a:xfrm>
          <a:prstGeom prst="rect">
            <a:avLst/>
          </a:prstGeom>
        </p:spPr>
      </p:pic>
      <p:graphicFrame>
        <p:nvGraphicFramePr>
          <p:cNvPr id="10" name="Chart 9">
            <a:extLst>
              <a:ext uri="{FF2B5EF4-FFF2-40B4-BE49-F238E27FC236}">
                <a16:creationId xmlns:a16="http://schemas.microsoft.com/office/drawing/2014/main" id="{FB433393-999F-4F60-9FC1-AA561088F342}"/>
              </a:ext>
            </a:extLst>
          </p:cNvPr>
          <p:cNvGraphicFramePr>
            <a:graphicFrameLocks/>
          </p:cNvGraphicFramePr>
          <p:nvPr>
            <p:extLst>
              <p:ext uri="{D42A27DB-BD31-4B8C-83A1-F6EECF244321}">
                <p14:modId xmlns:p14="http://schemas.microsoft.com/office/powerpoint/2010/main" val="72207927"/>
              </p:ext>
            </p:extLst>
          </p:nvPr>
        </p:nvGraphicFramePr>
        <p:xfrm>
          <a:off x="2007248" y="1473941"/>
          <a:ext cx="8177505" cy="459572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99549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E8764A5-BF61-4BE9-B533-46B70354399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6" name="Object 5" hidden="1">
                        <a:extLst>
                          <a:ext uri="{FF2B5EF4-FFF2-40B4-BE49-F238E27FC236}">
                            <a16:creationId xmlns:a16="http://schemas.microsoft.com/office/drawing/2014/main" id="{6E8764A5-BF61-4BE9-B533-46B70354399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803EB062-9F1C-475B-A1BB-CEE9DEECE953}"/>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nb-NO" sz="2800" dirty="0">
              <a:latin typeface="Arial" panose="020B0604020202020204" pitchFamily="34" charset="0"/>
              <a:ea typeface="+mj-ea"/>
              <a:cs typeface="+mj-cs"/>
              <a:sym typeface="Arial" panose="020B0604020202020204" pitchFamily="34" charset="0"/>
            </a:endParaRPr>
          </a:p>
        </p:txBody>
      </p:sp>
      <p:sp>
        <p:nvSpPr>
          <p:cNvPr id="2" name="Tittel 1">
            <a:extLst>
              <a:ext uri="{FF2B5EF4-FFF2-40B4-BE49-F238E27FC236}">
                <a16:creationId xmlns:a16="http://schemas.microsoft.com/office/drawing/2014/main" id="{77D75683-4E7C-6A47-8A60-10FCE79CF88F}"/>
              </a:ext>
            </a:extLst>
          </p:cNvPr>
          <p:cNvSpPr>
            <a:spLocks noGrp="1"/>
          </p:cNvSpPr>
          <p:nvPr>
            <p:ph type="title"/>
          </p:nvPr>
        </p:nvSpPr>
        <p:spPr/>
        <p:txBody>
          <a:bodyPr/>
          <a:lstStyle/>
          <a:p>
            <a:r>
              <a:rPr lang="nb-NO" sz="2800" dirty="0"/>
              <a:t>Klimagassutslipp per sektor i</a:t>
            </a:r>
          </a:p>
        </p:txBody>
      </p:sp>
      <p:sp>
        <p:nvSpPr>
          <p:cNvPr id="8" name="TextBox 7">
            <a:extLst>
              <a:ext uri="{FF2B5EF4-FFF2-40B4-BE49-F238E27FC236}">
                <a16:creationId xmlns:a16="http://schemas.microsoft.com/office/drawing/2014/main" id="{CD3B526D-AB83-4AC5-8689-3CF53DB02443}"/>
              </a:ext>
            </a:extLst>
          </p:cNvPr>
          <p:cNvSpPr txBox="1"/>
          <p:nvPr/>
        </p:nvSpPr>
        <p:spPr>
          <a:xfrm>
            <a:off x="9064869" y="6562531"/>
            <a:ext cx="3127131" cy="261610"/>
          </a:xfrm>
          <a:prstGeom prst="rect">
            <a:avLst/>
          </a:prstGeom>
          <a:noFill/>
        </p:spPr>
        <p:txBody>
          <a:bodyPr wrap="square" rtlCol="0">
            <a:spAutoFit/>
          </a:bodyPr>
          <a:lstStyle/>
          <a:p>
            <a:pPr algn="l"/>
            <a:r>
              <a:rPr lang="nb-NO" sz="1100" dirty="0">
                <a:solidFill>
                  <a:schemeClr val="bg2">
                    <a:lumMod val="75000"/>
                  </a:schemeClr>
                </a:solidFill>
              </a:rPr>
              <a:t>Figur 1 i ERA-modellen. Kilde: Miljødirektoratet</a:t>
            </a:r>
            <a:endParaRPr lang="nb-NO" dirty="0">
              <a:solidFill>
                <a:schemeClr val="bg2">
                  <a:lumMod val="75000"/>
                </a:schemeClr>
              </a:solidFill>
            </a:endParaRPr>
          </a:p>
        </p:txBody>
      </p:sp>
      <p:graphicFrame>
        <p:nvGraphicFramePr>
          <p:cNvPr id="11" name="Chart 10">
            <a:extLst>
              <a:ext uri="{FF2B5EF4-FFF2-40B4-BE49-F238E27FC236}">
                <a16:creationId xmlns:a16="http://schemas.microsoft.com/office/drawing/2014/main" id="{54F11662-6563-42A2-A6C4-5AA786A820E2}"/>
              </a:ext>
            </a:extLst>
          </p:cNvPr>
          <p:cNvGraphicFramePr>
            <a:graphicFrameLocks/>
          </p:cNvGraphicFramePr>
          <p:nvPr>
            <p:extLst>
              <p:ext uri="{D42A27DB-BD31-4B8C-83A1-F6EECF244321}">
                <p14:modId xmlns:p14="http://schemas.microsoft.com/office/powerpoint/2010/main" val="2429722939"/>
              </p:ext>
            </p:extLst>
          </p:nvPr>
        </p:nvGraphicFramePr>
        <p:xfrm>
          <a:off x="2006600" y="1473941"/>
          <a:ext cx="8178800" cy="4597200"/>
        </p:xfrm>
        <a:graphic>
          <a:graphicData uri="http://schemas.openxmlformats.org/drawingml/2006/chart">
            <c:chart xmlns:c="http://schemas.openxmlformats.org/drawingml/2006/chart" xmlns:r="http://schemas.openxmlformats.org/officeDocument/2006/relationships" r:id="rId7"/>
          </a:graphicData>
        </a:graphic>
      </p:graphicFrame>
      <p:pic>
        <p:nvPicPr>
          <p:cNvPr id="3" name="Bilde 2">
            <a:extLst>
              <a:ext uri="{FF2B5EF4-FFF2-40B4-BE49-F238E27FC236}">
                <a16:creationId xmlns:a16="http://schemas.microsoft.com/office/drawing/2014/main" id="{E680BBB8-C4B0-ACB2-B84F-541A434F3361}"/>
              </a:ext>
            </a:extLst>
          </p:cNvPr>
          <p:cNvPicPr/>
          <p:nvPr/>
        </p:nvPicPr>
        <p:blipFill>
          <a:blip r:embed="rId8"/>
          <a:stretch>
            <a:fillRect/>
          </a:stretch>
        </p:blipFill>
        <p:spPr>
          <a:xfrm>
            <a:off x="5688013" y="103188"/>
            <a:ext cx="4229100" cy="936625"/>
          </a:xfrm>
          <a:prstGeom prst="rect">
            <a:avLst/>
          </a:prstGeom>
        </p:spPr>
      </p:pic>
    </p:spTree>
    <p:extLst>
      <p:ext uri="{BB962C8B-B14F-4D97-AF65-F5344CB8AC3E}">
        <p14:creationId xmlns:p14="http://schemas.microsoft.com/office/powerpoint/2010/main" val="49702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22" name="Chart 21">
                <a:extLst>
                  <a:ext uri="{FF2B5EF4-FFF2-40B4-BE49-F238E27FC236}">
                    <a16:creationId xmlns:a16="http://schemas.microsoft.com/office/drawing/2014/main" id="{B9ED034F-1534-42FD-A45B-6F42C9DFEFEB}"/>
                  </a:ext>
                </a:extLst>
              </p:cNvPr>
              <p:cNvGraphicFramePr/>
              <p:nvPr>
                <p:extLst>
                  <p:ext uri="{D42A27DB-BD31-4B8C-83A1-F6EECF244321}">
                    <p14:modId xmlns:p14="http://schemas.microsoft.com/office/powerpoint/2010/main" val="328029047"/>
                  </p:ext>
                </p:extLst>
              </p:nvPr>
            </p:nvGraphicFramePr>
            <p:xfrm>
              <a:off x="3080142" y="1943100"/>
              <a:ext cx="9673833" cy="3447523"/>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22" name="Chart 21">
                <a:extLst>
                  <a:ext uri="{FF2B5EF4-FFF2-40B4-BE49-F238E27FC236}">
                    <a16:creationId xmlns:a16="http://schemas.microsoft.com/office/drawing/2014/main" id="{B9ED034F-1534-42FD-A45B-6F42C9DFEFEB}"/>
                  </a:ext>
                </a:extLst>
              </p:cNvPr>
              <p:cNvPicPr>
                <a:picLocks noGrp="1" noRot="1" noChangeAspect="1" noMove="1" noResize="1" noEditPoints="1" noAdjustHandles="1" noChangeArrowheads="1" noChangeShapeType="1"/>
              </p:cNvPicPr>
              <p:nvPr/>
            </p:nvPicPr>
            <p:blipFill>
              <a:blip r:embed="rId6"/>
              <a:stretch>
                <a:fillRect/>
              </a:stretch>
            </p:blipFill>
            <p:spPr>
              <a:xfrm>
                <a:off x="3080142" y="1943100"/>
                <a:ext cx="9673833" cy="3447523"/>
              </a:xfrm>
              <a:prstGeom prst="rect">
                <a:avLst/>
              </a:prstGeom>
            </p:spPr>
          </p:pic>
        </mc:Fallback>
      </mc:AlternateContent>
      <p:graphicFrame>
        <p:nvGraphicFramePr>
          <p:cNvPr id="20" name="Chart 19">
            <a:extLst>
              <a:ext uri="{FF2B5EF4-FFF2-40B4-BE49-F238E27FC236}">
                <a16:creationId xmlns:a16="http://schemas.microsoft.com/office/drawing/2014/main" id="{277BB2E6-C5B4-48CB-85B5-11C4A0DDE402}"/>
              </a:ext>
            </a:extLst>
          </p:cNvPr>
          <p:cNvGraphicFramePr>
            <a:graphicFrameLocks/>
          </p:cNvGraphicFramePr>
          <p:nvPr>
            <p:extLst>
              <p:ext uri="{D42A27DB-BD31-4B8C-83A1-F6EECF244321}">
                <p14:modId xmlns:p14="http://schemas.microsoft.com/office/powerpoint/2010/main" val="2057856817"/>
              </p:ext>
            </p:extLst>
          </p:nvPr>
        </p:nvGraphicFramePr>
        <p:xfrm>
          <a:off x="564954" y="2256078"/>
          <a:ext cx="2695788" cy="382087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Object 13" hidden="1">
            <a:extLst>
              <a:ext uri="{FF2B5EF4-FFF2-40B4-BE49-F238E27FC236}">
                <a16:creationId xmlns:a16="http://schemas.microsoft.com/office/drawing/2014/main" id="{9A326746-0E26-4A42-835F-D16175198D58}"/>
              </a:ext>
            </a:extLst>
          </p:cNvPr>
          <p:cNvGraphicFramePr>
            <a:graphicFrameLocks noChangeAspect="1"/>
          </p:cNvGraphicFramePr>
          <p:nvPr>
            <p:custDataLst>
              <p:tags r:id="rId1"/>
            </p:custDataLst>
            <p:extLst>
              <p:ext uri="{D42A27DB-BD31-4B8C-83A1-F6EECF244321}">
                <p14:modId xmlns:p14="http://schemas.microsoft.com/office/powerpoint/2010/main" val="2409835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3" name="Rectangle 12" hidden="1">
            <a:extLst>
              <a:ext uri="{FF2B5EF4-FFF2-40B4-BE49-F238E27FC236}">
                <a16:creationId xmlns:a16="http://schemas.microsoft.com/office/drawing/2014/main" id="{615C7CD6-7219-408E-9632-16F004577D13}"/>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nb-NO" sz="2800"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C47D01D8-A852-47EB-AF96-14E1E3EE04D2}"/>
              </a:ext>
            </a:extLst>
          </p:cNvPr>
          <p:cNvSpPr>
            <a:spLocks noGrp="1"/>
          </p:cNvSpPr>
          <p:nvPr>
            <p:ph type="title"/>
          </p:nvPr>
        </p:nvSpPr>
        <p:spPr/>
        <p:txBody>
          <a:bodyPr/>
          <a:lstStyle/>
          <a:p>
            <a:r>
              <a:rPr lang="nb-NO" sz="2800" dirty="0"/>
              <a:t>Oversikt over fordeling av energiforbruk på ulike energibærere og utslipp</a:t>
            </a:r>
          </a:p>
        </p:txBody>
      </p:sp>
      <p:sp>
        <p:nvSpPr>
          <p:cNvPr id="7" name="TextBox 6">
            <a:extLst>
              <a:ext uri="{FF2B5EF4-FFF2-40B4-BE49-F238E27FC236}">
                <a16:creationId xmlns:a16="http://schemas.microsoft.com/office/drawing/2014/main" id="{97FA49ED-1E5C-43C7-B10A-37B8AFC54BB0}"/>
              </a:ext>
            </a:extLst>
          </p:cNvPr>
          <p:cNvSpPr txBox="1"/>
          <p:nvPr/>
        </p:nvSpPr>
        <p:spPr>
          <a:xfrm>
            <a:off x="8176846" y="6562531"/>
            <a:ext cx="4015155" cy="261610"/>
          </a:xfrm>
          <a:prstGeom prst="rect">
            <a:avLst/>
          </a:prstGeom>
          <a:noFill/>
        </p:spPr>
        <p:txBody>
          <a:bodyPr wrap="square" rtlCol="0">
            <a:spAutoFit/>
          </a:bodyPr>
          <a:lstStyle/>
          <a:p>
            <a:pPr algn="l"/>
            <a:r>
              <a:rPr lang="nb-NO" sz="1100" dirty="0">
                <a:solidFill>
                  <a:schemeClr val="bg2">
                    <a:lumMod val="75000"/>
                  </a:schemeClr>
                </a:solidFill>
              </a:rPr>
              <a:t>Fig 3 og 4 i ERA-modellen. Kilde: THEMA og Miljødirektoratet</a:t>
            </a:r>
            <a:endParaRPr lang="nb-NO" dirty="0">
              <a:solidFill>
                <a:schemeClr val="bg2">
                  <a:lumMod val="75000"/>
                </a:schemeClr>
              </a:solidFill>
            </a:endParaRPr>
          </a:p>
        </p:txBody>
      </p:sp>
      <p:pic>
        <p:nvPicPr>
          <p:cNvPr id="8" name="Graphic 7" descr="Cow">
            <a:extLst>
              <a:ext uri="{FF2B5EF4-FFF2-40B4-BE49-F238E27FC236}">
                <a16:creationId xmlns:a16="http://schemas.microsoft.com/office/drawing/2014/main" id="{F2FD3DCE-E538-44C8-81AD-8817461FC68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809185" y="5498542"/>
            <a:ext cx="282554" cy="282554"/>
          </a:xfrm>
          <a:prstGeom prst="rect">
            <a:avLst/>
          </a:prstGeom>
        </p:spPr>
      </p:pic>
      <p:pic>
        <p:nvPicPr>
          <p:cNvPr id="9" name="Graphic 8" descr="Factory">
            <a:extLst>
              <a:ext uri="{FF2B5EF4-FFF2-40B4-BE49-F238E27FC236}">
                <a16:creationId xmlns:a16="http://schemas.microsoft.com/office/drawing/2014/main" id="{7F5E68A5-126F-4AA2-9BC3-962561DA800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16020" y="5446112"/>
            <a:ext cx="366290" cy="366290"/>
          </a:xfrm>
          <a:prstGeom prst="rect">
            <a:avLst/>
          </a:prstGeom>
        </p:spPr>
      </p:pic>
      <p:pic>
        <p:nvPicPr>
          <p:cNvPr id="10" name="Graphic 9" descr="City">
            <a:extLst>
              <a:ext uri="{FF2B5EF4-FFF2-40B4-BE49-F238E27FC236}">
                <a16:creationId xmlns:a16="http://schemas.microsoft.com/office/drawing/2014/main" id="{B9B15216-970D-4874-A137-EE4D481DE5B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023959" y="5411721"/>
            <a:ext cx="423388" cy="423388"/>
          </a:xfrm>
          <a:prstGeom prst="rect">
            <a:avLst/>
          </a:prstGeom>
        </p:spPr>
      </p:pic>
      <p:pic>
        <p:nvPicPr>
          <p:cNvPr id="15" name="Graphic 14" descr="Truck">
            <a:extLst>
              <a:ext uri="{FF2B5EF4-FFF2-40B4-BE49-F238E27FC236}">
                <a16:creationId xmlns:a16="http://schemas.microsoft.com/office/drawing/2014/main" id="{1902D3B8-BB58-4533-9D98-3AA6281E51E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376653" y="5453421"/>
            <a:ext cx="372796" cy="372796"/>
          </a:xfrm>
          <a:prstGeom prst="rect">
            <a:avLst/>
          </a:prstGeom>
        </p:spPr>
      </p:pic>
      <p:pic>
        <p:nvPicPr>
          <p:cNvPr id="16" name="Graphic 15" descr="Excavator">
            <a:extLst>
              <a:ext uri="{FF2B5EF4-FFF2-40B4-BE49-F238E27FC236}">
                <a16:creationId xmlns:a16="http://schemas.microsoft.com/office/drawing/2014/main" id="{3D9E98DC-44E7-4182-94F0-9C9F38C458B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613210" y="5457298"/>
            <a:ext cx="329043" cy="329043"/>
          </a:xfrm>
          <a:prstGeom prst="rect">
            <a:avLst/>
          </a:prstGeom>
        </p:spPr>
      </p:pic>
      <p:pic>
        <p:nvPicPr>
          <p:cNvPr id="17" name="Content Placeholder 5" descr="Cruise ship">
            <a:extLst>
              <a:ext uri="{FF2B5EF4-FFF2-40B4-BE49-F238E27FC236}">
                <a16:creationId xmlns:a16="http://schemas.microsoft.com/office/drawing/2014/main" id="{DC1A7853-2851-4B86-BE43-4A7295760EA2}"/>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954591" y="5437334"/>
            <a:ext cx="372796" cy="372796"/>
          </a:xfrm>
          <a:prstGeom prst="rect">
            <a:avLst/>
          </a:prstGeom>
        </p:spPr>
      </p:pic>
      <p:pic>
        <p:nvPicPr>
          <p:cNvPr id="4" name="Graphic 3" descr="Car">
            <a:extLst>
              <a:ext uri="{FF2B5EF4-FFF2-40B4-BE49-F238E27FC236}">
                <a16:creationId xmlns:a16="http://schemas.microsoft.com/office/drawing/2014/main" id="{BB606D59-963D-4493-9F3C-CD42C70FF707}"/>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847981" y="5457298"/>
            <a:ext cx="372796" cy="372796"/>
          </a:xfrm>
          <a:prstGeom prst="rect">
            <a:avLst/>
          </a:prstGeom>
        </p:spPr>
      </p:pic>
      <p:pic>
        <p:nvPicPr>
          <p:cNvPr id="6" name="Graphic 5" descr="Battery charging">
            <a:extLst>
              <a:ext uri="{FF2B5EF4-FFF2-40B4-BE49-F238E27FC236}">
                <a16:creationId xmlns:a16="http://schemas.microsoft.com/office/drawing/2014/main" id="{05EAF1D6-E442-4054-9FE7-6211D8DE0492}"/>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800790" y="5724672"/>
            <a:ext cx="264364" cy="264364"/>
          </a:xfrm>
          <a:prstGeom prst="rect">
            <a:avLst/>
          </a:prstGeom>
        </p:spPr>
      </p:pic>
      <p:pic>
        <p:nvPicPr>
          <p:cNvPr id="19" name="Graphic 18" descr="Sustainability">
            <a:extLst>
              <a:ext uri="{FF2B5EF4-FFF2-40B4-BE49-F238E27FC236}">
                <a16:creationId xmlns:a16="http://schemas.microsoft.com/office/drawing/2014/main" id="{23B8B443-9E60-4215-B763-76466978E25B}"/>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839261" y="5525919"/>
            <a:ext cx="187422" cy="187422"/>
          </a:xfrm>
          <a:prstGeom prst="rect">
            <a:avLst/>
          </a:prstGeom>
        </p:spPr>
      </p:pic>
      <p:pic>
        <p:nvPicPr>
          <p:cNvPr id="21" name="Graphic 20" descr="Fire">
            <a:extLst>
              <a:ext uri="{FF2B5EF4-FFF2-40B4-BE49-F238E27FC236}">
                <a16:creationId xmlns:a16="http://schemas.microsoft.com/office/drawing/2014/main" id="{916C1127-3810-45AC-873E-3C7B0D19491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829679" y="5247464"/>
            <a:ext cx="206586" cy="206586"/>
          </a:xfrm>
          <a:prstGeom prst="rect">
            <a:avLst/>
          </a:prstGeom>
        </p:spPr>
      </p:pic>
      <p:sp>
        <p:nvSpPr>
          <p:cNvPr id="11" name="Arrow: Right 10">
            <a:extLst>
              <a:ext uri="{FF2B5EF4-FFF2-40B4-BE49-F238E27FC236}">
                <a16:creationId xmlns:a16="http://schemas.microsoft.com/office/drawing/2014/main" id="{292CF531-35C8-4BF2-8F89-DDE9E46F4882}"/>
              </a:ext>
            </a:extLst>
          </p:cNvPr>
          <p:cNvSpPr/>
          <p:nvPr/>
        </p:nvSpPr>
        <p:spPr>
          <a:xfrm>
            <a:off x="3093493" y="3102724"/>
            <a:ext cx="574651" cy="40930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87606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051822E-083B-4973-B0EE-6341967ECBA5}"/>
              </a:ext>
            </a:extLst>
          </p:cNvPr>
          <p:cNvGraphicFramePr>
            <a:graphicFrameLocks noChangeAspect="1"/>
          </p:cNvGraphicFramePr>
          <p:nvPr>
            <p:custDataLst>
              <p:tags r:id="rId1"/>
            </p:custDataLst>
            <p:extLst>
              <p:ext uri="{D42A27DB-BD31-4B8C-83A1-F6EECF244321}">
                <p14:modId xmlns:p14="http://schemas.microsoft.com/office/powerpoint/2010/main" val="2268510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5" name="Object 4" hidden="1">
                        <a:extLst>
                          <a:ext uri="{FF2B5EF4-FFF2-40B4-BE49-F238E27FC236}">
                            <a16:creationId xmlns:a16="http://schemas.microsoft.com/office/drawing/2014/main" id="{7051822E-083B-4973-B0EE-6341967ECBA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1DF61815-5CEC-4AFA-9376-E47D540B4A6A}"/>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nb-NO" sz="2800"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E54A70F5-BC27-4263-8EA0-EE00E60FFB7B}"/>
              </a:ext>
            </a:extLst>
          </p:cNvPr>
          <p:cNvSpPr>
            <a:spLocks noGrp="1"/>
          </p:cNvSpPr>
          <p:nvPr>
            <p:ph type="title"/>
          </p:nvPr>
        </p:nvSpPr>
        <p:spPr/>
        <p:txBody>
          <a:bodyPr/>
          <a:lstStyle/>
          <a:p>
            <a:r>
              <a:rPr lang="nb-NO" sz="2800" dirty="0"/>
              <a:t>Elektrifiseringsgrad per sektor</a:t>
            </a:r>
          </a:p>
        </p:txBody>
      </p:sp>
      <p:sp>
        <p:nvSpPr>
          <p:cNvPr id="7" name="TextBox 6">
            <a:extLst>
              <a:ext uri="{FF2B5EF4-FFF2-40B4-BE49-F238E27FC236}">
                <a16:creationId xmlns:a16="http://schemas.microsoft.com/office/drawing/2014/main" id="{A2CD8BEE-8F98-4A06-B869-F4257B355E3D}"/>
              </a:ext>
            </a:extLst>
          </p:cNvPr>
          <p:cNvSpPr txBox="1"/>
          <p:nvPr/>
        </p:nvSpPr>
        <p:spPr>
          <a:xfrm>
            <a:off x="2313992" y="6151983"/>
            <a:ext cx="8752342" cy="461665"/>
          </a:xfrm>
          <a:prstGeom prst="rect">
            <a:avLst/>
          </a:prstGeom>
          <a:noFill/>
        </p:spPr>
        <p:txBody>
          <a:bodyPr wrap="square" rtlCol="0">
            <a:spAutoFit/>
          </a:bodyPr>
          <a:lstStyle/>
          <a:p>
            <a:pPr algn="l"/>
            <a:r>
              <a:rPr lang="nb-NO" sz="1200" dirty="0">
                <a:solidFill>
                  <a:schemeClr val="bg2">
                    <a:lumMod val="50000"/>
                  </a:schemeClr>
                </a:solidFill>
              </a:rPr>
              <a:t>Figur 5 i ERA-modellen. Kilde: THEMA Analyse, Miljødirektoratet og SSB. OBS: Her inkluderer kategorien Energiforsyning bade strømforsyning, oppvarming og fjernvarme.</a:t>
            </a:r>
          </a:p>
        </p:txBody>
      </p:sp>
      <p:pic>
        <p:nvPicPr>
          <p:cNvPr id="8" name="Graphic 7" descr="Truck">
            <a:extLst>
              <a:ext uri="{FF2B5EF4-FFF2-40B4-BE49-F238E27FC236}">
                <a16:creationId xmlns:a16="http://schemas.microsoft.com/office/drawing/2014/main" id="{5A4ADD9C-73B0-451F-9DFA-CEF89EC97F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88872" y="1215593"/>
            <a:ext cx="372796" cy="372796"/>
          </a:xfrm>
          <a:prstGeom prst="rect">
            <a:avLst/>
          </a:prstGeom>
        </p:spPr>
      </p:pic>
      <p:pic>
        <p:nvPicPr>
          <p:cNvPr id="9" name="Graphic 8" descr="Excavator">
            <a:extLst>
              <a:ext uri="{FF2B5EF4-FFF2-40B4-BE49-F238E27FC236}">
                <a16:creationId xmlns:a16="http://schemas.microsoft.com/office/drawing/2014/main" id="{4E5FAA72-3304-461E-BF4E-5F673E87C82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45743" y="1178357"/>
            <a:ext cx="372796" cy="372796"/>
          </a:xfrm>
          <a:prstGeom prst="rect">
            <a:avLst/>
          </a:prstGeom>
        </p:spPr>
      </p:pic>
      <p:pic>
        <p:nvPicPr>
          <p:cNvPr id="10" name="Content Placeholder 5" descr="Cruise ship">
            <a:extLst>
              <a:ext uri="{FF2B5EF4-FFF2-40B4-BE49-F238E27FC236}">
                <a16:creationId xmlns:a16="http://schemas.microsoft.com/office/drawing/2014/main" id="{ED8C7726-7CC8-4D10-B933-4901FBD19E0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545005" y="1183529"/>
            <a:ext cx="405419" cy="405419"/>
          </a:xfrm>
          <a:prstGeom prst="rect">
            <a:avLst/>
          </a:prstGeom>
        </p:spPr>
      </p:pic>
      <p:pic>
        <p:nvPicPr>
          <p:cNvPr id="11" name="Graphic 10" descr="Car">
            <a:extLst>
              <a:ext uri="{FF2B5EF4-FFF2-40B4-BE49-F238E27FC236}">
                <a16:creationId xmlns:a16="http://schemas.microsoft.com/office/drawing/2014/main" id="{B52387DE-8498-464B-9B42-1F3B9FD3E5E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684225" y="1210421"/>
            <a:ext cx="372796" cy="372796"/>
          </a:xfrm>
          <a:prstGeom prst="rect">
            <a:avLst/>
          </a:prstGeom>
        </p:spPr>
      </p:pic>
      <p:pic>
        <p:nvPicPr>
          <p:cNvPr id="13" name="Graphic 12" descr="Factory">
            <a:extLst>
              <a:ext uri="{FF2B5EF4-FFF2-40B4-BE49-F238E27FC236}">
                <a16:creationId xmlns:a16="http://schemas.microsoft.com/office/drawing/2014/main" id="{25ACE315-ACFE-47F9-99D9-F8CEA46615E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138639" y="1183529"/>
            <a:ext cx="366290" cy="366290"/>
          </a:xfrm>
          <a:prstGeom prst="rect">
            <a:avLst/>
          </a:prstGeom>
        </p:spPr>
      </p:pic>
      <p:pic>
        <p:nvPicPr>
          <p:cNvPr id="14" name="Graphic 13" descr="City">
            <a:extLst>
              <a:ext uri="{FF2B5EF4-FFF2-40B4-BE49-F238E27FC236}">
                <a16:creationId xmlns:a16="http://schemas.microsoft.com/office/drawing/2014/main" id="{B926342A-500E-4EEE-9CBD-45F0A64F3BB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632855" y="1132915"/>
            <a:ext cx="423388" cy="423388"/>
          </a:xfrm>
          <a:prstGeom prst="rect">
            <a:avLst/>
          </a:prstGeom>
        </p:spPr>
      </p:pic>
      <p:graphicFrame>
        <p:nvGraphicFramePr>
          <p:cNvPr id="18" name="Chart 17">
            <a:extLst>
              <a:ext uri="{FF2B5EF4-FFF2-40B4-BE49-F238E27FC236}">
                <a16:creationId xmlns:a16="http://schemas.microsoft.com/office/drawing/2014/main" id="{DECED785-717E-4974-A6CD-CA2792FED753}"/>
              </a:ext>
            </a:extLst>
          </p:cNvPr>
          <p:cNvGraphicFramePr>
            <a:graphicFrameLocks/>
          </p:cNvGraphicFramePr>
          <p:nvPr>
            <p:extLst>
              <p:ext uri="{D42A27DB-BD31-4B8C-83A1-F6EECF244321}">
                <p14:modId xmlns:p14="http://schemas.microsoft.com/office/powerpoint/2010/main" val="990948158"/>
              </p:ext>
            </p:extLst>
          </p:nvPr>
        </p:nvGraphicFramePr>
        <p:xfrm>
          <a:off x="1129699" y="1475117"/>
          <a:ext cx="10153651" cy="4637737"/>
        </p:xfrm>
        <a:graphic>
          <a:graphicData uri="http://schemas.openxmlformats.org/drawingml/2006/chart">
            <c:chart xmlns:c="http://schemas.openxmlformats.org/drawingml/2006/chart" xmlns:r="http://schemas.openxmlformats.org/officeDocument/2006/relationships" r:id="rId19"/>
          </a:graphicData>
        </a:graphic>
      </p:graphicFrame>
    </p:spTree>
    <p:extLst>
      <p:ext uri="{BB962C8B-B14F-4D97-AF65-F5344CB8AC3E}">
        <p14:creationId xmlns:p14="http://schemas.microsoft.com/office/powerpoint/2010/main" val="8256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9166ED6-1D8E-47C6-9D7C-3298EC52962F}"/>
              </a:ext>
            </a:extLst>
          </p:cNvPr>
          <p:cNvGraphicFramePr>
            <a:graphicFrameLocks noChangeAspect="1"/>
          </p:cNvGraphicFramePr>
          <p:nvPr>
            <p:custDataLst>
              <p:tags r:id="rId1"/>
            </p:custDataLst>
            <p:extLst>
              <p:ext uri="{D42A27DB-BD31-4B8C-83A1-F6EECF244321}">
                <p14:modId xmlns:p14="http://schemas.microsoft.com/office/powerpoint/2010/main" val="7332967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9" name="Object 8" hidden="1">
                        <a:extLst>
                          <a:ext uri="{FF2B5EF4-FFF2-40B4-BE49-F238E27FC236}">
                            <a16:creationId xmlns:a16="http://schemas.microsoft.com/office/drawing/2014/main" id="{79166ED6-1D8E-47C6-9D7C-3298EC52962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C93AB9D-9BD6-4400-9056-A488B8028E9B}"/>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nb-NO" sz="2800"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F79B1625-C4DC-4E8F-B33B-9CE163A3D25D}"/>
              </a:ext>
            </a:extLst>
          </p:cNvPr>
          <p:cNvSpPr>
            <a:spLocks noGrp="1"/>
          </p:cNvSpPr>
          <p:nvPr>
            <p:ph type="title"/>
          </p:nvPr>
        </p:nvSpPr>
        <p:spPr/>
        <p:txBody>
          <a:bodyPr/>
          <a:lstStyle/>
          <a:p>
            <a:r>
              <a:rPr lang="nb-NO" sz="2800" dirty="0"/>
              <a:t>Utslipp fra sjøfart</a:t>
            </a:r>
          </a:p>
        </p:txBody>
      </p:sp>
      <p:sp>
        <p:nvSpPr>
          <p:cNvPr id="10" name="TextBox 9">
            <a:extLst>
              <a:ext uri="{FF2B5EF4-FFF2-40B4-BE49-F238E27FC236}">
                <a16:creationId xmlns:a16="http://schemas.microsoft.com/office/drawing/2014/main" id="{AB89837B-74BD-4C0F-A4E5-1F5D44C9E3B7}"/>
              </a:ext>
            </a:extLst>
          </p:cNvPr>
          <p:cNvSpPr txBox="1"/>
          <p:nvPr/>
        </p:nvSpPr>
        <p:spPr>
          <a:xfrm>
            <a:off x="9097347" y="6562531"/>
            <a:ext cx="3094654" cy="261610"/>
          </a:xfrm>
          <a:prstGeom prst="rect">
            <a:avLst/>
          </a:prstGeom>
          <a:noFill/>
        </p:spPr>
        <p:txBody>
          <a:bodyPr wrap="square" rtlCol="0">
            <a:spAutoFit/>
          </a:bodyPr>
          <a:lstStyle/>
          <a:p>
            <a:pPr algn="l"/>
            <a:r>
              <a:rPr lang="nb-NO" sz="1100" dirty="0">
                <a:solidFill>
                  <a:schemeClr val="bg2">
                    <a:lumMod val="75000"/>
                  </a:schemeClr>
                </a:solidFill>
              </a:rPr>
              <a:t>Figur 2 i ERA-modellen. Kilde: Miljødirektoratet</a:t>
            </a:r>
            <a:endParaRPr lang="nb-NO" dirty="0">
              <a:solidFill>
                <a:schemeClr val="bg2">
                  <a:lumMod val="75000"/>
                </a:schemeClr>
              </a:solidFill>
            </a:endParaRPr>
          </a:p>
        </p:txBody>
      </p:sp>
      <p:graphicFrame>
        <p:nvGraphicFramePr>
          <p:cNvPr id="12" name="Chart 11">
            <a:extLst>
              <a:ext uri="{FF2B5EF4-FFF2-40B4-BE49-F238E27FC236}">
                <a16:creationId xmlns:a16="http://schemas.microsoft.com/office/drawing/2014/main" id="{2215981E-83F4-43A3-86A5-16785E5E33DA}"/>
              </a:ext>
            </a:extLst>
          </p:cNvPr>
          <p:cNvGraphicFramePr>
            <a:graphicFrameLocks/>
          </p:cNvGraphicFramePr>
          <p:nvPr>
            <p:extLst>
              <p:ext uri="{D42A27DB-BD31-4B8C-83A1-F6EECF244321}">
                <p14:modId xmlns:p14="http://schemas.microsoft.com/office/powerpoint/2010/main" val="570093272"/>
              </p:ext>
            </p:extLst>
          </p:nvPr>
        </p:nvGraphicFramePr>
        <p:xfrm>
          <a:off x="1052423" y="1444095"/>
          <a:ext cx="10757139" cy="459439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38053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9166ED6-1D8E-47C6-9D7C-3298EC52962F}"/>
              </a:ext>
            </a:extLst>
          </p:cNvPr>
          <p:cNvGraphicFramePr>
            <a:graphicFrameLocks noChangeAspect="1"/>
          </p:cNvGraphicFramePr>
          <p:nvPr>
            <p:custDataLst>
              <p:tags r:id="rId1"/>
            </p:custDataLst>
            <p:extLst>
              <p:ext uri="{D42A27DB-BD31-4B8C-83A1-F6EECF244321}">
                <p14:modId xmlns:p14="http://schemas.microsoft.com/office/powerpoint/2010/main" val="17706830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9" name="Object 8" hidden="1">
                        <a:extLst>
                          <a:ext uri="{FF2B5EF4-FFF2-40B4-BE49-F238E27FC236}">
                            <a16:creationId xmlns:a16="http://schemas.microsoft.com/office/drawing/2014/main" id="{79166ED6-1D8E-47C6-9D7C-3298EC52962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C93AB9D-9BD6-4400-9056-A488B8028E9B}"/>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nb-NO" sz="2800"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F79B1625-C4DC-4E8F-B33B-9CE163A3D25D}"/>
              </a:ext>
            </a:extLst>
          </p:cNvPr>
          <p:cNvSpPr>
            <a:spLocks noGrp="1"/>
          </p:cNvSpPr>
          <p:nvPr>
            <p:ph type="title"/>
          </p:nvPr>
        </p:nvSpPr>
        <p:spPr/>
        <p:txBody>
          <a:bodyPr/>
          <a:lstStyle/>
          <a:p>
            <a:r>
              <a:rPr lang="nb-NO" sz="2800" dirty="0"/>
              <a:t>Utslipp fra de største industriaktørene </a:t>
            </a:r>
          </a:p>
        </p:txBody>
      </p:sp>
      <p:sp>
        <p:nvSpPr>
          <p:cNvPr id="10" name="TextBox 9">
            <a:extLst>
              <a:ext uri="{FF2B5EF4-FFF2-40B4-BE49-F238E27FC236}">
                <a16:creationId xmlns:a16="http://schemas.microsoft.com/office/drawing/2014/main" id="{AB89837B-74BD-4C0F-A4E5-1F5D44C9E3B7}"/>
              </a:ext>
            </a:extLst>
          </p:cNvPr>
          <p:cNvSpPr txBox="1"/>
          <p:nvPr/>
        </p:nvSpPr>
        <p:spPr>
          <a:xfrm>
            <a:off x="10571001" y="6562531"/>
            <a:ext cx="1620999" cy="261610"/>
          </a:xfrm>
          <a:prstGeom prst="rect">
            <a:avLst/>
          </a:prstGeom>
          <a:noFill/>
        </p:spPr>
        <p:txBody>
          <a:bodyPr wrap="square" rtlCol="0">
            <a:spAutoFit/>
          </a:bodyPr>
          <a:lstStyle/>
          <a:p>
            <a:pPr algn="l"/>
            <a:r>
              <a:rPr lang="nb-NO" sz="1100" dirty="0">
                <a:solidFill>
                  <a:schemeClr val="bg2">
                    <a:lumMod val="75000"/>
                  </a:schemeClr>
                </a:solidFill>
              </a:rPr>
              <a:t>Kilde: Miljødirektoratet</a:t>
            </a:r>
            <a:endParaRPr lang="nb-NO" dirty="0">
              <a:solidFill>
                <a:schemeClr val="bg2">
                  <a:lumMod val="75000"/>
                </a:schemeClr>
              </a:solidFill>
            </a:endParaRPr>
          </a:p>
        </p:txBody>
      </p:sp>
      <p:graphicFrame>
        <p:nvGraphicFramePr>
          <p:cNvPr id="13" name="Chart 12">
            <a:extLst>
              <a:ext uri="{FF2B5EF4-FFF2-40B4-BE49-F238E27FC236}">
                <a16:creationId xmlns:a16="http://schemas.microsoft.com/office/drawing/2014/main" id="{56615FA3-2FD3-49D9-9A45-AA98DE84C9DF}"/>
              </a:ext>
            </a:extLst>
          </p:cNvPr>
          <p:cNvGraphicFramePr>
            <a:graphicFrameLocks/>
          </p:cNvGraphicFramePr>
          <p:nvPr>
            <p:extLst>
              <p:ext uri="{D42A27DB-BD31-4B8C-83A1-F6EECF244321}">
                <p14:modId xmlns:p14="http://schemas.microsoft.com/office/powerpoint/2010/main" val="2003175724"/>
              </p:ext>
            </p:extLst>
          </p:nvPr>
        </p:nvGraphicFramePr>
        <p:xfrm>
          <a:off x="509954" y="1336431"/>
          <a:ext cx="11139854" cy="445189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17371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TY9hUunmGB0D7IWSlvOsV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J_3yw5qEO9vPvOTf9gvUc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flvM15PKQNABGT.NsxUcP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Iun1OyHFUDM2UQhZ0UbCo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Iun1OyHFUDM2UQhZ0UbCo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TqN9.mL9ycLGaiWDZGPdJ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z_vupdBhQtu8TQ.PWt8m9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59hYXFlhREGnnLEohTmAY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WvAaJL8t1smWmIDkOSr3J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3tPOK26c3UKHCKK47cpReA"/>
</p:tagLst>
</file>

<file path=ppt/tags/tag6.xml><?xml version="1.0" encoding="utf-8"?>
<p:tagLst xmlns:a="http://schemas.openxmlformats.org/drawingml/2006/main" xmlns:r="http://schemas.openxmlformats.org/officeDocument/2006/relationships" xmlns:p="http://schemas.openxmlformats.org/presentationml/2006/main">
  <p:tag name="EE4P_TEMPLATESTYLE" val="5"/>
  <p:tag name="EE4P_TEMPLATEMASTER" val="1"/>
</p:tagLst>
</file>

<file path=ppt/tags/tag7.xml><?xml version="1.0" encoding="utf-8"?>
<p:tagLst xmlns:a="http://schemas.openxmlformats.org/drawingml/2006/main" xmlns:r="http://schemas.openxmlformats.org/officeDocument/2006/relationships" xmlns:p="http://schemas.openxmlformats.org/presentationml/2006/main">
  <p:tag name="EE4P_TEMPLATESTYLE" val="5"/>
  <p:tag name="EE4P_TEMPLATEMASTER"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TY9hUunmGB0D7IWSlvOsVQ"/>
</p:tagLst>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AF_ppt mal_16 9.potx" id="{D6C7881B-2CBC-4F4D-8FD7-AF86A532446F}" vid="{41B233A4-F4A0-AE49-A5CE-0D651CF7EB8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Agder fylkeskommune">
      <a:dk1>
        <a:srgbClr val="000000"/>
      </a:dk1>
      <a:lt1>
        <a:srgbClr val="FFFFFF"/>
      </a:lt1>
      <a:dk2>
        <a:srgbClr val="5B4E47"/>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AF_ppt mal_16 9</Template>
  <TotalTime>2330</TotalTime>
  <Words>642</Words>
  <Application>Microsoft Office PowerPoint</Application>
  <PresentationFormat>Widescreen</PresentationFormat>
  <Paragraphs>121</Paragraphs>
  <Slides>13</Slides>
  <Notes>11</Notes>
  <HiddenSlides>0</HiddenSlides>
  <MMClips>0</MMClips>
  <ScaleCrop>false</ScaleCrop>
  <HeadingPairs>
    <vt:vector size="8" baseType="variant">
      <vt:variant>
        <vt:lpstr>Brukte skrifter</vt:lpstr>
      </vt:variant>
      <vt:variant>
        <vt:i4>4</vt:i4>
      </vt:variant>
      <vt:variant>
        <vt:lpstr>Tema</vt:lpstr>
      </vt:variant>
      <vt:variant>
        <vt:i4>1</vt:i4>
      </vt:variant>
      <vt:variant>
        <vt:lpstr>Innebygde OLE-servere</vt:lpstr>
      </vt:variant>
      <vt:variant>
        <vt:i4>1</vt:i4>
      </vt:variant>
      <vt:variant>
        <vt:lpstr>Lysbildetitler</vt:lpstr>
      </vt:variant>
      <vt:variant>
        <vt:i4>13</vt:i4>
      </vt:variant>
    </vt:vector>
  </HeadingPairs>
  <TitlesOfParts>
    <vt:vector size="19" baseType="lpstr">
      <vt:lpstr>Arial</vt:lpstr>
      <vt:lpstr>Arial Black</vt:lpstr>
      <vt:lpstr>Calibri</vt:lpstr>
      <vt:lpstr>Wingdings</vt:lpstr>
      <vt:lpstr>Agder fylkeskommune PowerPointmal 16:9</vt:lpstr>
      <vt:lpstr>think-cell Slide</vt:lpstr>
      <vt:lpstr>Klimagassutslipp og energiforbruk i</vt:lpstr>
      <vt:lpstr>PowerPoint-presentasjon</vt:lpstr>
      <vt:lpstr>PowerPoint-presentasjon</vt:lpstr>
      <vt:lpstr>Klimagassutslipp per sektor i</vt:lpstr>
      <vt:lpstr>Klimagassutslipp per sektor i</vt:lpstr>
      <vt:lpstr>Oversikt over fordeling av energiforbruk på ulike energibærere og utslipp</vt:lpstr>
      <vt:lpstr>Elektrifiseringsgrad per sektor</vt:lpstr>
      <vt:lpstr>Utslipp fra sjøfart</vt:lpstr>
      <vt:lpstr>Utslipp fra de største industriaktørene </vt:lpstr>
      <vt:lpstr>Utslippsreduksjon ved fullelektrifisering i ikke-kvotepliktig sektor </vt:lpstr>
      <vt:lpstr>Tiltakskostnader ved utslippskutt gjennom elektrifisering</vt:lpstr>
      <vt:lpstr>PowerPoint-presentasjon</vt:lpstr>
      <vt:lpstr>Stor andel av utslippene er ikke-kvotepliktig basert på statistikken til miljøverndirektoratet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Klimagassutslipp og energiforbruk</dc:title>
  <dc:creator>Christoffer Noreng</dc:creator>
  <cp:lastModifiedBy>Michaelsen, Børje</cp:lastModifiedBy>
  <cp:revision>165</cp:revision>
  <cp:lastPrinted>2018-11-21T18:12:12Z</cp:lastPrinted>
  <dcterms:created xsi:type="dcterms:W3CDTF">2019-10-28T08:04:15Z</dcterms:created>
  <dcterms:modified xsi:type="dcterms:W3CDTF">2023-12-18T13:35:43Z</dcterms:modified>
</cp:coreProperties>
</file>